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16" r:id="rId2"/>
    <p:sldId id="256" r:id="rId3"/>
    <p:sldId id="257" r:id="rId4"/>
    <p:sldId id="309" r:id="rId5"/>
    <p:sldId id="310" r:id="rId6"/>
    <p:sldId id="311" r:id="rId7"/>
    <p:sldId id="312" r:id="rId8"/>
    <p:sldId id="313" r:id="rId9"/>
    <p:sldId id="314" r:id="rId10"/>
    <p:sldId id="297" r:id="rId11"/>
    <p:sldId id="272" r:id="rId12"/>
    <p:sldId id="299" r:id="rId13"/>
    <p:sldId id="300" r:id="rId14"/>
    <p:sldId id="298" r:id="rId15"/>
    <p:sldId id="284" r:id="rId16"/>
    <p:sldId id="286" r:id="rId17"/>
    <p:sldId id="317" r:id="rId18"/>
    <p:sldId id="318" r:id="rId19"/>
    <p:sldId id="287" r:id="rId20"/>
    <p:sldId id="285" r:id="rId21"/>
    <p:sldId id="275" r:id="rId22"/>
    <p:sldId id="294" r:id="rId23"/>
    <p:sldId id="305" r:id="rId24"/>
    <p:sldId id="293" r:id="rId25"/>
    <p:sldId id="291" r:id="rId26"/>
    <p:sldId id="292" r:id="rId27"/>
    <p:sldId id="288" r:id="rId28"/>
    <p:sldId id="290" r:id="rId29"/>
    <p:sldId id="306" r:id="rId30"/>
    <p:sldId id="276" r:id="rId31"/>
    <p:sldId id="278" r:id="rId32"/>
    <p:sldId id="307" r:id="rId33"/>
    <p:sldId id="308" r:id="rId34"/>
    <p:sldId id="295" r:id="rId35"/>
    <p:sldId id="296" r:id="rId36"/>
    <p:sldId id="274" r:id="rId37"/>
    <p:sldId id="301" r:id="rId38"/>
    <p:sldId id="302" r:id="rId39"/>
    <p:sldId id="303" r:id="rId40"/>
    <p:sldId id="315" r:id="rId41"/>
    <p:sldId id="280" r:id="rId42"/>
    <p:sldId id="281" r:id="rId43"/>
    <p:sldId id="282" r:id="rId44"/>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5"/>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86FE5C53-28E6-4FC2-88D0-930CA9325774}" type="datetimeFigureOut">
              <a:rPr lang="en-US" smtClean="0"/>
              <a:t>3/19/2016</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EE6C20AC-22D9-49FC-BD3C-195B15917DF6}" type="slidenum">
              <a:rPr lang="en-US" smtClean="0"/>
              <a:t>‹#›</a:t>
            </a:fld>
            <a:endParaRPr lang="en-US"/>
          </a:p>
        </p:txBody>
      </p:sp>
    </p:spTree>
    <p:extLst>
      <p:ext uri="{BB962C8B-B14F-4D97-AF65-F5344CB8AC3E}">
        <p14:creationId xmlns:p14="http://schemas.microsoft.com/office/powerpoint/2010/main" val="328539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Previous CAMWS meetings in Canada:</a:t>
            </a:r>
            <a:r>
              <a:rPr lang="en-CA" baseline="0" dirty="0" smtClean="0"/>
              <a:t> Toronto (1952) and Hamilton (1991).</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3</a:t>
            </a:fld>
            <a:endParaRPr lang="en-US"/>
          </a:p>
        </p:txBody>
      </p:sp>
    </p:spTree>
    <p:extLst>
      <p:ext uri="{BB962C8B-B14F-4D97-AF65-F5344CB8AC3E}">
        <p14:creationId xmlns:p14="http://schemas.microsoft.com/office/powerpoint/2010/main" val="1548237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Former Lang Tannery, now hub of tech </a:t>
            </a:r>
            <a:r>
              <a:rPr lang="en-CA" dirty="0" err="1" smtClean="0"/>
              <a:t>startups</a:t>
            </a:r>
            <a:r>
              <a:rPr lang="en-CA" dirty="0" smtClean="0"/>
              <a:t> (</a:t>
            </a:r>
            <a:r>
              <a:rPr lang="en-CA" dirty="0" err="1" smtClean="0"/>
              <a:t>Communitech</a:t>
            </a:r>
            <a:r>
              <a:rPr lang="en-CA" dirty="0" smtClean="0"/>
              <a:t>). Established as tannery in 1850s. </a:t>
            </a:r>
            <a:r>
              <a:rPr lang="en-CA" dirty="0" err="1" smtClean="0"/>
              <a:t>Eceonomic</a:t>
            </a:r>
            <a:r>
              <a:rPr lang="en-CA" dirty="0" smtClean="0"/>
              <a:t> base of manufacturing</a:t>
            </a:r>
            <a:r>
              <a:rPr lang="en-CA" baseline="0" dirty="0" smtClean="0"/>
              <a:t> largely dried up; Kitchener shares in some of the tech sector fervour as Waterloo.</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20</a:t>
            </a:fld>
            <a:endParaRPr lang="en-US"/>
          </a:p>
        </p:txBody>
      </p:sp>
    </p:spTree>
    <p:extLst>
      <p:ext uri="{BB962C8B-B14F-4D97-AF65-F5344CB8AC3E}">
        <p14:creationId xmlns:p14="http://schemas.microsoft.com/office/powerpoint/2010/main" val="1126212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 Jacobs Farmers Market.</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23</a:t>
            </a:fld>
            <a:endParaRPr lang="en-US"/>
          </a:p>
        </p:txBody>
      </p:sp>
    </p:spTree>
    <p:extLst>
      <p:ext uri="{BB962C8B-B14F-4D97-AF65-F5344CB8AC3E}">
        <p14:creationId xmlns:p14="http://schemas.microsoft.com/office/powerpoint/2010/main" val="96876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Niagara-on-the-Lake.</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29</a:t>
            </a:fld>
            <a:endParaRPr lang="en-US"/>
          </a:p>
        </p:txBody>
      </p:sp>
    </p:spTree>
    <p:extLst>
      <p:ext uri="{BB962C8B-B14F-4D97-AF65-F5344CB8AC3E}">
        <p14:creationId xmlns:p14="http://schemas.microsoft.com/office/powerpoint/2010/main" val="3353091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32</a:t>
            </a:fld>
            <a:endParaRPr lang="en-US"/>
          </a:p>
        </p:txBody>
      </p:sp>
    </p:spTree>
    <p:extLst>
      <p:ext uri="{BB962C8B-B14F-4D97-AF65-F5344CB8AC3E}">
        <p14:creationId xmlns:p14="http://schemas.microsoft.com/office/powerpoint/2010/main" val="267981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35</a:t>
            </a:fld>
            <a:endParaRPr lang="en-US"/>
          </a:p>
        </p:txBody>
      </p:sp>
    </p:spTree>
    <p:extLst>
      <p:ext uri="{BB962C8B-B14F-4D97-AF65-F5344CB8AC3E}">
        <p14:creationId xmlns:p14="http://schemas.microsoft.com/office/powerpoint/2010/main" val="6180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Founded as an affiliate</a:t>
            </a:r>
            <a:r>
              <a:rPr lang="en-CA" baseline="0" dirty="0" smtClean="0"/>
              <a:t> of Western in 1957, incorporated as a University in 1959. “</a:t>
            </a:r>
            <a:r>
              <a:rPr lang="en-CA" dirty="0" smtClean="0">
                <a:effectLst/>
              </a:rPr>
              <a:t>It was established to fill the need to train engineers and technicians for Canada's growing postwar economy.”</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38058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Quantum computing and </a:t>
            </a:r>
            <a:r>
              <a:rPr lang="en-CA" dirty="0" err="1" smtClean="0"/>
              <a:t>nano</a:t>
            </a:r>
            <a:r>
              <a:rPr lang="en-CA" dirty="0" smtClean="0"/>
              <a:t>-technology.</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38</a:t>
            </a:fld>
            <a:endParaRPr lang="en-US"/>
          </a:p>
        </p:txBody>
      </p:sp>
    </p:spTree>
    <p:extLst>
      <p:ext uri="{BB962C8B-B14F-4D97-AF65-F5344CB8AC3E}">
        <p14:creationId xmlns:p14="http://schemas.microsoft.com/office/powerpoint/2010/main" val="117025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Japan, I think.</a:t>
            </a:r>
            <a:endParaRPr lang="en-US" dirty="0"/>
          </a:p>
        </p:txBody>
      </p:sp>
      <p:sp>
        <p:nvSpPr>
          <p:cNvPr id="4" name="Slide Number Placeholder 3"/>
          <p:cNvSpPr>
            <a:spLocks noGrp="1"/>
          </p:cNvSpPr>
          <p:nvPr>
            <p:ph type="sldNum" sz="quarter" idx="10"/>
          </p:nvPr>
        </p:nvSpPr>
        <p:spPr/>
        <p:txBody>
          <a:bodyPr/>
          <a:lstStyle/>
          <a:p>
            <a:fld id="{EE6C20AC-22D9-49FC-BD3C-195B15917DF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3488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Actually, St. Johns.</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96736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 Agatha.</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10</a:t>
            </a:fld>
            <a:endParaRPr lang="en-US"/>
          </a:p>
        </p:txBody>
      </p:sp>
    </p:spTree>
    <p:extLst>
      <p:ext uri="{BB962C8B-B14F-4D97-AF65-F5344CB8AC3E}">
        <p14:creationId xmlns:p14="http://schemas.microsoft.com/office/powerpoint/2010/main" val="1324556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Land</a:t>
            </a:r>
            <a:r>
              <a:rPr lang="en-CA" baseline="0" dirty="0" smtClean="0"/>
              <a:t> grant to Six Nations by Britain during American Revolution; settled by Pennsylvania Mennonites early 1800s; township named Waterloo in 1816, year following the Battle of Waterloo; German settlement through 1800s, much of it in the area southeast of Waterloo, which became Berlin in 1833 and Kitchener in 1916.</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11</a:t>
            </a:fld>
            <a:endParaRPr lang="en-US"/>
          </a:p>
        </p:txBody>
      </p:sp>
    </p:spTree>
    <p:extLst>
      <p:ext uri="{BB962C8B-B14F-4D97-AF65-F5344CB8AC3E}">
        <p14:creationId xmlns:p14="http://schemas.microsoft.com/office/powerpoint/2010/main" val="2562788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BlackBerry (previously RIM) remains largest single employer in Waterloo; other main employers: </a:t>
            </a:r>
            <a:r>
              <a:rPr lang="en-CA" dirty="0" err="1" smtClean="0"/>
              <a:t>ManuLife</a:t>
            </a:r>
            <a:r>
              <a:rPr lang="en-CA" dirty="0" smtClean="0"/>
              <a:t>, </a:t>
            </a:r>
            <a:r>
              <a:rPr lang="en-CA" dirty="0" err="1" smtClean="0"/>
              <a:t>SunLife</a:t>
            </a:r>
            <a:r>
              <a:rPr lang="en-CA" dirty="0" smtClean="0"/>
              <a:t>, the two universities. Plus host of tech start-ups.</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14</a:t>
            </a:fld>
            <a:endParaRPr lang="en-US"/>
          </a:p>
        </p:txBody>
      </p:sp>
    </p:spTree>
    <p:extLst>
      <p:ext uri="{BB962C8B-B14F-4D97-AF65-F5344CB8AC3E}">
        <p14:creationId xmlns:p14="http://schemas.microsoft.com/office/powerpoint/2010/main" val="1484502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German settlement through 1800s, much of it in the area southeast of Waterloo, which became Berlin in 1833 and Kitchener in 1916. Note that Mennonite pacifism and refusal to join war effort in WWI exacerbated tensions in the region.</a:t>
            </a:r>
            <a:endParaRPr lang="en-CA" dirty="0" smtClean="0"/>
          </a:p>
          <a:p>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15</a:t>
            </a:fld>
            <a:endParaRPr lang="en-US"/>
          </a:p>
        </p:txBody>
      </p:sp>
    </p:spTree>
    <p:extLst>
      <p:ext uri="{BB962C8B-B14F-4D97-AF65-F5344CB8AC3E}">
        <p14:creationId xmlns:p14="http://schemas.microsoft.com/office/powerpoint/2010/main" val="2632771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Bust of Kaiser Wilhelm torn down at beginning of WWI and dropped in Victoria Lake; later recovered but ultimately went missing.</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16</a:t>
            </a:fld>
            <a:endParaRPr lang="en-US"/>
          </a:p>
        </p:txBody>
      </p:sp>
    </p:spTree>
    <p:extLst>
      <p:ext uri="{BB962C8B-B14F-4D97-AF65-F5344CB8AC3E}">
        <p14:creationId xmlns:p14="http://schemas.microsoft.com/office/powerpoint/2010/main" val="3950710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Note that there was no option to keep it ‘Berlin’. Population over 15,000 – less than 1000 voted. Kitchener died 5 June 1916. </a:t>
            </a:r>
            <a:r>
              <a:rPr lang="en-CA" dirty="0" err="1" smtClean="0"/>
              <a:t>Adanac</a:t>
            </a:r>
            <a:r>
              <a:rPr lang="en-CA" dirty="0" smtClean="0"/>
              <a:t> is just ‘Canada’ backwards (such as </a:t>
            </a:r>
            <a:r>
              <a:rPr lang="en-CA" dirty="0" err="1" smtClean="0"/>
              <a:t>Setats</a:t>
            </a:r>
            <a:r>
              <a:rPr lang="en-CA" baseline="0" dirty="0" smtClean="0"/>
              <a:t> </a:t>
            </a:r>
            <a:r>
              <a:rPr lang="en-CA" baseline="0" dirty="0" err="1" smtClean="0"/>
              <a:t>Detinu</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EE6C20AC-22D9-49FC-BD3C-195B15917DF6}" type="slidenum">
              <a:rPr lang="en-US" smtClean="0"/>
              <a:t>19</a:t>
            </a:fld>
            <a:endParaRPr lang="en-US"/>
          </a:p>
        </p:txBody>
      </p:sp>
    </p:spTree>
    <p:extLst>
      <p:ext uri="{BB962C8B-B14F-4D97-AF65-F5344CB8AC3E}">
        <p14:creationId xmlns:p14="http://schemas.microsoft.com/office/powerpoint/2010/main" val="3843554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3B9034-EB96-46A9-8207-06AFB2E8BFB9}"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256717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3B9034-EB96-46A9-8207-06AFB2E8BFB9}"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24823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3B9034-EB96-46A9-8207-06AFB2E8BFB9}"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653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3B9034-EB96-46A9-8207-06AFB2E8BFB9}"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178481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3B9034-EB96-46A9-8207-06AFB2E8BFB9}" type="datetimeFigureOut">
              <a:rPr lang="en-US" smtClean="0"/>
              <a:t>3/19/2016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28088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3B9034-EB96-46A9-8207-06AFB2E8BFB9}" type="datetimeFigureOut">
              <a:rPr lang="en-US" smtClean="0"/>
              <a:t>3/19/2016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88281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3B9034-EB96-46A9-8207-06AFB2E8BFB9}" type="datetimeFigureOut">
              <a:rPr lang="en-US" smtClean="0"/>
              <a:t>3/19/2016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20671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3B9034-EB96-46A9-8207-06AFB2E8BFB9}" type="datetimeFigureOut">
              <a:rPr lang="en-US" smtClean="0"/>
              <a:t>3/19/2016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333004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B9034-EB96-46A9-8207-06AFB2E8BFB9}" type="datetimeFigureOut">
              <a:rPr lang="en-US" smtClean="0"/>
              <a:t>3/19/2016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252295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3B9034-EB96-46A9-8207-06AFB2E8BFB9}" type="datetimeFigureOut">
              <a:rPr lang="en-US" smtClean="0"/>
              <a:t>3/19/2016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332624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3B9034-EB96-46A9-8207-06AFB2E8BFB9}" type="datetimeFigureOut">
              <a:rPr lang="en-US" smtClean="0"/>
              <a:t>3/19/2016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EBF3E1-97A2-411A-882F-E1F851FA1ABD}" type="slidenum">
              <a:rPr lang="en-US" smtClean="0"/>
              <a:t>‹#›</a:t>
            </a:fld>
            <a:endParaRPr lang="en-US"/>
          </a:p>
        </p:txBody>
      </p:sp>
    </p:spTree>
    <p:extLst>
      <p:ext uri="{BB962C8B-B14F-4D97-AF65-F5344CB8AC3E}">
        <p14:creationId xmlns:p14="http://schemas.microsoft.com/office/powerpoint/2010/main" val="16974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B9034-EB96-46A9-8207-06AFB2E8BFB9}" type="datetimeFigureOut">
              <a:rPr lang="en-US" smtClean="0"/>
              <a:t>3/19/2016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BF3E1-97A2-411A-882F-E1F851FA1ABD}" type="slidenum">
              <a:rPr lang="en-US" smtClean="0"/>
              <a:t>‹#›</a:t>
            </a:fld>
            <a:endParaRPr lang="en-US"/>
          </a:p>
        </p:txBody>
      </p:sp>
    </p:spTree>
    <p:extLst>
      <p:ext uri="{BB962C8B-B14F-4D97-AF65-F5344CB8AC3E}">
        <p14:creationId xmlns:p14="http://schemas.microsoft.com/office/powerpoint/2010/main" val="2451542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4.gif"/><Relationship Id="rId7" Type="http://schemas.openxmlformats.org/officeDocument/2006/relationships/image" Target="../media/image38.gif"/><Relationship Id="rId12" Type="http://schemas.openxmlformats.org/officeDocument/2006/relationships/image" Target="../media/image43.gif"/><Relationship Id="rId2" Type="http://schemas.openxmlformats.org/officeDocument/2006/relationships/image" Target="../media/image33.JPG"/><Relationship Id="rId1" Type="http://schemas.openxmlformats.org/officeDocument/2006/relationships/slideLayout" Target="../slideLayouts/slideLayout6.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gif"/><Relationship Id="rId10" Type="http://schemas.openxmlformats.org/officeDocument/2006/relationships/image" Target="../media/image41.gif"/><Relationship Id="rId4" Type="http://schemas.openxmlformats.org/officeDocument/2006/relationships/image" Target="../media/image35.gif"/><Relationship Id="rId9" Type="http://schemas.openxmlformats.org/officeDocument/2006/relationships/image" Target="../media/image40.gif"/></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image" Target="../media/image54.gif"/><Relationship Id="rId4" Type="http://schemas.openxmlformats.org/officeDocument/2006/relationships/image" Target="../media/image53.jpg"/><Relationship Id="rId9"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55477" y="2239963"/>
            <a:ext cx="7481047" cy="2378075"/>
          </a:xfrm>
          <a:solidFill>
            <a:schemeClr val="tx1"/>
          </a:solidFill>
          <a:ln w="28575">
            <a:solidFill>
              <a:srgbClr val="FFFFE5"/>
            </a:solidFill>
          </a:ln>
        </p:spPr>
        <p:txBody>
          <a:bodyPr/>
          <a:lstStyle/>
          <a:p>
            <a:pPr algn="ctr"/>
            <a:r>
              <a:rPr lang="en-CA" dirty="0" smtClean="0">
                <a:solidFill>
                  <a:srgbClr val="FFFFE5"/>
                </a:solidFill>
              </a:rPr>
              <a:t>Many thanks to our hosts in</a:t>
            </a:r>
            <a:br>
              <a:rPr lang="en-CA" dirty="0" smtClean="0">
                <a:solidFill>
                  <a:srgbClr val="FFFFE5"/>
                </a:solidFill>
              </a:rPr>
            </a:br>
            <a:r>
              <a:rPr lang="en-CA" dirty="0" smtClean="0">
                <a:solidFill>
                  <a:srgbClr val="FFFFE5"/>
                </a:solidFill>
              </a:rPr>
              <a:t>beautiful Williamsburg!</a:t>
            </a:r>
            <a:endParaRPr lang="en-CA" dirty="0">
              <a:solidFill>
                <a:srgbClr val="FFFFE5"/>
              </a:solidFill>
            </a:endParaRPr>
          </a:p>
        </p:txBody>
      </p:sp>
    </p:spTree>
    <p:extLst>
      <p:ext uri="{BB962C8B-B14F-4D97-AF65-F5344CB8AC3E}">
        <p14:creationId xmlns:p14="http://schemas.microsoft.com/office/powerpoint/2010/main" val="251955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4234" y="224448"/>
            <a:ext cx="10256520" cy="1325563"/>
          </a:xfrm>
        </p:spPr>
        <p:txBody>
          <a:bodyPr>
            <a:normAutofit/>
          </a:bodyPr>
          <a:lstStyle/>
          <a:p>
            <a:r>
              <a:rPr lang="en-CA" sz="3600" dirty="0" smtClean="0">
                <a:effectLst>
                  <a:outerShdw blurRad="38100" dist="38100" dir="2700000" algn="tl">
                    <a:srgbClr val="000000">
                      <a:alpha val="43137"/>
                    </a:srgbClr>
                  </a:outerShdw>
                </a:effectLst>
              </a:rPr>
              <a:t>Southwestern Ontario</a:t>
            </a:r>
            <a:endParaRPr lang="en-CA"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7300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95027" y="5725551"/>
            <a:ext cx="4319954" cy="914400"/>
          </a:xfrm>
        </p:spPr>
        <p:txBody>
          <a:bodyPr>
            <a:normAutofit/>
          </a:bodyPr>
          <a:lstStyle/>
          <a:p>
            <a:pPr algn="ctr"/>
            <a:r>
              <a:rPr lang="en-CA" sz="3600" dirty="0" smtClean="0">
                <a:effectLst>
                  <a:outerShdw blurRad="38100" dist="38100" dir="2700000" algn="tl">
                    <a:srgbClr val="000000">
                      <a:alpha val="43137"/>
                    </a:srgbClr>
                  </a:outerShdw>
                </a:effectLst>
              </a:rPr>
              <a:t>Uptown Waterloo</a:t>
            </a:r>
            <a:endParaRPr lang="en-CA"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3802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88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148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TextBox 2"/>
          <p:cNvSpPr txBox="1"/>
          <p:nvPr/>
        </p:nvSpPr>
        <p:spPr>
          <a:xfrm>
            <a:off x="8937490" y="5781822"/>
            <a:ext cx="3111749" cy="923330"/>
          </a:xfrm>
          <a:prstGeom prst="rect">
            <a:avLst/>
          </a:prstGeom>
          <a:noFill/>
        </p:spPr>
        <p:txBody>
          <a:bodyPr wrap="none" rtlCol="0">
            <a:spAutoFit/>
          </a:bodyPr>
          <a:lstStyle/>
          <a:p>
            <a:pPr algn="r"/>
            <a:r>
              <a:rPr lang="en-CA" dirty="0" smtClean="0">
                <a:solidFill>
                  <a:srgbClr val="FFFFE5"/>
                </a:solidFill>
                <a:effectLst>
                  <a:outerShdw blurRad="38100" dist="38100" dir="2700000" algn="tl">
                    <a:srgbClr val="000000">
                      <a:alpha val="43137"/>
                    </a:srgbClr>
                  </a:outerShdw>
                </a:effectLst>
              </a:rPr>
              <a:t>Mike </a:t>
            </a:r>
            <a:r>
              <a:rPr lang="en-CA" dirty="0" err="1" smtClean="0">
                <a:solidFill>
                  <a:srgbClr val="FFFFE5"/>
                </a:solidFill>
                <a:effectLst>
                  <a:outerShdw blurRad="38100" dist="38100" dir="2700000" algn="tl">
                    <a:srgbClr val="000000">
                      <a:alpha val="43137"/>
                    </a:srgbClr>
                  </a:outerShdw>
                </a:effectLst>
              </a:rPr>
              <a:t>Lazaridis</a:t>
            </a:r>
            <a:r>
              <a:rPr lang="en-CA" dirty="0" smtClean="0">
                <a:solidFill>
                  <a:srgbClr val="FFFFE5"/>
                </a:solidFill>
                <a:effectLst>
                  <a:outerShdw blurRad="38100" dist="38100" dir="2700000" algn="tl">
                    <a:srgbClr val="000000">
                      <a:alpha val="43137"/>
                    </a:srgbClr>
                  </a:outerShdw>
                </a:effectLst>
              </a:rPr>
              <a:t>, co-founder of</a:t>
            </a:r>
          </a:p>
          <a:p>
            <a:pPr algn="r"/>
            <a:r>
              <a:rPr lang="en-CA" dirty="0" smtClean="0">
                <a:solidFill>
                  <a:srgbClr val="FFFFE5"/>
                </a:solidFill>
                <a:effectLst>
                  <a:outerShdw blurRad="38100" dist="38100" dir="2700000" algn="tl">
                    <a:srgbClr val="000000">
                      <a:alpha val="43137"/>
                    </a:srgbClr>
                  </a:outerShdw>
                </a:effectLst>
              </a:rPr>
              <a:t>Research In Motion (RIM) and</a:t>
            </a:r>
          </a:p>
          <a:p>
            <a:pPr algn="r"/>
            <a:r>
              <a:rPr lang="en-CA" dirty="0" smtClean="0">
                <a:solidFill>
                  <a:srgbClr val="FFFFE5"/>
                </a:solidFill>
                <a:effectLst>
                  <a:outerShdw blurRad="38100" dist="38100" dir="2700000" algn="tl">
                    <a:srgbClr val="000000">
                      <a:alpha val="43137"/>
                    </a:srgbClr>
                  </a:outerShdw>
                </a:effectLst>
              </a:rPr>
              <a:t>Inventor of the BlackBerry</a:t>
            </a:r>
            <a:endParaRPr lang="en-CA" dirty="0">
              <a:solidFill>
                <a:srgbClr val="FFFFE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4415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66031" y="5532437"/>
            <a:ext cx="2491154" cy="1325563"/>
          </a:xfrm>
        </p:spPr>
        <p:txBody>
          <a:bodyPr>
            <a:normAutofit fontScale="90000"/>
          </a:bodyPr>
          <a:lstStyle/>
          <a:p>
            <a:pPr algn="r"/>
            <a:r>
              <a:rPr lang="en-CA" sz="4000" dirty="0" err="1" smtClean="0">
                <a:solidFill>
                  <a:srgbClr val="FFFFE5"/>
                </a:solidFill>
                <a:effectLst>
                  <a:outerShdw blurRad="38100" dist="38100" dir="2700000" algn="tl">
                    <a:srgbClr val="000000">
                      <a:alpha val="43137"/>
                    </a:srgbClr>
                  </a:outerShdw>
                </a:effectLst>
              </a:rPr>
              <a:t>DowntownKitchener</a:t>
            </a:r>
            <a:endParaRPr lang="en-CA" sz="4000" dirty="0">
              <a:solidFill>
                <a:srgbClr val="FFFFE5"/>
              </a:solidFill>
              <a:effectLst>
                <a:outerShdw blurRad="38100" dist="38100" dir="2700000" algn="tl">
                  <a:srgbClr val="000000">
                    <a:alpha val="43137"/>
                  </a:srgbClr>
                </a:outerShdw>
              </a:effectLst>
            </a:endParaRPr>
          </a:p>
        </p:txBody>
      </p:sp>
      <p:sp>
        <p:nvSpPr>
          <p:cNvPr id="3" name="TextBox 2"/>
          <p:cNvSpPr txBox="1"/>
          <p:nvPr/>
        </p:nvSpPr>
        <p:spPr>
          <a:xfrm>
            <a:off x="1252025" y="253219"/>
            <a:ext cx="1447832" cy="461665"/>
          </a:xfrm>
          <a:prstGeom prst="rect">
            <a:avLst/>
          </a:prstGeom>
          <a:noFill/>
        </p:spPr>
        <p:txBody>
          <a:bodyPr wrap="none" rtlCol="0">
            <a:spAutoFit/>
          </a:bodyPr>
          <a:lstStyle/>
          <a:p>
            <a:r>
              <a:rPr lang="en-CA" sz="2400" dirty="0" smtClean="0">
                <a:solidFill>
                  <a:srgbClr val="FFFFE5"/>
                </a:solidFill>
                <a:effectLst>
                  <a:outerShdw blurRad="38100" dist="38100" dir="2700000" algn="tl">
                    <a:srgbClr val="000000">
                      <a:alpha val="43137"/>
                    </a:srgbClr>
                  </a:outerShdw>
                </a:effectLst>
              </a:rPr>
              <a:t>My house</a:t>
            </a:r>
            <a:endParaRPr lang="en-CA" sz="2400" dirty="0">
              <a:solidFill>
                <a:srgbClr val="FFFFE5"/>
              </a:solidFill>
              <a:effectLst>
                <a:outerShdw blurRad="38100" dist="38100" dir="2700000" algn="tl">
                  <a:srgbClr val="000000">
                    <a:alpha val="43137"/>
                  </a:srgbClr>
                </a:outerShdw>
              </a:effectLst>
            </a:endParaRPr>
          </a:p>
        </p:txBody>
      </p:sp>
      <p:cxnSp>
        <p:nvCxnSpPr>
          <p:cNvPr id="5" name="Straight Arrow Connector 4"/>
          <p:cNvCxnSpPr>
            <a:stCxn id="3" idx="2"/>
          </p:cNvCxnSpPr>
          <p:nvPr/>
        </p:nvCxnSpPr>
        <p:spPr>
          <a:xfrm>
            <a:off x="1975941" y="714884"/>
            <a:ext cx="1442508" cy="902901"/>
          </a:xfrm>
          <a:prstGeom prst="straightConnector1">
            <a:avLst/>
          </a:prstGeom>
          <a:ln w="28575">
            <a:solidFill>
              <a:srgbClr val="FFFFE5"/>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62123" y="68552"/>
            <a:ext cx="1395062" cy="830997"/>
          </a:xfrm>
          <a:prstGeom prst="rect">
            <a:avLst/>
          </a:prstGeom>
          <a:noFill/>
        </p:spPr>
        <p:txBody>
          <a:bodyPr wrap="none" rtlCol="0">
            <a:spAutoFit/>
          </a:bodyPr>
          <a:lstStyle/>
          <a:p>
            <a:pPr algn="r"/>
            <a:r>
              <a:rPr lang="en-CA" sz="2400" dirty="0" smtClean="0">
                <a:solidFill>
                  <a:srgbClr val="FFFFE5"/>
                </a:solidFill>
                <a:effectLst>
                  <a:outerShdw blurRad="38100" dist="38100" dir="2700000" algn="tl">
                    <a:srgbClr val="000000">
                      <a:alpha val="43137"/>
                    </a:srgbClr>
                  </a:outerShdw>
                </a:effectLst>
              </a:rPr>
              <a:t>Uptown</a:t>
            </a:r>
          </a:p>
          <a:p>
            <a:pPr algn="r"/>
            <a:r>
              <a:rPr lang="en-CA" sz="2400" dirty="0" smtClean="0">
                <a:solidFill>
                  <a:srgbClr val="FFFFE5"/>
                </a:solidFill>
                <a:effectLst>
                  <a:outerShdw blurRad="38100" dist="38100" dir="2700000" algn="tl">
                    <a:srgbClr val="000000">
                      <a:alpha val="43137"/>
                    </a:srgbClr>
                  </a:outerShdw>
                </a:effectLst>
              </a:rPr>
              <a:t>Waterloo</a:t>
            </a:r>
            <a:endParaRPr lang="en-CA" sz="2400" dirty="0">
              <a:solidFill>
                <a:srgbClr val="FFFFE5"/>
              </a:solidFill>
              <a:effectLst>
                <a:outerShdw blurRad="38100" dist="38100" dir="2700000" algn="tl">
                  <a:srgbClr val="000000">
                    <a:alpha val="43137"/>
                  </a:srgbClr>
                </a:outerShdw>
              </a:effectLst>
            </a:endParaRPr>
          </a:p>
        </p:txBody>
      </p:sp>
      <p:cxnSp>
        <p:nvCxnSpPr>
          <p:cNvPr id="10" name="Straight Arrow Connector 9"/>
          <p:cNvCxnSpPr>
            <a:stCxn id="9" idx="2"/>
          </p:cNvCxnSpPr>
          <p:nvPr/>
        </p:nvCxnSpPr>
        <p:spPr>
          <a:xfrm flipH="1">
            <a:off x="8516471" y="899549"/>
            <a:ext cx="2843183" cy="588592"/>
          </a:xfrm>
          <a:prstGeom prst="straightConnector1">
            <a:avLst/>
          </a:prstGeom>
          <a:ln w="28575">
            <a:solidFill>
              <a:srgbClr val="FFFFE5"/>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31700" y="0"/>
            <a:ext cx="1835759" cy="830997"/>
          </a:xfrm>
          <a:prstGeom prst="rect">
            <a:avLst/>
          </a:prstGeom>
          <a:noFill/>
        </p:spPr>
        <p:txBody>
          <a:bodyPr wrap="none" rtlCol="0">
            <a:spAutoFit/>
          </a:bodyPr>
          <a:lstStyle/>
          <a:p>
            <a:r>
              <a:rPr lang="en-CA" sz="2400" dirty="0" smtClean="0">
                <a:solidFill>
                  <a:srgbClr val="FFFFE5"/>
                </a:solidFill>
                <a:effectLst>
                  <a:outerShdw blurRad="38100" dist="38100" dir="2700000" algn="tl">
                    <a:srgbClr val="000000">
                      <a:alpha val="43137"/>
                    </a:srgbClr>
                  </a:outerShdw>
                </a:effectLst>
              </a:rPr>
              <a:t>University of</a:t>
            </a:r>
          </a:p>
          <a:p>
            <a:r>
              <a:rPr lang="en-CA" sz="2400" dirty="0" smtClean="0">
                <a:solidFill>
                  <a:srgbClr val="FFFFE5"/>
                </a:solidFill>
                <a:effectLst>
                  <a:outerShdw blurRad="38100" dist="38100" dir="2700000" algn="tl">
                    <a:srgbClr val="000000">
                      <a:alpha val="43137"/>
                    </a:srgbClr>
                  </a:outerShdw>
                </a:effectLst>
              </a:rPr>
              <a:t>Waterloo</a:t>
            </a:r>
            <a:endParaRPr lang="en-CA" sz="2400" dirty="0">
              <a:solidFill>
                <a:srgbClr val="FFFFE5"/>
              </a:solidFill>
              <a:effectLst>
                <a:outerShdw blurRad="38100" dist="38100" dir="2700000" algn="tl">
                  <a:srgbClr val="000000">
                    <a:alpha val="43137"/>
                  </a:srgbClr>
                </a:outerShdw>
              </a:effectLst>
            </a:endParaRPr>
          </a:p>
        </p:txBody>
      </p:sp>
      <p:cxnSp>
        <p:nvCxnSpPr>
          <p:cNvPr id="8" name="Straight Arrow Connector 7"/>
          <p:cNvCxnSpPr>
            <a:stCxn id="7" idx="3"/>
          </p:cNvCxnSpPr>
          <p:nvPr/>
        </p:nvCxnSpPr>
        <p:spPr>
          <a:xfrm>
            <a:off x="5967459" y="415499"/>
            <a:ext cx="569819" cy="415498"/>
          </a:xfrm>
          <a:prstGeom prst="straightConnector1">
            <a:avLst/>
          </a:prstGeom>
          <a:ln w="28575">
            <a:solidFill>
              <a:srgbClr val="FFFFE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630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239151"/>
            <a:ext cx="3494649" cy="1325563"/>
          </a:xfrm>
        </p:spPr>
        <p:txBody>
          <a:bodyPr>
            <a:normAutofit/>
          </a:bodyPr>
          <a:lstStyle/>
          <a:p>
            <a:r>
              <a:rPr lang="en-CA" sz="3600" dirty="0" smtClean="0">
                <a:effectLst>
                  <a:outerShdw blurRad="38100" dist="38100" dir="2700000" algn="tl">
                    <a:srgbClr val="000000">
                      <a:alpha val="43137"/>
                    </a:srgbClr>
                  </a:outerShdw>
                </a:effectLst>
              </a:rPr>
              <a:t>Victoria Park,</a:t>
            </a:r>
            <a:br>
              <a:rPr lang="en-CA" sz="3600" dirty="0" smtClean="0">
                <a:effectLst>
                  <a:outerShdw blurRad="38100" dist="38100" dir="2700000" algn="tl">
                    <a:srgbClr val="000000">
                      <a:alpha val="43137"/>
                    </a:srgbClr>
                  </a:outerShdw>
                </a:effectLst>
              </a:rPr>
            </a:br>
            <a:r>
              <a:rPr lang="en-CA" sz="3600" dirty="0" smtClean="0">
                <a:effectLst>
                  <a:outerShdw blurRad="38100" dist="38100" dir="2700000" algn="tl">
                    <a:srgbClr val="000000">
                      <a:alpha val="43137"/>
                    </a:srgbClr>
                  </a:outerShdw>
                </a:effectLst>
              </a:rPr>
              <a:t>Berlin, Ontario</a:t>
            </a:r>
            <a:endParaRPr lang="en-CA" sz="3600" dirty="0">
              <a:effectLst>
                <a:outerShdw blurRad="38100" dist="38100" dir="2700000" algn="tl">
                  <a:srgbClr val="000000">
                    <a:alpha val="43137"/>
                  </a:srgbClr>
                </a:outerShdw>
              </a:effectLst>
            </a:endParaRPr>
          </a:p>
        </p:txBody>
      </p:sp>
      <p:sp>
        <p:nvSpPr>
          <p:cNvPr id="3" name="TextBox 2"/>
          <p:cNvSpPr txBox="1"/>
          <p:nvPr/>
        </p:nvSpPr>
        <p:spPr>
          <a:xfrm>
            <a:off x="9664504" y="393895"/>
            <a:ext cx="2075297" cy="830997"/>
          </a:xfrm>
          <a:prstGeom prst="rect">
            <a:avLst/>
          </a:prstGeom>
          <a:noFill/>
        </p:spPr>
        <p:txBody>
          <a:bodyPr wrap="square" rtlCol="0">
            <a:spAutoFit/>
          </a:bodyPr>
          <a:lstStyle/>
          <a:p>
            <a:pPr algn="ctr"/>
            <a:r>
              <a:rPr lang="en-CA" sz="2400" dirty="0" smtClean="0">
                <a:effectLst>
                  <a:outerShdw blurRad="38100" dist="38100" dir="2700000" algn="tl">
                    <a:srgbClr val="000000">
                      <a:alpha val="43137"/>
                    </a:srgbClr>
                  </a:outerShdw>
                </a:effectLst>
              </a:rPr>
              <a:t>Bust of Kaiser Wilhelm I</a:t>
            </a:r>
            <a:endParaRPr lang="en-CA" sz="24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1792" y="1564714"/>
            <a:ext cx="4905375" cy="500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a:stCxn id="3" idx="2"/>
          </p:cNvCxnSpPr>
          <p:nvPr/>
        </p:nvCxnSpPr>
        <p:spPr>
          <a:xfrm flipH="1">
            <a:off x="9551963" y="1224892"/>
            <a:ext cx="1150190" cy="12088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 y="1815013"/>
            <a:ext cx="2611715" cy="3602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54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98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1365" y="197224"/>
            <a:ext cx="2779928" cy="1569660"/>
          </a:xfrm>
          <a:prstGeom prst="rect">
            <a:avLst/>
          </a:prstGeom>
          <a:noFill/>
        </p:spPr>
        <p:txBody>
          <a:bodyPr wrap="none" rtlCol="0">
            <a:spAutoFit/>
          </a:bodyPr>
          <a:lstStyle/>
          <a:p>
            <a:r>
              <a:rPr lang="en-CA" sz="3200" dirty="0" smtClean="0">
                <a:effectLst>
                  <a:outerShdw blurRad="38100" dist="38100" dir="2700000" algn="tl">
                    <a:srgbClr val="000000">
                      <a:alpha val="43137"/>
                    </a:srgbClr>
                  </a:outerShdw>
                </a:effectLst>
              </a:rPr>
              <a:t>Soldiers of the </a:t>
            </a:r>
          </a:p>
          <a:p>
            <a:r>
              <a:rPr lang="en-CA" sz="3200" dirty="0" smtClean="0">
                <a:effectLst>
                  <a:outerShdw blurRad="38100" dist="38100" dir="2700000" algn="tl">
                    <a:srgbClr val="000000">
                      <a:alpha val="43137"/>
                    </a:srgbClr>
                  </a:outerShdw>
                </a:effectLst>
              </a:rPr>
              <a:t>118</a:t>
            </a:r>
            <a:r>
              <a:rPr lang="en-CA" sz="3200" baseline="30000" dirty="0" smtClean="0">
                <a:effectLst>
                  <a:outerShdw blurRad="38100" dist="38100" dir="2700000" algn="tl">
                    <a:srgbClr val="000000">
                      <a:alpha val="43137"/>
                    </a:srgbClr>
                  </a:outerShdw>
                </a:effectLst>
              </a:rPr>
              <a:t>th</a:t>
            </a:r>
            <a:r>
              <a:rPr lang="en-CA" sz="3200" dirty="0" smtClean="0">
                <a:effectLst>
                  <a:outerShdw blurRad="38100" dist="38100" dir="2700000" algn="tl">
                    <a:srgbClr val="000000">
                      <a:alpha val="43137"/>
                    </a:srgbClr>
                  </a:outerShdw>
                </a:effectLst>
              </a:rPr>
              <a:t> Battalion,</a:t>
            </a:r>
          </a:p>
          <a:p>
            <a:r>
              <a:rPr lang="en-CA" sz="3200" dirty="0" smtClean="0">
                <a:effectLst>
                  <a:outerShdw blurRad="38100" dist="38100" dir="2700000" algn="tl">
                    <a:srgbClr val="000000">
                      <a:alpha val="43137"/>
                    </a:srgbClr>
                  </a:outerShdw>
                </a:effectLst>
              </a:rPr>
              <a:t>1916</a:t>
            </a:r>
            <a:endParaRPr lang="en-CA"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1322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371" y="0"/>
            <a:ext cx="11241258" cy="1325563"/>
          </a:xfrm>
        </p:spPr>
        <p:txBody>
          <a:bodyPr>
            <a:normAutofit/>
          </a:bodyPr>
          <a:lstStyle/>
          <a:p>
            <a:r>
              <a:rPr lang="en-CA" sz="3200" dirty="0" smtClean="0"/>
              <a:t>The ballot of 1916: 346 out of 892 votes in favour of ‘Kitchener’.</a:t>
            </a:r>
            <a:endParaRPr lang="en-CA"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94" y="1325563"/>
            <a:ext cx="8717280" cy="4864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371" y="2060322"/>
            <a:ext cx="2191900" cy="2434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75883" y="4579261"/>
            <a:ext cx="1790875" cy="923330"/>
          </a:xfrm>
          <a:prstGeom prst="rect">
            <a:avLst/>
          </a:prstGeom>
          <a:noFill/>
        </p:spPr>
        <p:txBody>
          <a:bodyPr wrap="none" rtlCol="0">
            <a:spAutoFit/>
          </a:bodyPr>
          <a:lstStyle/>
          <a:p>
            <a:pPr algn="ctr"/>
            <a:r>
              <a:rPr lang="en-CA" dirty="0" smtClean="0">
                <a:effectLst>
                  <a:outerShdw blurRad="38100" dist="38100" dir="2700000" algn="tl">
                    <a:srgbClr val="000000">
                      <a:alpha val="43137"/>
                    </a:srgbClr>
                  </a:outerShdw>
                </a:effectLst>
              </a:rPr>
              <a:t>Horatio Herbert,</a:t>
            </a:r>
          </a:p>
          <a:p>
            <a:pPr algn="ctr"/>
            <a:r>
              <a:rPr lang="en-CA" dirty="0" smtClean="0">
                <a:effectLst>
                  <a:outerShdw blurRad="38100" dist="38100" dir="2700000" algn="tl">
                    <a:srgbClr val="000000">
                      <a:alpha val="43137"/>
                    </a:srgbClr>
                  </a:outerShdw>
                </a:effectLst>
              </a:rPr>
              <a:t>Lord Kitchener</a:t>
            </a:r>
          </a:p>
          <a:p>
            <a:pPr algn="ctr"/>
            <a:r>
              <a:rPr lang="en-CA" dirty="0" smtClean="0">
                <a:effectLst>
                  <a:outerShdw blurRad="38100" dist="38100" dir="2700000" algn="tl">
                    <a:srgbClr val="000000">
                      <a:alpha val="43137"/>
                    </a:srgbClr>
                  </a:outerShdw>
                </a:effectLst>
              </a:rPr>
              <a:t>d. 5 June 1916</a:t>
            </a:r>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0631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6138706"/>
          </a:xfrm>
        </p:spPr>
        <p:txBody>
          <a:bodyPr/>
          <a:lstStyle/>
          <a:p>
            <a:pPr algn="ctr"/>
            <a:r>
              <a:rPr lang="en-US" sz="6000" dirty="0" smtClean="0">
                <a:effectLst>
                  <a:outerShdw blurRad="38100" dist="38100" dir="2700000" algn="tl">
                    <a:srgbClr val="000000">
                      <a:alpha val="43137"/>
                    </a:srgbClr>
                  </a:outerShdw>
                </a:effectLst>
              </a:rPr>
              <a:t>CAMWS 2017</a:t>
            </a:r>
            <a:r>
              <a:rPr lang="en-US" sz="6000" dirty="0" smtClean="0"/>
              <a:t/>
            </a:r>
            <a:br>
              <a:rPr lang="en-US" sz="6000" dirty="0" smtClean="0"/>
            </a:br>
            <a:r>
              <a:rPr lang="en-US" dirty="0" smtClean="0">
                <a:effectLst>
                  <a:outerShdw blurRad="38100" dist="38100" dir="2700000" algn="tl">
                    <a:srgbClr val="000000">
                      <a:alpha val="43137"/>
                    </a:srgbClr>
                  </a:outerShdw>
                </a:effectLst>
              </a:rPr>
              <a:t>The University of Waterloo and the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Waterloo Institute for Hellenistic Studies</a:t>
            </a:r>
            <a:br>
              <a:rPr lang="en-US" dirty="0" smtClean="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r>
              <a:rPr lang="en-US" sz="3600" dirty="0" smtClean="0"/>
              <a:t>Sheila Ager and Andrew Faulkner</a:t>
            </a:r>
            <a:br>
              <a:rPr lang="en-US" sz="3600" dirty="0" smtClean="0"/>
            </a:br>
            <a:r>
              <a:rPr lang="en-US" sz="3600" dirty="0" smtClean="0"/>
              <a:t>University of Waterloo</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 y="5846606"/>
            <a:ext cx="1428750" cy="65722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943" y="5405854"/>
            <a:ext cx="638562" cy="1097977"/>
          </a:xfrm>
          <a:prstGeom prst="rect">
            <a:avLst/>
          </a:prstGeom>
        </p:spPr>
      </p:pic>
      <p:sp>
        <p:nvSpPr>
          <p:cNvPr id="3" name="Rectangle 2"/>
          <p:cNvSpPr/>
          <p:nvPr/>
        </p:nvSpPr>
        <p:spPr>
          <a:xfrm>
            <a:off x="365760" y="5846606"/>
            <a:ext cx="956603" cy="6521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031947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000">
        <p15:prstTrans prst="curtains"/>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6386" y="0"/>
            <a:ext cx="10515600" cy="1325563"/>
          </a:xfrm>
        </p:spPr>
        <p:txBody>
          <a:bodyPr>
            <a:normAutofit/>
          </a:bodyPr>
          <a:lstStyle/>
          <a:p>
            <a:r>
              <a:rPr lang="en-CA" sz="3600" dirty="0" smtClean="0">
                <a:effectLst>
                  <a:outerShdw blurRad="38100" dist="38100" dir="2700000" algn="tl">
                    <a:srgbClr val="000000">
                      <a:alpha val="43137"/>
                    </a:srgbClr>
                  </a:outerShdw>
                </a:effectLst>
              </a:rPr>
              <a:t>Former Lang Tannery building</a:t>
            </a:r>
            <a:endParaRPr lang="en-CA" sz="3600" dirty="0">
              <a:effectLst>
                <a:outerShdw blurRad="38100" dist="38100" dir="2700000" algn="tl">
                  <a:srgbClr val="000000">
                    <a:alpha val="43137"/>
                  </a:srgbClr>
                </a:outerShdw>
              </a:effectLst>
            </a:endParaRPr>
          </a:p>
        </p:txBody>
      </p:sp>
      <p:sp>
        <p:nvSpPr>
          <p:cNvPr id="5" name="Oval 4"/>
          <p:cNvSpPr/>
          <p:nvPr/>
        </p:nvSpPr>
        <p:spPr>
          <a:xfrm>
            <a:off x="7526214" y="2208628"/>
            <a:ext cx="1885071" cy="914400"/>
          </a:xfrm>
          <a:prstGeom prst="ellipse">
            <a:avLst/>
          </a:prstGeom>
          <a:noFill/>
          <a:ln w="38100">
            <a:solidFill>
              <a:srgbClr val="FFF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921" y="1322364"/>
            <a:ext cx="7252830" cy="4841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2647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28329" y="753036"/>
            <a:ext cx="4433047" cy="1517463"/>
          </a:xfrm>
        </p:spPr>
        <p:txBody>
          <a:bodyPr>
            <a:normAutofit/>
          </a:bodyPr>
          <a:lstStyle/>
          <a:p>
            <a:pPr algn="ctr"/>
            <a:r>
              <a:rPr lang="en-CA" sz="4000" dirty="0" smtClean="0">
                <a:effectLst>
                  <a:outerShdw blurRad="38100" dist="38100" dir="2700000" algn="tl">
                    <a:srgbClr val="000000">
                      <a:alpha val="43137"/>
                    </a:srgbClr>
                  </a:outerShdw>
                </a:effectLst>
              </a:rPr>
              <a:t>Local Attractions</a:t>
            </a:r>
            <a:endParaRPr lang="en-CA" sz="4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096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 y="5532437"/>
            <a:ext cx="10515600" cy="1325563"/>
          </a:xfrm>
        </p:spPr>
        <p:txBody>
          <a:bodyPr>
            <a:normAutofit/>
          </a:bodyPr>
          <a:lstStyle/>
          <a:p>
            <a:r>
              <a:rPr lang="en-CA" sz="4000" dirty="0" smtClean="0">
                <a:effectLst>
                  <a:outerShdw blurRad="38100" dist="38100" dir="2700000" algn="tl">
                    <a:srgbClr val="000000">
                      <a:alpha val="43137"/>
                    </a:srgbClr>
                  </a:outerShdw>
                </a:effectLst>
              </a:rPr>
              <a:t>St. Jacobs</a:t>
            </a:r>
            <a:endParaRPr lang="en-CA"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0309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3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68178"/>
            <a:ext cx="3756074" cy="1280795"/>
          </a:xfrm>
        </p:spPr>
        <p:txBody>
          <a:bodyPr>
            <a:normAutofit/>
          </a:bodyPr>
          <a:lstStyle/>
          <a:p>
            <a:pPr algn="ctr"/>
            <a:r>
              <a:rPr lang="en-CA" sz="3600" dirty="0" err="1" smtClean="0">
                <a:effectLst>
                  <a:outerShdw blurRad="38100" dist="38100" dir="2700000" algn="tl">
                    <a:srgbClr val="000000">
                      <a:alpha val="43137"/>
                    </a:srgbClr>
                  </a:outerShdw>
                </a:effectLst>
              </a:rPr>
              <a:t>Elora</a:t>
            </a:r>
            <a:endParaRPr lang="en-CA"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3056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0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7000" r="-2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9791" y="225083"/>
            <a:ext cx="10515600" cy="1325563"/>
          </a:xfrm>
        </p:spPr>
        <p:txBody>
          <a:bodyPr>
            <a:normAutofit/>
          </a:bodyPr>
          <a:lstStyle/>
          <a:p>
            <a:pPr algn="r"/>
            <a:r>
              <a:rPr lang="en-CA" sz="3200" dirty="0" smtClean="0">
                <a:effectLst>
                  <a:outerShdw blurRad="38100" dist="38100" dir="2700000" algn="tl">
                    <a:srgbClr val="000000">
                      <a:alpha val="43137"/>
                    </a:srgbClr>
                  </a:outerShdw>
                </a:effectLst>
              </a:rPr>
              <a:t>Schneider House,</a:t>
            </a:r>
            <a:br>
              <a:rPr lang="en-CA" sz="3200" dirty="0" smtClean="0">
                <a:effectLst>
                  <a:outerShdw blurRad="38100" dist="38100" dir="2700000" algn="tl">
                    <a:srgbClr val="000000">
                      <a:alpha val="43137"/>
                    </a:srgbClr>
                  </a:outerShdw>
                </a:effectLst>
              </a:rPr>
            </a:br>
            <a:r>
              <a:rPr lang="en-CA" sz="3200" dirty="0" smtClean="0">
                <a:effectLst>
                  <a:outerShdw blurRad="38100" dist="38100" dir="2700000" algn="tl">
                    <a:srgbClr val="000000">
                      <a:alpha val="43137"/>
                    </a:srgbClr>
                  </a:outerShdw>
                </a:effectLst>
              </a:rPr>
              <a:t>1816</a:t>
            </a:r>
            <a:endParaRPr lang="en-CA"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8453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1692" y="365125"/>
            <a:ext cx="5359791" cy="5965337"/>
          </a:xfrm>
        </p:spPr>
        <p:txBody>
          <a:bodyPr>
            <a:normAutofit/>
          </a:bodyPr>
          <a:lstStyle/>
          <a:p>
            <a:pPr algn="ctr"/>
            <a:r>
              <a:rPr lang="en-CA" sz="3600" dirty="0" smtClean="0">
                <a:effectLst>
                  <a:outerShdw blurRad="38100" dist="38100" dir="2700000" algn="tl">
                    <a:srgbClr val="000000">
                      <a:alpha val="43137"/>
                    </a:srgbClr>
                  </a:outerShdw>
                </a:effectLst>
              </a:rPr>
              <a:t>Cambridge Butterfly Conservatory</a:t>
            </a:r>
            <a:endParaRPr lang="en-CA" sz="3600"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9434" y="112622"/>
            <a:ext cx="4974567" cy="6632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735"/>
            <a:ext cx="1905000" cy="12858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00" y="1549057"/>
            <a:ext cx="1905000" cy="12858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03" y="5221334"/>
            <a:ext cx="1905000" cy="12858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308" y="112622"/>
            <a:ext cx="1905000" cy="128587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9" y="3908537"/>
            <a:ext cx="1905000" cy="128587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3454" y="776043"/>
            <a:ext cx="1905000" cy="1285875"/>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1068" y="5304379"/>
            <a:ext cx="1905000" cy="128587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9566" y="1295628"/>
            <a:ext cx="1905000" cy="128587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10935" y="3935459"/>
            <a:ext cx="1905000" cy="1285875"/>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4349" y="3935459"/>
            <a:ext cx="1905000" cy="1285875"/>
          </a:xfrm>
          <a:prstGeom prst="rect">
            <a:avLst/>
          </a:prstGeom>
        </p:spPr>
      </p:pic>
    </p:spTree>
    <p:extLst>
      <p:ext uri="{BB962C8B-B14F-4D97-AF65-F5344CB8AC3E}">
        <p14:creationId xmlns:p14="http://schemas.microsoft.com/office/powerpoint/2010/main" val="1472845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0576" y="5532437"/>
            <a:ext cx="2873189" cy="1325563"/>
          </a:xfrm>
        </p:spPr>
        <p:txBody>
          <a:bodyPr>
            <a:normAutofit/>
          </a:bodyPr>
          <a:lstStyle/>
          <a:p>
            <a:pPr algn="ctr"/>
            <a:r>
              <a:rPr lang="en-CA" sz="4000" dirty="0" smtClean="0">
                <a:effectLst>
                  <a:outerShdw blurRad="38100" dist="38100" dir="2700000" algn="tl">
                    <a:srgbClr val="000000">
                      <a:alpha val="43137"/>
                    </a:srgbClr>
                  </a:outerShdw>
                </a:effectLst>
              </a:rPr>
              <a:t>Niagara</a:t>
            </a:r>
            <a:endParaRPr lang="en-CA"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1780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02" y="141433"/>
            <a:ext cx="7834203" cy="6575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5-Point Star 1"/>
          <p:cNvSpPr/>
          <p:nvPr/>
        </p:nvSpPr>
        <p:spPr>
          <a:xfrm>
            <a:off x="6231139" y="2164909"/>
            <a:ext cx="187590" cy="14798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a:xfrm>
            <a:off x="8462682" y="365125"/>
            <a:ext cx="3478306" cy="5874310"/>
          </a:xfrm>
        </p:spPr>
        <p:txBody>
          <a:bodyPr>
            <a:normAutofit/>
          </a:bodyPr>
          <a:lstStyle/>
          <a:p>
            <a:pPr algn="ctr"/>
            <a:r>
              <a:rPr lang="en-CA" sz="2800" dirty="0" smtClean="0">
                <a:effectLst>
                  <a:outerShdw blurRad="38100" dist="38100" dir="2700000" algn="tl">
                    <a:srgbClr val="000000">
                      <a:alpha val="43137"/>
                    </a:srgbClr>
                  </a:outerShdw>
                </a:effectLst>
              </a:rPr>
              <a:t>The Twin Cities: Kitchener-Waterloo,</a:t>
            </a:r>
            <a:br>
              <a:rPr lang="en-CA" sz="2800" dirty="0" smtClean="0">
                <a:effectLst>
                  <a:outerShdw blurRad="38100" dist="38100" dir="2700000" algn="tl">
                    <a:srgbClr val="000000">
                      <a:alpha val="43137"/>
                    </a:srgbClr>
                  </a:outerShdw>
                </a:effectLst>
              </a:rPr>
            </a:br>
            <a:r>
              <a:rPr lang="en-CA" sz="2800" dirty="0" smtClean="0">
                <a:effectLst>
                  <a:outerShdw blurRad="38100" dist="38100" dir="2700000" algn="tl">
                    <a:srgbClr val="000000">
                      <a:alpha val="43137"/>
                    </a:srgbClr>
                  </a:outerShdw>
                </a:effectLst>
              </a:rPr>
              <a:t>Ontario, Canada</a:t>
            </a:r>
            <a:br>
              <a:rPr lang="en-CA" sz="2800" dirty="0" smtClean="0">
                <a:effectLst>
                  <a:outerShdw blurRad="38100" dist="38100" dir="2700000" algn="tl">
                    <a:srgbClr val="000000">
                      <a:alpha val="43137"/>
                    </a:srgbClr>
                  </a:outerShdw>
                </a:effectLst>
              </a:rPr>
            </a:br>
            <a:r>
              <a:rPr lang="en-CA" sz="2800" dirty="0" smtClean="0">
                <a:effectLst>
                  <a:outerShdw blurRad="38100" dist="38100" dir="2700000" algn="tl">
                    <a:srgbClr val="000000">
                      <a:alpha val="43137"/>
                    </a:srgbClr>
                  </a:outerShdw>
                </a:effectLst>
              </a:rPr>
              <a:t>(third time’s a charm!)</a:t>
            </a:r>
            <a:endParaRPr lang="en-CA"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3806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839" y="2589680"/>
            <a:ext cx="461181" cy="24316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9506" y="3464857"/>
            <a:ext cx="2501154" cy="125057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3926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059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576775" y="534572"/>
            <a:ext cx="4283545" cy="1077218"/>
          </a:xfrm>
          <a:prstGeom prst="rect">
            <a:avLst/>
          </a:prstGeom>
          <a:noFill/>
        </p:spPr>
        <p:txBody>
          <a:bodyPr wrap="none" rtlCol="0">
            <a:spAutoFit/>
          </a:bodyPr>
          <a:lstStyle/>
          <a:p>
            <a:r>
              <a:rPr lang="en-CA" sz="3200" dirty="0" smtClean="0">
                <a:effectLst>
                  <a:outerShdw blurRad="38100" dist="38100" dir="2700000" algn="tl">
                    <a:srgbClr val="000000">
                      <a:alpha val="43137"/>
                    </a:srgbClr>
                  </a:outerShdw>
                </a:effectLst>
              </a:rPr>
              <a:t>Peninsula Ridge Estates</a:t>
            </a:r>
          </a:p>
          <a:p>
            <a:r>
              <a:rPr lang="en-CA" sz="3200" dirty="0" smtClean="0">
                <a:effectLst>
                  <a:outerShdw blurRad="38100" dist="38100" dir="2700000" algn="tl">
                    <a:srgbClr val="000000">
                      <a:alpha val="43137"/>
                    </a:srgbClr>
                  </a:outerShdw>
                </a:effectLst>
              </a:rPr>
              <a:t>Winery</a:t>
            </a:r>
            <a:endParaRPr lang="en-CA"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9943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8004517" y="5978769"/>
            <a:ext cx="4044697" cy="584775"/>
          </a:xfrm>
          <a:prstGeom prst="rect">
            <a:avLst/>
          </a:prstGeom>
          <a:noFill/>
        </p:spPr>
        <p:txBody>
          <a:bodyPr wrap="none" rtlCol="0">
            <a:spAutoFit/>
          </a:bodyPr>
          <a:lstStyle/>
          <a:p>
            <a:r>
              <a:rPr lang="en-CA" sz="3200" dirty="0" smtClean="0">
                <a:solidFill>
                  <a:srgbClr val="FFFFE5"/>
                </a:solidFill>
                <a:effectLst>
                  <a:outerShdw blurRad="38100" dist="38100" dir="2700000" algn="tl">
                    <a:srgbClr val="000000">
                      <a:alpha val="43137"/>
                    </a:srgbClr>
                  </a:outerShdw>
                </a:effectLst>
              </a:rPr>
              <a:t>Megalomaniac Winery</a:t>
            </a:r>
            <a:endParaRPr lang="en-CA" sz="3200" dirty="0">
              <a:solidFill>
                <a:srgbClr val="FFFFE5"/>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430237" y="309489"/>
            <a:ext cx="4690403" cy="4713923"/>
          </a:xfrm>
        </p:spPr>
        <p:txBody>
          <a:bodyPr>
            <a:normAutofit/>
          </a:bodyPr>
          <a:lstStyle/>
          <a:p>
            <a:pPr marL="0" indent="0" algn="ctr">
              <a:buNone/>
            </a:pPr>
            <a:r>
              <a:rPr lang="en-CA" sz="3200" dirty="0" smtClean="0">
                <a:solidFill>
                  <a:srgbClr val="FFFFE5"/>
                </a:solidFill>
              </a:rPr>
              <a:t>Featuring such labels as…</a:t>
            </a:r>
          </a:p>
          <a:p>
            <a:pPr marL="0" indent="0" algn="ctr">
              <a:buNone/>
            </a:pPr>
            <a:r>
              <a:rPr lang="en-CA" sz="3200" dirty="0" smtClean="0">
                <a:solidFill>
                  <a:srgbClr val="FFFFE5"/>
                </a:solidFill>
              </a:rPr>
              <a:t>‘Contrarian’</a:t>
            </a:r>
          </a:p>
          <a:p>
            <a:pPr marL="0" indent="0" algn="ctr">
              <a:buNone/>
            </a:pPr>
            <a:r>
              <a:rPr lang="en-CA" sz="3200" dirty="0" smtClean="0">
                <a:solidFill>
                  <a:srgbClr val="FFFFE5"/>
                </a:solidFill>
              </a:rPr>
              <a:t>‘Narcissist’</a:t>
            </a:r>
          </a:p>
          <a:p>
            <a:pPr marL="0" indent="0" algn="ctr">
              <a:buNone/>
            </a:pPr>
            <a:r>
              <a:rPr lang="en-CA" sz="3200" dirty="0" smtClean="0">
                <a:solidFill>
                  <a:srgbClr val="FFFFE5"/>
                </a:solidFill>
              </a:rPr>
              <a:t>‘Pompous’</a:t>
            </a:r>
          </a:p>
          <a:p>
            <a:pPr marL="0" indent="0" algn="ctr">
              <a:buNone/>
            </a:pPr>
            <a:r>
              <a:rPr lang="en-CA" sz="3200" dirty="0" smtClean="0">
                <a:solidFill>
                  <a:srgbClr val="FFFFE5"/>
                </a:solidFill>
              </a:rPr>
              <a:t>‘Bigmouth’</a:t>
            </a:r>
          </a:p>
          <a:p>
            <a:pPr marL="0" indent="0" algn="ctr">
              <a:buNone/>
            </a:pPr>
            <a:r>
              <a:rPr lang="en-CA" sz="3200" dirty="0" smtClean="0">
                <a:solidFill>
                  <a:srgbClr val="FFFFE5"/>
                </a:solidFill>
              </a:rPr>
              <a:t>‘Vainglorious’</a:t>
            </a:r>
          </a:p>
          <a:p>
            <a:pPr marL="0" indent="0" algn="ctr">
              <a:buNone/>
            </a:pPr>
            <a:r>
              <a:rPr lang="en-CA" sz="3200" dirty="0">
                <a:solidFill>
                  <a:srgbClr val="FFFFE5"/>
                </a:solidFill>
              </a:rPr>
              <a:t>a</a:t>
            </a:r>
            <a:r>
              <a:rPr lang="en-CA" sz="3200" dirty="0" smtClean="0">
                <a:solidFill>
                  <a:srgbClr val="FFFFE5"/>
                </a:solidFill>
              </a:rPr>
              <a:t>nd ‘My Way’</a:t>
            </a:r>
            <a:endParaRPr lang="en-CA" sz="3200" dirty="0">
              <a:solidFill>
                <a:srgbClr val="FFFFE5"/>
              </a:solidFill>
            </a:endParaRPr>
          </a:p>
        </p:txBody>
      </p:sp>
    </p:spTree>
    <p:extLst>
      <p:ext uri="{BB962C8B-B14F-4D97-AF65-F5344CB8AC3E}">
        <p14:creationId xmlns:p14="http://schemas.microsoft.com/office/powerpoint/2010/main" val="2628224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left)">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826" y="165033"/>
            <a:ext cx="10515600" cy="1329397"/>
          </a:xfrm>
        </p:spPr>
        <p:txBody>
          <a:bodyPr>
            <a:normAutofit/>
          </a:bodyPr>
          <a:lstStyle/>
          <a:p>
            <a:r>
              <a:rPr lang="en-CA" sz="3600" dirty="0" smtClean="0">
                <a:solidFill>
                  <a:srgbClr val="FFFFE5"/>
                </a:solidFill>
                <a:effectLst>
                  <a:outerShdw blurRad="38100" dist="38100" dir="2700000" algn="tl">
                    <a:srgbClr val="000000">
                      <a:alpha val="43137"/>
                    </a:srgbClr>
                  </a:outerShdw>
                </a:effectLst>
              </a:rPr>
              <a:t>And if all this isn’t enough, there </a:t>
            </a:r>
            <a:r>
              <a:rPr lang="en-CA" sz="3600" i="1" dirty="0" smtClean="0">
                <a:solidFill>
                  <a:srgbClr val="FFFFE5"/>
                </a:solidFill>
                <a:effectLst>
                  <a:outerShdw blurRad="38100" dist="38100" dir="2700000" algn="tl">
                    <a:srgbClr val="000000">
                      <a:alpha val="43137"/>
                    </a:srgbClr>
                  </a:outerShdw>
                </a:effectLst>
              </a:rPr>
              <a:t>is</a:t>
            </a:r>
            <a:r>
              <a:rPr lang="en-CA" sz="3600" dirty="0" smtClean="0">
                <a:solidFill>
                  <a:srgbClr val="FFFFE5"/>
                </a:solidFill>
                <a:effectLst>
                  <a:outerShdw blurRad="38100" dist="38100" dir="2700000" algn="tl">
                    <a:srgbClr val="000000">
                      <a:alpha val="43137"/>
                    </a:srgbClr>
                  </a:outerShdw>
                </a:effectLst>
              </a:rPr>
              <a:t> some hick town a little way to the east…</a:t>
            </a:r>
            <a:endParaRPr lang="en-CA" sz="3600" dirty="0">
              <a:solidFill>
                <a:srgbClr val="FFFFE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17311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FFFF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477" y="250662"/>
            <a:ext cx="10515600" cy="1325563"/>
          </a:xfrm>
        </p:spPr>
        <p:txBody>
          <a:bodyPr>
            <a:normAutofit/>
          </a:bodyPr>
          <a:lstStyle/>
          <a:p>
            <a:r>
              <a:rPr lang="en-CA" sz="4000" dirty="0" smtClean="0">
                <a:effectLst>
                  <a:outerShdw blurRad="38100" dist="38100" dir="2700000" algn="tl">
                    <a:srgbClr val="000000">
                      <a:alpha val="43137"/>
                    </a:srgbClr>
                  </a:outerShdw>
                </a:effectLst>
              </a:rPr>
              <a:t>Local Dining</a:t>
            </a:r>
            <a:endParaRPr lang="en-CA" sz="40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74" y="3815866"/>
            <a:ext cx="43815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5258" y="3493860"/>
            <a:ext cx="4753415" cy="3179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768" y="321955"/>
            <a:ext cx="3345366" cy="334536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299" y="489889"/>
            <a:ext cx="4548145" cy="3047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0070" y="173410"/>
            <a:ext cx="2762250" cy="2619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20" y="3375807"/>
            <a:ext cx="3792044" cy="2844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8073" y="173410"/>
            <a:ext cx="2720600" cy="3642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13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TextBox 5"/>
          <p:cNvSpPr txBox="1"/>
          <p:nvPr/>
        </p:nvSpPr>
        <p:spPr>
          <a:xfrm>
            <a:off x="7512147" y="347791"/>
            <a:ext cx="4225837" cy="1200329"/>
          </a:xfrm>
          <a:prstGeom prst="rect">
            <a:avLst/>
          </a:prstGeom>
          <a:noFill/>
        </p:spPr>
        <p:txBody>
          <a:bodyPr wrap="none" rtlCol="0">
            <a:spAutoFit/>
          </a:bodyPr>
          <a:lstStyle/>
          <a:p>
            <a:pPr algn="r"/>
            <a:r>
              <a:rPr lang="en-CA" sz="3600" dirty="0" smtClean="0">
                <a:solidFill>
                  <a:srgbClr val="FFFFE5"/>
                </a:solidFill>
                <a:effectLst>
                  <a:outerShdw blurRad="38100" dist="38100" dir="2700000" algn="tl">
                    <a:srgbClr val="000000">
                      <a:alpha val="43137"/>
                    </a:srgbClr>
                  </a:outerShdw>
                </a:effectLst>
              </a:rPr>
              <a:t>The Bauer Kitchen at</a:t>
            </a:r>
          </a:p>
          <a:p>
            <a:pPr algn="r"/>
            <a:r>
              <a:rPr lang="en-CA" sz="3600" dirty="0" smtClean="0">
                <a:solidFill>
                  <a:srgbClr val="FFFFE5"/>
                </a:solidFill>
                <a:effectLst>
                  <a:outerShdw blurRad="38100" dist="38100" dir="2700000" algn="tl">
                    <a:srgbClr val="000000">
                      <a:alpha val="43137"/>
                    </a:srgbClr>
                  </a:outerShdw>
                </a:effectLst>
              </a:rPr>
              <a:t>the Bauer Lofts</a:t>
            </a:r>
            <a:endParaRPr lang="en-CA" sz="3600" dirty="0">
              <a:solidFill>
                <a:srgbClr val="FFFFE5"/>
              </a:solidFill>
              <a:effectLst>
                <a:outerShdw blurRad="38100" dist="38100" dir="2700000" algn="tl">
                  <a:srgbClr val="000000">
                    <a:alpha val="43137"/>
                  </a:srgbClr>
                </a:outerShdw>
              </a:effectLst>
            </a:endParaRPr>
          </a:p>
        </p:txBody>
      </p:sp>
      <p:sp>
        <p:nvSpPr>
          <p:cNvPr id="15" name="Oval 14"/>
          <p:cNvSpPr/>
          <p:nvPr/>
        </p:nvSpPr>
        <p:spPr>
          <a:xfrm>
            <a:off x="2700997" y="4922892"/>
            <a:ext cx="914400" cy="662782"/>
          </a:xfrm>
          <a:prstGeom prst="ellipse">
            <a:avLst/>
          </a:prstGeom>
          <a:noFill/>
          <a:ln w="38100">
            <a:solidFill>
              <a:srgbClr val="FFF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6893755" y="5254283"/>
            <a:ext cx="914400" cy="662782"/>
          </a:xfrm>
          <a:prstGeom prst="ellipse">
            <a:avLst/>
          </a:prstGeom>
          <a:noFill/>
          <a:ln w="38100">
            <a:solidFill>
              <a:srgbClr val="FFF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1993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2824" y="365125"/>
            <a:ext cx="3700975" cy="5233817"/>
          </a:xfrm>
        </p:spPr>
        <p:txBody>
          <a:bodyPr/>
          <a:lstStyle/>
          <a:p>
            <a:pPr algn="ctr"/>
            <a:r>
              <a:rPr lang="en-CA" dirty="0" smtClean="0">
                <a:effectLst>
                  <a:outerShdw blurRad="38100" dist="38100" dir="2700000" algn="tl">
                    <a:srgbClr val="000000">
                      <a:alpha val="43137"/>
                    </a:srgbClr>
                  </a:outerShdw>
                </a:effectLst>
              </a:rPr>
              <a:t>The University of Waterloo </a:t>
            </a:r>
            <a:endParaRPr lang="en-CA" dirty="0">
              <a:effectLst>
                <a:outerShdw blurRad="38100" dist="38100" dir="2700000" algn="tl">
                  <a:srgbClr val="000000">
                    <a:alpha val="43137"/>
                  </a:srgbClr>
                </a:outerShdw>
              </a:effectLst>
            </a:endParaRPr>
          </a:p>
        </p:txBody>
      </p:sp>
      <p:sp>
        <p:nvSpPr>
          <p:cNvPr id="3" name="TextBox 2"/>
          <p:cNvSpPr txBox="1"/>
          <p:nvPr/>
        </p:nvSpPr>
        <p:spPr>
          <a:xfrm>
            <a:off x="7282190" y="3806996"/>
            <a:ext cx="4442242" cy="1815882"/>
          </a:xfrm>
          <a:prstGeom prst="rect">
            <a:avLst/>
          </a:prstGeom>
          <a:solidFill>
            <a:srgbClr val="FFFFE5"/>
          </a:solidFill>
          <a:ln w="38100">
            <a:solidFill>
              <a:schemeClr val="tx1"/>
            </a:solidFill>
          </a:ln>
        </p:spPr>
        <p:txBody>
          <a:bodyPr wrap="none" rtlCol="0">
            <a:spAutoFit/>
          </a:bodyPr>
          <a:lstStyle/>
          <a:p>
            <a:pPr algn="ctr"/>
            <a:r>
              <a:rPr lang="en-CA" sz="2800" dirty="0" smtClean="0">
                <a:effectLst>
                  <a:outerShdw blurRad="38100" dist="38100" dir="2700000" algn="tl">
                    <a:srgbClr val="000000">
                      <a:alpha val="43137"/>
                    </a:srgbClr>
                  </a:outerShdw>
                </a:effectLst>
              </a:rPr>
              <a:t>‘Established to fill the need</a:t>
            </a:r>
          </a:p>
          <a:p>
            <a:pPr algn="ctr"/>
            <a:r>
              <a:rPr lang="en-CA" sz="2800" dirty="0" smtClean="0">
                <a:effectLst>
                  <a:outerShdw blurRad="38100" dist="38100" dir="2700000" algn="tl">
                    <a:srgbClr val="000000">
                      <a:alpha val="43137"/>
                    </a:srgbClr>
                  </a:outerShdw>
                </a:effectLst>
              </a:rPr>
              <a:t>to train engineers and </a:t>
            </a:r>
          </a:p>
          <a:p>
            <a:pPr algn="ctr"/>
            <a:r>
              <a:rPr lang="en-CA" sz="2800" dirty="0">
                <a:effectLst>
                  <a:outerShdw blurRad="38100" dist="38100" dir="2700000" algn="tl">
                    <a:srgbClr val="000000">
                      <a:alpha val="43137"/>
                    </a:srgbClr>
                  </a:outerShdw>
                </a:effectLst>
              </a:rPr>
              <a:t>t</a:t>
            </a:r>
            <a:r>
              <a:rPr lang="en-CA" sz="2800" dirty="0" smtClean="0">
                <a:effectLst>
                  <a:outerShdw blurRad="38100" dist="38100" dir="2700000" algn="tl">
                    <a:srgbClr val="000000">
                      <a:alpha val="43137"/>
                    </a:srgbClr>
                  </a:outerShdw>
                </a:effectLst>
              </a:rPr>
              <a:t>echnicians for Canada’s </a:t>
            </a:r>
          </a:p>
          <a:p>
            <a:pPr algn="ctr"/>
            <a:r>
              <a:rPr lang="en-CA" sz="2800" dirty="0" smtClean="0">
                <a:effectLst>
                  <a:outerShdw blurRad="38100" dist="38100" dir="2700000" algn="tl">
                    <a:srgbClr val="000000">
                      <a:alpha val="43137"/>
                    </a:srgbClr>
                  </a:outerShdw>
                </a:effectLst>
              </a:rPr>
              <a:t>growing postwar economy.’</a:t>
            </a:r>
            <a:endParaRPr lang="en-CA"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079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831" y="322922"/>
            <a:ext cx="10515600" cy="1325563"/>
          </a:xfrm>
        </p:spPr>
        <p:txBody>
          <a:bodyPr>
            <a:normAutofit/>
          </a:bodyPr>
          <a:lstStyle/>
          <a:p>
            <a:r>
              <a:rPr lang="en-CA" sz="3200" dirty="0" smtClean="0">
                <a:effectLst>
                  <a:outerShdw blurRad="38100" dist="38100" dir="2700000" algn="tl">
                    <a:srgbClr val="000000">
                      <a:alpha val="43137"/>
                    </a:srgbClr>
                  </a:outerShdw>
                </a:effectLst>
              </a:rPr>
              <a:t>Mike and Ophelia </a:t>
            </a:r>
            <a:r>
              <a:rPr lang="en-CA" sz="3200" dirty="0" err="1" smtClean="0">
                <a:effectLst>
                  <a:outerShdw blurRad="38100" dist="38100" dir="2700000" algn="tl">
                    <a:srgbClr val="000000">
                      <a:alpha val="43137"/>
                    </a:srgbClr>
                  </a:outerShdw>
                </a:effectLst>
              </a:rPr>
              <a:t>Lazaridis</a:t>
            </a:r>
            <a:r>
              <a:rPr lang="en-CA" sz="3200" dirty="0" smtClean="0">
                <a:effectLst>
                  <a:outerShdw blurRad="38100" dist="38100" dir="2700000" algn="tl">
                    <a:srgbClr val="000000">
                      <a:alpha val="43137"/>
                    </a:srgbClr>
                  </a:outerShdw>
                </a:effectLst>
              </a:rPr>
              <a:t> Quantum-Nano Centre,</a:t>
            </a:r>
            <a:br>
              <a:rPr lang="en-CA" sz="3200" dirty="0" smtClean="0">
                <a:effectLst>
                  <a:outerShdw blurRad="38100" dist="38100" dir="2700000" algn="tl">
                    <a:srgbClr val="000000">
                      <a:alpha val="43137"/>
                    </a:srgbClr>
                  </a:outerShdw>
                </a:effectLst>
              </a:rPr>
            </a:br>
            <a:r>
              <a:rPr lang="en-CA" sz="3200" dirty="0" smtClean="0">
                <a:effectLst>
                  <a:outerShdw blurRad="38100" dist="38100" dir="2700000" algn="tl">
                    <a:srgbClr val="000000">
                      <a:alpha val="43137"/>
                    </a:srgbClr>
                  </a:outerShdw>
                </a:effectLst>
              </a:rPr>
              <a:t>University of Waterloo </a:t>
            </a:r>
            <a:endParaRPr lang="en-CA"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705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effectLst>
                  <a:outerShdw blurRad="38100" dist="38100" dir="2700000" algn="tl">
                    <a:srgbClr val="000000">
                      <a:alpha val="43137"/>
                    </a:srgbClr>
                  </a:outerShdw>
                </a:effectLst>
              </a:rPr>
              <a:t>The Perimeter Institute for Theoretical Physics and</a:t>
            </a:r>
            <a:br>
              <a:rPr lang="en-CA" sz="3200" dirty="0" smtClean="0">
                <a:effectLst>
                  <a:outerShdw blurRad="38100" dist="38100" dir="2700000" algn="tl">
                    <a:srgbClr val="000000">
                      <a:alpha val="43137"/>
                    </a:srgbClr>
                  </a:outerShdw>
                </a:effectLst>
              </a:rPr>
            </a:br>
            <a:r>
              <a:rPr lang="en-CA" sz="3200" dirty="0" smtClean="0">
                <a:effectLst>
                  <a:outerShdw blurRad="38100" dist="38100" dir="2700000" algn="tl">
                    <a:srgbClr val="000000">
                      <a:alpha val="43137"/>
                    </a:srgbClr>
                  </a:outerShdw>
                </a:effectLst>
              </a:rPr>
              <a:t>Stephen Hawking Centre</a:t>
            </a:r>
            <a:endParaRPr lang="en-CA"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985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Classics Beyond the Wall…</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8937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4000"/>
          </a:stretch>
        </a:blipFill>
        <a:effectLst/>
      </p:bgPr>
    </p:bg>
    <p:spTree>
      <p:nvGrpSpPr>
        <p:cNvPr id="1" name=""/>
        <p:cNvGrpSpPr/>
        <p:nvPr/>
      </p:nvGrpSpPr>
      <p:grpSpPr>
        <a:xfrm>
          <a:off x="0" y="0"/>
          <a:ext cx="0" cy="0"/>
          <a:chOff x="0" y="0"/>
          <a:chExt cx="0" cy="0"/>
        </a:xfrm>
      </p:grpSpPr>
      <p:sp>
        <p:nvSpPr>
          <p:cNvPr id="3" name="TextBox 2"/>
          <p:cNvSpPr txBox="1"/>
          <p:nvPr/>
        </p:nvSpPr>
        <p:spPr>
          <a:xfrm>
            <a:off x="295422" y="281354"/>
            <a:ext cx="4695709" cy="1077218"/>
          </a:xfrm>
          <a:prstGeom prst="rect">
            <a:avLst/>
          </a:prstGeom>
          <a:solidFill>
            <a:schemeClr val="tx1"/>
          </a:solidFill>
          <a:ln w="28575">
            <a:solidFill>
              <a:srgbClr val="FFFFE5"/>
            </a:solidFill>
          </a:ln>
        </p:spPr>
        <p:txBody>
          <a:bodyPr wrap="none" rtlCol="0">
            <a:spAutoFit/>
          </a:bodyPr>
          <a:lstStyle/>
          <a:p>
            <a:pPr algn="ctr"/>
            <a:r>
              <a:rPr lang="en-US" sz="3200" dirty="0" smtClean="0">
                <a:solidFill>
                  <a:srgbClr val="FFFFE5"/>
                </a:solidFill>
                <a:effectLst>
                  <a:outerShdw blurRad="38100" dist="38100" dir="2700000" algn="tl">
                    <a:srgbClr val="000000">
                      <a:alpha val="43137"/>
                    </a:srgbClr>
                  </a:outerShdw>
                </a:effectLst>
              </a:rPr>
              <a:t>The Waterloo Institute for</a:t>
            </a:r>
          </a:p>
          <a:p>
            <a:pPr algn="ctr"/>
            <a:r>
              <a:rPr lang="en-US" sz="3200" dirty="0" smtClean="0">
                <a:solidFill>
                  <a:srgbClr val="FFFFE5"/>
                </a:solidFill>
                <a:effectLst>
                  <a:outerShdw blurRad="38100" dist="38100" dir="2700000" algn="tl">
                    <a:srgbClr val="000000">
                      <a:alpha val="43137"/>
                    </a:srgbClr>
                  </a:outerShdw>
                </a:effectLst>
              </a:rPr>
              <a:t>Hellenistic Studies</a:t>
            </a:r>
            <a:endParaRPr lang="en-US" sz="3200" dirty="0">
              <a:solidFill>
                <a:srgbClr val="FFFFE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7876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64369"/>
            <a:ext cx="10515600" cy="1793631"/>
          </a:xfrm>
        </p:spPr>
        <p:txBody>
          <a:bodyPr>
            <a:normAutofit/>
          </a:bodyPr>
          <a:lstStyle/>
          <a:p>
            <a:pPr algn="ctr"/>
            <a:r>
              <a:rPr lang="en-CA" dirty="0" smtClean="0">
                <a:solidFill>
                  <a:srgbClr val="FFFFE5"/>
                </a:solidFill>
                <a:effectLst>
                  <a:outerShdw blurRad="38100" dist="38100" dir="2700000" algn="tl">
                    <a:srgbClr val="000000">
                      <a:alpha val="43137"/>
                    </a:srgbClr>
                  </a:outerShdw>
                </a:effectLst>
              </a:rPr>
              <a:t>Your Hosts:</a:t>
            </a:r>
            <a:br>
              <a:rPr lang="en-CA" dirty="0" smtClean="0">
                <a:solidFill>
                  <a:srgbClr val="FFFFE5"/>
                </a:solidFill>
                <a:effectLst>
                  <a:outerShdw blurRad="38100" dist="38100" dir="2700000" algn="tl">
                    <a:srgbClr val="000000">
                      <a:alpha val="43137"/>
                    </a:srgbClr>
                  </a:outerShdw>
                </a:effectLst>
              </a:rPr>
            </a:br>
            <a:r>
              <a:rPr lang="en-CA" dirty="0" smtClean="0">
                <a:solidFill>
                  <a:srgbClr val="FFFFE5"/>
                </a:solidFill>
                <a:effectLst>
                  <a:outerShdw blurRad="38100" dist="38100" dir="2700000" algn="tl">
                    <a:srgbClr val="000000">
                      <a:alpha val="43137"/>
                    </a:srgbClr>
                  </a:outerShdw>
                </a:effectLst>
              </a:rPr>
              <a:t>The UW Classical Studies Department</a:t>
            </a:r>
            <a:endParaRPr lang="en-CA" dirty="0">
              <a:solidFill>
                <a:srgbClr val="FFFFE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09354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7000" b="-17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5064369"/>
            <a:ext cx="10515600" cy="1793631"/>
          </a:xfrm>
        </p:spPr>
        <p:txBody>
          <a:bodyPr>
            <a:normAutofit/>
          </a:bodyPr>
          <a:lstStyle/>
          <a:p>
            <a:pPr algn="ctr"/>
            <a:r>
              <a:rPr lang="en-CA" dirty="0" smtClean="0">
                <a:solidFill>
                  <a:srgbClr val="FFFFE5"/>
                </a:solidFill>
                <a:effectLst>
                  <a:outerShdw blurRad="38100" dist="38100" dir="2700000" algn="tl">
                    <a:srgbClr val="000000">
                      <a:alpha val="43137"/>
                    </a:srgbClr>
                  </a:outerShdw>
                </a:effectLst>
              </a:rPr>
              <a:t>Your Hosts:</a:t>
            </a:r>
            <a:br>
              <a:rPr lang="en-CA" dirty="0" smtClean="0">
                <a:solidFill>
                  <a:srgbClr val="FFFFE5"/>
                </a:solidFill>
                <a:effectLst>
                  <a:outerShdw blurRad="38100" dist="38100" dir="2700000" algn="tl">
                    <a:srgbClr val="000000">
                      <a:alpha val="43137"/>
                    </a:srgbClr>
                  </a:outerShdw>
                </a:effectLst>
              </a:rPr>
            </a:br>
            <a:r>
              <a:rPr lang="en-CA" dirty="0" smtClean="0">
                <a:solidFill>
                  <a:srgbClr val="FFFFE5"/>
                </a:solidFill>
                <a:effectLst>
                  <a:outerShdw blurRad="38100" dist="38100" dir="2700000" algn="tl">
                    <a:srgbClr val="000000">
                      <a:alpha val="43137"/>
                    </a:srgbClr>
                  </a:outerShdw>
                </a:effectLst>
              </a:rPr>
              <a:t>The UW Classical Studies Department</a:t>
            </a:r>
            <a:endParaRPr lang="en-CA" dirty="0">
              <a:solidFill>
                <a:srgbClr val="FFFFE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527225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532437"/>
            <a:ext cx="12192000" cy="1325563"/>
          </a:xfrm>
        </p:spPr>
        <p:txBody>
          <a:bodyPr>
            <a:normAutofit/>
          </a:bodyPr>
          <a:lstStyle/>
          <a:p>
            <a:pPr algn="ctr"/>
            <a:r>
              <a:rPr lang="en-CA" sz="3600" dirty="0" smtClean="0">
                <a:solidFill>
                  <a:srgbClr val="FFFFE5"/>
                </a:solidFill>
                <a:effectLst>
                  <a:outerShdw blurRad="38100" dist="38100" dir="2700000" algn="tl">
                    <a:srgbClr val="000000">
                      <a:alpha val="43137"/>
                    </a:srgbClr>
                  </a:outerShdw>
                </a:effectLst>
              </a:rPr>
              <a:t>Actually, we </a:t>
            </a:r>
            <a:r>
              <a:rPr lang="en-CA" sz="3600" i="1" dirty="0" smtClean="0">
                <a:solidFill>
                  <a:srgbClr val="FFFFE5"/>
                </a:solidFill>
                <a:effectLst>
                  <a:outerShdw blurRad="38100" dist="38100" dir="2700000" algn="tl">
                    <a:srgbClr val="000000">
                      <a:alpha val="43137"/>
                    </a:srgbClr>
                  </a:outerShdw>
                </a:effectLst>
              </a:rPr>
              <a:t>are</a:t>
            </a:r>
            <a:r>
              <a:rPr lang="en-CA" sz="3600" dirty="0" smtClean="0">
                <a:solidFill>
                  <a:srgbClr val="FFFFE5"/>
                </a:solidFill>
                <a:effectLst>
                  <a:outerShdw blurRad="38100" dist="38100" dir="2700000" algn="tl">
                    <a:srgbClr val="000000">
                      <a:alpha val="43137"/>
                    </a:srgbClr>
                  </a:outerShdw>
                </a:effectLst>
              </a:rPr>
              <a:t> a little nicer than that… </a:t>
            </a:r>
            <a:br>
              <a:rPr lang="en-CA" sz="3600" dirty="0" smtClean="0">
                <a:solidFill>
                  <a:srgbClr val="FFFFE5"/>
                </a:solidFill>
                <a:effectLst>
                  <a:outerShdw blurRad="38100" dist="38100" dir="2700000" algn="tl">
                    <a:srgbClr val="000000">
                      <a:alpha val="43137"/>
                    </a:srgbClr>
                  </a:outerShdw>
                </a:effectLst>
              </a:rPr>
            </a:br>
            <a:r>
              <a:rPr lang="en-CA" sz="3600" dirty="0" smtClean="0">
                <a:solidFill>
                  <a:srgbClr val="FFFFE5"/>
                </a:solidFill>
                <a:effectLst>
                  <a:outerShdw blurRad="38100" dist="38100" dir="2700000" algn="tl">
                    <a:srgbClr val="000000">
                      <a:alpha val="43137"/>
                    </a:srgbClr>
                  </a:outerShdw>
                </a:effectLst>
              </a:rPr>
              <a:t>and we look forward to welcoming you in 2017!</a:t>
            </a:r>
            <a:endParaRPr lang="en-CA" sz="3600" dirty="0">
              <a:solidFill>
                <a:srgbClr val="FFFFE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69467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666" y="0"/>
            <a:ext cx="4676335" cy="1575581"/>
          </a:xfrm>
        </p:spPr>
        <p:txBody>
          <a:bodyPr>
            <a:normAutofit/>
          </a:bodyPr>
          <a:lstStyle/>
          <a:p>
            <a:r>
              <a:rPr lang="en-US" sz="3600" dirty="0" smtClean="0">
                <a:effectLst>
                  <a:outerShdw blurRad="38100" dist="38100" dir="2700000" algn="tl">
                    <a:srgbClr val="000000">
                      <a:alpha val="43137"/>
                    </a:srgbClr>
                  </a:outerShdw>
                </a:effectLst>
              </a:rPr>
              <a:t>March in Waterloo</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283897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69306" y="5532437"/>
            <a:ext cx="4522694" cy="1325563"/>
          </a:xfrm>
        </p:spPr>
        <p:txBody>
          <a:bodyPr>
            <a:normAutofit/>
          </a:bodyPr>
          <a:lstStyle/>
          <a:p>
            <a:pPr algn="ctr"/>
            <a:r>
              <a:rPr lang="en-US" sz="3600" dirty="0" smtClean="0">
                <a:effectLst>
                  <a:outerShdw blurRad="38100" dist="38100" dir="2700000" algn="tl">
                    <a:srgbClr val="000000">
                      <a:alpha val="43137"/>
                    </a:srgbClr>
                  </a:outerShdw>
                </a:effectLst>
              </a:rPr>
              <a:t>April in Waterloo</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372165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effectLst>
                  <a:outerShdw blurRad="38100" dist="38100" dir="2700000" algn="tl">
                    <a:srgbClr val="000000">
                      <a:alpha val="43137"/>
                    </a:srgbClr>
                  </a:outerShdw>
                </a:effectLst>
              </a:rPr>
              <a:t>Just kidding!!!</a:t>
            </a:r>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6505057"/>
      </p:ext>
    </p:extLst>
  </p:cSld>
  <p:clrMapOvr>
    <a:masterClrMapping/>
  </p:clrMapOvr>
  <mc:AlternateContent xmlns:mc="http://schemas.openxmlformats.org/markup-compatibility/2006" xmlns:p15="http://schemas.microsoft.com/office/powerpoint/2012/main">
    <mc:Choice Requires="p15">
      <p:transition spd="slow" advClick="0" advTm="10">
        <p15:prstTrans prst="crush"/>
      </p:transition>
    </mc:Choice>
    <mc:Fallback xmlns="">
      <p:transition spd="slow" advClick="0" advTm="1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effectLst>
                  <a:outerShdw blurRad="38100" dist="38100" dir="2700000" algn="tl">
                    <a:srgbClr val="000000">
                      <a:alpha val="43137"/>
                    </a:srgbClr>
                  </a:outerShdw>
                </a:effectLst>
              </a:rPr>
              <a:t>Just kidding!!!</a:t>
            </a:r>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3132420"/>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798" y="1260173"/>
            <a:ext cx="3881517" cy="3881517"/>
          </a:xfrm>
          <a:prstGeom prst="rect">
            <a:avLst/>
          </a:prstGeom>
        </p:spPr>
      </p:pic>
      <p:sp>
        <p:nvSpPr>
          <p:cNvPr id="5" name="Title 4"/>
          <p:cNvSpPr>
            <a:spLocks noGrp="1"/>
          </p:cNvSpPr>
          <p:nvPr>
            <p:ph type="title"/>
          </p:nvPr>
        </p:nvSpPr>
        <p:spPr>
          <a:xfrm>
            <a:off x="4689139" y="2538151"/>
            <a:ext cx="737382" cy="1325563"/>
          </a:xfrm>
        </p:spPr>
        <p:txBody>
          <a:bodyPr>
            <a:normAutofit/>
          </a:bodyPr>
          <a:lstStyle/>
          <a:p>
            <a:r>
              <a:rPr lang="en-US" sz="8800" dirty="0" smtClean="0"/>
              <a:t>=</a:t>
            </a:r>
            <a:endParaRPr lang="en-US" sz="8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345" y="1538818"/>
            <a:ext cx="5905500" cy="332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1886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5658</TotalTime>
  <Words>560</Words>
  <Application>Microsoft Office PowerPoint</Application>
  <PresentationFormat>Widescreen</PresentationFormat>
  <Paragraphs>92</Paragraphs>
  <Slides>43</Slides>
  <Notes>16</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Candara</vt:lpstr>
      <vt:lpstr>Office Theme</vt:lpstr>
      <vt:lpstr>Many thanks to our hosts in beautiful Williamsburg!</vt:lpstr>
      <vt:lpstr>CAMWS 2017 The University of Waterloo and the  Waterloo Institute for Hellenistic Studies  Sheila Ager and Andrew Faulkner University of Waterloo</vt:lpstr>
      <vt:lpstr>The Twin Cities: Kitchener-Waterloo, Ontario, Canada (third time’s a charm!)</vt:lpstr>
      <vt:lpstr>Classics Beyond the Wall…</vt:lpstr>
      <vt:lpstr>March in Waterloo</vt:lpstr>
      <vt:lpstr>April in Waterloo</vt:lpstr>
      <vt:lpstr>Just kidding!!!</vt:lpstr>
      <vt:lpstr>Just kidding!!!</vt:lpstr>
      <vt:lpstr>=</vt:lpstr>
      <vt:lpstr>Southwestern Ontario</vt:lpstr>
      <vt:lpstr>Uptown Waterloo</vt:lpstr>
      <vt:lpstr>PowerPoint Presentation</vt:lpstr>
      <vt:lpstr>PowerPoint Presentation</vt:lpstr>
      <vt:lpstr>PowerPoint Presentation</vt:lpstr>
      <vt:lpstr>DowntownKitchener</vt:lpstr>
      <vt:lpstr>Victoria Park, Berlin, Ontario</vt:lpstr>
      <vt:lpstr>PowerPoint Presentation</vt:lpstr>
      <vt:lpstr>PowerPoint Presentation</vt:lpstr>
      <vt:lpstr>The ballot of 1916: 346 out of 892 votes in favour of ‘Kitchener’.</vt:lpstr>
      <vt:lpstr>Former Lang Tannery building</vt:lpstr>
      <vt:lpstr>Local Attractions</vt:lpstr>
      <vt:lpstr>St. Jacobs</vt:lpstr>
      <vt:lpstr>PowerPoint Presentation</vt:lpstr>
      <vt:lpstr>Elora</vt:lpstr>
      <vt:lpstr>PowerPoint Presentation</vt:lpstr>
      <vt:lpstr>PowerPoint Presentation</vt:lpstr>
      <vt:lpstr>Schneider House, 1816</vt:lpstr>
      <vt:lpstr>Cambridge Butterfly Conservatory</vt:lpstr>
      <vt:lpstr>Niagara</vt:lpstr>
      <vt:lpstr>PowerPoint Presentation</vt:lpstr>
      <vt:lpstr>PowerPoint Presentation</vt:lpstr>
      <vt:lpstr>PowerPoint Presentation</vt:lpstr>
      <vt:lpstr>PowerPoint Presentation</vt:lpstr>
      <vt:lpstr>And if all this isn’t enough, there is some hick town a little way to the east…</vt:lpstr>
      <vt:lpstr>Local Dining</vt:lpstr>
      <vt:lpstr>PowerPoint Presentation</vt:lpstr>
      <vt:lpstr>The University of Waterloo </vt:lpstr>
      <vt:lpstr>Mike and Ophelia Lazaridis Quantum-Nano Centre, University of Waterloo </vt:lpstr>
      <vt:lpstr>The Perimeter Institute for Theoretical Physics and Stephen Hawking Centre</vt:lpstr>
      <vt:lpstr>PowerPoint Presentation</vt:lpstr>
      <vt:lpstr>Your Hosts: The UW Classical Studies Department</vt:lpstr>
      <vt:lpstr>Your Hosts: The UW Classical Studies Department</vt:lpstr>
      <vt:lpstr>Actually, we are a little nicer than that…  and we look forward to welcoming you in 2017!</vt:lpstr>
    </vt:vector>
  </TitlesOfParts>
  <Company>Information Systems and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CAMWS 2017 University of Waterloo and the  Waterloo Institute for Hellenistic Studies  Sheila Ager and Andrew Faulkner University of Waterloo</dc:title>
  <dc:creator>sager</dc:creator>
  <cp:lastModifiedBy>Sheila</cp:lastModifiedBy>
  <cp:revision>94</cp:revision>
  <cp:lastPrinted>2016-02-18T21:35:18Z</cp:lastPrinted>
  <dcterms:created xsi:type="dcterms:W3CDTF">2016-02-17T15:43:29Z</dcterms:created>
  <dcterms:modified xsi:type="dcterms:W3CDTF">2016-03-19T11:26:41Z</dcterms:modified>
</cp:coreProperties>
</file>