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2"/>
  </p:notesMasterIdLst>
  <p:sldIdLst>
    <p:sldId id="256" r:id="rId2"/>
    <p:sldId id="257" r:id="rId3"/>
    <p:sldId id="303" r:id="rId4"/>
    <p:sldId id="289" r:id="rId5"/>
    <p:sldId id="267" r:id="rId6"/>
    <p:sldId id="295" r:id="rId7"/>
    <p:sldId id="319" r:id="rId8"/>
    <p:sldId id="304" r:id="rId9"/>
    <p:sldId id="297" r:id="rId10"/>
    <p:sldId id="258" r:id="rId11"/>
    <p:sldId id="299" r:id="rId12"/>
    <p:sldId id="259" r:id="rId13"/>
    <p:sldId id="261" r:id="rId14"/>
    <p:sldId id="263" r:id="rId15"/>
    <p:sldId id="300" r:id="rId16"/>
    <p:sldId id="321" r:id="rId17"/>
    <p:sldId id="301" r:id="rId18"/>
    <p:sldId id="271" r:id="rId19"/>
    <p:sldId id="262" r:id="rId20"/>
    <p:sldId id="265" r:id="rId21"/>
    <p:sldId id="278" r:id="rId22"/>
    <p:sldId id="283" r:id="rId23"/>
    <p:sldId id="285" r:id="rId24"/>
    <p:sldId id="284" r:id="rId25"/>
    <p:sldId id="286" r:id="rId26"/>
    <p:sldId id="313" r:id="rId27"/>
    <p:sldId id="314" r:id="rId28"/>
    <p:sldId id="310" r:id="rId29"/>
    <p:sldId id="316" r:id="rId30"/>
    <p:sldId id="317" r:id="rId31"/>
    <p:sldId id="318" r:id="rId32"/>
    <p:sldId id="322" r:id="rId33"/>
    <p:sldId id="305" r:id="rId34"/>
    <p:sldId id="306" r:id="rId35"/>
    <p:sldId id="320" r:id="rId36"/>
    <p:sldId id="307" r:id="rId37"/>
    <p:sldId id="312" r:id="rId38"/>
    <p:sldId id="308" r:id="rId39"/>
    <p:sldId id="309" r:id="rId40"/>
    <p:sldId id="3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96516A-50CC-49F7-A93E-F7FBD8E82E06}">
          <p14:sldIdLst>
            <p14:sldId id="256"/>
            <p14:sldId id="257"/>
            <p14:sldId id="303"/>
            <p14:sldId id="289"/>
            <p14:sldId id="267"/>
            <p14:sldId id="295"/>
            <p14:sldId id="319"/>
            <p14:sldId id="304"/>
            <p14:sldId id="297"/>
            <p14:sldId id="258"/>
            <p14:sldId id="299"/>
            <p14:sldId id="259"/>
            <p14:sldId id="261"/>
            <p14:sldId id="263"/>
            <p14:sldId id="300"/>
            <p14:sldId id="321"/>
            <p14:sldId id="301"/>
            <p14:sldId id="271"/>
            <p14:sldId id="262"/>
            <p14:sldId id="265"/>
            <p14:sldId id="278"/>
            <p14:sldId id="283"/>
            <p14:sldId id="285"/>
            <p14:sldId id="284"/>
            <p14:sldId id="286"/>
            <p14:sldId id="313"/>
            <p14:sldId id="314"/>
          </p14:sldIdLst>
        </p14:section>
        <p14:section name="Untitled Section" id="{3C0CF226-7C9D-4681-99EF-9C5DF7798028}">
          <p14:sldIdLst>
            <p14:sldId id="310"/>
            <p14:sldId id="316"/>
            <p14:sldId id="317"/>
            <p14:sldId id="318"/>
            <p14:sldId id="322"/>
            <p14:sldId id="305"/>
            <p14:sldId id="306"/>
            <p14:sldId id="320"/>
            <p14:sldId id="307"/>
            <p14:sldId id="312"/>
            <p14:sldId id="308"/>
            <p14:sldId id="309"/>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1" initials="R1" lastIdx="1" clrIdx="0">
    <p:extLst>
      <p:ext uri="{19B8F6BF-5375-455C-9EA6-DF929625EA0E}">
        <p15:presenceInfo xmlns:p15="http://schemas.microsoft.com/office/powerpoint/2012/main" userId="Reviewer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854" autoAdjust="0"/>
  </p:normalViewPr>
  <p:slideViewPr>
    <p:cSldViewPr snapToGrid="0">
      <p:cViewPr varScale="1">
        <p:scale>
          <a:sx n="80" d="100"/>
          <a:sy n="80" d="100"/>
        </p:scale>
        <p:origin x="120" y="312"/>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4645F-0A13-4E0C-9E45-2403D42FDCF3}" type="datetimeFigureOut">
              <a:rPr lang="en-US" smtClean="0"/>
              <a:t>4/7/2018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C4ACB-5418-4198-B6C3-B092B684192B}" type="slidenum">
              <a:rPr lang="en-US" smtClean="0"/>
              <a:t>‹#›</a:t>
            </a:fld>
            <a:endParaRPr lang="en-US"/>
          </a:p>
        </p:txBody>
      </p:sp>
    </p:spTree>
    <p:extLst>
      <p:ext uri="{BB962C8B-B14F-4D97-AF65-F5344CB8AC3E}">
        <p14:creationId xmlns:p14="http://schemas.microsoft.com/office/powerpoint/2010/main" val="39095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self….two loves in Classics…..teaching Latin and animal studies</a:t>
            </a:r>
          </a:p>
          <a:p>
            <a:r>
              <a:rPr lang="en-US" baseline="0" dirty="0" smtClean="0"/>
              <a:t>Like to see the light bulb…..1)  pedagogical concepts/classical literacy   2) more to Latin than pitching camps and conquering enemies</a:t>
            </a:r>
          </a:p>
          <a:p>
            <a:r>
              <a:rPr lang="en-US" baseline="0" dirty="0" smtClean="0"/>
              <a:t>Didn’t have that when I took Caesar Sophomore year</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1</a:t>
            </a:fld>
            <a:endParaRPr lang="en-US"/>
          </a:p>
        </p:txBody>
      </p:sp>
    </p:spTree>
    <p:extLst>
      <p:ext uri="{BB962C8B-B14F-4D97-AF65-F5344CB8AC3E}">
        <p14:creationId xmlns:p14="http://schemas.microsoft.com/office/powerpoint/2010/main" val="6072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t>
            </a:r>
            <a:r>
              <a:rPr lang="en-US" dirty="0" err="1" smtClean="0"/>
              <a:t>cervids</a:t>
            </a:r>
            <a:r>
              <a:rPr lang="en-US" dirty="0" smtClean="0"/>
              <a:t> shed their horns except the Chinese water deer.  </a:t>
            </a:r>
          </a:p>
          <a:p>
            <a:r>
              <a:rPr lang="en-US" dirty="0" smtClean="0"/>
              <a:t>Left:  roe deer that has broken off one antler in a fight</a:t>
            </a:r>
          </a:p>
          <a:p>
            <a:endParaRPr lang="en-US" dirty="0" smtClean="0"/>
          </a:p>
          <a:p>
            <a:r>
              <a:rPr lang="en-US" dirty="0" smtClean="0"/>
              <a:t>Right:   And they can lose them by having them shed at</a:t>
            </a:r>
            <a:r>
              <a:rPr lang="en-US" baseline="0" dirty="0" smtClean="0"/>
              <a:t> different times, NEXT SLIDE</a:t>
            </a:r>
            <a:endParaRPr lang="en-US" dirty="0" smtClean="0"/>
          </a:p>
        </p:txBody>
      </p:sp>
      <p:sp>
        <p:nvSpPr>
          <p:cNvPr id="4" name="Slide Number Placeholder 3"/>
          <p:cNvSpPr>
            <a:spLocks noGrp="1"/>
          </p:cNvSpPr>
          <p:nvPr>
            <p:ph type="sldNum" sz="quarter" idx="10"/>
          </p:nvPr>
        </p:nvSpPr>
        <p:spPr/>
        <p:txBody>
          <a:bodyPr/>
          <a:lstStyle/>
          <a:p>
            <a:fld id="{8B7C4ACB-5418-4198-B6C3-B092B684192B}" type="slidenum">
              <a:rPr lang="en-US" smtClean="0"/>
              <a:t>17</a:t>
            </a:fld>
            <a:endParaRPr lang="en-US"/>
          </a:p>
        </p:txBody>
      </p:sp>
    </p:spTree>
    <p:extLst>
      <p:ext uri="{BB962C8B-B14F-4D97-AF65-F5344CB8AC3E}">
        <p14:creationId xmlns:p14="http://schemas.microsoft.com/office/powerpoint/2010/main" val="346360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might</a:t>
            </a:r>
            <a:r>
              <a:rPr lang="en-US" baseline="0" dirty="0" smtClean="0"/>
              <a:t> explain the tree story</a:t>
            </a:r>
          </a:p>
          <a:p>
            <a:r>
              <a:rPr lang="en-US" baseline="0" dirty="0" smtClean="0"/>
              <a:t>Left:    Bloody velvet is what they are sloughing off   </a:t>
            </a:r>
          </a:p>
          <a:p>
            <a:r>
              <a:rPr lang="en-US" baseline="0" dirty="0" smtClean="0"/>
              <a:t>Might also be what he meant by “</a:t>
            </a:r>
            <a:r>
              <a:rPr lang="en-US" baseline="0" dirty="0" err="1" smtClean="0"/>
              <a:t>mutilae</a:t>
            </a:r>
            <a:r>
              <a:rPr lang="en-US" baseline="0" dirty="0" smtClean="0"/>
              <a:t> </a:t>
            </a:r>
            <a:r>
              <a:rPr lang="en-US" baseline="0" dirty="0" err="1" smtClean="0"/>
              <a:t>cornibus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18</a:t>
            </a:fld>
            <a:endParaRPr lang="en-US"/>
          </a:p>
        </p:txBody>
      </p:sp>
    </p:spTree>
    <p:extLst>
      <p:ext uri="{BB962C8B-B14F-4D97-AF65-F5344CB8AC3E}">
        <p14:creationId xmlns:p14="http://schemas.microsoft.com/office/powerpoint/2010/main" val="107158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Getty images                                       Right http://</a:t>
            </a:r>
            <a:r>
              <a:rPr lang="en-US" dirty="0" err="1"/>
              <a:t>www.norrellphotography.com</a:t>
            </a:r>
            <a:r>
              <a:rPr lang="en-US" dirty="0"/>
              <a:t>/one-antler-moose</a:t>
            </a:r>
            <a:r>
              <a:rPr lang="en-US" dirty="0" smtClean="0"/>
              <a:t>/</a:t>
            </a:r>
          </a:p>
          <a:p>
            <a:r>
              <a:rPr lang="en-US" dirty="0" smtClean="0"/>
              <a:t>Right     Reindeer new antlers</a:t>
            </a:r>
          </a:p>
          <a:p>
            <a:endParaRPr lang="en-US" dirty="0" smtClean="0"/>
          </a:p>
        </p:txBody>
      </p:sp>
      <p:sp>
        <p:nvSpPr>
          <p:cNvPr id="4" name="Slide Number Placeholder 3"/>
          <p:cNvSpPr>
            <a:spLocks noGrp="1"/>
          </p:cNvSpPr>
          <p:nvPr>
            <p:ph type="sldNum" sz="quarter" idx="10"/>
          </p:nvPr>
        </p:nvSpPr>
        <p:spPr/>
        <p:txBody>
          <a:bodyPr/>
          <a:lstStyle/>
          <a:p>
            <a:fld id="{8B7C4ACB-5418-4198-B6C3-B092B684192B}" type="slidenum">
              <a:rPr lang="en-US" smtClean="0"/>
              <a:t>19</a:t>
            </a:fld>
            <a:endParaRPr lang="en-US"/>
          </a:p>
        </p:txBody>
      </p:sp>
    </p:spTree>
    <p:extLst>
      <p:ext uri="{BB962C8B-B14F-4D97-AF65-F5344CB8AC3E}">
        <p14:creationId xmlns:p14="http://schemas.microsoft.com/office/powerpoint/2010/main" val="273259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a:t>
            </a:r>
            <a:r>
              <a:rPr lang="en-US" baseline="0" dirty="0" smtClean="0"/>
              <a:t> been suggested</a:t>
            </a:r>
          </a:p>
          <a:p>
            <a:r>
              <a:rPr lang="en-US" dirty="0" smtClean="0"/>
              <a:t>Unique among </a:t>
            </a:r>
            <a:r>
              <a:rPr lang="en-US" dirty="0" err="1" smtClean="0"/>
              <a:t>cervids</a:t>
            </a:r>
            <a:r>
              <a:rPr lang="en-US" baseline="0" dirty="0" smtClean="0"/>
              <a:t> in that both males and females bear horns.  These are two bulls.  Female antlers are smaller and shed later,.</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20</a:t>
            </a:fld>
            <a:endParaRPr lang="en-US"/>
          </a:p>
        </p:txBody>
      </p:sp>
    </p:spTree>
    <p:extLst>
      <p:ext uri="{BB962C8B-B14F-4D97-AF65-F5344CB8AC3E}">
        <p14:creationId xmlns:p14="http://schemas.microsoft.com/office/powerpoint/2010/main" val="257289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Hunting</a:t>
            </a:r>
            <a:r>
              <a:rPr lang="en-US" baseline="0" dirty="0" smtClean="0"/>
              <a:t> horn of Sigismund III of Poland, inscription in polis at top, dated to 1620</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24</a:t>
            </a:fld>
            <a:endParaRPr lang="en-US"/>
          </a:p>
        </p:txBody>
      </p:sp>
    </p:spTree>
    <p:extLst>
      <p:ext uri="{BB962C8B-B14F-4D97-AF65-F5344CB8AC3E}">
        <p14:creationId xmlns:p14="http://schemas.microsoft.com/office/powerpoint/2010/main" val="75811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Sigismund von </a:t>
            </a:r>
            <a:r>
              <a:rPr lang="en-US" dirty="0" err="1" smtClean="0"/>
              <a:t>Herberstein</a:t>
            </a:r>
            <a:r>
              <a:rPr lang="en-US" dirty="0" smtClean="0"/>
              <a:t> (1486-1566; Imperial diplomat), Rerum </a:t>
            </a:r>
            <a:r>
              <a:rPr lang="en-US" dirty="0" err="1" smtClean="0"/>
              <a:t>moscoviticarum</a:t>
            </a:r>
            <a:r>
              <a:rPr lang="en-US" dirty="0" smtClean="0"/>
              <a:t> </a:t>
            </a:r>
            <a:r>
              <a:rPr lang="en-US" dirty="0" err="1" smtClean="0"/>
              <a:t>commentarii</a:t>
            </a:r>
            <a:r>
              <a:rPr lang="en-US" dirty="0" smtClean="0"/>
              <a:t>. Vienna: </a:t>
            </a:r>
            <a:r>
              <a:rPr lang="en-US" dirty="0" err="1" smtClean="0"/>
              <a:t>Egydius</a:t>
            </a:r>
            <a:r>
              <a:rPr lang="en-US" dirty="0" smtClean="0"/>
              <a:t> Aquila, 1549. Basic text written 1517-49. Cited text: Notes upon Russia, translated by R. H. Major. 2 vols. London: Hakluyt Society, 1851-52; reprint, New York: B. Franklin, 1963?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25</a:t>
            </a:fld>
            <a:endParaRPr lang="en-US"/>
          </a:p>
        </p:txBody>
      </p:sp>
    </p:spTree>
    <p:extLst>
      <p:ext uri="{BB962C8B-B14F-4D97-AF65-F5344CB8AC3E}">
        <p14:creationId xmlns:p14="http://schemas.microsoft.com/office/powerpoint/2010/main" val="407331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r>
              <a:rPr lang="en-US" baseline="0" dirty="0"/>
              <a:t> Vergil/Caesar </a:t>
            </a:r>
            <a:r>
              <a:rPr lang="en-US" baseline="0" dirty="0" smtClean="0"/>
              <a:t>Exam</a:t>
            </a:r>
          </a:p>
          <a:p>
            <a:r>
              <a:rPr lang="en-US" baseline="0" dirty="0" smtClean="0"/>
              <a:t>They stopped about 5 chapters too early</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2</a:t>
            </a:fld>
            <a:endParaRPr lang="en-US"/>
          </a:p>
        </p:txBody>
      </p:sp>
    </p:spTree>
    <p:extLst>
      <p:ext uri="{BB962C8B-B14F-4D97-AF65-F5344CB8AC3E}">
        <p14:creationId xmlns:p14="http://schemas.microsoft.com/office/powerpoint/2010/main" val="3763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3</a:t>
            </a:fld>
            <a:endParaRPr lang="en-US"/>
          </a:p>
        </p:txBody>
      </p:sp>
    </p:spTree>
    <p:extLst>
      <p:ext uri="{BB962C8B-B14F-4D97-AF65-F5344CB8AC3E}">
        <p14:creationId xmlns:p14="http://schemas.microsoft.com/office/powerpoint/2010/main" val="354266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handouts</a:t>
            </a:r>
          </a:p>
          <a:p>
            <a:r>
              <a:rPr lang="en-US" dirty="0" smtClean="0"/>
              <a:t>Discuss briefly authenticity</a:t>
            </a:r>
            <a:r>
              <a:rPr lang="en-US" baseline="0" dirty="0" smtClean="0"/>
              <a:t> issue   a.  Caesar wrote it   b.  Marginal notation that was later included (doesn’t fit rest of commentary) in tone.  Generally unresolved</a:t>
            </a:r>
          </a:p>
          <a:p>
            <a:r>
              <a:rPr lang="en-US" baseline="0" dirty="0" smtClean="0"/>
              <a:t>Recent argument that it is authentic b/c C is equating wild animals with wild Germans</a:t>
            </a:r>
          </a:p>
          <a:p>
            <a:r>
              <a:rPr lang="en-US" baseline="0" dirty="0" smtClean="0"/>
              <a:t>Empire theory</a:t>
            </a:r>
          </a:p>
          <a:p>
            <a:r>
              <a:rPr lang="en-US" baseline="0" dirty="0" smtClean="0"/>
              <a:t>Also long tradition of describing places through their animals.</a:t>
            </a:r>
          </a:p>
          <a:p>
            <a:r>
              <a:rPr lang="en-US" baseline="0" dirty="0" smtClean="0"/>
              <a:t>Then go through text…..</a:t>
            </a:r>
          </a:p>
          <a:p>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4</a:t>
            </a:fld>
            <a:endParaRPr lang="en-US"/>
          </a:p>
        </p:txBody>
      </p:sp>
    </p:spTree>
    <p:extLst>
      <p:ext uri="{BB962C8B-B14F-4D97-AF65-F5344CB8AC3E}">
        <p14:creationId xmlns:p14="http://schemas.microsoft.com/office/powerpoint/2010/main" val="357963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each</a:t>
            </a:r>
          </a:p>
          <a:p>
            <a:r>
              <a:rPr lang="en-US" dirty="0" smtClean="0"/>
              <a:t>For first stress the fact that both</a:t>
            </a:r>
            <a:r>
              <a:rPr lang="en-US" baseline="0" dirty="0" smtClean="0"/>
              <a:t> genders have horns</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5</a:t>
            </a:fld>
            <a:endParaRPr lang="en-US"/>
          </a:p>
        </p:txBody>
      </p:sp>
    </p:spTree>
    <p:extLst>
      <p:ext uri="{BB962C8B-B14F-4D97-AF65-F5344CB8AC3E}">
        <p14:creationId xmlns:p14="http://schemas.microsoft.com/office/powerpoint/2010/main" val="215524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Distribution</a:t>
            </a:r>
            <a:r>
              <a:rPr lang="en-US" dirty="0" smtClean="0"/>
              <a:t> extending from Europe into North Africa and the Middle East  </a:t>
            </a:r>
          </a:p>
          <a:p>
            <a:r>
              <a:rPr lang="en-US" b="1" dirty="0" smtClean="0"/>
              <a:t>Size:   	Length:</a:t>
            </a:r>
            <a:r>
              <a:rPr lang="en-US" b="1" baseline="0" dirty="0" smtClean="0"/>
              <a:t> </a:t>
            </a:r>
            <a:r>
              <a:rPr lang="en-US" b="1" dirty="0" smtClean="0"/>
              <a:t>Male </a:t>
            </a:r>
            <a:r>
              <a:rPr lang="en-US" dirty="0" smtClean="0"/>
              <a:t>typically between</a:t>
            </a:r>
            <a:r>
              <a:rPr lang="en-US" baseline="0" dirty="0" smtClean="0"/>
              <a:t> 6 and 8 feet </a:t>
            </a:r>
            <a:r>
              <a:rPr lang="en-US" dirty="0" smtClean="0"/>
              <a:t>long and weighs 350 to 530 </a:t>
            </a:r>
            <a:r>
              <a:rPr lang="en-US" dirty="0" err="1" smtClean="0"/>
              <a:t>lb</a:t>
            </a:r>
            <a:r>
              <a:rPr lang="en-US" dirty="0" smtClean="0"/>
              <a:t> the </a:t>
            </a:r>
            <a:r>
              <a:rPr lang="en-US" b="1" dirty="0" smtClean="0"/>
              <a:t>female</a:t>
            </a:r>
            <a:r>
              <a:rPr lang="en-US" dirty="0" smtClean="0"/>
              <a:t>  5’3” to just under 8 feet long</a:t>
            </a:r>
          </a:p>
          <a:p>
            <a:r>
              <a:rPr lang="en-US" b="1" dirty="0" smtClean="0"/>
              <a:t>	weighs</a:t>
            </a:r>
            <a:r>
              <a:rPr lang="en-US" dirty="0" smtClean="0"/>
              <a:t> 260 to 370 </a:t>
            </a:r>
            <a:r>
              <a:rPr lang="en-US" dirty="0" err="1" smtClean="0"/>
              <a:t>lbs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1" dirty="0" smtClean="0"/>
              <a:t>shoulder height </a:t>
            </a:r>
            <a:r>
              <a:rPr lang="en-US" dirty="0" smtClean="0"/>
              <a:t>37 to 51 in  = just under 3’ to 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a:t>
            </a:r>
            <a:r>
              <a:rPr lang="en-US" baseline="0" dirty="0" smtClean="0"/>
              <a:t> its somewhat palmate antlers</a:t>
            </a:r>
            <a:endParaRPr lang="en-US" dirty="0" smtClean="0"/>
          </a:p>
          <a:p>
            <a:endParaRPr lang="en-US" dirty="0" smtClean="0"/>
          </a:p>
          <a:p>
            <a:r>
              <a:rPr lang="en-US" dirty="0" smtClean="0"/>
              <a:t>CLICK  as you can see it is native to Germany</a:t>
            </a:r>
          </a:p>
        </p:txBody>
      </p:sp>
      <p:sp>
        <p:nvSpPr>
          <p:cNvPr id="4" name="Slide Number Placeholder 3"/>
          <p:cNvSpPr>
            <a:spLocks noGrp="1"/>
          </p:cNvSpPr>
          <p:nvPr>
            <p:ph type="sldNum" sz="quarter" idx="10"/>
          </p:nvPr>
        </p:nvSpPr>
        <p:spPr/>
        <p:txBody>
          <a:bodyPr/>
          <a:lstStyle/>
          <a:p>
            <a:fld id="{8B7C4ACB-5418-4198-B6C3-B092B684192B}" type="slidenum">
              <a:rPr lang="en-US" smtClean="0"/>
              <a:t>10</a:t>
            </a:fld>
            <a:endParaRPr lang="en-US"/>
          </a:p>
        </p:txBody>
      </p:sp>
    </p:spTree>
    <p:extLst>
      <p:ext uri="{BB962C8B-B14F-4D97-AF65-F5344CB8AC3E}">
        <p14:creationId xmlns:p14="http://schemas.microsoft.com/office/powerpoint/2010/main" val="347178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Range:  </a:t>
            </a:r>
            <a:r>
              <a:rPr lang="en-US" b="0" dirty="0" smtClean="0"/>
              <a:t>Click….. No way the Hercynian Forest was </a:t>
            </a:r>
            <a:r>
              <a:rPr lang="en-US" b="1" dirty="0" smtClean="0"/>
              <a:t>this</a:t>
            </a:r>
            <a:r>
              <a:rPr lang="en-US" b="0" dirty="0" smtClean="0"/>
              <a:t> big</a:t>
            </a:r>
            <a:endParaRPr lang="en-US" b="1" dirty="0"/>
          </a:p>
        </p:txBody>
      </p:sp>
      <p:sp>
        <p:nvSpPr>
          <p:cNvPr id="4" name="Slide Number Placeholder 3"/>
          <p:cNvSpPr>
            <a:spLocks noGrp="1"/>
          </p:cNvSpPr>
          <p:nvPr>
            <p:ph type="sldNum" sz="quarter" idx="10"/>
          </p:nvPr>
        </p:nvSpPr>
        <p:spPr/>
        <p:txBody>
          <a:bodyPr/>
          <a:lstStyle/>
          <a:p>
            <a:fld id="{8B7C4ACB-5418-4198-B6C3-B092B684192B}" type="slidenum">
              <a:rPr lang="en-US" smtClean="0"/>
              <a:t>12</a:t>
            </a:fld>
            <a:endParaRPr lang="en-US"/>
          </a:p>
        </p:txBody>
      </p:sp>
    </p:spTree>
    <p:extLst>
      <p:ext uri="{BB962C8B-B14F-4D97-AF65-F5344CB8AC3E}">
        <p14:creationId xmlns:p14="http://schemas.microsoft.com/office/powerpoint/2010/main" val="259845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a:t>
            </a:r>
            <a:r>
              <a:rPr lang="en-US" dirty="0"/>
              <a:t>.  America and Canada only     AAA European        May or may not be two separate species and there</a:t>
            </a:r>
            <a:r>
              <a:rPr lang="en-US" baseline="0" dirty="0"/>
              <a:t> is DNA evidence of interbreeding.  But if this is one of Caesar’s animals, he saw the one to the left</a:t>
            </a:r>
            <a:endParaRPr lang="en-US" dirty="0"/>
          </a:p>
        </p:txBody>
      </p:sp>
      <p:sp>
        <p:nvSpPr>
          <p:cNvPr id="4" name="Slide Number Placeholder 3"/>
          <p:cNvSpPr>
            <a:spLocks noGrp="1"/>
          </p:cNvSpPr>
          <p:nvPr>
            <p:ph type="sldNum" sz="quarter" idx="10"/>
          </p:nvPr>
        </p:nvSpPr>
        <p:spPr/>
        <p:txBody>
          <a:bodyPr/>
          <a:lstStyle/>
          <a:p>
            <a:fld id="{8B7C4ACB-5418-4198-B6C3-B092B684192B}" type="slidenum">
              <a:rPr lang="en-US" smtClean="0"/>
              <a:t>13</a:t>
            </a:fld>
            <a:endParaRPr lang="en-US"/>
          </a:p>
        </p:txBody>
      </p:sp>
    </p:spTree>
    <p:extLst>
      <p:ext uri="{BB962C8B-B14F-4D97-AF65-F5344CB8AC3E}">
        <p14:creationId xmlns:p14="http://schemas.microsoft.com/office/powerpoint/2010/main" val="347472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has shrunk since ancient times.  Clearly could have been in Germany.</a:t>
            </a:r>
          </a:p>
        </p:txBody>
      </p:sp>
      <p:sp>
        <p:nvSpPr>
          <p:cNvPr id="4" name="Slide Number Placeholder 3"/>
          <p:cNvSpPr>
            <a:spLocks noGrp="1"/>
          </p:cNvSpPr>
          <p:nvPr>
            <p:ph type="sldNum" sz="quarter" idx="10"/>
          </p:nvPr>
        </p:nvSpPr>
        <p:spPr/>
        <p:txBody>
          <a:bodyPr/>
          <a:lstStyle/>
          <a:p>
            <a:fld id="{8B7C4ACB-5418-4198-B6C3-B092B684192B}" type="slidenum">
              <a:rPr lang="en-US" smtClean="0"/>
              <a:t>14</a:t>
            </a:fld>
            <a:endParaRPr lang="en-US"/>
          </a:p>
        </p:txBody>
      </p:sp>
    </p:spTree>
    <p:extLst>
      <p:ext uri="{BB962C8B-B14F-4D97-AF65-F5344CB8AC3E}">
        <p14:creationId xmlns:p14="http://schemas.microsoft.com/office/powerpoint/2010/main" val="12283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F935C5-4A4F-47B4-A92C-5B3ADB99D31D}" type="datetimeFigureOut">
              <a:rPr lang="en-US" smtClean="0"/>
              <a:t>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1BE1B-5C8E-449B-9FC0-D3270D2FA6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5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935C5-4A4F-47B4-A92C-5B3ADB99D31D}" type="datetimeFigureOut">
              <a:rPr lang="en-US" smtClean="0"/>
              <a:t>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262529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935C5-4A4F-47B4-A92C-5B3ADB99D31D}" type="datetimeFigureOut">
              <a:rPr lang="en-US" smtClean="0"/>
              <a:t>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368923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935C5-4A4F-47B4-A92C-5B3ADB99D31D}" type="datetimeFigureOut">
              <a:rPr lang="en-US" smtClean="0"/>
              <a:t>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187760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F935C5-4A4F-47B4-A92C-5B3ADB99D31D}" type="datetimeFigureOut">
              <a:rPr lang="en-US" smtClean="0"/>
              <a:t>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1BE1B-5C8E-449B-9FC0-D3270D2FA6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81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F935C5-4A4F-47B4-A92C-5B3ADB99D31D}" type="datetimeFigureOut">
              <a:rPr lang="en-US" smtClean="0"/>
              <a:t>4/7/2018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25988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F935C5-4A4F-47B4-A92C-5B3ADB99D31D}" type="datetimeFigureOut">
              <a:rPr lang="en-US" smtClean="0"/>
              <a:t>4/7/2018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237880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F935C5-4A4F-47B4-A92C-5B3ADB99D31D}" type="datetimeFigureOut">
              <a:rPr lang="en-US" smtClean="0"/>
              <a:t>4/7/2018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45978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2F935C5-4A4F-47B4-A92C-5B3ADB99D31D}" type="datetimeFigureOut">
              <a:rPr lang="en-US" smtClean="0"/>
              <a:t>4/7/2018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377865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2F935C5-4A4F-47B4-A92C-5B3ADB99D31D}" type="datetimeFigureOut">
              <a:rPr lang="en-US" smtClean="0"/>
              <a:t>4/7/2018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641BE1B-5C8E-449B-9FC0-D3270D2FA6EB}" type="slidenum">
              <a:rPr lang="en-US" smtClean="0"/>
              <a:t>‹#›</a:t>
            </a:fld>
            <a:endParaRPr lang="en-US"/>
          </a:p>
        </p:txBody>
      </p:sp>
    </p:spTree>
    <p:extLst>
      <p:ext uri="{BB962C8B-B14F-4D97-AF65-F5344CB8AC3E}">
        <p14:creationId xmlns:p14="http://schemas.microsoft.com/office/powerpoint/2010/main" val="156972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F935C5-4A4F-47B4-A92C-5B3ADB99D31D}" type="datetimeFigureOut">
              <a:rPr lang="en-US" smtClean="0"/>
              <a:t>4/7/2018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1BE1B-5C8E-449B-9FC0-D3270D2FA6EB}" type="slidenum">
              <a:rPr lang="en-US" smtClean="0"/>
              <a:t>‹#›</a:t>
            </a:fld>
            <a:endParaRPr lang="en-US"/>
          </a:p>
        </p:txBody>
      </p:sp>
    </p:spTree>
    <p:extLst>
      <p:ext uri="{BB962C8B-B14F-4D97-AF65-F5344CB8AC3E}">
        <p14:creationId xmlns:p14="http://schemas.microsoft.com/office/powerpoint/2010/main" val="835075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2F935C5-4A4F-47B4-A92C-5B3ADB99D31D}" type="datetimeFigureOut">
              <a:rPr lang="en-US" smtClean="0"/>
              <a:t>4/7/2018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641BE1B-5C8E-449B-9FC0-D3270D2FA6E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000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Caesar, the</a:t>
            </a:r>
            <a:r>
              <a:rPr lang="en-US" i="1" dirty="0"/>
              <a:t> </a:t>
            </a:r>
            <a:r>
              <a:rPr lang="en-US" i="1" dirty="0" err="1"/>
              <a:t>Geographoi</a:t>
            </a:r>
            <a:r>
              <a:rPr lang="en-US" dirty="0"/>
              <a:t> and Lewis and Clark: The Use of Animals in Describing New Lands</a:t>
            </a:r>
          </a:p>
        </p:txBody>
      </p:sp>
      <p:sp>
        <p:nvSpPr>
          <p:cNvPr id="3" name="Subtitle 2"/>
          <p:cNvSpPr>
            <a:spLocks noGrp="1"/>
          </p:cNvSpPr>
          <p:nvPr>
            <p:ph type="subTitle" idx="1"/>
          </p:nvPr>
        </p:nvSpPr>
        <p:spPr/>
        <p:txBody>
          <a:bodyPr/>
          <a:lstStyle/>
          <a:p>
            <a:r>
              <a:rPr lang="en-US" dirty="0" err="1" smtClean="0"/>
              <a:t>CAMWS</a:t>
            </a:r>
            <a:r>
              <a:rPr lang="en-US" dirty="0" smtClean="0"/>
              <a:t> April, 2018</a:t>
            </a:r>
            <a:endParaRPr lang="en-US" dirty="0"/>
          </a:p>
        </p:txBody>
      </p:sp>
    </p:spTree>
    <p:extLst>
      <p:ext uri="{BB962C8B-B14F-4D97-AF65-F5344CB8AC3E}">
        <p14:creationId xmlns:p14="http://schemas.microsoft.com/office/powerpoint/2010/main" val="3181654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err="1"/>
              <a:t>Cervus</a:t>
            </a:r>
            <a:r>
              <a:rPr lang="en-US" i="1" dirty="0"/>
              <a:t> </a:t>
            </a:r>
            <a:r>
              <a:rPr lang="en-US" i="1" dirty="0" err="1" smtClean="0"/>
              <a:t>elaphus</a:t>
            </a:r>
            <a:r>
              <a:rPr lang="en-US" i="1" dirty="0" smtClean="0"/>
              <a:t>  </a:t>
            </a:r>
            <a:r>
              <a:rPr lang="en-US" dirty="0" smtClean="0"/>
              <a:t>The </a:t>
            </a:r>
            <a:r>
              <a:rPr lang="en-US" dirty="0"/>
              <a:t>Red Deer </a:t>
            </a:r>
            <a:br>
              <a:rPr lang="en-US" dirty="0"/>
            </a:br>
            <a:endParaRPr lang="en-US" dirty="0"/>
          </a:p>
        </p:txBody>
      </p:sp>
      <p:sp>
        <p:nvSpPr>
          <p:cNvPr id="7" name="Text Placeholder 6"/>
          <p:cNvSpPr>
            <a:spLocks noGrp="1"/>
          </p:cNvSpPr>
          <p:nvPr>
            <p:ph type="body" idx="1"/>
          </p:nvPr>
        </p:nvSpPr>
        <p:spPr>
          <a:xfrm>
            <a:off x="365760" y="5486235"/>
            <a:ext cx="4937760" cy="736282"/>
          </a:xfrm>
        </p:spPr>
        <p:txBody>
          <a:bodyPr>
            <a:normAutofit/>
          </a:bodyPr>
          <a:lstStyle/>
          <a:p>
            <a:r>
              <a:rPr lang="en-US" sz="1200" dirty="0"/>
              <a:t>By </a:t>
            </a:r>
            <a:r>
              <a:rPr lang="en-US" sz="1200" dirty="0" err="1"/>
              <a:t>Lviatour</a:t>
            </a:r>
            <a:r>
              <a:rPr lang="en-US" sz="1200" dirty="0"/>
              <a:t> - Own work, CC BY-SA 3.0, https://</a:t>
            </a:r>
            <a:r>
              <a:rPr lang="en-US" sz="1200" dirty="0" err="1"/>
              <a:t>commons.wikimedia.org</a:t>
            </a:r>
            <a:r>
              <a:rPr lang="en-US" sz="1200" dirty="0"/>
              <a:t>/w/</a:t>
            </a:r>
            <a:r>
              <a:rPr lang="en-US" sz="1200" dirty="0" err="1"/>
              <a:t>index.php?curid</a:t>
            </a:r>
            <a:r>
              <a:rPr lang="en-US" sz="1200" dirty="0"/>
              <a:t>=16566391</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760" y="1851531"/>
            <a:ext cx="5446251" cy="3634704"/>
          </a:xfrm>
        </p:spPr>
      </p:pic>
      <p:pic>
        <p:nvPicPr>
          <p:cNvPr id="2" name="Content Placeholder 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78083" y="1999388"/>
            <a:ext cx="4912336" cy="3378200"/>
          </a:xfrm>
        </p:spPr>
      </p:pic>
      <p:sp>
        <p:nvSpPr>
          <p:cNvPr id="4" name="Oval 3"/>
          <p:cNvSpPr/>
          <p:nvPr/>
        </p:nvSpPr>
        <p:spPr>
          <a:xfrm>
            <a:off x="7914968" y="3126658"/>
            <a:ext cx="1032387" cy="102255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5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eius</a:t>
            </a:r>
            <a:r>
              <a:rPr lang="en-US" dirty="0"/>
              <a:t> </a:t>
            </a:r>
            <a:r>
              <a:rPr lang="en-US" dirty="0" err="1"/>
              <a:t>summo</a:t>
            </a:r>
            <a:r>
              <a:rPr lang="en-US" dirty="0"/>
              <a:t> </a:t>
            </a:r>
            <a:r>
              <a:rPr lang="en-US" dirty="0" err="1"/>
              <a:t>sicut</a:t>
            </a:r>
            <a:r>
              <a:rPr lang="en-US" dirty="0"/>
              <a:t> </a:t>
            </a:r>
            <a:r>
              <a:rPr lang="en-US" dirty="0" err="1"/>
              <a:t>palmae</a:t>
            </a:r>
            <a:r>
              <a:rPr lang="en-US" dirty="0"/>
              <a:t> </a:t>
            </a:r>
            <a:r>
              <a:rPr lang="en-US" dirty="0" err="1"/>
              <a:t>ramique</a:t>
            </a:r>
            <a:r>
              <a:rPr lang="en-US" dirty="0"/>
              <a:t> late </a:t>
            </a:r>
            <a:r>
              <a:rPr lang="en-US" dirty="0" err="1"/>
              <a:t>diffunduntur</a:t>
            </a:r>
            <a:r>
              <a:rPr lang="en-US" dirty="0"/>
              <a:t>.</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1678" y="2076504"/>
            <a:ext cx="6120572" cy="3847217"/>
          </a:xfrm>
        </p:spPr>
      </p:pic>
    </p:spTree>
    <p:extLst>
      <p:ext uri="{BB962C8B-B14F-4D97-AF65-F5344CB8AC3E}">
        <p14:creationId xmlns:p14="http://schemas.microsoft.com/office/powerpoint/2010/main" val="1404628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Alces</a:t>
            </a:r>
            <a:r>
              <a:rPr lang="en-US" i="1" dirty="0" smtClean="0"/>
              <a:t>???</a:t>
            </a:r>
            <a:br>
              <a:rPr lang="en-US" i="1" dirty="0" smtClean="0"/>
            </a:br>
            <a:r>
              <a:rPr lang="en-US" i="1" dirty="0" err="1" smtClean="0"/>
              <a:t>Cervus</a:t>
            </a:r>
            <a:r>
              <a:rPr lang="en-US" i="1" dirty="0" smtClean="0"/>
              <a:t> </a:t>
            </a:r>
            <a:r>
              <a:rPr lang="en-US" i="1" dirty="0" err="1" smtClean="0"/>
              <a:t>canadensis</a:t>
            </a:r>
            <a:r>
              <a:rPr lang="en-US" i="1" dirty="0" smtClean="0"/>
              <a:t>   </a:t>
            </a:r>
            <a:r>
              <a:rPr lang="en-US" dirty="0" smtClean="0"/>
              <a:t>(Wapiti / Elk)</a:t>
            </a:r>
            <a:endParaRPr lang="en-US" dirty="0"/>
          </a:p>
        </p:txBody>
      </p:sp>
      <p:sp>
        <p:nvSpPr>
          <p:cNvPr id="4" name="Text Placeholder 3"/>
          <p:cNvSpPr>
            <a:spLocks noGrp="1"/>
          </p:cNvSpPr>
          <p:nvPr>
            <p:ph type="body" idx="1"/>
          </p:nvPr>
        </p:nvSpPr>
        <p:spPr/>
        <p:txBody>
          <a:bodyPr/>
          <a:lstStyle/>
          <a:p>
            <a:r>
              <a:rPr lang="en-US" dirty="0"/>
              <a:t>Wapiti (White Rump)</a:t>
            </a:r>
          </a:p>
        </p:txBody>
      </p:sp>
      <p:pic>
        <p:nvPicPr>
          <p:cNvPr id="5" name="Picture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53390" y="2582863"/>
            <a:ext cx="4225857" cy="3378200"/>
          </a:xfrm>
        </p:spPr>
      </p:pic>
      <p:pic>
        <p:nvPicPr>
          <p:cNvPr id="3" name="Content Placeholder 2"/>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26480" y="2582334"/>
            <a:ext cx="5710057" cy="2976367"/>
          </a:xfrm>
        </p:spPr>
      </p:pic>
      <p:sp>
        <p:nvSpPr>
          <p:cNvPr id="6" name="TextBox 5"/>
          <p:cNvSpPr txBox="1"/>
          <p:nvPr/>
        </p:nvSpPr>
        <p:spPr>
          <a:xfrm>
            <a:off x="6035040" y="5758004"/>
            <a:ext cx="5852160" cy="380246"/>
          </a:xfrm>
          <a:prstGeom prst="rect">
            <a:avLst/>
          </a:prstGeom>
          <a:noFill/>
        </p:spPr>
        <p:txBody>
          <a:bodyPr wrap="square" rtlCol="0">
            <a:spAutoFit/>
          </a:bodyPr>
          <a:lstStyle/>
          <a:p>
            <a:pPr algn="ctr"/>
            <a:r>
              <a:rPr lang="en-US" dirty="0" smtClean="0"/>
              <a:t>Modern Range of </a:t>
            </a:r>
            <a:r>
              <a:rPr lang="en-US" i="1" dirty="0" err="1" smtClean="0"/>
              <a:t>Cervus</a:t>
            </a:r>
            <a:r>
              <a:rPr lang="en-US" i="1" dirty="0" smtClean="0"/>
              <a:t> Canadensis</a:t>
            </a:r>
            <a:endParaRPr lang="en-US" i="1" dirty="0"/>
          </a:p>
        </p:txBody>
      </p:sp>
    </p:spTree>
    <p:extLst>
      <p:ext uri="{BB962C8B-B14F-4D97-AF65-F5344CB8AC3E}">
        <p14:creationId xmlns:p14="http://schemas.microsoft.com/office/powerpoint/2010/main" val="3023995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Alces</a:t>
            </a:r>
            <a:r>
              <a:rPr lang="en-US" dirty="0" smtClean="0"/>
              <a:t>: The Modern Term</a:t>
            </a:r>
            <a:endParaRPr lang="en-US" dirty="0"/>
          </a:p>
        </p:txBody>
      </p:sp>
      <p:sp>
        <p:nvSpPr>
          <p:cNvPr id="5" name="Text Placeholder 4"/>
          <p:cNvSpPr>
            <a:spLocks noGrp="1"/>
          </p:cNvSpPr>
          <p:nvPr>
            <p:ph type="body" idx="1"/>
          </p:nvPr>
        </p:nvSpPr>
        <p:spPr/>
        <p:txBody>
          <a:bodyPr>
            <a:normAutofit fontScale="92500" lnSpcReduction="10000"/>
          </a:bodyPr>
          <a:lstStyle/>
          <a:p>
            <a:r>
              <a:rPr lang="en-US" dirty="0"/>
              <a:t>North American moose </a:t>
            </a:r>
          </a:p>
          <a:p>
            <a:r>
              <a:rPr lang="en-US" i="1" dirty="0" err="1"/>
              <a:t>Alces</a:t>
            </a:r>
            <a:r>
              <a:rPr lang="en-US" i="1" dirty="0"/>
              <a:t> </a:t>
            </a:r>
            <a:r>
              <a:rPr lang="en-US" i="1" dirty="0" err="1"/>
              <a:t>americanus</a:t>
            </a:r>
            <a:r>
              <a:rPr lang="en-US" dirty="0"/>
              <a:t>		</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62172" y="2582863"/>
            <a:ext cx="3608294" cy="3378200"/>
          </a:xfrm>
        </p:spPr>
      </p:pic>
      <p:sp>
        <p:nvSpPr>
          <p:cNvPr id="6" name="Text Placeholder 5"/>
          <p:cNvSpPr>
            <a:spLocks noGrp="1"/>
          </p:cNvSpPr>
          <p:nvPr>
            <p:ph type="body" sz="quarter" idx="3"/>
          </p:nvPr>
        </p:nvSpPr>
        <p:spPr/>
        <p:txBody>
          <a:bodyPr>
            <a:normAutofit fontScale="92500" lnSpcReduction="10000"/>
          </a:bodyPr>
          <a:lstStyle/>
          <a:p>
            <a:r>
              <a:rPr lang="en-US" dirty="0"/>
              <a:t>Eurasian elk</a:t>
            </a:r>
          </a:p>
          <a:p>
            <a:r>
              <a:rPr lang="en-US" i="1" dirty="0" err="1"/>
              <a:t>Alces</a:t>
            </a:r>
            <a:r>
              <a:rPr lang="en-US" i="1" dirty="0"/>
              <a:t> </a:t>
            </a:r>
            <a:r>
              <a:rPr lang="en-US" i="1" dirty="0" err="1"/>
              <a:t>alces</a:t>
            </a:r>
            <a:r>
              <a:rPr lang="en-US" i="1" dirty="0"/>
              <a:t> </a:t>
            </a:r>
            <a:r>
              <a:rPr lang="en-US" i="1" dirty="0" err="1"/>
              <a:t>alces</a:t>
            </a:r>
            <a:endParaRPr lang="en-US" i="1" dirty="0"/>
          </a:p>
        </p:txBody>
      </p:sp>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257622" y="2582334"/>
            <a:ext cx="4857597" cy="3378729"/>
          </a:xfrm>
        </p:spPr>
      </p:pic>
    </p:spTree>
    <p:extLst>
      <p:ext uri="{BB962C8B-B14F-4D97-AF65-F5344CB8AC3E}">
        <p14:creationId xmlns:p14="http://schemas.microsoft.com/office/powerpoint/2010/main" val="2047794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Modern range of </a:t>
            </a:r>
            <a:r>
              <a:rPr lang="en-US" i="1" dirty="0" err="1"/>
              <a:t>Alces</a:t>
            </a:r>
            <a:r>
              <a:rPr lang="en-US" i="1" dirty="0"/>
              <a:t> </a:t>
            </a:r>
            <a:r>
              <a:rPr lang="en-US" i="1" dirty="0" err="1"/>
              <a:t>alces</a:t>
            </a:r>
            <a:r>
              <a:rPr lang="en-US" i="1" dirty="0"/>
              <a:t> </a:t>
            </a:r>
            <a:r>
              <a:rPr lang="en-US" i="1" dirty="0" err="1"/>
              <a:t>alces</a:t>
            </a:r>
            <a:endParaRPr lang="en-US"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6963" y="2869390"/>
            <a:ext cx="4938712" cy="1976470"/>
          </a:xfr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18238" y="2144410"/>
            <a:ext cx="4937125" cy="3426430"/>
          </a:xfrm>
        </p:spPr>
      </p:pic>
    </p:spTree>
    <p:extLst>
      <p:ext uri="{BB962C8B-B14F-4D97-AF65-F5344CB8AC3E}">
        <p14:creationId xmlns:p14="http://schemas.microsoft.com/office/powerpoint/2010/main" val="1903367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water deer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9163" y="1997075"/>
            <a:ext cx="2794000" cy="3721100"/>
          </a:xfrm>
        </p:spPr>
      </p:pic>
    </p:spTree>
    <p:extLst>
      <p:ext uri="{BB962C8B-B14F-4D97-AF65-F5344CB8AC3E}">
        <p14:creationId xmlns:p14="http://schemas.microsoft.com/office/powerpoint/2010/main" val="1590518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9287" y="544995"/>
            <a:ext cx="8511555" cy="5701651"/>
          </a:xfrm>
        </p:spPr>
      </p:pic>
    </p:spTree>
    <p:extLst>
      <p:ext uri="{BB962C8B-B14F-4D97-AF65-F5344CB8AC3E}">
        <p14:creationId xmlns:p14="http://schemas.microsoft.com/office/powerpoint/2010/main" val="2479566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horned?</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59752" y="2020369"/>
            <a:ext cx="2562140" cy="4124792"/>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91300" y="2428875"/>
            <a:ext cx="4191000" cy="2857500"/>
          </a:xfrm>
        </p:spPr>
      </p:pic>
    </p:spTree>
    <p:extLst>
      <p:ext uri="{BB962C8B-B14F-4D97-AF65-F5344CB8AC3E}">
        <p14:creationId xmlns:p14="http://schemas.microsoft.com/office/powerpoint/2010/main" val="1256572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Moose shed their antlers annually in </a:t>
            </a:r>
            <a:r>
              <a:rPr lang="en-US" dirty="0" smtClean="0"/>
              <a:t>winter  = </a:t>
            </a:r>
            <a:r>
              <a:rPr lang="en-US" i="1" dirty="0" err="1" smtClean="0"/>
              <a:t>mutilae</a:t>
            </a:r>
            <a:r>
              <a:rPr lang="en-US" i="1" dirty="0" smtClean="0"/>
              <a:t> </a:t>
            </a:r>
            <a:r>
              <a:rPr lang="en-US" i="1" dirty="0" err="1" smtClean="0"/>
              <a:t>cornibus</a:t>
            </a:r>
            <a:r>
              <a:rPr lang="en-US" i="1" dirty="0" smtClean="0"/>
              <a:t>?</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6963" y="2207680"/>
            <a:ext cx="4938712" cy="3299890"/>
          </a:xfrm>
        </p:spPr>
      </p:pic>
      <p:pic>
        <p:nvPicPr>
          <p:cNvPr id="12" name="Content Placeholder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18238" y="2213076"/>
            <a:ext cx="4937125" cy="3289098"/>
          </a:xfrm>
        </p:spPr>
      </p:pic>
    </p:spTree>
    <p:extLst>
      <p:ext uri="{BB962C8B-B14F-4D97-AF65-F5344CB8AC3E}">
        <p14:creationId xmlns:p14="http://schemas.microsoft.com/office/powerpoint/2010/main" val="2068848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Mutilaeque</a:t>
            </a:r>
            <a:r>
              <a:rPr lang="en-US" i="1" dirty="0" smtClean="0"/>
              <a:t> </a:t>
            </a:r>
            <a:r>
              <a:rPr lang="en-US" i="1" dirty="0" err="1" smtClean="0"/>
              <a:t>sunt</a:t>
            </a:r>
            <a:r>
              <a:rPr lang="en-US" i="1" dirty="0" smtClean="0"/>
              <a:t> </a:t>
            </a:r>
            <a:r>
              <a:rPr lang="en-US" i="1" dirty="0" err="1" smtClean="0"/>
              <a:t>cornibus</a:t>
            </a:r>
            <a:r>
              <a:rPr lang="en-US" dirty="0" smtClean="0"/>
              <a:t>???</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15648" y="2170142"/>
            <a:ext cx="4501342" cy="3374967"/>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34664" y="1842369"/>
            <a:ext cx="2402126" cy="3594869"/>
          </a:xfrm>
        </p:spPr>
      </p:pic>
    </p:spTree>
    <p:extLst>
      <p:ext uri="{BB962C8B-B14F-4D97-AF65-F5344CB8AC3E}">
        <p14:creationId xmlns:p14="http://schemas.microsoft.com/office/powerpoint/2010/main" val="931276973"/>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Caesar</a:t>
            </a:r>
          </a:p>
        </p:txBody>
      </p:sp>
      <p:sp>
        <p:nvSpPr>
          <p:cNvPr id="3" name="Content Placeholder 2"/>
          <p:cNvSpPr>
            <a:spLocks noGrp="1"/>
          </p:cNvSpPr>
          <p:nvPr>
            <p:ph idx="1"/>
          </p:nvPr>
        </p:nvSpPr>
        <p:spPr/>
        <p:txBody>
          <a:bodyPr/>
          <a:lstStyle/>
          <a:p>
            <a:r>
              <a:rPr lang="en-US" dirty="0"/>
              <a:t>Caesar, Gallic War</a:t>
            </a:r>
          </a:p>
          <a:p>
            <a:r>
              <a:rPr lang="en-US" dirty="0"/>
              <a:t>Book 1: Chapters 1-7</a:t>
            </a:r>
          </a:p>
          <a:p>
            <a:r>
              <a:rPr lang="en-US" dirty="0"/>
              <a:t>Book 4: Chapters 24-35 and the first sentence of Chapter 36</a:t>
            </a:r>
          </a:p>
          <a:p>
            <a:r>
              <a:rPr lang="en-US" dirty="0"/>
              <a:t>(</a:t>
            </a:r>
            <a:r>
              <a:rPr lang="en-US" dirty="0" err="1"/>
              <a:t>Eodem</a:t>
            </a:r>
            <a:r>
              <a:rPr lang="en-US" dirty="0"/>
              <a:t> die </a:t>
            </a:r>
            <a:r>
              <a:rPr lang="en-US" dirty="0" err="1"/>
              <a:t>legati</a:t>
            </a:r>
            <a:r>
              <a:rPr lang="en-US" dirty="0"/>
              <a:t> . . . </a:t>
            </a:r>
            <a:r>
              <a:rPr lang="en-US" dirty="0" err="1"/>
              <a:t>venerunt</a:t>
            </a:r>
            <a:r>
              <a:rPr lang="en-US" dirty="0"/>
              <a:t>.)</a:t>
            </a:r>
          </a:p>
          <a:p>
            <a:r>
              <a:rPr lang="en-US" dirty="0"/>
              <a:t>Book 5: Chapters 24-48</a:t>
            </a:r>
          </a:p>
          <a:p>
            <a:r>
              <a:rPr lang="en-US" dirty="0"/>
              <a:t>Book 6: Chapters 13-20</a:t>
            </a:r>
          </a:p>
          <a:p>
            <a:r>
              <a:rPr lang="en-US" dirty="0"/>
              <a:t>https://</a:t>
            </a:r>
            <a:r>
              <a:rPr lang="en-US" dirty="0" err="1"/>
              <a:t>apcentral.collegeboard.org</a:t>
            </a:r>
            <a:r>
              <a:rPr lang="en-US" dirty="0"/>
              <a:t>/courses/</a:t>
            </a:r>
            <a:r>
              <a:rPr lang="en-US" dirty="0" err="1"/>
              <a:t>ap-latin</a:t>
            </a:r>
            <a:r>
              <a:rPr lang="en-US" dirty="0"/>
              <a:t>/course/</a:t>
            </a:r>
            <a:r>
              <a:rPr lang="en-US" dirty="0" err="1"/>
              <a:t>ap-latin-reading-list?course</a:t>
            </a:r>
            <a:r>
              <a:rPr lang="en-US" dirty="0"/>
              <a:t>=</a:t>
            </a:r>
            <a:r>
              <a:rPr lang="en-US" dirty="0" err="1"/>
              <a:t>ap-latin</a:t>
            </a:r>
            <a:endParaRPr lang="en-US" dirty="0"/>
          </a:p>
          <a:p>
            <a:endParaRPr lang="en-US" dirty="0"/>
          </a:p>
        </p:txBody>
      </p:sp>
    </p:spTree>
    <p:extLst>
      <p:ext uri="{BB962C8B-B14F-4D97-AF65-F5344CB8AC3E}">
        <p14:creationId xmlns:p14="http://schemas.microsoft.com/office/powerpoint/2010/main" val="2040119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Rangifer </a:t>
            </a:r>
            <a:r>
              <a:rPr lang="en-US" i="1" dirty="0" err="1" smtClean="0"/>
              <a:t>tarandus</a:t>
            </a:r>
            <a:r>
              <a:rPr lang="en-US" i="1" dirty="0" smtClean="0"/>
              <a:t>   =   </a:t>
            </a:r>
            <a:r>
              <a:rPr lang="en-US" dirty="0" smtClean="0"/>
              <a:t>Caribou/Reindeer</a:t>
            </a:r>
            <a:endParaRPr lang="en-US" dirty="0"/>
          </a:p>
        </p:txBody>
      </p:sp>
      <p:sp>
        <p:nvSpPr>
          <p:cNvPr id="3" name="Text Placeholder 2"/>
          <p:cNvSpPr>
            <a:spLocks noGrp="1"/>
          </p:cNvSpPr>
          <p:nvPr>
            <p:ph type="body" idx="1"/>
          </p:nvPr>
        </p:nvSpPr>
        <p:spPr/>
        <p:txBody>
          <a:bodyPr/>
          <a:lstStyle/>
          <a:p>
            <a:r>
              <a:rPr lang="en-US" dirty="0" smtClean="0"/>
              <a:t>AKA    “Caribou”</a:t>
            </a:r>
            <a:endParaRPr lang="en-US" dirty="0"/>
          </a:p>
        </p:txBody>
      </p:sp>
      <p:sp>
        <p:nvSpPr>
          <p:cNvPr id="5" name="Text Placeholder 4"/>
          <p:cNvSpPr>
            <a:spLocks noGrp="1"/>
          </p:cNvSpPr>
          <p:nvPr>
            <p:ph type="body" sz="quarter" idx="3"/>
          </p:nvPr>
        </p:nvSpPr>
        <p:spPr/>
        <p:txBody>
          <a:bodyPr/>
          <a:lstStyle/>
          <a:p>
            <a:r>
              <a:rPr lang="en-US" dirty="0" smtClean="0"/>
              <a:t>AKA   “Reindeer”</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097280" y="2714029"/>
            <a:ext cx="4372132" cy="2909455"/>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40" y="2691026"/>
            <a:ext cx="5484882" cy="2858995"/>
          </a:xfrm>
          <a:prstGeom prst="rect">
            <a:avLst/>
          </a:prstGeom>
        </p:spPr>
      </p:pic>
      <p:sp>
        <p:nvSpPr>
          <p:cNvPr id="6" name="Content Placeholder 5"/>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331400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5074920"/>
            <a:ext cx="10113264" cy="580445"/>
          </a:xfrm>
        </p:spPr>
        <p:txBody>
          <a:bodyPr/>
          <a:lstStyle/>
          <a:p>
            <a:r>
              <a:rPr lang="en-US" dirty="0" smtClean="0"/>
              <a:t>The </a:t>
            </a:r>
            <a:r>
              <a:rPr lang="en-US" i="1" dirty="0" err="1" smtClean="0"/>
              <a:t>uri</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9688" b="9688"/>
          <a:stretch>
            <a:fillRect/>
          </a:stretch>
        </p:blipFill>
        <p:spPr/>
      </p:pic>
      <p:sp>
        <p:nvSpPr>
          <p:cNvPr id="6" name="Content Placeholder 5"/>
          <p:cNvSpPr>
            <a:spLocks noGrp="1"/>
          </p:cNvSpPr>
          <p:nvPr>
            <p:ph type="body" sz="half" idx="2"/>
          </p:nvPr>
        </p:nvSpPr>
        <p:spPr>
          <a:xfrm>
            <a:off x="1097280" y="5655365"/>
            <a:ext cx="10113264" cy="594360"/>
          </a:xfrm>
        </p:spPr>
        <p:txBody>
          <a:bodyPr>
            <a:noAutofit/>
          </a:bodyPr>
          <a:lstStyle/>
          <a:p>
            <a:endParaRPr lang="en-US" dirty="0"/>
          </a:p>
          <a:p>
            <a:r>
              <a:rPr lang="en-US" sz="2400" dirty="0"/>
              <a:t>C.  The </a:t>
            </a:r>
            <a:r>
              <a:rPr lang="en-US" sz="2400" i="1" dirty="0" err="1"/>
              <a:t>uri</a:t>
            </a:r>
            <a:r>
              <a:rPr lang="en-US" sz="2400" dirty="0"/>
              <a:t>: Just a bit smaller than an elephant, </a:t>
            </a:r>
            <a:r>
              <a:rPr lang="en-US" sz="2400" dirty="0" smtClean="0"/>
              <a:t>bull-like in shape </a:t>
            </a:r>
            <a:r>
              <a:rPr lang="en-US" sz="2400" dirty="0"/>
              <a:t>and </a:t>
            </a:r>
            <a:r>
              <a:rPr lang="en-US" sz="2400" dirty="0" smtClean="0"/>
              <a:t>color, </a:t>
            </a:r>
            <a:r>
              <a:rPr lang="en-US" sz="2400" dirty="0"/>
              <a:t>strong, fierce, swift, horns used as cups</a:t>
            </a:r>
          </a:p>
          <a:p>
            <a:endParaRPr lang="en-US" dirty="0"/>
          </a:p>
        </p:txBody>
      </p:sp>
    </p:spTree>
    <p:extLst>
      <p:ext uri="{BB962C8B-B14F-4D97-AF65-F5344CB8AC3E}">
        <p14:creationId xmlns:p14="http://schemas.microsoft.com/office/powerpoint/2010/main" val="2330208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candidates</a:t>
            </a:r>
            <a:endParaRPr lang="en-US" dirty="0"/>
          </a:p>
        </p:txBody>
      </p:sp>
      <p:sp>
        <p:nvSpPr>
          <p:cNvPr id="4" name="Text Placeholder 3"/>
          <p:cNvSpPr>
            <a:spLocks noGrp="1"/>
          </p:cNvSpPr>
          <p:nvPr>
            <p:ph type="body" idx="1"/>
          </p:nvPr>
        </p:nvSpPr>
        <p:spPr/>
        <p:txBody>
          <a:bodyPr/>
          <a:lstStyle/>
          <a:p>
            <a:r>
              <a:rPr lang="en-US" i="1" dirty="0" err="1" smtClean="0"/>
              <a:t>Bos</a:t>
            </a:r>
            <a:r>
              <a:rPr lang="en-US" i="1" dirty="0" smtClean="0"/>
              <a:t> </a:t>
            </a:r>
            <a:r>
              <a:rPr lang="en-US" i="1" dirty="0" err="1" smtClean="0"/>
              <a:t>primigenius</a:t>
            </a:r>
            <a:r>
              <a:rPr lang="en-US" i="1" dirty="0" smtClean="0"/>
              <a:t>    </a:t>
            </a:r>
            <a:r>
              <a:rPr lang="en-US" dirty="0" smtClean="0"/>
              <a:t>Aurochs		</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3192463"/>
            <a:ext cx="4938712" cy="2158999"/>
          </a:xfrm>
        </p:spPr>
      </p:pic>
      <p:sp>
        <p:nvSpPr>
          <p:cNvPr id="6" name="Text Placeholder 5"/>
          <p:cNvSpPr>
            <a:spLocks noGrp="1"/>
          </p:cNvSpPr>
          <p:nvPr>
            <p:ph type="body" sz="quarter" idx="3"/>
          </p:nvPr>
        </p:nvSpPr>
        <p:spPr/>
        <p:txBody>
          <a:bodyPr/>
          <a:lstStyle/>
          <a:p>
            <a:r>
              <a:rPr lang="en-US" i="1" dirty="0" smtClean="0"/>
              <a:t>Bison </a:t>
            </a:r>
            <a:r>
              <a:rPr lang="en-US" i="1" dirty="0" err="1" smtClean="0"/>
              <a:t>bonasus</a:t>
            </a:r>
            <a:r>
              <a:rPr lang="en-US" i="1" dirty="0" smtClean="0"/>
              <a:t>   </a:t>
            </a:r>
            <a:r>
              <a:rPr lang="en-US" dirty="0" smtClean="0"/>
              <a:t>European bison/Wisent</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18555" y="2749500"/>
            <a:ext cx="4937125" cy="2814035"/>
          </a:xfrm>
        </p:spPr>
      </p:pic>
    </p:spTree>
    <p:extLst>
      <p:ext uri="{BB962C8B-B14F-4D97-AF65-F5344CB8AC3E}">
        <p14:creationId xmlns:p14="http://schemas.microsoft.com/office/powerpoint/2010/main" val="346890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Bos</a:t>
            </a:r>
            <a:r>
              <a:rPr lang="en-US" i="1" dirty="0"/>
              <a:t> </a:t>
            </a:r>
            <a:r>
              <a:rPr lang="en-US" i="1" dirty="0" err="1"/>
              <a:t>primigenius</a:t>
            </a:r>
            <a:r>
              <a:rPr lang="en-US" i="1" dirty="0"/>
              <a:t>    </a:t>
            </a:r>
            <a:r>
              <a:rPr lang="en-US" dirty="0"/>
              <a:t>Aurochs</a:t>
            </a:r>
          </a:p>
        </p:txBody>
      </p:sp>
      <p:sp>
        <p:nvSpPr>
          <p:cNvPr id="4" name="Text Placeholder 3"/>
          <p:cNvSpPr>
            <a:spLocks noGrp="1"/>
          </p:cNvSpPr>
          <p:nvPr>
            <p:ph type="body" idx="1"/>
          </p:nvPr>
        </p:nvSpPr>
        <p:spPr/>
        <p:txBody>
          <a:bodyPr/>
          <a:lstStyle/>
          <a:p>
            <a:r>
              <a:rPr lang="en-US" dirty="0" smtClean="0"/>
              <a:t>		</a:t>
            </a:r>
            <a:endParaRPr lang="en-US" dirty="0"/>
          </a:p>
        </p:txBody>
      </p:sp>
      <p:sp>
        <p:nvSpPr>
          <p:cNvPr id="3" name="Content Placeholder 2"/>
          <p:cNvSpPr>
            <a:spLocks noGrp="1"/>
          </p:cNvSpPr>
          <p:nvPr>
            <p:ph sz="quarter" idx="4"/>
          </p:nvPr>
        </p:nvSpPr>
        <p:spPr>
          <a:xfrm>
            <a:off x="6217920" y="1977887"/>
            <a:ext cx="4937760" cy="3883255"/>
          </a:xfrm>
        </p:spPr>
        <p:txBody>
          <a:bodyPr/>
          <a:lstStyle/>
          <a:p>
            <a:pPr>
              <a:buFont typeface="Wingdings" panose="05000000000000000000" pitchFamily="2" charset="2"/>
              <a:buChar char="Ø"/>
            </a:pPr>
            <a:r>
              <a:rPr lang="en-US" dirty="0" smtClean="0"/>
              <a:t>Ancestor of our cattle</a:t>
            </a:r>
          </a:p>
          <a:p>
            <a:pPr>
              <a:buFont typeface="Wingdings" panose="05000000000000000000" pitchFamily="2" charset="2"/>
              <a:buChar char="Ø"/>
            </a:pPr>
            <a:r>
              <a:rPr lang="en-US" dirty="0" smtClean="0"/>
              <a:t>Extinct, last one died 1627 in Poland</a:t>
            </a:r>
          </a:p>
          <a:p>
            <a:pPr>
              <a:buFont typeface="Wingdings" panose="05000000000000000000" pitchFamily="2" charset="2"/>
              <a:buChar char="Ø"/>
            </a:pPr>
            <a:r>
              <a:rPr lang="en-US" dirty="0" smtClean="0"/>
              <a:t>Hunted as sport, fierce opponent</a:t>
            </a:r>
          </a:p>
          <a:p>
            <a:pPr>
              <a:buFont typeface="Wingdings" panose="05000000000000000000" pitchFamily="2" charset="2"/>
              <a:buChar char="Ø"/>
            </a:pPr>
            <a:r>
              <a:rPr lang="en-US" dirty="0" smtClean="0"/>
              <a:t>Attempting to back breed</a:t>
            </a:r>
          </a:p>
          <a:p>
            <a:pPr marL="0" indent="0">
              <a:buNone/>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74417" y="1977887"/>
            <a:ext cx="3077131" cy="3983176"/>
          </a:xfrm>
        </p:spPr>
      </p:pic>
    </p:spTree>
    <p:extLst>
      <p:ext uri="{BB962C8B-B14F-4D97-AF65-F5344CB8AC3E}">
        <p14:creationId xmlns:p14="http://schemas.microsoft.com/office/powerpoint/2010/main" val="2591158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And……</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7429" y="1846263"/>
            <a:ext cx="4477467" cy="4022725"/>
          </a:xfrm>
        </p:spPr>
      </p:pic>
    </p:spTree>
    <p:extLst>
      <p:ext uri="{BB962C8B-B14F-4D97-AF65-F5344CB8AC3E}">
        <p14:creationId xmlns:p14="http://schemas.microsoft.com/office/powerpoint/2010/main" val="1032533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9593" y="296542"/>
            <a:ext cx="10058400" cy="1450757"/>
          </a:xfrm>
        </p:spPr>
        <p:txBody>
          <a:bodyPr>
            <a:normAutofit fontScale="90000"/>
          </a:bodyPr>
          <a:lstStyle/>
          <a:p>
            <a:r>
              <a:rPr lang="en-US" dirty="0"/>
              <a:t/>
            </a:r>
            <a:br>
              <a:rPr lang="en-US" dirty="0"/>
            </a:br>
            <a:r>
              <a:rPr lang="en-US" sz="4000" dirty="0" smtClean="0"/>
              <a:t>Sigismund </a:t>
            </a:r>
            <a:r>
              <a:rPr lang="en-US" sz="4000" dirty="0"/>
              <a:t>von </a:t>
            </a:r>
            <a:r>
              <a:rPr lang="en-US" sz="4000" dirty="0" err="1" smtClean="0"/>
              <a:t>Herberstein</a:t>
            </a:r>
            <a:r>
              <a:rPr lang="en-US" sz="4000" dirty="0" smtClean="0"/>
              <a:t>, 1556 </a:t>
            </a:r>
            <a:r>
              <a:rPr lang="en-US" sz="4000" dirty="0"/>
              <a:t> </a:t>
            </a:r>
            <a:r>
              <a:rPr lang="en-US" sz="4000" i="1" dirty="0" err="1"/>
              <a:t>Urus</a:t>
            </a:r>
            <a:r>
              <a:rPr lang="en-US" sz="4000" i="1" dirty="0"/>
              <a:t> sum, </a:t>
            </a:r>
            <a:r>
              <a:rPr lang="en-US" sz="4000" i="1" dirty="0" err="1"/>
              <a:t>polonis</a:t>
            </a:r>
            <a:r>
              <a:rPr lang="en-US" sz="4000" i="1" dirty="0"/>
              <a:t> Tur, </a:t>
            </a:r>
            <a:r>
              <a:rPr lang="en-US" sz="4000" i="1" dirty="0" err="1"/>
              <a:t>germanis</a:t>
            </a:r>
            <a:r>
              <a:rPr lang="en-US" sz="4000" i="1" dirty="0"/>
              <a:t> </a:t>
            </a:r>
            <a:r>
              <a:rPr lang="en-US" sz="4000" i="1" dirty="0" err="1"/>
              <a:t>Aurox</a:t>
            </a:r>
            <a:r>
              <a:rPr lang="en-US" sz="4000" i="1" dirty="0"/>
              <a:t>: </a:t>
            </a:r>
            <a:r>
              <a:rPr lang="en-US" sz="4000" i="1" dirty="0" err="1"/>
              <a:t>ignari</a:t>
            </a:r>
            <a:r>
              <a:rPr lang="en-US" sz="4000" i="1" dirty="0"/>
              <a:t> </a:t>
            </a:r>
            <a:r>
              <a:rPr lang="en-US" sz="4000" i="1" dirty="0" err="1"/>
              <a:t>Bisontis</a:t>
            </a:r>
            <a:r>
              <a:rPr lang="en-US" sz="4000" i="1" dirty="0"/>
              <a:t> </a:t>
            </a:r>
            <a:r>
              <a:rPr lang="en-US" sz="4000" i="1" dirty="0" err="1"/>
              <a:t>nomen</a:t>
            </a:r>
            <a:r>
              <a:rPr lang="en-US" sz="4000" i="1" dirty="0"/>
              <a:t> </a:t>
            </a:r>
            <a:r>
              <a:rPr lang="en-US" sz="4000" i="1" dirty="0" err="1" smtClean="0"/>
              <a:t>dederant</a:t>
            </a:r>
            <a:endParaRPr lang="en-US" sz="4000"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8387" y="1846263"/>
            <a:ext cx="5795551" cy="4022725"/>
          </a:xfrm>
        </p:spPr>
      </p:pic>
    </p:spTree>
    <p:extLst>
      <p:ext uri="{BB962C8B-B14F-4D97-AF65-F5344CB8AC3E}">
        <p14:creationId xmlns:p14="http://schemas.microsoft.com/office/powerpoint/2010/main" val="1594375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8556" y="364251"/>
            <a:ext cx="7981122" cy="5780078"/>
          </a:xfrm>
        </p:spPr>
      </p:pic>
    </p:spTree>
    <p:extLst>
      <p:ext uri="{BB962C8B-B14F-4D97-AF65-F5344CB8AC3E}">
        <p14:creationId xmlns:p14="http://schemas.microsoft.com/office/powerpoint/2010/main" val="823180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847" y="615113"/>
            <a:ext cx="5841236" cy="32908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201"/>
            <a:ext cx="5227310" cy="3490662"/>
          </a:xfrm>
          <a:prstGeom prst="rect">
            <a:avLst/>
          </a:prstGeom>
        </p:spPr>
      </p:pic>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76239" y="1737360"/>
            <a:ext cx="4276412" cy="5551833"/>
          </a:xfrm>
        </p:spPr>
      </p:pic>
      <p:pic>
        <p:nvPicPr>
          <p:cNvPr id="8"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031033" y="1541546"/>
            <a:ext cx="5566863" cy="5566863"/>
          </a:xfrm>
        </p:spPr>
      </p:pic>
    </p:spTree>
    <p:extLst>
      <p:ext uri="{BB962C8B-B14F-4D97-AF65-F5344CB8AC3E}">
        <p14:creationId xmlns:p14="http://schemas.microsoft.com/office/powerpoint/2010/main" val="18480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Herodotus’ Flying snakes 2.76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2470" y="2000329"/>
            <a:ext cx="6208700" cy="4191750"/>
          </a:xfrm>
        </p:spPr>
      </p:pic>
    </p:spTree>
    <p:extLst>
      <p:ext uri="{BB962C8B-B14F-4D97-AF65-F5344CB8AC3E}">
        <p14:creationId xmlns:p14="http://schemas.microsoft.com/office/powerpoint/2010/main" val="1077231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Martichora</a:t>
            </a:r>
            <a:r>
              <a:rPr lang="en-US" dirty="0" smtClean="0"/>
              <a:t>/</a:t>
            </a:r>
            <a:r>
              <a:rPr lang="en-US" dirty="0" err="1" smtClean="0"/>
              <a:t>Manticore</a:t>
            </a:r>
            <a:r>
              <a:rPr lang="en-US" dirty="0" smtClean="0"/>
              <a:t> (</a:t>
            </a:r>
            <a:r>
              <a:rPr lang="en-US" dirty="0" err="1" smtClean="0"/>
              <a:t>Topsell</a:t>
            </a:r>
            <a:r>
              <a:rPr lang="en-US" smtClean="0"/>
              <a:t> </a:t>
            </a:r>
            <a:r>
              <a:rPr lang="en-US" dirty="0"/>
              <a:t>1572 </a:t>
            </a:r>
            <a:r>
              <a:rPr lang="en-US"/>
              <a:t>– </a:t>
            </a:r>
            <a:r>
              <a:rPr lang="en-US" smtClean="0"/>
              <a:t>1625)</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7047" y="1846263"/>
            <a:ext cx="6738232" cy="4022725"/>
          </a:xfrm>
        </p:spPr>
      </p:pic>
    </p:spTree>
    <p:extLst>
      <p:ext uri="{BB962C8B-B14F-4D97-AF65-F5344CB8AC3E}">
        <p14:creationId xmlns:p14="http://schemas.microsoft.com/office/powerpoint/2010/main" val="1130112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Hercynian Forest</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4277" y="2017294"/>
            <a:ext cx="5414212" cy="3789948"/>
          </a:xfrm>
          <a:solidFill>
            <a:schemeClr val="bg2">
              <a:lumMod val="75000"/>
            </a:schemeClr>
          </a:solidFill>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18238" y="2225842"/>
            <a:ext cx="5732129" cy="2866064"/>
          </a:xfrm>
        </p:spPr>
      </p:pic>
      <p:sp>
        <p:nvSpPr>
          <p:cNvPr id="10" name="Freeform 9"/>
          <p:cNvSpPr/>
          <p:nvPr/>
        </p:nvSpPr>
        <p:spPr>
          <a:xfrm>
            <a:off x="1759226" y="4880113"/>
            <a:ext cx="766598" cy="133336"/>
          </a:xfrm>
          <a:custGeom>
            <a:avLst/>
            <a:gdLst>
              <a:gd name="connsiteX0" fmla="*/ 0 w 766598"/>
              <a:gd name="connsiteY0" fmla="*/ 0 h 133336"/>
              <a:gd name="connsiteX1" fmla="*/ 725557 w 766598"/>
              <a:gd name="connsiteY1" fmla="*/ 129209 h 133336"/>
              <a:gd name="connsiteX2" fmla="*/ 675861 w 766598"/>
              <a:gd name="connsiteY2" fmla="*/ 99391 h 133336"/>
              <a:gd name="connsiteX3" fmla="*/ 675861 w 766598"/>
              <a:gd name="connsiteY3" fmla="*/ 79513 h 133336"/>
            </a:gdLst>
            <a:ahLst/>
            <a:cxnLst>
              <a:cxn ang="0">
                <a:pos x="connsiteX0" y="connsiteY0"/>
              </a:cxn>
              <a:cxn ang="0">
                <a:pos x="connsiteX1" y="connsiteY1"/>
              </a:cxn>
              <a:cxn ang="0">
                <a:pos x="connsiteX2" y="connsiteY2"/>
              </a:cxn>
              <a:cxn ang="0">
                <a:pos x="connsiteX3" y="connsiteY3"/>
              </a:cxn>
            </a:cxnLst>
            <a:rect l="l" t="t" r="r" b="b"/>
            <a:pathLst>
              <a:path w="766598" h="133336">
                <a:moveTo>
                  <a:pt x="0" y="0"/>
                </a:moveTo>
                <a:lnTo>
                  <a:pt x="725557" y="129209"/>
                </a:lnTo>
                <a:cubicBezTo>
                  <a:pt x="838201" y="145774"/>
                  <a:pt x="684144" y="107674"/>
                  <a:pt x="675861" y="99391"/>
                </a:cubicBezTo>
                <a:cubicBezTo>
                  <a:pt x="667578" y="91108"/>
                  <a:pt x="671719" y="85310"/>
                  <a:pt x="675861" y="795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24539" y="4224130"/>
            <a:ext cx="437322" cy="775253"/>
          </a:xfrm>
          <a:custGeom>
            <a:avLst/>
            <a:gdLst>
              <a:gd name="connsiteX0" fmla="*/ 0 w 437322"/>
              <a:gd name="connsiteY0" fmla="*/ 775253 h 775253"/>
              <a:gd name="connsiteX1" fmla="*/ 437322 w 437322"/>
              <a:gd name="connsiteY1" fmla="*/ 0 h 775253"/>
              <a:gd name="connsiteX2" fmla="*/ 437322 w 437322"/>
              <a:gd name="connsiteY2" fmla="*/ 0 h 775253"/>
            </a:gdLst>
            <a:ahLst/>
            <a:cxnLst>
              <a:cxn ang="0">
                <a:pos x="connsiteX0" y="connsiteY0"/>
              </a:cxn>
              <a:cxn ang="0">
                <a:pos x="connsiteX1" y="connsiteY1"/>
              </a:cxn>
              <a:cxn ang="0">
                <a:pos x="connsiteX2" y="connsiteY2"/>
              </a:cxn>
            </a:cxnLst>
            <a:rect l="l" t="t" r="r" b="b"/>
            <a:pathLst>
              <a:path w="437322" h="775253">
                <a:moveTo>
                  <a:pt x="0" y="775253"/>
                </a:moveTo>
                <a:lnTo>
                  <a:pt x="437322" y="0"/>
                </a:lnTo>
                <a:lnTo>
                  <a:pt x="43732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160825" y="3844908"/>
            <a:ext cx="820914" cy="369283"/>
          </a:xfrm>
          <a:custGeom>
            <a:avLst/>
            <a:gdLst>
              <a:gd name="connsiteX0" fmla="*/ 820914 w 820914"/>
              <a:gd name="connsiteY0" fmla="*/ 369283 h 369283"/>
              <a:gd name="connsiteX1" fmla="*/ 55601 w 820914"/>
              <a:gd name="connsiteY1" fmla="*/ 21414 h 369283"/>
              <a:gd name="connsiteX2" fmla="*/ 55601 w 820914"/>
              <a:gd name="connsiteY2" fmla="*/ 41292 h 369283"/>
              <a:gd name="connsiteX3" fmla="*/ 25784 w 820914"/>
              <a:gd name="connsiteY3" fmla="*/ 71109 h 369283"/>
            </a:gdLst>
            <a:ahLst/>
            <a:cxnLst>
              <a:cxn ang="0">
                <a:pos x="connsiteX0" y="connsiteY0"/>
              </a:cxn>
              <a:cxn ang="0">
                <a:pos x="connsiteX1" y="connsiteY1"/>
              </a:cxn>
              <a:cxn ang="0">
                <a:pos x="connsiteX2" y="connsiteY2"/>
              </a:cxn>
              <a:cxn ang="0">
                <a:pos x="connsiteX3" y="connsiteY3"/>
              </a:cxn>
            </a:cxnLst>
            <a:rect l="l" t="t" r="r" b="b"/>
            <a:pathLst>
              <a:path w="820914" h="369283">
                <a:moveTo>
                  <a:pt x="820914" y="369283"/>
                </a:moveTo>
                <a:lnTo>
                  <a:pt x="55601" y="21414"/>
                </a:lnTo>
                <a:cubicBezTo>
                  <a:pt x="-71951" y="-33251"/>
                  <a:pt x="60570" y="33010"/>
                  <a:pt x="55601" y="41292"/>
                </a:cubicBezTo>
                <a:cubicBezTo>
                  <a:pt x="50632" y="49574"/>
                  <a:pt x="38208" y="60341"/>
                  <a:pt x="25784" y="711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739348" y="3866322"/>
            <a:ext cx="397565" cy="1033669"/>
          </a:xfrm>
          <a:custGeom>
            <a:avLst/>
            <a:gdLst>
              <a:gd name="connsiteX0" fmla="*/ 397565 w 397565"/>
              <a:gd name="connsiteY0" fmla="*/ 0 h 1033669"/>
              <a:gd name="connsiteX1" fmla="*/ 0 w 397565"/>
              <a:gd name="connsiteY1" fmla="*/ 1033669 h 1033669"/>
              <a:gd name="connsiteX2" fmla="*/ 0 w 397565"/>
              <a:gd name="connsiteY2" fmla="*/ 1033669 h 1033669"/>
            </a:gdLst>
            <a:ahLst/>
            <a:cxnLst>
              <a:cxn ang="0">
                <a:pos x="connsiteX0" y="connsiteY0"/>
              </a:cxn>
              <a:cxn ang="0">
                <a:pos x="connsiteX1" y="connsiteY1"/>
              </a:cxn>
              <a:cxn ang="0">
                <a:pos x="connsiteX2" y="connsiteY2"/>
              </a:cxn>
            </a:cxnLst>
            <a:rect l="l" t="t" r="r" b="b"/>
            <a:pathLst>
              <a:path w="397565" h="1033669">
                <a:moveTo>
                  <a:pt x="397565" y="0"/>
                </a:moveTo>
                <a:lnTo>
                  <a:pt x="0" y="1033669"/>
                </a:lnTo>
                <a:lnTo>
                  <a:pt x="0" y="10336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06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286603"/>
            <a:ext cx="8945217" cy="6031689"/>
          </a:xfrm>
        </p:spPr>
      </p:pic>
    </p:spTree>
    <p:extLst>
      <p:ext uri="{BB962C8B-B14F-4D97-AF65-F5344CB8AC3E}">
        <p14:creationId xmlns:p14="http://schemas.microsoft.com/office/powerpoint/2010/main" val="2071254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67" y="0"/>
            <a:ext cx="10058400" cy="1450757"/>
          </a:xfrm>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539" y="719575"/>
            <a:ext cx="8468139" cy="5600749"/>
          </a:xfrm>
        </p:spPr>
      </p:pic>
    </p:spTree>
    <p:extLst>
      <p:ext uri="{BB962C8B-B14F-4D97-AF65-F5344CB8AC3E}">
        <p14:creationId xmlns:p14="http://schemas.microsoft.com/office/powerpoint/2010/main" val="1477159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Lengths, including tails</a:t>
            </a:r>
            <a:endParaRPr lang="en-US" dirty="0"/>
          </a:p>
        </p:txBody>
      </p:sp>
      <p:sp>
        <p:nvSpPr>
          <p:cNvPr id="5" name="Text Placeholder 4"/>
          <p:cNvSpPr>
            <a:spLocks noGrp="1"/>
          </p:cNvSpPr>
          <p:nvPr>
            <p:ph type="body" idx="1"/>
          </p:nvPr>
        </p:nvSpPr>
        <p:spPr/>
        <p:txBody>
          <a:bodyPr/>
          <a:lstStyle/>
          <a:p>
            <a:r>
              <a:rPr lang="en-US" dirty="0" smtClean="0"/>
              <a:t>Rose-Ringed Parakeet, length ca. 16”</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74799" y="2582863"/>
            <a:ext cx="3383039" cy="3378200"/>
          </a:xfrm>
        </p:spPr>
      </p:pic>
      <p:sp>
        <p:nvSpPr>
          <p:cNvPr id="7" name="Text Placeholder 6"/>
          <p:cNvSpPr>
            <a:spLocks noGrp="1"/>
          </p:cNvSpPr>
          <p:nvPr>
            <p:ph type="body" sz="quarter" idx="3"/>
          </p:nvPr>
        </p:nvSpPr>
        <p:spPr/>
        <p:txBody>
          <a:bodyPr/>
          <a:lstStyle/>
          <a:p>
            <a:r>
              <a:rPr lang="en-US" dirty="0" smtClean="0"/>
              <a:t>Falcons--  10” to 26 “</a:t>
            </a:r>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54800" y="2747963"/>
            <a:ext cx="4064000" cy="3048000"/>
          </a:xfrm>
        </p:spPr>
      </p:pic>
    </p:spTree>
    <p:extLst>
      <p:ext uri="{BB962C8B-B14F-4D97-AF65-F5344CB8AC3E}">
        <p14:creationId xmlns:p14="http://schemas.microsoft.com/office/powerpoint/2010/main" val="379024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l-GR" dirty="0" smtClean="0"/>
              <a:t>Γὀριλλαι</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4342" y="1846263"/>
            <a:ext cx="3763953" cy="4022725"/>
          </a:xfrm>
        </p:spPr>
      </p:pic>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83451" y="1846263"/>
            <a:ext cx="4006698" cy="4022725"/>
          </a:xfrm>
        </p:spPr>
      </p:pic>
      <p:sp>
        <p:nvSpPr>
          <p:cNvPr id="11" name="TextBox 10"/>
          <p:cNvSpPr txBox="1"/>
          <p:nvPr/>
        </p:nvSpPr>
        <p:spPr>
          <a:xfrm>
            <a:off x="796490" y="5354052"/>
            <a:ext cx="5329990" cy="1200329"/>
          </a:xfrm>
          <a:prstGeom prst="rect">
            <a:avLst/>
          </a:prstGeom>
          <a:noFill/>
        </p:spPr>
        <p:txBody>
          <a:bodyPr wrap="square" rtlCol="0">
            <a:spAutoFit/>
          </a:bodyPr>
          <a:lstStyle/>
          <a:p>
            <a:r>
              <a:rPr lang="en-US" dirty="0"/>
              <a:t>By </a:t>
            </a:r>
            <a:r>
              <a:rPr lang="en-US" dirty="0" err="1"/>
              <a:t>Bourrichon</a:t>
            </a:r>
            <a:r>
              <a:rPr lang="en-US" dirty="0"/>
              <a:t> - An English translation of </a:t>
            </a:r>
            <a:r>
              <a:rPr lang="en-US" dirty="0" err="1"/>
              <a:t>Bourrichon's</a:t>
            </a:r>
            <a:r>
              <a:rPr lang="en-US" dirty="0"/>
              <a:t> French map on Wikimedia Commons, CC BY-SA 3.0, https://</a:t>
            </a:r>
            <a:r>
              <a:rPr lang="en-US" dirty="0" err="1"/>
              <a:t>commons.wikimedia.org</a:t>
            </a:r>
            <a:r>
              <a:rPr lang="en-US" dirty="0"/>
              <a:t>/w/</a:t>
            </a:r>
            <a:r>
              <a:rPr lang="en-US" dirty="0" err="1"/>
              <a:t>index.php?curid</a:t>
            </a:r>
            <a:r>
              <a:rPr lang="en-US" dirty="0"/>
              <a:t>=62895740</a:t>
            </a:r>
          </a:p>
        </p:txBody>
      </p:sp>
    </p:spTree>
    <p:extLst>
      <p:ext uri="{BB962C8B-B14F-4D97-AF65-F5344CB8AC3E}">
        <p14:creationId xmlns:p14="http://schemas.microsoft.com/office/powerpoint/2010/main" val="1959255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Agatharchides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5379" y="1737360"/>
            <a:ext cx="5702201" cy="4022725"/>
          </a:xfrm>
        </p:spPr>
      </p:pic>
      <p:sp>
        <p:nvSpPr>
          <p:cNvPr id="8" name="Rectangle 7"/>
          <p:cNvSpPr/>
          <p:nvPr/>
        </p:nvSpPr>
        <p:spPr>
          <a:xfrm rot="10800000" flipV="1">
            <a:off x="2872484" y="5654725"/>
            <a:ext cx="6870032" cy="646331"/>
          </a:xfrm>
          <a:prstGeom prst="rect">
            <a:avLst/>
          </a:prstGeom>
        </p:spPr>
        <p:txBody>
          <a:bodyPr wrap="square">
            <a:spAutoFit/>
          </a:bodyPr>
          <a:lstStyle/>
          <a:p>
            <a:r>
              <a:rPr lang="en-US" dirty="0"/>
              <a:t>By George </a:t>
            </a:r>
            <a:r>
              <a:rPr lang="en-US" dirty="0" err="1"/>
              <a:t>Tsiagalakis</a:t>
            </a:r>
            <a:r>
              <a:rPr lang="en-US" dirty="0"/>
              <a:t> - Own work, </a:t>
            </a:r>
            <a:r>
              <a:rPr lang="en-US" dirty="0" err="1"/>
              <a:t>GFDL</a:t>
            </a:r>
            <a:r>
              <a:rPr lang="en-US" dirty="0"/>
              <a:t>, https://</a:t>
            </a:r>
            <a:r>
              <a:rPr lang="en-US" dirty="0" err="1"/>
              <a:t>commons.wikimedia.org</a:t>
            </a:r>
            <a:r>
              <a:rPr lang="en-US" dirty="0"/>
              <a:t>/w/</a:t>
            </a:r>
            <a:r>
              <a:rPr lang="en-US" dirty="0" err="1"/>
              <a:t>index.php?curid</a:t>
            </a:r>
            <a:r>
              <a:rPr lang="en-US" dirty="0"/>
              <a:t>=37514360</a:t>
            </a:r>
          </a:p>
        </p:txBody>
      </p:sp>
    </p:spTree>
    <p:extLst>
      <p:ext uri="{BB962C8B-B14F-4D97-AF65-F5344CB8AC3E}">
        <p14:creationId xmlns:p14="http://schemas.microsoft.com/office/powerpoint/2010/main" val="3780795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2814" y="168965"/>
            <a:ext cx="9527209" cy="6351473"/>
          </a:xfrm>
        </p:spPr>
      </p:pic>
    </p:spTree>
    <p:extLst>
      <p:ext uri="{BB962C8B-B14F-4D97-AF65-F5344CB8AC3E}">
        <p14:creationId xmlns:p14="http://schemas.microsoft.com/office/powerpoint/2010/main" val="28192856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Crocotta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3290" y="2079253"/>
            <a:ext cx="5317865" cy="3683114"/>
          </a:xfrm>
        </p:spPr>
      </p:pic>
    </p:spTree>
    <p:extLst>
      <p:ext uri="{BB962C8B-B14F-4D97-AF65-F5344CB8AC3E}">
        <p14:creationId xmlns:p14="http://schemas.microsoft.com/office/powerpoint/2010/main" val="3519137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Lewis &amp; Clark</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8302" y="1886305"/>
            <a:ext cx="4938712" cy="3763737"/>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7021" y="674361"/>
            <a:ext cx="4937125" cy="3702843"/>
          </a:xfrm>
        </p:spPr>
      </p:pic>
    </p:spTree>
    <p:extLst>
      <p:ext uri="{BB962C8B-B14F-4D97-AF65-F5344CB8AC3E}">
        <p14:creationId xmlns:p14="http://schemas.microsoft.com/office/powerpoint/2010/main" val="1490563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“Barking Squirrel”</a:t>
            </a:r>
            <a:br>
              <a:rPr lang="en-US" b="1" dirty="0" smtClean="0"/>
            </a:br>
            <a:r>
              <a:rPr lang="en-US" b="1" dirty="0" smtClean="0"/>
              <a:t>September </a:t>
            </a:r>
            <a:r>
              <a:rPr lang="en-US" b="1" dirty="0"/>
              <a:t>7, </a:t>
            </a:r>
            <a:r>
              <a:rPr lang="en-US" b="1" dirty="0" smtClean="0"/>
              <a:t>1804  From Clark’s diary</a:t>
            </a:r>
            <a:endParaRPr lang="en-US" dirty="0"/>
          </a:p>
        </p:txBody>
      </p:sp>
      <p:sp>
        <p:nvSpPr>
          <p:cNvPr id="3" name="Content Placeholder 2"/>
          <p:cNvSpPr>
            <a:spLocks noGrp="1"/>
          </p:cNvSpPr>
          <p:nvPr>
            <p:ph sz="half" idx="1"/>
          </p:nvPr>
        </p:nvSpPr>
        <p:spPr/>
        <p:txBody>
          <a:bodyPr>
            <a:normAutofit/>
          </a:bodyPr>
          <a:lstStyle/>
          <a:p>
            <a:r>
              <a:rPr lang="en-US" sz="2800" dirty="0"/>
              <a:t> </a:t>
            </a:r>
            <a:r>
              <a:rPr lang="en-US" sz="2800" dirty="0" err="1"/>
              <a:t>ther</a:t>
            </a:r>
            <a:r>
              <a:rPr lang="en-US" sz="2800" dirty="0"/>
              <a:t> mouth resemble the </a:t>
            </a:r>
            <a:r>
              <a:rPr lang="en-US" sz="2800" dirty="0" err="1"/>
              <a:t>rabit</a:t>
            </a:r>
            <a:r>
              <a:rPr lang="en-US" sz="2800" dirty="0"/>
              <a:t>, head longer, legs short, &amp; toe nails long    </a:t>
            </a:r>
            <a:r>
              <a:rPr lang="en-US" sz="2800" dirty="0" err="1"/>
              <a:t>ther</a:t>
            </a:r>
            <a:r>
              <a:rPr lang="en-US" sz="2800" dirty="0"/>
              <a:t> tail like a g[round] </a:t>
            </a:r>
            <a:r>
              <a:rPr lang="en-US" sz="2800" dirty="0" err="1"/>
              <a:t>Squirel</a:t>
            </a:r>
            <a:r>
              <a:rPr lang="en-US" sz="2800" dirty="0"/>
              <a:t> which they Shake and make chattering noise    </a:t>
            </a:r>
            <a:r>
              <a:rPr lang="en-US" sz="2800" dirty="0" err="1"/>
              <a:t>ther</a:t>
            </a:r>
            <a:r>
              <a:rPr lang="en-US" sz="2800" dirty="0"/>
              <a:t> eyes like a dog, their </a:t>
            </a:r>
            <a:r>
              <a:rPr lang="en-US" sz="2800" dirty="0" err="1"/>
              <a:t>colour</a:t>
            </a:r>
            <a:r>
              <a:rPr lang="en-US" sz="2800" dirty="0"/>
              <a:t> is Gray and Skin contains Soft fur</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78279" y="1846263"/>
            <a:ext cx="3017043" cy="4022725"/>
          </a:xfrm>
        </p:spPr>
      </p:pic>
    </p:spTree>
    <p:extLst>
      <p:ext uri="{BB962C8B-B14F-4D97-AF65-F5344CB8AC3E}">
        <p14:creationId xmlns:p14="http://schemas.microsoft.com/office/powerpoint/2010/main" val="3252616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September 18, 1804    Clark’s diary</a:t>
            </a:r>
            <a:endParaRPr lang="en-US" dirty="0"/>
          </a:p>
        </p:txBody>
      </p:sp>
      <p:sp>
        <p:nvSpPr>
          <p:cNvPr id="3" name="Content Placeholder 2"/>
          <p:cNvSpPr>
            <a:spLocks noGrp="1"/>
          </p:cNvSpPr>
          <p:nvPr>
            <p:ph sz="half" idx="1"/>
          </p:nvPr>
        </p:nvSpPr>
        <p:spPr/>
        <p:txBody>
          <a:bodyPr>
            <a:norm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I Killed a </a:t>
            </a:r>
            <a:r>
              <a:rPr lang="en-US" sz="2800" dirty="0" err="1">
                <a:latin typeface="Calibri" panose="020F0502020204030204" pitchFamily="34" charset="0"/>
                <a:ea typeface="Calibri" panose="020F0502020204030204" pitchFamily="34" charset="0"/>
                <a:cs typeface="Times New Roman" panose="02020603050405020304" pitchFamily="18" charset="0"/>
              </a:rPr>
              <a:t>prarie</a:t>
            </a:r>
            <a:r>
              <a:rPr lang="en-US" sz="2800" dirty="0">
                <a:latin typeface="Calibri" panose="020F0502020204030204" pitchFamily="34" charset="0"/>
                <a:ea typeface="Calibri" panose="020F0502020204030204" pitchFamily="34" charset="0"/>
                <a:cs typeface="Times New Roman" panose="02020603050405020304" pitchFamily="18" charset="0"/>
              </a:rPr>
              <a:t> wolf to day about the </a:t>
            </a:r>
            <a:r>
              <a:rPr lang="en-US" sz="2800" dirty="0" err="1">
                <a:latin typeface="Calibri" panose="020F0502020204030204" pitchFamily="34" charset="0"/>
                <a:ea typeface="Calibri" panose="020F0502020204030204" pitchFamily="34" charset="0"/>
                <a:cs typeface="Times New Roman" panose="02020603050405020304" pitchFamily="18" charset="0"/>
              </a:rPr>
              <a:t>Sise</a:t>
            </a:r>
            <a:r>
              <a:rPr lang="en-US" sz="2800" dirty="0">
                <a:latin typeface="Calibri" panose="020F0502020204030204" pitchFamily="34" charset="0"/>
                <a:ea typeface="Calibri" panose="020F0502020204030204" pitchFamily="34" charset="0"/>
                <a:cs typeface="Times New Roman" panose="02020603050405020304" pitchFamily="18" charset="0"/>
              </a:rPr>
              <a:t> of a Gray fox with a </a:t>
            </a:r>
            <a:r>
              <a:rPr lang="en-US" sz="2800" dirty="0" err="1">
                <a:latin typeface="Calibri" panose="020F0502020204030204" pitchFamily="34" charset="0"/>
                <a:ea typeface="Calibri" panose="020F0502020204030204" pitchFamily="34" charset="0"/>
                <a:cs typeface="Times New Roman" panose="02020603050405020304" pitchFamily="18" charset="0"/>
              </a:rPr>
              <a:t>bushey</a:t>
            </a:r>
            <a:r>
              <a:rPr lang="en-US" sz="2800" dirty="0">
                <a:latin typeface="Calibri" panose="020F0502020204030204" pitchFamily="34" charset="0"/>
                <a:ea typeface="Calibri" panose="020F0502020204030204" pitchFamily="34" charset="0"/>
                <a:cs typeface="Times New Roman" panose="02020603050405020304" pitchFamily="18" charset="0"/>
              </a:rPr>
              <a:t> tail    the head and ears like a Fox wolf, and barks like a Small Dog—    The </a:t>
            </a:r>
            <a:r>
              <a:rPr lang="en-US" sz="2800" dirty="0" err="1">
                <a:latin typeface="Calibri" panose="020F0502020204030204" pitchFamily="34" charset="0"/>
                <a:ea typeface="Calibri" panose="020F0502020204030204" pitchFamily="34" charset="0"/>
                <a:cs typeface="Times New Roman" panose="02020603050405020304" pitchFamily="18" charset="0"/>
              </a:rPr>
              <a:t>annimale</a:t>
            </a:r>
            <a:r>
              <a:rPr lang="en-US" sz="2800" dirty="0">
                <a:latin typeface="Calibri" panose="020F0502020204030204" pitchFamily="34" charset="0"/>
                <a:ea typeface="Calibri" panose="020F0502020204030204" pitchFamily="34" charset="0"/>
                <a:cs typeface="Times New Roman" panose="02020603050405020304" pitchFamily="18" charset="0"/>
              </a:rPr>
              <a:t> which we have taken for the Fox is this wolf, we have seen no Foxes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07129" y="2044931"/>
            <a:ext cx="4763723" cy="3341716"/>
          </a:xfrm>
        </p:spPr>
      </p:pic>
    </p:spTree>
    <p:extLst>
      <p:ext uri="{BB962C8B-B14F-4D97-AF65-F5344CB8AC3E}">
        <p14:creationId xmlns:p14="http://schemas.microsoft.com/office/powerpoint/2010/main" val="2687207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text that should have been included</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52914" y="1479884"/>
            <a:ext cx="7555831" cy="3777915"/>
          </a:xfrm>
        </p:spPr>
      </p:pic>
      <p:sp>
        <p:nvSpPr>
          <p:cNvPr id="4" name="Text Placeholder 3"/>
          <p:cNvSpPr>
            <a:spLocks noGrp="1"/>
          </p:cNvSpPr>
          <p:nvPr>
            <p:ph type="body" sz="half" idx="2"/>
          </p:nvPr>
        </p:nvSpPr>
        <p:spPr>
          <a:xfrm>
            <a:off x="159025" y="2926080"/>
            <a:ext cx="3737113" cy="3379124"/>
          </a:xfrm>
        </p:spPr>
        <p:txBody>
          <a:bodyPr/>
          <a:lstStyle/>
          <a:p>
            <a:r>
              <a:rPr lang="en-US" dirty="0" smtClean="0"/>
              <a:t>“</a:t>
            </a:r>
            <a:r>
              <a:rPr lang="en-US" sz="2800" dirty="0" err="1" smtClean="0"/>
              <a:t>Huius</a:t>
            </a:r>
            <a:r>
              <a:rPr lang="en-US" sz="2800" dirty="0" smtClean="0"/>
              <a:t> </a:t>
            </a:r>
            <a:r>
              <a:rPr lang="en-US" sz="2800" dirty="0" err="1"/>
              <a:t>Hercyniae</a:t>
            </a:r>
            <a:r>
              <a:rPr lang="en-US" sz="2800" dirty="0"/>
              <a:t> </a:t>
            </a:r>
            <a:r>
              <a:rPr lang="en-US" sz="2800" dirty="0" err="1" smtClean="0"/>
              <a:t>silvae</a:t>
            </a:r>
            <a:r>
              <a:rPr lang="en-US" sz="2800" dirty="0"/>
              <a:t> </a:t>
            </a:r>
            <a:endParaRPr lang="en-US" sz="2800" dirty="0" smtClean="0"/>
          </a:p>
          <a:p>
            <a:r>
              <a:rPr lang="en-US" sz="2800" dirty="0" smtClean="0"/>
              <a:t>etc.”</a:t>
            </a:r>
          </a:p>
          <a:p>
            <a:endParaRPr lang="en-US" sz="2800" dirty="0"/>
          </a:p>
          <a:p>
            <a:r>
              <a:rPr lang="en-US" sz="2800" dirty="0" smtClean="0"/>
              <a:t>6.25-28</a:t>
            </a:r>
            <a:endParaRPr lang="en-US" dirty="0"/>
          </a:p>
        </p:txBody>
      </p:sp>
    </p:spTree>
    <p:extLst>
      <p:ext uri="{BB962C8B-B14F-4D97-AF65-F5344CB8AC3E}">
        <p14:creationId xmlns:p14="http://schemas.microsoft.com/office/powerpoint/2010/main" val="1062609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1639" y="2255901"/>
            <a:ext cx="2289048" cy="3203448"/>
          </a:xfrm>
        </p:spPr>
      </p:pic>
    </p:spTree>
    <p:extLst>
      <p:ext uri="{BB962C8B-B14F-4D97-AF65-F5344CB8AC3E}">
        <p14:creationId xmlns:p14="http://schemas.microsoft.com/office/powerpoint/2010/main" val="1918728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47067"/>
          </a:xfrm>
        </p:spPr>
        <p:txBody>
          <a:bodyPr/>
          <a:lstStyle/>
          <a:p>
            <a:r>
              <a:rPr lang="en-US" dirty="0" smtClean="0"/>
              <a:t>What are we looking for</a:t>
            </a:r>
            <a:endParaRPr lang="en-US" dirty="0"/>
          </a:p>
        </p:txBody>
      </p:sp>
      <p:sp>
        <p:nvSpPr>
          <p:cNvPr id="3" name="Content Placeholder 2"/>
          <p:cNvSpPr>
            <a:spLocks noGrp="1"/>
          </p:cNvSpPr>
          <p:nvPr>
            <p:ph idx="1"/>
          </p:nvPr>
        </p:nvSpPr>
        <p:spPr>
          <a:xfrm>
            <a:off x="1097280" y="1189752"/>
            <a:ext cx="10058400" cy="4912874"/>
          </a:xfrm>
        </p:spPr>
        <p:txBody>
          <a:bodyPr>
            <a:normAutofit/>
          </a:bodyPr>
          <a:lstStyle/>
          <a:p>
            <a:r>
              <a:rPr lang="en-US" b="1" dirty="0" smtClean="0"/>
              <a:t>#1  One horned cow-stag</a:t>
            </a:r>
          </a:p>
          <a:p>
            <a:endParaRPr lang="en-US" dirty="0" smtClean="0"/>
          </a:p>
          <a:p>
            <a:r>
              <a:rPr lang="en-US" dirty="0" smtClean="0"/>
              <a:t>Est </a:t>
            </a:r>
            <a:r>
              <a:rPr lang="en-US" dirty="0" err="1"/>
              <a:t>bos</a:t>
            </a:r>
            <a:r>
              <a:rPr lang="en-US" dirty="0"/>
              <a:t> </a:t>
            </a:r>
            <a:r>
              <a:rPr lang="en-US" dirty="0" err="1"/>
              <a:t>cervi</a:t>
            </a:r>
            <a:r>
              <a:rPr lang="en-US" dirty="0"/>
              <a:t> </a:t>
            </a:r>
            <a:r>
              <a:rPr lang="en-US" dirty="0" err="1"/>
              <a:t>figura</a:t>
            </a:r>
            <a:r>
              <a:rPr lang="en-US" dirty="0" smtClean="0"/>
              <a:t>,  </a:t>
            </a:r>
            <a:r>
              <a:rPr lang="en-US" dirty="0" err="1"/>
              <a:t>cuius</a:t>
            </a:r>
            <a:r>
              <a:rPr lang="en-US" dirty="0"/>
              <a:t> a media </a:t>
            </a:r>
            <a:r>
              <a:rPr lang="en-US" dirty="0" err="1"/>
              <a:t>fronte</a:t>
            </a:r>
            <a:r>
              <a:rPr lang="en-US" dirty="0"/>
              <a:t> inter </a:t>
            </a:r>
            <a:r>
              <a:rPr lang="en-US" dirty="0" err="1"/>
              <a:t>aures</a:t>
            </a:r>
            <a:r>
              <a:rPr lang="en-US" dirty="0"/>
              <a:t> </a:t>
            </a:r>
            <a:r>
              <a:rPr lang="en-US" dirty="0" err="1"/>
              <a:t>unum</a:t>
            </a:r>
            <a:r>
              <a:rPr lang="en-US" dirty="0"/>
              <a:t> </a:t>
            </a:r>
            <a:r>
              <a:rPr lang="en-US" dirty="0" err="1"/>
              <a:t>cornu</a:t>
            </a:r>
            <a:r>
              <a:rPr lang="en-US" dirty="0"/>
              <a:t> </a:t>
            </a:r>
            <a:r>
              <a:rPr lang="en-US" dirty="0" err="1"/>
              <a:t>exsistit</a:t>
            </a:r>
            <a:r>
              <a:rPr lang="en-US" dirty="0"/>
              <a:t> </a:t>
            </a:r>
            <a:r>
              <a:rPr lang="en-US" dirty="0" err="1" smtClean="0"/>
              <a:t>excelsius</a:t>
            </a:r>
            <a:r>
              <a:rPr lang="en-US" dirty="0" smtClean="0"/>
              <a:t> </a:t>
            </a:r>
            <a:r>
              <a:rPr lang="en-US" dirty="0" err="1"/>
              <a:t>magisque</a:t>
            </a:r>
            <a:r>
              <a:rPr lang="en-US" dirty="0"/>
              <a:t> </a:t>
            </a:r>
            <a:r>
              <a:rPr lang="en-US" dirty="0" err="1"/>
              <a:t>directum</a:t>
            </a:r>
            <a:r>
              <a:rPr lang="en-US" dirty="0"/>
              <a:t> his</a:t>
            </a:r>
            <a:r>
              <a:rPr lang="en-US" dirty="0" smtClean="0"/>
              <a:t>, quae </a:t>
            </a:r>
            <a:r>
              <a:rPr lang="en-US" dirty="0" err="1"/>
              <a:t>nobis</a:t>
            </a:r>
            <a:r>
              <a:rPr lang="en-US" dirty="0"/>
              <a:t> nota </a:t>
            </a:r>
            <a:r>
              <a:rPr lang="en-US" dirty="0" err="1"/>
              <a:t>sunt</a:t>
            </a:r>
            <a:r>
              <a:rPr lang="en-US" dirty="0"/>
              <a:t>, </a:t>
            </a:r>
            <a:r>
              <a:rPr lang="en-US" dirty="0" err="1"/>
              <a:t>cornibus</a:t>
            </a:r>
            <a:r>
              <a:rPr lang="en-US" dirty="0"/>
              <a:t>: </a:t>
            </a:r>
            <a:r>
              <a:rPr lang="en-US" dirty="0" smtClean="0"/>
              <a:t>ab </a:t>
            </a:r>
            <a:r>
              <a:rPr lang="en-US" dirty="0" err="1"/>
              <a:t>eius</a:t>
            </a:r>
            <a:r>
              <a:rPr lang="en-US" dirty="0"/>
              <a:t> </a:t>
            </a:r>
            <a:r>
              <a:rPr lang="en-US" dirty="0" err="1"/>
              <a:t>summo</a:t>
            </a:r>
            <a:r>
              <a:rPr lang="en-US" dirty="0"/>
              <a:t> </a:t>
            </a:r>
            <a:r>
              <a:rPr lang="en-US" dirty="0" err="1"/>
              <a:t>sicut</a:t>
            </a:r>
            <a:r>
              <a:rPr lang="en-US" dirty="0"/>
              <a:t> </a:t>
            </a:r>
            <a:r>
              <a:rPr lang="en-US" dirty="0" err="1"/>
              <a:t>palmae</a:t>
            </a:r>
            <a:r>
              <a:rPr lang="en-US" dirty="0"/>
              <a:t> </a:t>
            </a:r>
            <a:r>
              <a:rPr lang="en-US" dirty="0" err="1"/>
              <a:t>ramique</a:t>
            </a:r>
            <a:r>
              <a:rPr lang="en-US" dirty="0"/>
              <a:t> late </a:t>
            </a:r>
            <a:r>
              <a:rPr lang="en-US" dirty="0" err="1"/>
              <a:t>diffunduntur</a:t>
            </a:r>
            <a:r>
              <a:rPr lang="en-US" dirty="0"/>
              <a:t>. </a:t>
            </a:r>
            <a:r>
              <a:rPr lang="en-US" dirty="0" smtClean="0"/>
              <a:t> </a:t>
            </a:r>
            <a:r>
              <a:rPr lang="en-US" dirty="0" err="1" smtClean="0"/>
              <a:t>Eadem</a:t>
            </a:r>
            <a:r>
              <a:rPr lang="en-US" dirty="0" smtClean="0"/>
              <a:t> </a:t>
            </a:r>
            <a:r>
              <a:rPr lang="en-US" dirty="0" err="1"/>
              <a:t>est</a:t>
            </a:r>
            <a:r>
              <a:rPr lang="en-US" dirty="0"/>
              <a:t> </a:t>
            </a:r>
            <a:r>
              <a:rPr lang="en-US" dirty="0" err="1"/>
              <a:t>feminae</a:t>
            </a:r>
            <a:r>
              <a:rPr lang="en-US" dirty="0"/>
              <a:t> </a:t>
            </a:r>
            <a:r>
              <a:rPr lang="en-US" dirty="0" err="1"/>
              <a:t>marisque</a:t>
            </a:r>
            <a:r>
              <a:rPr lang="en-US" dirty="0"/>
              <a:t> </a:t>
            </a:r>
            <a:r>
              <a:rPr lang="en-US" dirty="0" err="1"/>
              <a:t>natura</a:t>
            </a:r>
            <a:r>
              <a:rPr lang="en-US" dirty="0"/>
              <a:t>, </a:t>
            </a:r>
            <a:r>
              <a:rPr lang="en-US" dirty="0" err="1"/>
              <a:t>eadem</a:t>
            </a:r>
            <a:r>
              <a:rPr lang="en-US" dirty="0"/>
              <a:t> forma </a:t>
            </a:r>
            <a:r>
              <a:rPr lang="en-US" dirty="0" err="1"/>
              <a:t>magnitudoque</a:t>
            </a:r>
            <a:r>
              <a:rPr lang="en-US" dirty="0"/>
              <a:t> </a:t>
            </a:r>
            <a:r>
              <a:rPr lang="en-US" dirty="0" err="1"/>
              <a:t>cornuum</a:t>
            </a:r>
            <a:r>
              <a:rPr lang="en-US" dirty="0"/>
              <a:t>. </a:t>
            </a:r>
          </a:p>
          <a:p>
            <a:endParaRPr lang="en-US" dirty="0"/>
          </a:p>
          <a:p>
            <a:r>
              <a:rPr lang="en-US" i="1" dirty="0"/>
              <a:t>There is an ox with the shape of a stag. </a:t>
            </a:r>
            <a:endParaRPr lang="en-US" i="1" dirty="0" smtClean="0"/>
          </a:p>
          <a:p>
            <a:r>
              <a:rPr lang="en-US" i="1" dirty="0" smtClean="0"/>
              <a:t>A </a:t>
            </a:r>
            <a:r>
              <a:rPr lang="en-US" i="1" dirty="0"/>
              <a:t>single horn rises from the middle of its forehead, between its ears, higher and straighter than horns which are known to us. </a:t>
            </a:r>
            <a:endParaRPr lang="en-US" i="1" dirty="0" smtClean="0"/>
          </a:p>
          <a:p>
            <a:r>
              <a:rPr lang="en-US" i="1" dirty="0" smtClean="0"/>
              <a:t>From </a:t>
            </a:r>
            <a:r>
              <a:rPr lang="en-US" i="1" dirty="0"/>
              <a:t>the top of this, things like palms and branches stretch out widely. </a:t>
            </a:r>
            <a:endParaRPr lang="en-US" i="1" dirty="0" smtClean="0"/>
          </a:p>
          <a:p>
            <a:r>
              <a:rPr lang="en-US" i="1" dirty="0" smtClean="0"/>
              <a:t>The </a:t>
            </a:r>
            <a:r>
              <a:rPr lang="en-US" i="1" dirty="0"/>
              <a:t>nature of the female and of the male is the same; the appearance and the size of the horns are the same. </a:t>
            </a:r>
            <a:endParaRPr lang="en-US" dirty="0"/>
          </a:p>
        </p:txBody>
      </p:sp>
    </p:spTree>
    <p:extLst>
      <p:ext uri="{BB962C8B-B14F-4D97-AF65-F5344CB8AC3E}">
        <p14:creationId xmlns:p14="http://schemas.microsoft.com/office/powerpoint/2010/main" val="372133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err="1" smtClean="0"/>
              <a:t>Kneeless</a:t>
            </a:r>
            <a:r>
              <a:rPr lang="en-US" dirty="0" smtClean="0"/>
              <a:t> “elks” (</a:t>
            </a:r>
            <a:r>
              <a:rPr lang="en-US" i="1" dirty="0" err="1" smtClean="0"/>
              <a:t>alces</a:t>
            </a:r>
            <a:r>
              <a:rPr lang="en-US" i="1" dirty="0" smtClean="0"/>
              <a:t>)</a:t>
            </a:r>
            <a:endParaRPr lang="en-US" dirty="0"/>
          </a:p>
        </p:txBody>
      </p:sp>
      <p:sp>
        <p:nvSpPr>
          <p:cNvPr id="3" name="Content Placeholder 2"/>
          <p:cNvSpPr>
            <a:spLocks noGrp="1"/>
          </p:cNvSpPr>
          <p:nvPr>
            <p:ph idx="1"/>
          </p:nvPr>
        </p:nvSpPr>
        <p:spPr/>
        <p:txBody>
          <a:bodyPr>
            <a:normAutofit/>
          </a:bodyPr>
          <a:lstStyle/>
          <a:p>
            <a:r>
              <a:rPr lang="en-US" dirty="0"/>
              <a:t>27 </a:t>
            </a:r>
            <a:r>
              <a:rPr lang="en-US" dirty="0" err="1"/>
              <a:t>Sunt</a:t>
            </a:r>
            <a:r>
              <a:rPr lang="en-US" dirty="0"/>
              <a:t> item, quae </a:t>
            </a:r>
            <a:r>
              <a:rPr lang="en-US" dirty="0" err="1"/>
              <a:t>appellantur</a:t>
            </a:r>
            <a:r>
              <a:rPr lang="en-US" dirty="0"/>
              <a:t> </a:t>
            </a:r>
            <a:r>
              <a:rPr lang="en-US" dirty="0" err="1"/>
              <a:t>alces</a:t>
            </a:r>
            <a:r>
              <a:rPr lang="en-US" dirty="0"/>
              <a:t>. </a:t>
            </a:r>
            <a:r>
              <a:rPr lang="en-US" dirty="0" smtClean="0"/>
              <a:t> </a:t>
            </a:r>
            <a:r>
              <a:rPr lang="en-US" dirty="0" err="1" smtClean="0"/>
              <a:t>Harum</a:t>
            </a:r>
            <a:r>
              <a:rPr lang="en-US" dirty="0" smtClean="0"/>
              <a:t> </a:t>
            </a:r>
            <a:r>
              <a:rPr lang="en-US" dirty="0" err="1"/>
              <a:t>est</a:t>
            </a:r>
            <a:r>
              <a:rPr lang="en-US" dirty="0"/>
              <a:t> </a:t>
            </a:r>
            <a:r>
              <a:rPr lang="en-US" dirty="0" err="1"/>
              <a:t>consimilis</a:t>
            </a:r>
            <a:r>
              <a:rPr lang="en-US" dirty="0"/>
              <a:t> capris </a:t>
            </a:r>
            <a:r>
              <a:rPr lang="en-US" dirty="0" err="1"/>
              <a:t>figura</a:t>
            </a:r>
            <a:r>
              <a:rPr lang="en-US" dirty="0"/>
              <a:t> et </a:t>
            </a:r>
            <a:r>
              <a:rPr lang="en-US" dirty="0" err="1"/>
              <a:t>varietas</a:t>
            </a:r>
            <a:r>
              <a:rPr lang="en-US" dirty="0"/>
              <a:t> </a:t>
            </a:r>
            <a:r>
              <a:rPr lang="en-US" dirty="0" err="1"/>
              <a:t>pellium</a:t>
            </a:r>
            <a:r>
              <a:rPr lang="en-US" dirty="0"/>
              <a:t>, </a:t>
            </a:r>
            <a:r>
              <a:rPr lang="en-US" dirty="0" smtClean="0"/>
              <a:t> </a:t>
            </a:r>
            <a:r>
              <a:rPr lang="en-US" dirty="0" err="1" smtClean="0"/>
              <a:t>sed</a:t>
            </a:r>
            <a:r>
              <a:rPr lang="en-US" dirty="0" smtClean="0"/>
              <a:t> </a:t>
            </a:r>
            <a:r>
              <a:rPr lang="en-US" dirty="0" err="1"/>
              <a:t>magnitudine</a:t>
            </a:r>
            <a:r>
              <a:rPr lang="en-US" dirty="0"/>
              <a:t> </a:t>
            </a:r>
            <a:r>
              <a:rPr lang="en-US" dirty="0" err="1"/>
              <a:t>paulo</a:t>
            </a:r>
            <a:r>
              <a:rPr lang="en-US" dirty="0"/>
              <a:t> </a:t>
            </a:r>
            <a:r>
              <a:rPr lang="en-US" dirty="0" err="1"/>
              <a:t>antecedunt</a:t>
            </a:r>
            <a:r>
              <a:rPr lang="en-US" dirty="0"/>
              <a:t> </a:t>
            </a:r>
            <a:r>
              <a:rPr lang="en-US" dirty="0" err="1" smtClean="0">
                <a:solidFill>
                  <a:schemeClr val="tx1"/>
                </a:solidFill>
              </a:rPr>
              <a:t>mutilaeque</a:t>
            </a:r>
            <a:r>
              <a:rPr lang="en-US" dirty="0" smtClean="0">
                <a:solidFill>
                  <a:schemeClr val="tx1"/>
                </a:solidFill>
              </a:rPr>
              <a:t> </a:t>
            </a:r>
            <a:r>
              <a:rPr lang="en-US" dirty="0" err="1">
                <a:solidFill>
                  <a:schemeClr val="tx1"/>
                </a:solidFill>
              </a:rPr>
              <a:t>sunt</a:t>
            </a:r>
            <a:r>
              <a:rPr lang="en-US" dirty="0">
                <a:solidFill>
                  <a:schemeClr val="tx1"/>
                </a:solidFill>
              </a:rPr>
              <a:t> </a:t>
            </a:r>
            <a:r>
              <a:rPr lang="en-US" dirty="0" err="1">
                <a:solidFill>
                  <a:schemeClr val="tx1"/>
                </a:solidFill>
              </a:rPr>
              <a:t>cornibus</a:t>
            </a:r>
            <a:r>
              <a:rPr lang="en-US" dirty="0">
                <a:solidFill>
                  <a:schemeClr val="tx1"/>
                </a:solidFill>
              </a:rPr>
              <a:t> </a:t>
            </a:r>
            <a:r>
              <a:rPr lang="en-US" dirty="0" smtClean="0">
                <a:solidFill>
                  <a:schemeClr val="tx1"/>
                </a:solidFill>
              </a:rPr>
              <a:t>et </a:t>
            </a:r>
            <a:r>
              <a:rPr lang="en-US" dirty="0" err="1">
                <a:solidFill>
                  <a:schemeClr val="tx1"/>
                </a:solidFill>
              </a:rPr>
              <a:t>crura</a:t>
            </a:r>
            <a:r>
              <a:rPr lang="en-US" dirty="0">
                <a:solidFill>
                  <a:schemeClr val="tx1"/>
                </a:solidFill>
              </a:rPr>
              <a:t> sine </a:t>
            </a:r>
            <a:r>
              <a:rPr lang="en-US" dirty="0" err="1">
                <a:solidFill>
                  <a:schemeClr val="tx1"/>
                </a:solidFill>
              </a:rPr>
              <a:t>nodis</a:t>
            </a:r>
            <a:r>
              <a:rPr lang="en-US" dirty="0">
                <a:solidFill>
                  <a:schemeClr val="tx1"/>
                </a:solidFill>
              </a:rPr>
              <a:t> </a:t>
            </a:r>
            <a:r>
              <a:rPr lang="en-US" dirty="0" err="1"/>
              <a:t>articulisque</a:t>
            </a:r>
            <a:r>
              <a:rPr lang="en-US" dirty="0"/>
              <a:t> </a:t>
            </a:r>
            <a:r>
              <a:rPr lang="en-US" dirty="0" err="1" smtClean="0"/>
              <a:t>habent</a:t>
            </a:r>
            <a:r>
              <a:rPr lang="en-US" dirty="0" smtClean="0"/>
              <a:t>; </a:t>
            </a:r>
            <a:r>
              <a:rPr lang="en-US" dirty="0" err="1" smtClean="0"/>
              <a:t>neque</a:t>
            </a:r>
            <a:r>
              <a:rPr lang="en-US" dirty="0" smtClean="0"/>
              <a:t> </a:t>
            </a:r>
            <a:r>
              <a:rPr lang="en-US" dirty="0" err="1"/>
              <a:t>quietis</a:t>
            </a:r>
            <a:r>
              <a:rPr lang="en-US" dirty="0"/>
              <a:t> </a:t>
            </a:r>
            <a:r>
              <a:rPr lang="en-US" dirty="0" err="1"/>
              <a:t>causā</a:t>
            </a:r>
            <a:r>
              <a:rPr lang="en-US" dirty="0"/>
              <a:t> </a:t>
            </a:r>
            <a:r>
              <a:rPr lang="en-US" dirty="0" err="1"/>
              <a:t>procumbunt</a:t>
            </a:r>
            <a:r>
              <a:rPr lang="en-US" dirty="0"/>
              <a:t> </a:t>
            </a:r>
            <a:r>
              <a:rPr lang="en-US" dirty="0" err="1" smtClean="0"/>
              <a:t>neque</a:t>
            </a:r>
            <a:r>
              <a:rPr lang="en-US" dirty="0"/>
              <a:t>, </a:t>
            </a:r>
            <a:r>
              <a:rPr lang="en-US" dirty="0" err="1" smtClean="0"/>
              <a:t>si</a:t>
            </a:r>
            <a:r>
              <a:rPr lang="en-US" dirty="0" smtClean="0"/>
              <a:t> </a:t>
            </a:r>
            <a:r>
              <a:rPr lang="en-US" dirty="0"/>
              <a:t>quo </a:t>
            </a:r>
            <a:r>
              <a:rPr lang="en-US" dirty="0" err="1"/>
              <a:t>adflictae</a:t>
            </a:r>
            <a:r>
              <a:rPr lang="en-US" dirty="0"/>
              <a:t> </a:t>
            </a:r>
            <a:r>
              <a:rPr lang="en-US" dirty="0" err="1"/>
              <a:t>casu</a:t>
            </a:r>
            <a:r>
              <a:rPr lang="en-US" dirty="0"/>
              <a:t> </a:t>
            </a:r>
            <a:r>
              <a:rPr lang="en-US" dirty="0" err="1"/>
              <a:t>conciderunt</a:t>
            </a:r>
            <a:r>
              <a:rPr lang="en-US" dirty="0"/>
              <a:t>, </a:t>
            </a:r>
            <a:r>
              <a:rPr lang="en-US" dirty="0" err="1" smtClean="0"/>
              <a:t>erigere</a:t>
            </a:r>
            <a:r>
              <a:rPr lang="en-US" dirty="0" smtClean="0"/>
              <a:t> </a:t>
            </a:r>
            <a:r>
              <a:rPr lang="en-US" dirty="0" err="1"/>
              <a:t>sese</a:t>
            </a:r>
            <a:r>
              <a:rPr lang="en-US" dirty="0"/>
              <a:t> </a:t>
            </a:r>
            <a:r>
              <a:rPr lang="en-US" dirty="0" err="1"/>
              <a:t>aut</a:t>
            </a:r>
            <a:r>
              <a:rPr lang="en-US" dirty="0"/>
              <a:t> </a:t>
            </a:r>
            <a:r>
              <a:rPr lang="en-US" dirty="0" err="1"/>
              <a:t>sublevare</a:t>
            </a:r>
            <a:r>
              <a:rPr lang="en-US" dirty="0"/>
              <a:t> </a:t>
            </a:r>
            <a:r>
              <a:rPr lang="en-US" dirty="0" err="1"/>
              <a:t>possunt</a:t>
            </a:r>
            <a:r>
              <a:rPr lang="en-US" dirty="0"/>
              <a:t>. </a:t>
            </a:r>
          </a:p>
          <a:p>
            <a:endParaRPr lang="en-US" dirty="0"/>
          </a:p>
          <a:p>
            <a:r>
              <a:rPr lang="en-US" dirty="0"/>
              <a:t>There are also animals which are called elks. </a:t>
            </a:r>
            <a:endParaRPr lang="en-US" dirty="0" smtClean="0"/>
          </a:p>
          <a:p>
            <a:r>
              <a:rPr lang="en-US" dirty="0" smtClean="0"/>
              <a:t>The </a:t>
            </a:r>
            <a:r>
              <a:rPr lang="en-US" dirty="0"/>
              <a:t>shape of these, and the varied color of their pelts, is much like goats, but they are a bit bigger </a:t>
            </a:r>
            <a:endParaRPr lang="en-US" dirty="0" smtClean="0"/>
          </a:p>
          <a:p>
            <a:r>
              <a:rPr lang="en-US" dirty="0" smtClean="0"/>
              <a:t>and </a:t>
            </a:r>
            <a:r>
              <a:rPr lang="en-US" dirty="0"/>
              <a:t>have stunted horns and legs that lack knee caps and joints.  They do not lie down to rest, nor, if they have fallen down due to some accident or other, they cannot right themselves or lift themselves up.</a:t>
            </a:r>
          </a:p>
          <a:p>
            <a:endParaRPr lang="en-US" dirty="0"/>
          </a:p>
        </p:txBody>
      </p:sp>
    </p:spTree>
    <p:extLst>
      <p:ext uri="{BB962C8B-B14F-4D97-AF65-F5344CB8AC3E}">
        <p14:creationId xmlns:p14="http://schemas.microsoft.com/office/powerpoint/2010/main" val="2294388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1967" y="412406"/>
            <a:ext cx="4230093" cy="634117"/>
          </a:xfrm>
        </p:spPr>
        <p:txBody>
          <a:bodyPr>
            <a:normAutofit fontScale="90000"/>
          </a:bodyPr>
          <a:lstStyle/>
          <a:p>
            <a:r>
              <a:rPr lang="en-US" sz="2800" dirty="0"/>
              <a:t>http://</a:t>
            </a:r>
            <a:r>
              <a:rPr lang="en-US" sz="2800" dirty="0" err="1"/>
              <a:t>daten.schule.at</a:t>
            </a:r>
            <a:r>
              <a:rPr lang="en-US" sz="2800" dirty="0"/>
              <a:t>/</a:t>
            </a:r>
            <a:r>
              <a:rPr lang="en-US" sz="2800" dirty="0" err="1"/>
              <a:t>index.php?url</a:t>
            </a:r>
            <a:r>
              <a:rPr lang="en-US" sz="2800" dirty="0"/>
              <a:t>=</a:t>
            </a:r>
            <a:r>
              <a:rPr lang="en-US" sz="2800" dirty="0" err="1"/>
              <a:t>pages&amp;kthid</a:t>
            </a:r>
            <a:r>
              <a:rPr lang="en-US" sz="2800" dirty="0"/>
              <a:t>=1818</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0052" y="79513"/>
            <a:ext cx="4552122" cy="6432782"/>
          </a:xfrm>
        </p:spPr>
      </p:pic>
    </p:spTree>
    <p:extLst>
      <p:ext uri="{BB962C8B-B14F-4D97-AF65-F5344CB8AC3E}">
        <p14:creationId xmlns:p14="http://schemas.microsoft.com/office/powerpoint/2010/main" val="223468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7767" y="288235"/>
            <a:ext cx="10058400" cy="614238"/>
          </a:xfrm>
        </p:spPr>
        <p:txBody>
          <a:bodyPr>
            <a:normAutofit/>
          </a:bodyPr>
          <a:lstStyle/>
          <a:p>
            <a:r>
              <a:rPr lang="en-US" sz="2800" dirty="0"/>
              <a:t>http://</a:t>
            </a:r>
            <a:r>
              <a:rPr lang="en-US" sz="2800" dirty="0" err="1"/>
              <a:t>daten.schule.at</a:t>
            </a:r>
            <a:r>
              <a:rPr lang="en-US" sz="2800" dirty="0"/>
              <a:t>/</a:t>
            </a:r>
            <a:r>
              <a:rPr lang="en-US" sz="2800" dirty="0" err="1"/>
              <a:t>index.php?url</a:t>
            </a:r>
            <a:r>
              <a:rPr lang="en-US" sz="2800" dirty="0"/>
              <a:t>=</a:t>
            </a:r>
            <a:r>
              <a:rPr lang="en-US" sz="2800" dirty="0" err="1"/>
              <a:t>pages&amp;kthid</a:t>
            </a:r>
            <a:r>
              <a:rPr lang="en-US" sz="2800" dirty="0"/>
              <a:t>=1818</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6914" y="1098900"/>
            <a:ext cx="7494330" cy="5182629"/>
          </a:xfrm>
        </p:spPr>
      </p:pic>
    </p:spTree>
    <p:extLst>
      <p:ext uri="{BB962C8B-B14F-4D97-AF65-F5344CB8AC3E}">
        <p14:creationId xmlns:p14="http://schemas.microsoft.com/office/powerpoint/2010/main" val="3539842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a:t>
            </a:r>
            <a:r>
              <a:rPr lang="en-US" i="1" dirty="0" smtClean="0"/>
              <a:t>URI</a:t>
            </a:r>
            <a:endParaRPr lang="en-US" dirty="0"/>
          </a:p>
        </p:txBody>
      </p:sp>
      <p:sp>
        <p:nvSpPr>
          <p:cNvPr id="3" name="Content Placeholder 2"/>
          <p:cNvSpPr>
            <a:spLocks noGrp="1"/>
          </p:cNvSpPr>
          <p:nvPr>
            <p:ph idx="1"/>
          </p:nvPr>
        </p:nvSpPr>
        <p:spPr/>
        <p:txBody>
          <a:bodyPr>
            <a:normAutofit fontScale="85000" lnSpcReduction="20000"/>
          </a:bodyPr>
          <a:lstStyle/>
          <a:p>
            <a:r>
              <a:rPr lang="en-US" sz="2400" dirty="0"/>
              <a:t>28 </a:t>
            </a:r>
            <a:r>
              <a:rPr lang="en-US" sz="2400" dirty="0" err="1"/>
              <a:t>Tertium</a:t>
            </a:r>
            <a:r>
              <a:rPr lang="en-US" sz="2400" dirty="0"/>
              <a:t> </a:t>
            </a:r>
            <a:r>
              <a:rPr lang="en-US" sz="2400" dirty="0" err="1"/>
              <a:t>est</a:t>
            </a:r>
            <a:r>
              <a:rPr lang="en-US" sz="2400" dirty="0"/>
              <a:t> genus </a:t>
            </a:r>
            <a:r>
              <a:rPr lang="en-US" sz="2400" dirty="0" err="1"/>
              <a:t>eorum</a:t>
            </a:r>
            <a:r>
              <a:rPr lang="en-US" sz="2400" dirty="0"/>
              <a:t>, </a:t>
            </a:r>
            <a:r>
              <a:rPr lang="en-US" sz="2400" dirty="0" smtClean="0"/>
              <a:t>qui </a:t>
            </a:r>
            <a:r>
              <a:rPr lang="en-US" sz="2400" dirty="0" err="1"/>
              <a:t>uri</a:t>
            </a:r>
            <a:r>
              <a:rPr lang="en-US" sz="2400" dirty="0"/>
              <a:t> </a:t>
            </a:r>
            <a:r>
              <a:rPr lang="en-US" sz="2400" dirty="0" err="1"/>
              <a:t>appellantur</a:t>
            </a:r>
            <a:r>
              <a:rPr lang="en-US" sz="2400" dirty="0"/>
              <a:t>. </a:t>
            </a:r>
            <a:r>
              <a:rPr lang="en-US" sz="2400" dirty="0" smtClean="0"/>
              <a:t>Hi </a:t>
            </a:r>
            <a:r>
              <a:rPr lang="en-US" sz="2400" dirty="0" err="1"/>
              <a:t>sunt</a:t>
            </a:r>
            <a:r>
              <a:rPr lang="en-US" sz="2400" dirty="0"/>
              <a:t> </a:t>
            </a:r>
            <a:r>
              <a:rPr lang="en-US" sz="2400" dirty="0" err="1"/>
              <a:t>magnitudine</a:t>
            </a:r>
            <a:r>
              <a:rPr lang="en-US" sz="2400" dirty="0"/>
              <a:t> </a:t>
            </a:r>
            <a:r>
              <a:rPr lang="en-US" sz="2400" dirty="0" err="1"/>
              <a:t>paulo</a:t>
            </a:r>
            <a:r>
              <a:rPr lang="en-US" sz="2400" dirty="0"/>
              <a:t> infra </a:t>
            </a:r>
            <a:r>
              <a:rPr lang="en-US" sz="2400" dirty="0" err="1" smtClean="0"/>
              <a:t>elephantos</a:t>
            </a:r>
            <a:r>
              <a:rPr lang="en-US" sz="2400" dirty="0" smtClean="0"/>
              <a:t> specie </a:t>
            </a:r>
            <a:r>
              <a:rPr lang="en-US" sz="2400" dirty="0"/>
              <a:t>et </a:t>
            </a:r>
            <a:r>
              <a:rPr lang="en-US" sz="2400" dirty="0" err="1"/>
              <a:t>colore</a:t>
            </a:r>
            <a:r>
              <a:rPr lang="en-US" sz="2400" dirty="0"/>
              <a:t> et </a:t>
            </a:r>
            <a:r>
              <a:rPr lang="en-US" sz="2400" dirty="0" err="1"/>
              <a:t>figurā</a:t>
            </a:r>
            <a:r>
              <a:rPr lang="en-US" sz="2400" dirty="0"/>
              <a:t> </a:t>
            </a:r>
            <a:r>
              <a:rPr lang="en-US" sz="2400" dirty="0" err="1"/>
              <a:t>tauri</a:t>
            </a:r>
            <a:r>
              <a:rPr lang="en-US" sz="2400" dirty="0"/>
              <a:t>. </a:t>
            </a:r>
            <a:r>
              <a:rPr lang="en-US" sz="2400" dirty="0" smtClean="0"/>
              <a:t>Magna </a:t>
            </a:r>
            <a:r>
              <a:rPr lang="en-US" sz="2400" dirty="0"/>
              <a:t>vis </a:t>
            </a:r>
            <a:r>
              <a:rPr lang="en-US" sz="2400" dirty="0" err="1"/>
              <a:t>eorum</a:t>
            </a:r>
            <a:r>
              <a:rPr lang="en-US" sz="2400" dirty="0"/>
              <a:t> </a:t>
            </a:r>
            <a:r>
              <a:rPr lang="en-US" sz="2400" dirty="0" err="1"/>
              <a:t>est</a:t>
            </a:r>
            <a:r>
              <a:rPr lang="en-US" sz="2400" dirty="0"/>
              <a:t> et magna </a:t>
            </a:r>
            <a:r>
              <a:rPr lang="en-US" sz="2400" dirty="0" err="1"/>
              <a:t>velocitas</a:t>
            </a:r>
            <a:r>
              <a:rPr lang="en-US" sz="2400" dirty="0"/>
              <a:t>, </a:t>
            </a:r>
            <a:r>
              <a:rPr lang="en-US" sz="2400" dirty="0" err="1" smtClean="0"/>
              <a:t>neque</a:t>
            </a:r>
            <a:r>
              <a:rPr lang="en-US" sz="2400" dirty="0" smtClean="0"/>
              <a:t> </a:t>
            </a:r>
            <a:r>
              <a:rPr lang="en-US" sz="2400" dirty="0" err="1"/>
              <a:t>homini</a:t>
            </a:r>
            <a:r>
              <a:rPr lang="en-US" sz="2400" dirty="0"/>
              <a:t> </a:t>
            </a:r>
            <a:r>
              <a:rPr lang="en-US" sz="2400" dirty="0" err="1"/>
              <a:t>neque</a:t>
            </a:r>
            <a:r>
              <a:rPr lang="en-US" sz="2400" dirty="0"/>
              <a:t> ferae </a:t>
            </a:r>
            <a:r>
              <a:rPr lang="en-US" sz="2400" i="1" dirty="0"/>
              <a:t>quam</a:t>
            </a:r>
            <a:r>
              <a:rPr lang="en-US" sz="2400" dirty="0"/>
              <a:t> </a:t>
            </a:r>
            <a:r>
              <a:rPr lang="en-US" sz="2400" dirty="0" err="1"/>
              <a:t>conspexerunt</a:t>
            </a:r>
            <a:r>
              <a:rPr lang="en-US" sz="2400" dirty="0"/>
              <a:t> </a:t>
            </a:r>
            <a:r>
              <a:rPr lang="en-US" sz="2400" dirty="0" err="1"/>
              <a:t>parcunt</a:t>
            </a:r>
            <a:r>
              <a:rPr lang="en-US" sz="2400" dirty="0"/>
              <a:t>. </a:t>
            </a:r>
            <a:r>
              <a:rPr lang="en-US" sz="2400" dirty="0" smtClean="0"/>
              <a:t>….</a:t>
            </a:r>
            <a:r>
              <a:rPr lang="en-US" sz="2400" dirty="0"/>
              <a:t> </a:t>
            </a:r>
            <a:endParaRPr lang="en-US" sz="2400" dirty="0" smtClean="0"/>
          </a:p>
          <a:p>
            <a:r>
              <a:rPr lang="en-US" sz="2400" dirty="0" err="1" smtClean="0"/>
              <a:t>Amplitudo</a:t>
            </a:r>
            <a:r>
              <a:rPr lang="en-US" sz="2400" dirty="0" smtClean="0"/>
              <a:t> </a:t>
            </a:r>
            <a:r>
              <a:rPr lang="en-US" sz="2400" dirty="0" err="1"/>
              <a:t>cornuum</a:t>
            </a:r>
            <a:r>
              <a:rPr lang="en-US" sz="2400" dirty="0"/>
              <a:t> et </a:t>
            </a:r>
            <a:r>
              <a:rPr lang="en-US" sz="2400" dirty="0" err="1"/>
              <a:t>figura</a:t>
            </a:r>
            <a:r>
              <a:rPr lang="en-US" sz="2400" dirty="0"/>
              <a:t> et species </a:t>
            </a:r>
            <a:r>
              <a:rPr lang="en-US" sz="2400" dirty="0" err="1"/>
              <a:t>multum</a:t>
            </a:r>
            <a:r>
              <a:rPr lang="en-US" sz="2400" dirty="0"/>
              <a:t> a </a:t>
            </a:r>
            <a:r>
              <a:rPr lang="en-US" sz="2400" dirty="0" err="1"/>
              <a:t>nostrorum</a:t>
            </a:r>
            <a:r>
              <a:rPr lang="en-US" sz="2400" dirty="0"/>
              <a:t> </a:t>
            </a:r>
            <a:r>
              <a:rPr lang="en-US" sz="2400" dirty="0" err="1"/>
              <a:t>boum</a:t>
            </a:r>
            <a:r>
              <a:rPr lang="en-US" sz="2400" dirty="0"/>
              <a:t> </a:t>
            </a:r>
            <a:r>
              <a:rPr lang="en-US" sz="2400" dirty="0" err="1"/>
              <a:t>cornibus</a:t>
            </a:r>
            <a:r>
              <a:rPr lang="en-US" sz="2400" dirty="0"/>
              <a:t> </a:t>
            </a:r>
            <a:r>
              <a:rPr lang="en-US" sz="2400" dirty="0" err="1"/>
              <a:t>differt</a:t>
            </a:r>
            <a:r>
              <a:rPr lang="en-US" sz="2400" dirty="0"/>
              <a:t>. </a:t>
            </a:r>
            <a:r>
              <a:rPr lang="en-US" sz="2400" dirty="0" smtClean="0"/>
              <a:t> </a:t>
            </a:r>
            <a:r>
              <a:rPr lang="en-US" sz="2400" dirty="0" err="1"/>
              <a:t>Haec</a:t>
            </a:r>
            <a:r>
              <a:rPr lang="en-US" sz="2400" dirty="0"/>
              <a:t> </a:t>
            </a:r>
            <a:r>
              <a:rPr lang="en-US" sz="2400" dirty="0" err="1"/>
              <a:t>studiose</a:t>
            </a:r>
            <a:r>
              <a:rPr lang="en-US" sz="2400" dirty="0"/>
              <a:t> </a:t>
            </a:r>
            <a:r>
              <a:rPr lang="en-US" sz="2400" dirty="0" err="1"/>
              <a:t>conquisita</a:t>
            </a:r>
            <a:r>
              <a:rPr lang="en-US" sz="2400" dirty="0"/>
              <a:t> </a:t>
            </a:r>
            <a:r>
              <a:rPr lang="en-US" sz="2400" dirty="0" smtClean="0"/>
              <a:t>ab </a:t>
            </a:r>
            <a:r>
              <a:rPr lang="en-US" sz="2400" dirty="0" err="1"/>
              <a:t>labris</a:t>
            </a:r>
            <a:r>
              <a:rPr lang="en-US" sz="2400" dirty="0"/>
              <a:t> </a:t>
            </a:r>
            <a:r>
              <a:rPr lang="en-US" sz="2400" dirty="0" err="1"/>
              <a:t>argento</a:t>
            </a:r>
            <a:r>
              <a:rPr lang="en-US" sz="2400" dirty="0"/>
              <a:t> </a:t>
            </a:r>
            <a:r>
              <a:rPr lang="en-US" sz="2400" dirty="0" err="1"/>
              <a:t>circumcludunt</a:t>
            </a:r>
            <a:r>
              <a:rPr lang="en-US" sz="2400" dirty="0"/>
              <a:t> </a:t>
            </a:r>
            <a:r>
              <a:rPr lang="en-US" sz="2400" dirty="0" smtClean="0"/>
              <a:t> </a:t>
            </a:r>
            <a:r>
              <a:rPr lang="en-US" sz="2400" dirty="0" err="1" smtClean="0"/>
              <a:t>atque</a:t>
            </a:r>
            <a:r>
              <a:rPr lang="en-US" sz="2400" dirty="0" smtClean="0"/>
              <a:t> </a:t>
            </a:r>
            <a:r>
              <a:rPr lang="en-US" sz="2400" dirty="0"/>
              <a:t>in </a:t>
            </a:r>
            <a:r>
              <a:rPr lang="en-US" sz="2400" dirty="0" err="1"/>
              <a:t>amplissimis</a:t>
            </a:r>
            <a:r>
              <a:rPr lang="en-US" sz="2400" dirty="0"/>
              <a:t> </a:t>
            </a:r>
            <a:r>
              <a:rPr lang="en-US" sz="2400" dirty="0" err="1"/>
              <a:t>epulis</a:t>
            </a:r>
            <a:r>
              <a:rPr lang="en-US" sz="2400" dirty="0"/>
              <a:t> pro </a:t>
            </a:r>
            <a:r>
              <a:rPr lang="en-US" sz="2400" dirty="0" err="1"/>
              <a:t>poculis</a:t>
            </a:r>
            <a:r>
              <a:rPr lang="en-US" sz="2400" dirty="0"/>
              <a:t> </a:t>
            </a:r>
            <a:r>
              <a:rPr lang="en-US" sz="2400" dirty="0" err="1"/>
              <a:t>utuntur</a:t>
            </a:r>
            <a:r>
              <a:rPr lang="en-US" sz="2400" dirty="0"/>
              <a:t>.</a:t>
            </a:r>
          </a:p>
          <a:p>
            <a:r>
              <a:rPr lang="en-US" sz="2400" dirty="0"/>
              <a:t> </a:t>
            </a:r>
          </a:p>
          <a:p>
            <a:r>
              <a:rPr lang="en-US" sz="2400" dirty="0" smtClean="0"/>
              <a:t>  </a:t>
            </a:r>
            <a:r>
              <a:rPr lang="en-US" sz="2400" dirty="0"/>
              <a:t>28 There is a third kind of the creatures there which are called </a:t>
            </a:r>
            <a:r>
              <a:rPr lang="en-US" sz="2400" i="1" dirty="0" err="1"/>
              <a:t>uri</a:t>
            </a:r>
            <a:r>
              <a:rPr lang="en-US" sz="2400" dirty="0"/>
              <a:t>. These are a little smaller in size than the elephant, with the appearance, color, and shape of a bull. Great is their strength and great their speed. They spare neither man nor wild beast which they have espied. These they readily kill after they have been captured in pits. </a:t>
            </a:r>
            <a:endParaRPr lang="en-US" sz="2400" dirty="0" smtClean="0"/>
          </a:p>
          <a:p>
            <a:r>
              <a:rPr lang="en-US" sz="2400" dirty="0" smtClean="0"/>
              <a:t>The </a:t>
            </a:r>
            <a:r>
              <a:rPr lang="en-US" sz="2400" dirty="0"/>
              <a:t>size, shape, and appearance of their horns differ greatly from the horns of our oxen. These are eagerly sought after and they line the edges of the horns with silver, and use them as cups at their most lavish banquets.</a:t>
            </a:r>
          </a:p>
          <a:p>
            <a:endParaRPr lang="en-US" sz="2400" dirty="0"/>
          </a:p>
          <a:p>
            <a:endParaRPr lang="en-US" dirty="0"/>
          </a:p>
        </p:txBody>
      </p:sp>
    </p:spTree>
    <p:extLst>
      <p:ext uri="{BB962C8B-B14F-4D97-AF65-F5344CB8AC3E}">
        <p14:creationId xmlns:p14="http://schemas.microsoft.com/office/powerpoint/2010/main" val="65806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5520</TotalTime>
  <Words>1115</Words>
  <Application>Microsoft Office PowerPoint</Application>
  <PresentationFormat>Widescreen</PresentationFormat>
  <Paragraphs>139</Paragraphs>
  <Slides>40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Calibri Light</vt:lpstr>
      <vt:lpstr>Times New Roman</vt:lpstr>
      <vt:lpstr>Wingdings</vt:lpstr>
      <vt:lpstr>Retrospect</vt:lpstr>
      <vt:lpstr>Caesar, the Geographoi and Lewis and Clark: The Use of Animals in Describing New Lands</vt:lpstr>
      <vt:lpstr>AP Caesar</vt:lpstr>
      <vt:lpstr>Hercynian Forest</vt:lpstr>
      <vt:lpstr>A text that should have been included</vt:lpstr>
      <vt:lpstr>What are we looking for</vt:lpstr>
      <vt:lpstr>#2 Kneeless “elks” (alces)</vt:lpstr>
      <vt:lpstr>http://daten.schule.at/index.php?url=pages&amp;kthid=1818</vt:lpstr>
      <vt:lpstr>http://daten.schule.at/index.php?url=pages&amp;kthid=1818</vt:lpstr>
      <vt:lpstr>#3  The URI</vt:lpstr>
      <vt:lpstr>Cervus elaphus  The Red Deer  </vt:lpstr>
      <vt:lpstr>eius summo sicut palmae ramique late diffunduntur.</vt:lpstr>
      <vt:lpstr>Alces??? Cervus canadensis   (Wapiti / Elk)</vt:lpstr>
      <vt:lpstr>Alces: The Modern Term</vt:lpstr>
      <vt:lpstr>Modern range of Alces alces alces</vt:lpstr>
      <vt:lpstr>Chinese water deer</vt:lpstr>
      <vt:lpstr>PowerPoint Presentation</vt:lpstr>
      <vt:lpstr>One horned?</vt:lpstr>
      <vt:lpstr>Moose shed their antlers annually in winter  = mutilae cornibus?</vt:lpstr>
      <vt:lpstr>Mutilaeque sunt cornibus???</vt:lpstr>
      <vt:lpstr>Rangifer tarandus   =   Caribou/Reindeer</vt:lpstr>
      <vt:lpstr>The uri</vt:lpstr>
      <vt:lpstr>Two candidates</vt:lpstr>
      <vt:lpstr>Bos primigenius    Aurochs</vt:lpstr>
      <vt:lpstr>And……</vt:lpstr>
      <vt:lpstr> Sigismund von Herberstein, 1556  Urus sum, polonis Tur, germanis Aurox: ignari Bisontis nomen dederant</vt:lpstr>
      <vt:lpstr>PowerPoint Presentation</vt:lpstr>
      <vt:lpstr>PowerPoint Presentation</vt:lpstr>
      <vt:lpstr>Herodotus’ Flying snakes 2.76</vt:lpstr>
      <vt:lpstr>Martichora/Manticore (Topsell 1572 – 1625)</vt:lpstr>
      <vt:lpstr>PowerPoint Presentation</vt:lpstr>
      <vt:lpstr>PowerPoint Presentation</vt:lpstr>
      <vt:lpstr>Lengths, including tails</vt:lpstr>
      <vt:lpstr>Γὀριλλαι</vt:lpstr>
      <vt:lpstr>Agatharchides</vt:lpstr>
      <vt:lpstr>PowerPoint Presentation</vt:lpstr>
      <vt:lpstr>Crocotta</vt:lpstr>
      <vt:lpstr>Lewis &amp; Clark</vt:lpstr>
      <vt:lpstr>The “Barking Squirrel” September 7, 1804  From Clark’s diary</vt:lpstr>
      <vt:lpstr>September 18, 1804    Clark’s diary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Reviewer1</dc:creator>
  <cp:lastModifiedBy>Reviewer1</cp:lastModifiedBy>
  <cp:revision>76</cp:revision>
  <dcterms:created xsi:type="dcterms:W3CDTF">2017-12-21T21:40:27Z</dcterms:created>
  <dcterms:modified xsi:type="dcterms:W3CDTF">2018-04-07T23:47:02Z</dcterms:modified>
</cp:coreProperties>
</file>