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5"/>
  </p:normalViewPr>
  <p:slideViewPr>
    <p:cSldViewPr snapToGrid="0" snapToObjects="1">
      <p:cViewPr varScale="1">
        <p:scale>
          <a:sx n="95" d="100"/>
          <a:sy n="95" d="100"/>
        </p:scale>
        <p:origin x="15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BF6F359-A503-9740-A226-83DE09E1D2F7}" type="datetimeFigureOut">
              <a:rPr lang="en-US" smtClean="0"/>
              <a:t>4/12/18</a:t>
            </a:fld>
            <a:endParaRPr lang="en-US"/>
          </a:p>
        </p:txBody>
      </p:sp>
      <p:sp>
        <p:nvSpPr>
          <p:cNvPr id="16" name="Slide Number Placeholder 15"/>
          <p:cNvSpPr>
            <a:spLocks noGrp="1"/>
          </p:cNvSpPr>
          <p:nvPr>
            <p:ph type="sldNum" sz="quarter" idx="11"/>
          </p:nvPr>
        </p:nvSpPr>
        <p:spPr/>
        <p:txBody>
          <a:bodyPr/>
          <a:lstStyle/>
          <a:p>
            <a:fld id="{20746C9C-5803-8C43-B740-DA742147E40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F6F359-A503-9740-A226-83DE09E1D2F7}"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46C9C-5803-8C43-B740-DA742147E4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F6F359-A503-9740-A226-83DE09E1D2F7}"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46C9C-5803-8C43-B740-DA742147E4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5BF6F359-A503-9740-A226-83DE09E1D2F7}" type="datetimeFigureOut">
              <a:rPr lang="en-US" smtClean="0"/>
              <a:t>4/12/18</a:t>
            </a:fld>
            <a:endParaRPr lang="en-US"/>
          </a:p>
        </p:txBody>
      </p:sp>
      <p:sp>
        <p:nvSpPr>
          <p:cNvPr id="15" name="Slide Number Placeholder 14"/>
          <p:cNvSpPr>
            <a:spLocks noGrp="1"/>
          </p:cNvSpPr>
          <p:nvPr>
            <p:ph type="sldNum" sz="quarter" idx="15"/>
          </p:nvPr>
        </p:nvSpPr>
        <p:spPr/>
        <p:txBody>
          <a:bodyPr/>
          <a:lstStyle>
            <a:lvl1pPr algn="ctr">
              <a:defRPr/>
            </a:lvl1pPr>
          </a:lstStyle>
          <a:p>
            <a:fld id="{20746C9C-5803-8C43-B740-DA742147E401}"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F6F359-A503-9740-A226-83DE09E1D2F7}" type="datetimeFigureOut">
              <a:rPr lang="en-US" smtClean="0"/>
              <a:t>4/12/18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46C9C-5803-8C43-B740-DA742147E401}"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F6F359-A503-9740-A226-83DE09E1D2F7}" type="datetimeFigureOut">
              <a:rPr lang="en-US" smtClean="0"/>
              <a:t>4/12/18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46C9C-5803-8C43-B740-DA742147E401}"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0746C9C-5803-8C43-B740-DA742147E401}"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BF6F359-A503-9740-A226-83DE09E1D2F7}" type="datetimeFigureOut">
              <a:rPr lang="en-US" smtClean="0"/>
              <a:t>4/12/18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BF6F359-A503-9740-A226-83DE09E1D2F7}" type="datetimeFigureOut">
              <a:rPr lang="en-US" smtClean="0"/>
              <a:t>4/12/18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746C9C-5803-8C43-B740-DA742147E401}"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6F359-A503-9740-A226-83DE09E1D2F7}" type="datetimeFigureOut">
              <a:rPr lang="en-US" smtClean="0"/>
              <a:t>4/12/18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746C9C-5803-8C43-B740-DA742147E4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5BF6F359-A503-9740-A226-83DE09E1D2F7}" type="datetimeFigureOut">
              <a:rPr lang="en-US" smtClean="0"/>
              <a:t>4/12/18</a:t>
            </a:fld>
            <a:endParaRPr lang="en-US"/>
          </a:p>
        </p:txBody>
      </p:sp>
      <p:sp>
        <p:nvSpPr>
          <p:cNvPr id="9" name="Slide Number Placeholder 8"/>
          <p:cNvSpPr>
            <a:spLocks noGrp="1"/>
          </p:cNvSpPr>
          <p:nvPr>
            <p:ph type="sldNum" sz="quarter" idx="15"/>
          </p:nvPr>
        </p:nvSpPr>
        <p:spPr/>
        <p:txBody>
          <a:bodyPr/>
          <a:lstStyle/>
          <a:p>
            <a:fld id="{20746C9C-5803-8C43-B740-DA742147E401}"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5BF6F359-A503-9740-A226-83DE09E1D2F7}" type="datetimeFigureOut">
              <a:rPr lang="en-US" smtClean="0"/>
              <a:t>4/12/18</a:t>
            </a:fld>
            <a:endParaRPr lang="en-US"/>
          </a:p>
        </p:txBody>
      </p:sp>
      <p:sp>
        <p:nvSpPr>
          <p:cNvPr id="9" name="Slide Number Placeholder 8"/>
          <p:cNvSpPr>
            <a:spLocks noGrp="1"/>
          </p:cNvSpPr>
          <p:nvPr>
            <p:ph type="sldNum" sz="quarter" idx="11"/>
          </p:nvPr>
        </p:nvSpPr>
        <p:spPr/>
        <p:txBody>
          <a:bodyPr/>
          <a:lstStyle/>
          <a:p>
            <a:fld id="{20746C9C-5803-8C43-B740-DA742147E40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F6F359-A503-9740-A226-83DE09E1D2F7}" type="datetimeFigureOut">
              <a:rPr lang="en-US" smtClean="0"/>
              <a:t>4/12/18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0746C9C-5803-8C43-B740-DA742147E401}"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1542162"/>
          </a:xfrm>
        </p:spPr>
        <p:txBody>
          <a:bodyPr/>
          <a:lstStyle/>
          <a:p>
            <a:r>
              <a:rPr lang="en-US" dirty="0"/>
              <a:t>The Rhetoric of Mindreading in Demosthenes’ </a:t>
            </a:r>
          </a:p>
          <a:p>
            <a:r>
              <a:rPr lang="en-US" dirty="0"/>
              <a:t>Early Deliberative Speeches</a:t>
            </a:r>
          </a:p>
          <a:p>
            <a:endParaRPr lang="en-US" dirty="0"/>
          </a:p>
        </p:txBody>
      </p:sp>
      <p:sp>
        <p:nvSpPr>
          <p:cNvPr id="2" name="Title 1"/>
          <p:cNvSpPr>
            <a:spLocks noGrp="1"/>
          </p:cNvSpPr>
          <p:nvPr>
            <p:ph type="ctrTitle"/>
          </p:nvPr>
        </p:nvSpPr>
        <p:spPr/>
        <p:txBody>
          <a:bodyPr/>
          <a:lstStyle/>
          <a:p>
            <a:r>
              <a:rPr lang="en-US" dirty="0"/>
              <a:t>Prediction and Persuasion: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1YkoYrnDLL._SX322_BO1,204,203,200_.jpg"/>
          <p:cNvPicPr>
            <a:picLocks noGrp="1" noChangeAspect="1"/>
          </p:cNvPicPr>
          <p:nvPr>
            <p:ph idx="1"/>
          </p:nvPr>
        </p:nvPicPr>
        <p:blipFill>
          <a:blip r:embed="rId2"/>
          <a:srcRect l="-88611" r="-88611"/>
          <a:stretch>
            <a:fillRect/>
          </a:stretch>
        </p:blipFill>
        <p:spPr>
          <a:xfrm>
            <a:off x="457200" y="1399260"/>
            <a:ext cx="8229600" cy="4572000"/>
          </a:xfrm>
        </p:spPr>
      </p:pic>
      <p:sp>
        <p:nvSpPr>
          <p:cNvPr id="3" name="Title 2"/>
          <p:cNvSpPr>
            <a:spLocks noGrp="1"/>
          </p:cNvSpPr>
          <p:nvPr>
            <p:ph type="title"/>
          </p:nvPr>
        </p:nvSpPr>
        <p:spPr/>
        <p:txBody>
          <a:bodyPr>
            <a:normAutofit/>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1zPednaGkL._AC_US436_QL65_.jpg"/>
          <p:cNvPicPr>
            <a:picLocks noGrp="1" noChangeAspect="1"/>
          </p:cNvPicPr>
          <p:nvPr>
            <p:ph idx="1"/>
          </p:nvPr>
        </p:nvPicPr>
        <p:blipFill>
          <a:blip r:embed="rId2"/>
          <a:srcRect l="-40000" r="-40000"/>
          <a:stretch>
            <a:fillRect/>
          </a:stretch>
        </p:blipFill>
        <p:spPr>
          <a:xfrm>
            <a:off x="457200" y="1376580"/>
            <a:ext cx="8229600" cy="4572000"/>
          </a:xfrm>
        </p:spPr>
      </p:pic>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1b4kD4OpzL._AC_US436_QL65_.jpg"/>
          <p:cNvPicPr>
            <a:picLocks noGrp="1" noChangeAspect="1"/>
          </p:cNvPicPr>
          <p:nvPr>
            <p:ph idx="1"/>
          </p:nvPr>
        </p:nvPicPr>
        <p:blipFill>
          <a:blip r:embed="rId2"/>
          <a:srcRect l="-40000" r="-40000"/>
          <a:stretch>
            <a:fillRect/>
          </a:stretch>
        </p:blipFill>
        <p:spPr>
          <a:xfrm>
            <a:off x="457200" y="1376580"/>
            <a:ext cx="8229600" cy="4572000"/>
          </a:xfrm>
        </p:spPr>
      </p:pic>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3000" dirty="0"/>
              <a:t>	But, it seems that that moment that day called for a man who was not only devoted and wealthy but had also followed events from the beginning and </a:t>
            </a:r>
            <a:r>
              <a:rPr lang="en-US" sz="3000" i="1" dirty="0"/>
              <a:t>had correctly inferred what Philip was aiming at and what his intentions were in taking the action he did </a:t>
            </a:r>
            <a:r>
              <a:rPr lang="en-US" sz="3000" dirty="0"/>
              <a:t>(</a:t>
            </a:r>
            <a:r>
              <a:rPr lang="en-US" sz="3000" i="1" dirty="0" err="1"/>
              <a:t>sullelogismenon</a:t>
            </a:r>
            <a:r>
              <a:rPr lang="en-US" sz="3000" i="1" dirty="0"/>
              <a:t> </a:t>
            </a:r>
            <a:r>
              <a:rPr lang="en-US" sz="3000" i="1" dirty="0" err="1"/>
              <a:t>orthos</a:t>
            </a:r>
            <a:r>
              <a:rPr lang="en-US" sz="3000" i="1" dirty="0"/>
              <a:t> </a:t>
            </a:r>
            <a:r>
              <a:rPr lang="en-US" sz="3000" i="1" dirty="0" err="1"/>
              <a:t>tinos</a:t>
            </a:r>
            <a:r>
              <a:rPr lang="en-US" sz="3000" i="1" dirty="0"/>
              <a:t> </a:t>
            </a:r>
            <a:r>
              <a:rPr lang="en-US" sz="3000" i="1" dirty="0" err="1"/>
              <a:t>heneka</a:t>
            </a:r>
            <a:r>
              <a:rPr lang="en-US" sz="3000" i="1" dirty="0"/>
              <a:t> taut’ </a:t>
            </a:r>
            <a:r>
              <a:rPr lang="en-US" sz="3000" i="1" dirty="0" err="1"/>
              <a:t>epratten</a:t>
            </a:r>
            <a:r>
              <a:rPr lang="en-US" sz="3000" i="1" dirty="0"/>
              <a:t> ho </a:t>
            </a:r>
            <a:r>
              <a:rPr lang="en-US" sz="3000" i="1" dirty="0" err="1"/>
              <a:t>Philippos</a:t>
            </a:r>
            <a:r>
              <a:rPr lang="en-US" sz="3000" i="1" dirty="0"/>
              <a:t> </a:t>
            </a:r>
            <a:r>
              <a:rPr lang="en-US" sz="3000" i="1" dirty="0" err="1"/>
              <a:t>kai</a:t>
            </a:r>
            <a:r>
              <a:rPr lang="en-US" sz="3000" i="1" dirty="0"/>
              <a:t> </a:t>
            </a:r>
            <a:r>
              <a:rPr lang="en-US" sz="3000" i="1" dirty="0" err="1"/>
              <a:t>ti</a:t>
            </a:r>
            <a:r>
              <a:rPr lang="en-US" sz="3000" i="1" dirty="0"/>
              <a:t> </a:t>
            </a:r>
            <a:r>
              <a:rPr lang="en-US" sz="3000" i="1" dirty="0" err="1"/>
              <a:t>boulomenos</a:t>
            </a:r>
            <a:r>
              <a:rPr lang="en-US" sz="3000" dirty="0"/>
              <a:t>); trans. </a:t>
            </a:r>
            <a:r>
              <a:rPr lang="en-US" sz="3000" dirty="0" err="1"/>
              <a:t>Yunis</a:t>
            </a:r>
            <a:r>
              <a:rPr lang="en-US" sz="3000" dirty="0"/>
              <a:t> 2005 slightly adapted). </a:t>
            </a:r>
          </a:p>
        </p:txBody>
      </p:sp>
      <p:sp>
        <p:nvSpPr>
          <p:cNvPr id="3" name="Title 2"/>
          <p:cNvSpPr>
            <a:spLocks noGrp="1"/>
          </p:cNvSpPr>
          <p:nvPr>
            <p:ph type="title"/>
          </p:nvPr>
        </p:nvSpPr>
        <p:spPr/>
        <p:txBody>
          <a:bodyPr/>
          <a:lstStyle/>
          <a:p>
            <a:r>
              <a:rPr lang="en-US" dirty="0"/>
              <a:t>Dem. 18. 172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1A-SqxtJnL._SX313_BO1,204,203,200_.jpg"/>
          <p:cNvPicPr>
            <a:picLocks noGrp="1" noChangeAspect="1"/>
          </p:cNvPicPr>
          <p:nvPr>
            <p:ph idx="1"/>
          </p:nvPr>
        </p:nvPicPr>
        <p:blipFill>
          <a:blip r:embed="rId2"/>
          <a:srcRect l="-92571" r="-92571"/>
          <a:stretch>
            <a:fillRect/>
          </a:stretch>
        </p:blipFill>
        <p:spPr>
          <a:xfrm>
            <a:off x="457200" y="1762140"/>
            <a:ext cx="8229600" cy="4572000"/>
          </a:xfrm>
        </p:spPr>
      </p:pic>
      <p:sp>
        <p:nvSpPr>
          <p:cNvPr id="3" name="Title 2"/>
          <p:cNvSpPr>
            <a:spLocks noGrp="1"/>
          </p:cNvSpPr>
          <p:nvPr>
            <p:ph type="title"/>
          </p:nvPr>
        </p:nvSpPr>
        <p:spPr>
          <a:xfrm>
            <a:off x="457200" y="413220"/>
            <a:ext cx="8229600" cy="1219200"/>
          </a:xfrm>
        </p:spPr>
        <p:txBody>
          <a:bodyPr>
            <a:noAutofit/>
          </a:bodyPr>
          <a:lstStyle/>
          <a:p>
            <a:pPr algn="ctr"/>
            <a:r>
              <a:rPr lang="en-US" dirty="0"/>
              <a:t>Collected essays with overview of various forms of </a:t>
            </a:r>
            <a:r>
              <a:rPr lang="en-US" dirty="0" err="1"/>
              <a:t>ToM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000" dirty="0"/>
              <a:t>  By making it clear to everybody that we have reviewed our armed forces and are well prepared and </a:t>
            </a:r>
            <a:r>
              <a:rPr lang="en-US" sz="3000" i="1" dirty="0"/>
              <a:t>that our policies are based upon the principle of justice</a:t>
            </a:r>
            <a:r>
              <a:rPr lang="en-US" sz="3000" dirty="0"/>
              <a:t> (</a:t>
            </a:r>
            <a:r>
              <a:rPr lang="en-US" sz="3000" i="1" dirty="0" err="1"/>
              <a:t>phainetai</a:t>
            </a:r>
            <a:r>
              <a:rPr lang="en-US" sz="3000" i="1" dirty="0"/>
              <a:t>  de </a:t>
            </a:r>
            <a:r>
              <a:rPr lang="en-US" sz="3000" i="1" dirty="0" err="1"/>
              <a:t>dikaia</a:t>
            </a:r>
            <a:r>
              <a:rPr lang="en-US" sz="3000" i="1" dirty="0"/>
              <a:t> </a:t>
            </a:r>
            <a:r>
              <a:rPr lang="en-US" sz="3000" i="1" dirty="0" err="1"/>
              <a:t>phronein</a:t>
            </a:r>
            <a:r>
              <a:rPr lang="en-US" sz="3000" i="1" dirty="0"/>
              <a:t> </a:t>
            </a:r>
            <a:r>
              <a:rPr lang="en-US" sz="3000" i="1" dirty="0" err="1"/>
              <a:t>epi</a:t>
            </a:r>
            <a:r>
              <a:rPr lang="en-US" sz="3000" i="1" dirty="0"/>
              <a:t> </a:t>
            </a:r>
            <a:r>
              <a:rPr lang="en-US" sz="3000" i="1" dirty="0" err="1"/>
              <a:t>taute</a:t>
            </a:r>
            <a:r>
              <a:rPr lang="en-US" sz="3000" i="1" dirty="0"/>
              <a:t> </a:t>
            </a:r>
            <a:r>
              <a:rPr lang="en-US" sz="3000" i="1" dirty="0" err="1"/>
              <a:t>te</a:t>
            </a:r>
            <a:r>
              <a:rPr lang="en-US" sz="3000" i="1" dirty="0"/>
              <a:t> </a:t>
            </a:r>
            <a:r>
              <a:rPr lang="en-US" sz="3000" i="1" dirty="0" err="1"/>
              <a:t>proairesei</a:t>
            </a:r>
            <a:r>
              <a:rPr lang="en-US" sz="3000" dirty="0"/>
              <a:t>) (trans. </a:t>
            </a:r>
            <a:r>
              <a:rPr lang="en-US" sz="3000" dirty="0" err="1"/>
              <a:t>Trevett</a:t>
            </a:r>
            <a:r>
              <a:rPr lang="en-US" sz="3000" dirty="0"/>
              <a:t> 2011)</a:t>
            </a:r>
          </a:p>
        </p:txBody>
      </p:sp>
      <p:sp>
        <p:nvSpPr>
          <p:cNvPr id="3" name="Title 2"/>
          <p:cNvSpPr>
            <a:spLocks noGrp="1"/>
          </p:cNvSpPr>
          <p:nvPr>
            <p:ph type="title"/>
          </p:nvPr>
        </p:nvSpPr>
        <p:spPr/>
        <p:txBody>
          <a:bodyPr/>
          <a:lstStyle/>
          <a:p>
            <a:r>
              <a:rPr lang="en-US" dirty="0"/>
              <a:t>Dem. 14.6-7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1420"/>
            <a:ext cx="8229600" cy="4572000"/>
          </a:xfrm>
        </p:spPr>
        <p:txBody>
          <a:bodyPr>
            <a:normAutofit fontScale="92500"/>
          </a:bodyPr>
          <a:lstStyle/>
          <a:p>
            <a:pPr>
              <a:buNone/>
            </a:pPr>
            <a:r>
              <a:rPr lang="en-US" sz="3000" dirty="0"/>
              <a:t>For no one would go to war for the sake of making a profit in the same way as he would for the sake of his own property, but everyone fights as hard as he can to hold onto things that someone else is trying to deprive him of. When it comes to making a profit, the situation is quite different: men aim at it, if they have the chance; but if they are prevented, they do not think that their opponents have done them an injustice (15.10, trans. </a:t>
            </a:r>
            <a:r>
              <a:rPr lang="en-US" sz="3000" dirty="0" err="1"/>
              <a:t>Trevett</a:t>
            </a:r>
            <a:r>
              <a:rPr lang="en-US" sz="3000" dirty="0"/>
              <a:t> 2011).</a:t>
            </a:r>
          </a:p>
          <a:p>
            <a:endParaRPr lang="en-US" dirty="0"/>
          </a:p>
        </p:txBody>
      </p:sp>
      <p:sp>
        <p:nvSpPr>
          <p:cNvPr id="3" name="Title 2"/>
          <p:cNvSpPr>
            <a:spLocks noGrp="1"/>
          </p:cNvSpPr>
          <p:nvPr>
            <p:ph type="title"/>
          </p:nvPr>
        </p:nvSpPr>
        <p:spPr>
          <a:xfrm>
            <a:off x="457200" y="209100"/>
            <a:ext cx="8229600" cy="1219200"/>
          </a:xfrm>
        </p:spPr>
        <p:txBody>
          <a:bodyPr>
            <a:normAutofit fontScale="90000"/>
          </a:bodyPr>
          <a:lstStyle/>
          <a:p>
            <a:pPr algn="ctr"/>
            <a:r>
              <a:rPr lang="en-US" dirty="0"/>
              <a:t>One of many examples of folk psychology, theory-theory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420"/>
            <a:ext cx="8229600" cy="4572000"/>
          </a:xfrm>
        </p:spPr>
        <p:txBody>
          <a:bodyPr>
            <a:noAutofit/>
          </a:bodyPr>
          <a:lstStyle/>
          <a:p>
            <a:pPr>
              <a:buNone/>
            </a:pPr>
            <a:r>
              <a:rPr lang="en-US" sz="2200" dirty="0"/>
              <a:t> I do not believe that even Artemisia would be opposed to our taking this action, if the city is fully committed to it. As for my reasoning, listen for a moment and judge whether or not it is correct. In my view, if the King were being quite as successful in Egypt as he hopes to be, Artemisia would have tried very hard to make Rhodes over to him, not out of goodwill towards the King but from a wish to do him a considerable favor, since he is in the vicinity, in order to induce him to treat her as amicably as possible. [12] But if he is doing as is rumored, and has failed in his undertaking, she thinks that this island, as is the case, has no other use to the King at present than as an obstacle to prevent her making any move at all and so in my view she would rather that you have it, as long as she does not surrender it to you publicly, than that he take it. I do not even think that she would help; but if she did, she would do so in a cursory and ineffective way (15.10-11, trans. </a:t>
            </a:r>
            <a:r>
              <a:rPr lang="en-US" sz="2200" dirty="0" err="1"/>
              <a:t>Trevett</a:t>
            </a:r>
            <a:r>
              <a:rPr lang="en-US" sz="2200" dirty="0"/>
              <a:t> 2011). </a:t>
            </a:r>
          </a:p>
        </p:txBody>
      </p:sp>
      <p:sp>
        <p:nvSpPr>
          <p:cNvPr id="3" name="Title 2"/>
          <p:cNvSpPr>
            <a:spLocks noGrp="1"/>
          </p:cNvSpPr>
          <p:nvPr>
            <p:ph type="title"/>
          </p:nvPr>
        </p:nvSpPr>
        <p:spPr>
          <a:xfrm>
            <a:off x="457200" y="34028"/>
            <a:ext cx="8229600" cy="952012"/>
          </a:xfrm>
        </p:spPr>
        <p:txBody>
          <a:bodyPr/>
          <a:lstStyle/>
          <a:p>
            <a:pPr algn="ctr"/>
            <a:r>
              <a:rPr lang="en-US" dirty="0"/>
              <a:t>Simulation of Artemisia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Sequential mind-reading – Jane thinks that Peter thinks that Sarah thinks, etc.</a:t>
            </a:r>
          </a:p>
          <a:p>
            <a:r>
              <a:rPr lang="en-US" dirty="0"/>
              <a:t>Recursive mind-reading – Jane thinks that Peter thinks that Jane thinks, etc.</a:t>
            </a:r>
          </a:p>
          <a:p>
            <a:r>
              <a:rPr lang="en-US" dirty="0"/>
              <a:t>A novelist writing about relationships between three people has to intend that the reader think that character A supposes that character B wants  character C to believe…five orders of intentionality.</a:t>
            </a:r>
          </a:p>
          <a:p>
            <a:r>
              <a:rPr lang="en-US" dirty="0"/>
              <a:t>Robin Dunbar, “On the origin of the Human Mind,” 2000, see also </a:t>
            </a:r>
            <a:r>
              <a:rPr lang="en-US" i="1" dirty="0"/>
              <a:t>Why we read fiction, theory of mind and the novel, </a:t>
            </a:r>
            <a:r>
              <a:rPr lang="en-US" dirty="0"/>
              <a:t>Lisa </a:t>
            </a:r>
            <a:r>
              <a:rPr lang="en-US" dirty="0" err="1"/>
              <a:t>Zunshine</a:t>
            </a:r>
            <a:r>
              <a:rPr lang="en-US" dirty="0"/>
              <a:t>, 2008.</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39460"/>
            <a:ext cx="8229600" cy="4572000"/>
          </a:xfrm>
        </p:spPr>
        <p:txBody>
          <a:bodyPr>
            <a:normAutofit/>
          </a:bodyPr>
          <a:lstStyle/>
          <a:p>
            <a:pPr>
              <a:buNone/>
            </a:pPr>
            <a:r>
              <a:rPr lang="en-US" sz="2800" dirty="0"/>
              <a:t>…he dared to say that Alexander would never venture out of Macedonia, for he was content, he said, to saunter around in Pella, and keep watch over the omens; and he said this statement was not based on conjecture, but on accurate knowledge, for </a:t>
            </a:r>
            <a:r>
              <a:rPr lang="en-US" sz="2800" dirty="0" err="1"/>
              <a:t>arete</a:t>
            </a:r>
            <a:r>
              <a:rPr lang="en-US" sz="2800" dirty="0"/>
              <a:t> was to be purchased at the price of blood. For Demosthenes, having no blood himself, formed his judgment of Alexander, not from Alexander's nature, but from his own cowardice (</a:t>
            </a:r>
            <a:r>
              <a:rPr lang="en-US" sz="2800" dirty="0" err="1"/>
              <a:t>Aes</a:t>
            </a:r>
            <a:r>
              <a:rPr lang="en-US" sz="2800" dirty="0"/>
              <a:t>. 3.160).</a:t>
            </a:r>
          </a:p>
        </p:txBody>
      </p:sp>
      <p:sp>
        <p:nvSpPr>
          <p:cNvPr id="3" name="Title 2"/>
          <p:cNvSpPr>
            <a:spLocks noGrp="1"/>
          </p:cNvSpPr>
          <p:nvPr>
            <p:ph type="title"/>
          </p:nvPr>
        </p:nvSpPr>
        <p:spPr>
          <a:xfrm>
            <a:off x="457200" y="277140"/>
            <a:ext cx="8229600" cy="1219200"/>
          </a:xfrm>
        </p:spPr>
        <p:txBody>
          <a:bodyPr>
            <a:normAutofit fontScale="90000"/>
          </a:bodyPr>
          <a:lstStyle/>
          <a:p>
            <a:pPr algn="ctr"/>
            <a:r>
              <a:rPr lang="en-US" dirty="0"/>
              <a:t>Aeschines calls out Demosthenes’ supposed Quarantine failure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15760"/>
            <a:ext cx="8229600" cy="4572000"/>
          </a:xfrm>
        </p:spPr>
        <p:txBody>
          <a:bodyPr>
            <a:noAutofit/>
          </a:bodyPr>
          <a:lstStyle/>
          <a:p>
            <a:pPr>
              <a:buNone/>
            </a:pPr>
            <a:r>
              <a:rPr lang="en-US" sz="2400" dirty="0"/>
              <a:t>Demosthenes and other speakers - in virtue of their craft - developed an awareness of the ubiquitous but normally automatic and often unconscious or subconscious </a:t>
            </a:r>
            <a:r>
              <a:rPr lang="en-US" sz="2400" dirty="0" err="1"/>
              <a:t>ToM</a:t>
            </a:r>
            <a:r>
              <a:rPr lang="en-US" sz="2400" dirty="0"/>
              <a:t> habit.</a:t>
            </a:r>
          </a:p>
          <a:p>
            <a:pPr>
              <a:buNone/>
            </a:pPr>
            <a:r>
              <a:rPr lang="en-US" sz="2400" dirty="0"/>
              <a:t> </a:t>
            </a:r>
          </a:p>
          <a:p>
            <a:pPr>
              <a:buNone/>
            </a:pPr>
            <a:r>
              <a:rPr lang="en-US" sz="2400" dirty="0"/>
              <a:t>Demosthenes and others identify some of the biases and mechanisms that current research associates with </a:t>
            </a:r>
            <a:r>
              <a:rPr lang="en-US" sz="2400" dirty="0" err="1"/>
              <a:t>ToM</a:t>
            </a:r>
            <a:r>
              <a:rPr lang="en-US" sz="2400" dirty="0"/>
              <a:t>.</a:t>
            </a:r>
          </a:p>
          <a:p>
            <a:pPr>
              <a:buNone/>
            </a:pPr>
            <a:endParaRPr lang="en-US" sz="2400" dirty="0"/>
          </a:p>
          <a:p>
            <a:pPr>
              <a:buNone/>
            </a:pPr>
            <a:r>
              <a:rPr lang="en-US" sz="2400" dirty="0"/>
              <a:t>Demosthenes teaches </a:t>
            </a:r>
            <a:r>
              <a:rPr lang="en-US" sz="2400" dirty="0" err="1"/>
              <a:t>ToM</a:t>
            </a:r>
            <a:r>
              <a:rPr lang="en-US" sz="2400" dirty="0"/>
              <a:t> in the form of social intelligence and introspection.</a:t>
            </a:r>
          </a:p>
          <a:p>
            <a:pPr>
              <a:buNone/>
            </a:pPr>
            <a:endParaRPr lang="en-US" sz="2400" dirty="0"/>
          </a:p>
          <a:p>
            <a:pPr>
              <a:buNone/>
            </a:pPr>
            <a:r>
              <a:rPr lang="en-US" sz="2400" dirty="0" err="1"/>
              <a:t>ToM</a:t>
            </a:r>
            <a:r>
              <a:rPr lang="en-US" sz="2400" dirty="0"/>
              <a:t> perspective allows us to identify and isolate key aspects of Demosthenes’ foreign policy thinking.</a:t>
            </a:r>
          </a:p>
        </p:txBody>
      </p:sp>
      <p:sp>
        <p:nvSpPr>
          <p:cNvPr id="3" name="Title 2"/>
          <p:cNvSpPr>
            <a:spLocks noGrp="1"/>
          </p:cNvSpPr>
          <p:nvPr>
            <p:ph type="title"/>
          </p:nvPr>
        </p:nvSpPr>
        <p:spPr>
          <a:xfrm>
            <a:off x="457200" y="-199140"/>
            <a:ext cx="8229600" cy="1219200"/>
          </a:xfrm>
        </p:spPr>
        <p:txBody>
          <a:bodyPr/>
          <a:lstStyle/>
          <a:p>
            <a:pPr algn="ctr"/>
            <a:r>
              <a:rPr lang="en-US" dirty="0"/>
              <a:t>Some Conclusions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53</TotalTime>
  <Words>564</Words>
  <Application>Microsoft Macintosh PowerPoint</Application>
  <PresentationFormat>On-screen Show (4:3)</PresentationFormat>
  <Paragraphs>26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Constantia</vt:lpstr>
      <vt:lpstr>Wingdings 2</vt:lpstr>
      <vt:lpstr>Paper</vt:lpstr>
      <vt:lpstr>Prediction and Persuasion:  </vt:lpstr>
      <vt:lpstr>Dem. 18. 172</vt:lpstr>
      <vt:lpstr>Collected essays with overview of various forms of ToM</vt:lpstr>
      <vt:lpstr>Dem. 14.6-7</vt:lpstr>
      <vt:lpstr>One of many examples of folk psychology, theory-theory</vt:lpstr>
      <vt:lpstr>Simulation of Artemisia</vt:lpstr>
      <vt:lpstr>PowerPoint Presentation</vt:lpstr>
      <vt:lpstr>Aeschines calls out Demosthenes’ supposed Quarantine failure</vt:lpstr>
      <vt:lpstr>Some Conclusions</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 and Persuasion:  </dc:title>
  <dc:creator>Susan Lape</dc:creator>
  <cp:lastModifiedBy>John Foster</cp:lastModifiedBy>
  <cp:revision>11</cp:revision>
  <dcterms:created xsi:type="dcterms:W3CDTF">2018-04-11T15:18:44Z</dcterms:created>
  <dcterms:modified xsi:type="dcterms:W3CDTF">2018-04-12T19:14:34Z</dcterms:modified>
</cp:coreProperties>
</file>