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2"/>
  </p:notesMasterIdLst>
  <p:handoutMasterIdLst>
    <p:handoutMasterId r:id="rId53"/>
  </p:handoutMasterIdLst>
  <p:sldIdLst>
    <p:sldId id="257" r:id="rId2"/>
    <p:sldId id="274" r:id="rId3"/>
    <p:sldId id="275" r:id="rId4"/>
    <p:sldId id="281" r:id="rId5"/>
    <p:sldId id="283" r:id="rId6"/>
    <p:sldId id="282" r:id="rId7"/>
    <p:sldId id="279" r:id="rId8"/>
    <p:sldId id="291" r:id="rId9"/>
    <p:sldId id="276" r:id="rId10"/>
    <p:sldId id="317" r:id="rId11"/>
    <p:sldId id="284" r:id="rId12"/>
    <p:sldId id="285" r:id="rId13"/>
    <p:sldId id="287" r:id="rId14"/>
    <p:sldId id="293" r:id="rId15"/>
    <p:sldId id="294" r:id="rId16"/>
    <p:sldId id="295" r:id="rId17"/>
    <p:sldId id="305" r:id="rId18"/>
    <p:sldId id="296" r:id="rId19"/>
    <p:sldId id="297" r:id="rId20"/>
    <p:sldId id="292" r:id="rId21"/>
    <p:sldId id="298" r:id="rId22"/>
    <p:sldId id="286" r:id="rId23"/>
    <p:sldId id="299" r:id="rId24"/>
    <p:sldId id="300" r:id="rId25"/>
    <p:sldId id="301" r:id="rId26"/>
    <p:sldId id="315" r:id="rId27"/>
    <p:sldId id="302" r:id="rId28"/>
    <p:sldId id="303" r:id="rId29"/>
    <p:sldId id="304" r:id="rId30"/>
    <p:sldId id="277" r:id="rId31"/>
    <p:sldId id="306" r:id="rId32"/>
    <p:sldId id="307" r:id="rId33"/>
    <p:sldId id="308" r:id="rId34"/>
    <p:sldId id="309" r:id="rId35"/>
    <p:sldId id="288" r:id="rId36"/>
    <p:sldId id="310" r:id="rId37"/>
    <p:sldId id="289" r:id="rId38"/>
    <p:sldId id="311" r:id="rId39"/>
    <p:sldId id="312" r:id="rId40"/>
    <p:sldId id="313" r:id="rId41"/>
    <p:sldId id="316" r:id="rId42"/>
    <p:sldId id="290" r:id="rId43"/>
    <p:sldId id="314" r:id="rId44"/>
    <p:sldId id="278" r:id="rId45"/>
    <p:sldId id="318" r:id="rId46"/>
    <p:sldId id="319" r:id="rId47"/>
    <p:sldId id="320" r:id="rId48"/>
    <p:sldId id="321" r:id="rId49"/>
    <p:sldId id="322" r:id="rId50"/>
    <p:sldId id="323" r:id="rId51"/>
  </p:sldIdLst>
  <p:sldSz cx="12188825"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orient="horz" pos="1008">
          <p15:clr>
            <a:srgbClr val="A4A3A4"/>
          </p15:clr>
        </p15:guide>
        <p15:guide id="3" orient="horz" pos="3792">
          <p15:clr>
            <a:srgbClr val="A4A3A4"/>
          </p15:clr>
        </p15:guide>
        <p15:guide id="4" orient="horz" pos="1152">
          <p15:clr>
            <a:srgbClr val="A4A3A4"/>
          </p15:clr>
        </p15:guide>
        <p15:guide id="5" orient="horz" pos="3360">
          <p15:clr>
            <a:srgbClr val="A4A3A4"/>
          </p15:clr>
        </p15:guide>
        <p15:guide id="6" orient="horz" pos="3072">
          <p15:clr>
            <a:srgbClr val="A4A3A4"/>
          </p15:clr>
        </p15:guide>
        <p15:guide id="7" orient="horz" pos="864">
          <p15:clr>
            <a:srgbClr val="A4A3A4"/>
          </p15:clr>
        </p15:guide>
        <p15:guide id="8" orient="horz" pos="528">
          <p15:clr>
            <a:srgbClr val="A4A3A4"/>
          </p15:clr>
        </p15:guide>
        <p15:guide id="9" orient="horz" pos="2784">
          <p15:clr>
            <a:srgbClr val="A4A3A4"/>
          </p15:clr>
        </p15:guide>
        <p15:guide id="10" pos="3839">
          <p15:clr>
            <a:srgbClr val="A4A3A4"/>
          </p15:clr>
        </p15:guide>
        <p15:guide id="11" pos="959">
          <p15:clr>
            <a:srgbClr val="A4A3A4"/>
          </p15:clr>
        </p15:guide>
        <p15:guide id="12" pos="7007">
          <p15:clr>
            <a:srgbClr val="A4A3A4"/>
          </p15:clr>
        </p15:guide>
        <p15:guide id="13" pos="6719">
          <p15:clr>
            <a:srgbClr val="A4A3A4"/>
          </p15:clr>
        </p15:guide>
        <p15:guide id="14" pos="6143">
          <p15:clr>
            <a:srgbClr val="A4A3A4"/>
          </p15:clr>
        </p15:guide>
        <p15:guide id="15" pos="3983">
          <p15:clr>
            <a:srgbClr val="A4A3A4"/>
          </p15:clr>
        </p15:guide>
        <p15:guide id="16" pos="527">
          <p15:clr>
            <a:srgbClr val="A4A3A4"/>
          </p15:clr>
        </p15:guide>
        <p15:guide id="17" pos="715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5E9F9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5AB1C69-6EDB-4FF4-983F-18BD219EF322}">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70902" autoAdjust="0"/>
  </p:normalViewPr>
  <p:slideViewPr>
    <p:cSldViewPr>
      <p:cViewPr varScale="1">
        <p:scale>
          <a:sx n="47" d="100"/>
          <a:sy n="47" d="100"/>
        </p:scale>
        <p:origin x="1620" y="36"/>
      </p:cViewPr>
      <p:guideLst>
        <p:guide orient="horz" pos="2160"/>
        <p:guide orient="horz" pos="1008"/>
        <p:guide orient="horz" pos="3792"/>
        <p:guide orient="horz" pos="1152"/>
        <p:guide orient="horz" pos="3360"/>
        <p:guide orient="horz" pos="3072"/>
        <p:guide orient="horz" pos="864"/>
        <p:guide orient="horz" pos="528"/>
        <p:guide orient="horz" pos="2784"/>
        <p:guide pos="3839"/>
        <p:guide pos="959"/>
        <p:guide pos="7007"/>
        <p:guide pos="6719"/>
        <p:guide pos="6143"/>
        <p:guide pos="3983"/>
        <p:guide pos="527"/>
        <p:guide pos="7151"/>
      </p:guideLst>
    </p:cSldViewPr>
  </p:slideViewPr>
  <p:notesTextViewPr>
    <p:cViewPr>
      <p:scale>
        <a:sx n="1" d="1"/>
        <a:sy n="1" d="1"/>
      </p:scale>
      <p:origin x="0" y="0"/>
    </p:cViewPr>
  </p:notesTextViewPr>
  <p:notesViewPr>
    <p:cSldViewPr>
      <p:cViewPr varScale="1">
        <p:scale>
          <a:sx n="84" d="100"/>
          <a:sy n="84" d="100"/>
        </p:scale>
        <p:origin x="1002" y="6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004A8D02-4E65-4CCD-8312-4AB164C6C77D}" type="datetimeFigureOut">
              <a:rPr lang="en-US"/>
              <a:t>4/14/2018</a:t>
            </a:fld>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7C119DBA-4540-49B3-8FA9-6259387ECF9E}" type="slidenum">
              <a:rPr/>
              <a:t>‹#›</a:t>
            </a:fld>
            <a:endParaRPr/>
          </a:p>
        </p:txBody>
      </p:sp>
    </p:spTree>
    <p:extLst>
      <p:ext uri="{BB962C8B-B14F-4D97-AF65-F5344CB8AC3E}">
        <p14:creationId xmlns:p14="http://schemas.microsoft.com/office/powerpoint/2010/main" val="358761985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7A755D9-D361-47B8-9652-3B4EA9776CE5}" type="datetimeFigureOut">
              <a:rPr lang="en-US"/>
              <a:t>4/14/2018</a:t>
            </a:fld>
            <a:endParaRPr/>
          </a:p>
        </p:txBody>
      </p:sp>
      <p:sp>
        <p:nvSpPr>
          <p:cNvPr id="4" name="Slide Image Placehold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3B36274-F2B9-4C45-BBB4-0EDF4CD651A7}" type="slidenum">
              <a:rPr/>
              <a:t>‹#›</a:t>
            </a:fld>
            <a:endParaRPr/>
          </a:p>
        </p:txBody>
      </p:sp>
    </p:spTree>
    <p:extLst>
      <p:ext uri="{BB962C8B-B14F-4D97-AF65-F5344CB8AC3E}">
        <p14:creationId xmlns:p14="http://schemas.microsoft.com/office/powerpoint/2010/main" val="21476885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3B36274-F2B9-4C45-BBB4-0EDF4CD651A7}" type="slidenum">
              <a:rPr lang="en-US"/>
              <a:t>1</a:t>
            </a:fld>
            <a:endParaRPr lang="en-US"/>
          </a:p>
        </p:txBody>
      </p:sp>
    </p:spTree>
    <p:extLst>
      <p:ext uri="{BB962C8B-B14F-4D97-AF65-F5344CB8AC3E}">
        <p14:creationId xmlns:p14="http://schemas.microsoft.com/office/powerpoint/2010/main" val="12450234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Dead need to be remembered, locus for the soul ergo tombs/monuments</a:t>
            </a:r>
          </a:p>
          <a:p>
            <a:r>
              <a:rPr lang="en-US" dirty="0"/>
              <a:t>Simple to elaborate</a:t>
            </a:r>
          </a:p>
          <a:p>
            <a:r>
              <a:rPr lang="en-US" dirty="0"/>
              <a:t>Etruscan rock-cut tombs, complete with real/carved grave goods, home</a:t>
            </a:r>
          </a:p>
          <a:p>
            <a:r>
              <a:rPr lang="en-US" dirty="0"/>
              <a:t>Elaborately carved sarcophagi</a:t>
            </a:r>
          </a:p>
          <a:p>
            <a:r>
              <a:rPr lang="en-US" dirty="0"/>
              <a:t>Outside city along roads, to be remembered (not just sanitary)</a:t>
            </a:r>
          </a:p>
        </p:txBody>
      </p:sp>
      <p:sp>
        <p:nvSpPr>
          <p:cNvPr id="4" name="Slide Number Placeholder 3"/>
          <p:cNvSpPr>
            <a:spLocks noGrp="1"/>
          </p:cNvSpPr>
          <p:nvPr>
            <p:ph type="sldNum" sz="quarter" idx="10"/>
          </p:nvPr>
        </p:nvSpPr>
        <p:spPr/>
        <p:txBody>
          <a:bodyPr/>
          <a:lstStyle/>
          <a:p>
            <a:fld id="{E3B36274-F2B9-4C45-BBB4-0EDF4CD651A7}" type="slidenum">
              <a:rPr lang="en-US" smtClean="0"/>
              <a:t>13</a:t>
            </a:fld>
            <a:endParaRPr lang="en-US"/>
          </a:p>
        </p:txBody>
      </p:sp>
    </p:spTree>
    <p:extLst>
      <p:ext uri="{BB962C8B-B14F-4D97-AF65-F5344CB8AC3E}">
        <p14:creationId xmlns:p14="http://schemas.microsoft.com/office/powerpoint/2010/main" val="31103285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Etruscan tomb with carved/false grave goods</a:t>
            </a:r>
          </a:p>
        </p:txBody>
      </p:sp>
      <p:sp>
        <p:nvSpPr>
          <p:cNvPr id="4" name="Slide Number Placeholder 3"/>
          <p:cNvSpPr>
            <a:spLocks noGrp="1"/>
          </p:cNvSpPr>
          <p:nvPr>
            <p:ph type="sldNum" sz="quarter" idx="10"/>
          </p:nvPr>
        </p:nvSpPr>
        <p:spPr/>
        <p:txBody>
          <a:bodyPr/>
          <a:lstStyle/>
          <a:p>
            <a:fld id="{E3B36274-F2B9-4C45-BBB4-0EDF4CD651A7}" type="slidenum">
              <a:rPr lang="en-US" smtClean="0"/>
              <a:t>14</a:t>
            </a:fld>
            <a:endParaRPr lang="en-US"/>
          </a:p>
        </p:txBody>
      </p:sp>
    </p:spTree>
    <p:extLst>
      <p:ext uri="{BB962C8B-B14F-4D97-AF65-F5344CB8AC3E}">
        <p14:creationId xmlns:p14="http://schemas.microsoft.com/office/powerpoint/2010/main" val="17472889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Gaius </a:t>
            </a:r>
            <a:r>
              <a:rPr lang="en-US" dirty="0" err="1"/>
              <a:t>Cestius</a:t>
            </a:r>
            <a:r>
              <a:rPr lang="en-US" dirty="0"/>
              <a:t>’ pyramid</a:t>
            </a:r>
          </a:p>
          <a:p>
            <a:r>
              <a:rPr lang="en-US" dirty="0"/>
              <a:t>Baker’s grave in Pompeii</a:t>
            </a:r>
          </a:p>
        </p:txBody>
      </p:sp>
      <p:sp>
        <p:nvSpPr>
          <p:cNvPr id="4" name="Slide Number Placeholder 3"/>
          <p:cNvSpPr>
            <a:spLocks noGrp="1"/>
          </p:cNvSpPr>
          <p:nvPr>
            <p:ph type="sldNum" sz="quarter" idx="10"/>
          </p:nvPr>
        </p:nvSpPr>
        <p:spPr/>
        <p:txBody>
          <a:bodyPr/>
          <a:lstStyle/>
          <a:p>
            <a:fld id="{E3B36274-F2B9-4C45-BBB4-0EDF4CD651A7}" type="slidenum">
              <a:rPr lang="en-US" smtClean="0"/>
              <a:t>15</a:t>
            </a:fld>
            <a:endParaRPr lang="en-US"/>
          </a:p>
        </p:txBody>
      </p:sp>
    </p:spTree>
    <p:extLst>
      <p:ext uri="{BB962C8B-B14F-4D97-AF65-F5344CB8AC3E}">
        <p14:creationId xmlns:p14="http://schemas.microsoft.com/office/powerpoint/2010/main" val="38297408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Augustus’ mausoleum</a:t>
            </a:r>
          </a:p>
          <a:p>
            <a:r>
              <a:rPr lang="en-US" dirty="0" err="1"/>
              <a:t>Caecilia</a:t>
            </a:r>
            <a:r>
              <a:rPr lang="en-US" dirty="0"/>
              <a:t> </a:t>
            </a:r>
            <a:r>
              <a:rPr lang="en-US" dirty="0" err="1"/>
              <a:t>Metelli’s</a:t>
            </a:r>
            <a:r>
              <a:rPr lang="en-US" dirty="0"/>
              <a:t> tomb</a:t>
            </a:r>
          </a:p>
        </p:txBody>
      </p:sp>
      <p:sp>
        <p:nvSpPr>
          <p:cNvPr id="4" name="Slide Number Placeholder 3"/>
          <p:cNvSpPr>
            <a:spLocks noGrp="1"/>
          </p:cNvSpPr>
          <p:nvPr>
            <p:ph type="sldNum" sz="quarter" idx="10"/>
          </p:nvPr>
        </p:nvSpPr>
        <p:spPr/>
        <p:txBody>
          <a:bodyPr/>
          <a:lstStyle/>
          <a:p>
            <a:fld id="{E3B36274-F2B9-4C45-BBB4-0EDF4CD651A7}" type="slidenum">
              <a:rPr lang="en-US" smtClean="0"/>
              <a:t>16</a:t>
            </a:fld>
            <a:endParaRPr lang="en-US"/>
          </a:p>
        </p:txBody>
      </p:sp>
    </p:spTree>
    <p:extLst>
      <p:ext uri="{BB962C8B-B14F-4D97-AF65-F5344CB8AC3E}">
        <p14:creationId xmlns:p14="http://schemas.microsoft.com/office/powerpoint/2010/main" val="35955657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Dionysiac sarcophagus</a:t>
            </a:r>
          </a:p>
        </p:txBody>
      </p:sp>
      <p:sp>
        <p:nvSpPr>
          <p:cNvPr id="4" name="Slide Number Placeholder 3"/>
          <p:cNvSpPr>
            <a:spLocks noGrp="1"/>
          </p:cNvSpPr>
          <p:nvPr>
            <p:ph type="sldNum" sz="quarter" idx="10"/>
          </p:nvPr>
        </p:nvSpPr>
        <p:spPr/>
        <p:txBody>
          <a:bodyPr/>
          <a:lstStyle/>
          <a:p>
            <a:fld id="{E3B36274-F2B9-4C45-BBB4-0EDF4CD651A7}" type="slidenum">
              <a:rPr lang="en-US" smtClean="0"/>
              <a:t>18</a:t>
            </a:fld>
            <a:endParaRPr lang="en-US"/>
          </a:p>
        </p:txBody>
      </p:sp>
    </p:spTree>
    <p:extLst>
      <p:ext uri="{BB962C8B-B14F-4D97-AF65-F5344CB8AC3E}">
        <p14:creationId xmlns:p14="http://schemas.microsoft.com/office/powerpoint/2010/main" val="17065272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Columbarium with individual niches (nidus)</a:t>
            </a:r>
          </a:p>
        </p:txBody>
      </p:sp>
      <p:sp>
        <p:nvSpPr>
          <p:cNvPr id="4" name="Slide Number Placeholder 3"/>
          <p:cNvSpPr>
            <a:spLocks noGrp="1"/>
          </p:cNvSpPr>
          <p:nvPr>
            <p:ph type="sldNum" sz="quarter" idx="10"/>
          </p:nvPr>
        </p:nvSpPr>
        <p:spPr/>
        <p:txBody>
          <a:bodyPr/>
          <a:lstStyle/>
          <a:p>
            <a:fld id="{E3B36274-F2B9-4C45-BBB4-0EDF4CD651A7}" type="slidenum">
              <a:rPr lang="en-US" smtClean="0"/>
              <a:t>19</a:t>
            </a:fld>
            <a:endParaRPr lang="en-US"/>
          </a:p>
        </p:txBody>
      </p:sp>
    </p:spTree>
    <p:extLst>
      <p:ext uri="{BB962C8B-B14F-4D97-AF65-F5344CB8AC3E}">
        <p14:creationId xmlns:p14="http://schemas.microsoft.com/office/powerpoint/2010/main" val="21596344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3B36274-F2B9-4C45-BBB4-0EDF4CD651A7}" type="slidenum">
              <a:rPr lang="en-US" smtClean="0"/>
              <a:t>20</a:t>
            </a:fld>
            <a:endParaRPr lang="en-US"/>
          </a:p>
        </p:txBody>
      </p:sp>
    </p:spTree>
    <p:extLst>
      <p:ext uri="{BB962C8B-B14F-4D97-AF65-F5344CB8AC3E}">
        <p14:creationId xmlns:p14="http://schemas.microsoft.com/office/powerpoint/2010/main" val="3042727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Street of the tombs, Pompeii</a:t>
            </a:r>
          </a:p>
        </p:txBody>
      </p:sp>
      <p:sp>
        <p:nvSpPr>
          <p:cNvPr id="4" name="Slide Number Placeholder 3"/>
          <p:cNvSpPr>
            <a:spLocks noGrp="1"/>
          </p:cNvSpPr>
          <p:nvPr>
            <p:ph type="sldNum" sz="quarter" idx="10"/>
          </p:nvPr>
        </p:nvSpPr>
        <p:spPr/>
        <p:txBody>
          <a:bodyPr/>
          <a:lstStyle/>
          <a:p>
            <a:fld id="{E3B36274-F2B9-4C45-BBB4-0EDF4CD651A7}" type="slidenum">
              <a:rPr lang="en-US" smtClean="0"/>
              <a:t>21</a:t>
            </a:fld>
            <a:endParaRPr lang="en-US"/>
          </a:p>
        </p:txBody>
      </p:sp>
    </p:spTree>
    <p:extLst>
      <p:ext uri="{BB962C8B-B14F-4D97-AF65-F5344CB8AC3E}">
        <p14:creationId xmlns:p14="http://schemas.microsoft.com/office/powerpoint/2010/main" val="39684014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Dead bring pollution (ritual and real) propitiate and expiate</a:t>
            </a:r>
          </a:p>
          <a:p>
            <a:r>
              <a:rPr lang="en-US" dirty="0"/>
              <a:t>Bare minimum required to propitiate dead and avoid vengeance – handful of dirt on corpse (before inhumation &amp; cremation)</a:t>
            </a:r>
          </a:p>
          <a:p>
            <a:r>
              <a:rPr lang="en-US" dirty="0" err="1"/>
              <a:t>Funus</a:t>
            </a:r>
            <a:r>
              <a:rPr lang="en-US" dirty="0"/>
              <a:t> applies to all activities between death and finally leaving the corpse at its permanent site</a:t>
            </a:r>
          </a:p>
          <a:p>
            <a:r>
              <a:rPr lang="en-US" dirty="0" err="1"/>
              <a:t>Funus</a:t>
            </a:r>
            <a:r>
              <a:rPr lang="en-US" dirty="0"/>
              <a:t> </a:t>
            </a:r>
            <a:r>
              <a:rPr lang="en-US" dirty="0" err="1"/>
              <a:t>translaticum</a:t>
            </a:r>
            <a:r>
              <a:rPr lang="en-US" dirty="0"/>
              <a:t> (ordinary citizen of moderate to considerable means) </a:t>
            </a:r>
            <a:r>
              <a:rPr lang="en-US" dirty="0" err="1"/>
              <a:t>funus</a:t>
            </a:r>
            <a:r>
              <a:rPr lang="en-US" dirty="0"/>
              <a:t> </a:t>
            </a:r>
            <a:r>
              <a:rPr lang="en-US" dirty="0" err="1"/>
              <a:t>militare</a:t>
            </a:r>
            <a:r>
              <a:rPr lang="en-US" dirty="0"/>
              <a:t> (soldiers) </a:t>
            </a:r>
            <a:r>
              <a:rPr lang="en-US" dirty="0" err="1"/>
              <a:t>funus</a:t>
            </a:r>
            <a:r>
              <a:rPr lang="en-US" dirty="0"/>
              <a:t> </a:t>
            </a:r>
            <a:r>
              <a:rPr lang="en-US" dirty="0" err="1"/>
              <a:t>publicum</a:t>
            </a:r>
            <a:r>
              <a:rPr lang="en-US" dirty="0"/>
              <a:t> (rendered distinguished service to state) </a:t>
            </a:r>
            <a:r>
              <a:rPr lang="en-US" dirty="0" err="1"/>
              <a:t>funus</a:t>
            </a:r>
            <a:r>
              <a:rPr lang="en-US" dirty="0"/>
              <a:t> </a:t>
            </a:r>
            <a:r>
              <a:rPr lang="en-US" dirty="0" err="1"/>
              <a:t>imperatorium</a:t>
            </a:r>
            <a:r>
              <a:rPr lang="en-US" dirty="0"/>
              <a:t> (emperor, imperial family)</a:t>
            </a:r>
          </a:p>
          <a:p>
            <a:endParaRPr lang="en-US" dirty="0"/>
          </a:p>
        </p:txBody>
      </p:sp>
      <p:sp>
        <p:nvSpPr>
          <p:cNvPr id="4" name="Slide Number Placeholder 3"/>
          <p:cNvSpPr>
            <a:spLocks noGrp="1"/>
          </p:cNvSpPr>
          <p:nvPr>
            <p:ph type="sldNum" sz="quarter" idx="10"/>
          </p:nvPr>
        </p:nvSpPr>
        <p:spPr/>
        <p:txBody>
          <a:bodyPr/>
          <a:lstStyle/>
          <a:p>
            <a:fld id="{E3B36274-F2B9-4C45-BBB4-0EDF4CD651A7}" type="slidenum">
              <a:rPr lang="en-US" smtClean="0"/>
              <a:t>22</a:t>
            </a:fld>
            <a:endParaRPr lang="en-US"/>
          </a:p>
        </p:txBody>
      </p:sp>
    </p:spTree>
    <p:extLst>
      <p:ext uri="{BB962C8B-B14F-4D97-AF65-F5344CB8AC3E}">
        <p14:creationId xmlns:p14="http://schemas.microsoft.com/office/powerpoint/2010/main" val="10881208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Gather around bed</a:t>
            </a:r>
          </a:p>
          <a:p>
            <a:r>
              <a:rPr lang="en-US" dirty="0"/>
              <a:t>Nearest relative catch last breath/soul</a:t>
            </a:r>
          </a:p>
          <a:p>
            <a:r>
              <a:rPr lang="en-US" dirty="0"/>
              <a:t>Minimum of three calls to dead, but usually many more/near constant until inhumed/cremated</a:t>
            </a:r>
          </a:p>
          <a:p>
            <a:r>
              <a:rPr lang="en-US" dirty="0"/>
              <a:t>Formal clothing – togate and wreathed if applicable</a:t>
            </a:r>
          </a:p>
          <a:p>
            <a:r>
              <a:rPr lang="en-US" dirty="0"/>
              <a:t>Lie in state with feet toward house door if applicable up to seven days</a:t>
            </a:r>
          </a:p>
          <a:p>
            <a:endParaRPr lang="en-US" dirty="0"/>
          </a:p>
        </p:txBody>
      </p:sp>
      <p:sp>
        <p:nvSpPr>
          <p:cNvPr id="4" name="Slide Number Placeholder 3"/>
          <p:cNvSpPr>
            <a:spLocks noGrp="1"/>
          </p:cNvSpPr>
          <p:nvPr>
            <p:ph type="sldNum" sz="quarter" idx="10"/>
          </p:nvPr>
        </p:nvSpPr>
        <p:spPr/>
        <p:txBody>
          <a:bodyPr/>
          <a:lstStyle/>
          <a:p>
            <a:fld id="{E3B36274-F2B9-4C45-BBB4-0EDF4CD651A7}" type="slidenum">
              <a:rPr lang="en-US" smtClean="0"/>
              <a:t>23</a:t>
            </a:fld>
            <a:endParaRPr lang="en-US"/>
          </a:p>
        </p:txBody>
      </p:sp>
    </p:spTree>
    <p:extLst>
      <p:ext uri="{BB962C8B-B14F-4D97-AF65-F5344CB8AC3E}">
        <p14:creationId xmlns:p14="http://schemas.microsoft.com/office/powerpoint/2010/main" val="22747014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Inherited from Etruscans? Burial with provisions for an afterlife. Native religions and imported mystery cults</a:t>
            </a:r>
          </a:p>
        </p:txBody>
      </p:sp>
      <p:sp>
        <p:nvSpPr>
          <p:cNvPr id="4" name="Slide Number Placeholder 3"/>
          <p:cNvSpPr>
            <a:spLocks noGrp="1"/>
          </p:cNvSpPr>
          <p:nvPr>
            <p:ph type="sldNum" sz="quarter" idx="10"/>
          </p:nvPr>
        </p:nvSpPr>
        <p:spPr/>
        <p:txBody>
          <a:bodyPr/>
          <a:lstStyle/>
          <a:p>
            <a:fld id="{E3B36274-F2B9-4C45-BBB4-0EDF4CD651A7}" type="slidenum">
              <a:rPr lang="en-US" smtClean="0"/>
              <a:t>3</a:t>
            </a:fld>
            <a:endParaRPr lang="en-US"/>
          </a:p>
        </p:txBody>
      </p:sp>
    </p:spTree>
    <p:extLst>
      <p:ext uri="{BB962C8B-B14F-4D97-AF65-F5344CB8AC3E}">
        <p14:creationId xmlns:p14="http://schemas.microsoft.com/office/powerpoint/2010/main" val="6764345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Libitinarii</a:t>
            </a:r>
            <a:r>
              <a:rPr lang="en-US" dirty="0"/>
              <a:t> – undertakers</a:t>
            </a:r>
          </a:p>
          <a:p>
            <a:r>
              <a:rPr lang="en-US" dirty="0" err="1"/>
              <a:t>Pollinctores</a:t>
            </a:r>
            <a:r>
              <a:rPr lang="en-US" dirty="0"/>
              <a:t> – </a:t>
            </a:r>
            <a:r>
              <a:rPr lang="en-US" dirty="0" err="1"/>
              <a:t>powderers</a:t>
            </a:r>
            <a:endParaRPr lang="en-US" dirty="0"/>
          </a:p>
          <a:p>
            <a:r>
              <a:rPr lang="en-US" dirty="0" err="1"/>
              <a:t>Vespilliones</a:t>
            </a:r>
            <a:r>
              <a:rPr lang="en-US" dirty="0"/>
              <a:t> –bearers for poor, </a:t>
            </a:r>
            <a:r>
              <a:rPr lang="en-US" dirty="0" err="1"/>
              <a:t>sandapila</a:t>
            </a:r>
            <a:r>
              <a:rPr lang="en-US" dirty="0"/>
              <a:t>- cheap bier</a:t>
            </a:r>
          </a:p>
          <a:p>
            <a:r>
              <a:rPr lang="en-US" dirty="0" err="1"/>
              <a:t>Ustores</a:t>
            </a:r>
            <a:r>
              <a:rPr lang="en-US" dirty="0"/>
              <a:t> – burners</a:t>
            </a:r>
          </a:p>
          <a:p>
            <a:r>
              <a:rPr lang="en-US" dirty="0" err="1"/>
              <a:t>Fossores</a:t>
            </a:r>
            <a:r>
              <a:rPr lang="en-US" dirty="0"/>
              <a:t> – gravediggers</a:t>
            </a:r>
          </a:p>
          <a:p>
            <a:r>
              <a:rPr lang="en-US" dirty="0" err="1"/>
              <a:t>Dissignatores</a:t>
            </a:r>
            <a:r>
              <a:rPr lang="en-US" dirty="0"/>
              <a:t> – mc</a:t>
            </a:r>
          </a:p>
          <a:p>
            <a:r>
              <a:rPr lang="en-US" dirty="0" err="1"/>
              <a:t>Praeco</a:t>
            </a:r>
            <a:r>
              <a:rPr lang="en-US" dirty="0"/>
              <a:t> – herald to announce and summon citizens </a:t>
            </a:r>
          </a:p>
        </p:txBody>
      </p:sp>
      <p:sp>
        <p:nvSpPr>
          <p:cNvPr id="4" name="Slide Number Placeholder 3"/>
          <p:cNvSpPr>
            <a:spLocks noGrp="1"/>
          </p:cNvSpPr>
          <p:nvPr>
            <p:ph type="sldNum" sz="quarter" idx="10"/>
          </p:nvPr>
        </p:nvSpPr>
        <p:spPr/>
        <p:txBody>
          <a:bodyPr/>
          <a:lstStyle/>
          <a:p>
            <a:fld id="{E3B36274-F2B9-4C45-BBB4-0EDF4CD651A7}" type="slidenum">
              <a:rPr lang="en-US" smtClean="0"/>
              <a:t>24</a:t>
            </a:fld>
            <a:endParaRPr lang="en-US"/>
          </a:p>
        </p:txBody>
      </p:sp>
    </p:spTree>
    <p:extLst>
      <p:ext uri="{BB962C8B-B14F-4D97-AF65-F5344CB8AC3E}">
        <p14:creationId xmlns:p14="http://schemas.microsoft.com/office/powerpoint/2010/main" val="12064996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Later, funerals of all but children and poor in daylight, with torches</a:t>
            </a:r>
          </a:p>
          <a:p>
            <a:r>
              <a:rPr lang="en-US" dirty="0"/>
              <a:t>Imagines unlikely to be true death-masks, more like portraits and later portrait busts</a:t>
            </a:r>
          </a:p>
        </p:txBody>
      </p:sp>
      <p:sp>
        <p:nvSpPr>
          <p:cNvPr id="4" name="Slide Number Placeholder 3"/>
          <p:cNvSpPr>
            <a:spLocks noGrp="1"/>
          </p:cNvSpPr>
          <p:nvPr>
            <p:ph type="sldNum" sz="quarter" idx="10"/>
          </p:nvPr>
        </p:nvSpPr>
        <p:spPr/>
        <p:txBody>
          <a:bodyPr/>
          <a:lstStyle/>
          <a:p>
            <a:fld id="{E3B36274-F2B9-4C45-BBB4-0EDF4CD651A7}" type="slidenum">
              <a:rPr lang="en-US" smtClean="0"/>
              <a:t>25</a:t>
            </a:fld>
            <a:endParaRPr lang="en-US"/>
          </a:p>
        </p:txBody>
      </p:sp>
    </p:spTree>
    <p:extLst>
      <p:ext uri="{BB962C8B-B14F-4D97-AF65-F5344CB8AC3E}">
        <p14:creationId xmlns:p14="http://schemas.microsoft.com/office/powerpoint/2010/main" val="9591782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Unguents mask odor and help burn</a:t>
            </a:r>
          </a:p>
          <a:p>
            <a:r>
              <a:rPr lang="en-US" dirty="0"/>
              <a:t>Wine also congeals ashes</a:t>
            </a:r>
          </a:p>
        </p:txBody>
      </p:sp>
      <p:sp>
        <p:nvSpPr>
          <p:cNvPr id="4" name="Slide Number Placeholder 3"/>
          <p:cNvSpPr>
            <a:spLocks noGrp="1"/>
          </p:cNvSpPr>
          <p:nvPr>
            <p:ph type="sldNum" sz="quarter" idx="10"/>
          </p:nvPr>
        </p:nvSpPr>
        <p:spPr/>
        <p:txBody>
          <a:bodyPr/>
          <a:lstStyle/>
          <a:p>
            <a:fld id="{E3B36274-F2B9-4C45-BBB4-0EDF4CD651A7}" type="slidenum">
              <a:rPr lang="en-US" smtClean="0"/>
              <a:t>27</a:t>
            </a:fld>
            <a:endParaRPr lang="en-US"/>
          </a:p>
        </p:txBody>
      </p:sp>
    </p:spTree>
    <p:extLst>
      <p:ext uri="{BB962C8B-B14F-4D97-AF65-F5344CB8AC3E}">
        <p14:creationId xmlns:p14="http://schemas.microsoft.com/office/powerpoint/2010/main" val="11915164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Grave isn’t legally a grave until a pig is sacrificed on it</a:t>
            </a:r>
          </a:p>
          <a:p>
            <a:r>
              <a:rPr lang="en-US" dirty="0" err="1"/>
              <a:t>Silicernium</a:t>
            </a:r>
            <a:r>
              <a:rPr lang="en-US" dirty="0"/>
              <a:t> funeral feast at the house for friends and family on day of funeral</a:t>
            </a:r>
          </a:p>
          <a:p>
            <a:r>
              <a:rPr lang="en-US" dirty="0" err="1"/>
              <a:t>Suffitio</a:t>
            </a:r>
            <a:r>
              <a:rPr lang="en-US" dirty="0"/>
              <a:t> ritual purification by fire and water for friends and family who participated in the funeral</a:t>
            </a:r>
          </a:p>
          <a:p>
            <a:r>
              <a:rPr lang="en-US" dirty="0"/>
              <a:t>Feriae </a:t>
            </a:r>
            <a:r>
              <a:rPr lang="en-US" dirty="0" err="1"/>
              <a:t>denicales</a:t>
            </a:r>
            <a:r>
              <a:rPr lang="en-US" dirty="0"/>
              <a:t> purification of the house, begins day of funeral</a:t>
            </a:r>
          </a:p>
          <a:p>
            <a:r>
              <a:rPr lang="en-US" dirty="0"/>
              <a:t>Cena </a:t>
            </a:r>
            <a:r>
              <a:rPr lang="en-US" dirty="0" err="1"/>
              <a:t>novendialis</a:t>
            </a:r>
            <a:r>
              <a:rPr lang="en-US" dirty="0"/>
              <a:t> meal at tomb on ninth day so dead don’t feel neglected</a:t>
            </a:r>
          </a:p>
        </p:txBody>
      </p:sp>
      <p:sp>
        <p:nvSpPr>
          <p:cNvPr id="4" name="Slide Number Placeholder 3"/>
          <p:cNvSpPr>
            <a:spLocks noGrp="1"/>
          </p:cNvSpPr>
          <p:nvPr>
            <p:ph type="sldNum" sz="quarter" idx="10"/>
          </p:nvPr>
        </p:nvSpPr>
        <p:spPr/>
        <p:txBody>
          <a:bodyPr/>
          <a:lstStyle/>
          <a:p>
            <a:fld id="{E3B36274-F2B9-4C45-BBB4-0EDF4CD651A7}" type="slidenum">
              <a:rPr lang="en-US" smtClean="0"/>
              <a:t>28</a:t>
            </a:fld>
            <a:endParaRPr lang="en-US"/>
          </a:p>
        </p:txBody>
      </p:sp>
    </p:spTree>
    <p:extLst>
      <p:ext uri="{BB962C8B-B14F-4D97-AF65-F5344CB8AC3E}">
        <p14:creationId xmlns:p14="http://schemas.microsoft.com/office/powerpoint/2010/main" val="21644759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Tomb in Wales with libation tube visible</a:t>
            </a:r>
          </a:p>
        </p:txBody>
      </p:sp>
      <p:sp>
        <p:nvSpPr>
          <p:cNvPr id="4" name="Slide Number Placeholder 3"/>
          <p:cNvSpPr>
            <a:spLocks noGrp="1"/>
          </p:cNvSpPr>
          <p:nvPr>
            <p:ph type="sldNum" sz="quarter" idx="10"/>
          </p:nvPr>
        </p:nvSpPr>
        <p:spPr/>
        <p:txBody>
          <a:bodyPr/>
          <a:lstStyle/>
          <a:p>
            <a:fld id="{E3B36274-F2B9-4C45-BBB4-0EDF4CD651A7}" type="slidenum">
              <a:rPr lang="en-US" smtClean="0"/>
              <a:t>29</a:t>
            </a:fld>
            <a:endParaRPr lang="en-US"/>
          </a:p>
        </p:txBody>
      </p:sp>
    </p:spTree>
    <p:extLst>
      <p:ext uri="{BB962C8B-B14F-4D97-AF65-F5344CB8AC3E}">
        <p14:creationId xmlns:p14="http://schemas.microsoft.com/office/powerpoint/2010/main" val="25435652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3B36274-F2B9-4C45-BBB4-0EDF4CD651A7}" type="slidenum">
              <a:rPr lang="en-US" smtClean="0"/>
              <a:t>34</a:t>
            </a:fld>
            <a:endParaRPr lang="en-US"/>
          </a:p>
        </p:txBody>
      </p:sp>
    </p:spTree>
    <p:extLst>
      <p:ext uri="{BB962C8B-B14F-4D97-AF65-F5344CB8AC3E}">
        <p14:creationId xmlns:p14="http://schemas.microsoft.com/office/powerpoint/2010/main" val="40798632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3B36274-F2B9-4C45-BBB4-0EDF4CD651A7}" type="slidenum">
              <a:rPr lang="en-US" smtClean="0"/>
              <a:t>36</a:t>
            </a:fld>
            <a:endParaRPr lang="en-US"/>
          </a:p>
        </p:txBody>
      </p:sp>
    </p:spTree>
    <p:extLst>
      <p:ext uri="{BB962C8B-B14F-4D97-AF65-F5344CB8AC3E}">
        <p14:creationId xmlns:p14="http://schemas.microsoft.com/office/powerpoint/2010/main" val="417712374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3B36274-F2B9-4C45-BBB4-0EDF4CD651A7}" type="slidenum">
              <a:rPr lang="en-US" smtClean="0"/>
              <a:t>41</a:t>
            </a:fld>
            <a:endParaRPr lang="en-US"/>
          </a:p>
        </p:txBody>
      </p:sp>
    </p:spTree>
    <p:extLst>
      <p:ext uri="{BB962C8B-B14F-4D97-AF65-F5344CB8AC3E}">
        <p14:creationId xmlns:p14="http://schemas.microsoft.com/office/powerpoint/2010/main" val="209831931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3B36274-F2B9-4C45-BBB4-0EDF4CD651A7}" type="slidenum">
              <a:rPr lang="en-US" smtClean="0"/>
              <a:t>43</a:t>
            </a:fld>
            <a:endParaRPr lang="en-US"/>
          </a:p>
        </p:txBody>
      </p:sp>
    </p:spTree>
    <p:extLst>
      <p:ext uri="{BB962C8B-B14F-4D97-AF65-F5344CB8AC3E}">
        <p14:creationId xmlns:p14="http://schemas.microsoft.com/office/powerpoint/2010/main" val="422002079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3B36274-F2B9-4C45-BBB4-0EDF4CD651A7}" type="slidenum">
              <a:rPr lang="en-US" smtClean="0"/>
              <a:t>45</a:t>
            </a:fld>
            <a:endParaRPr lang="en-US"/>
          </a:p>
        </p:txBody>
      </p:sp>
    </p:spTree>
    <p:extLst>
      <p:ext uri="{BB962C8B-B14F-4D97-AF65-F5344CB8AC3E}">
        <p14:creationId xmlns:p14="http://schemas.microsoft.com/office/powerpoint/2010/main" val="42554194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Earliest versions of an afterlife feature an undifferentiated mass of the dead. Souls in Terra Mater as “Dis Manes”, powerful but not individual collective which can aid or hinder the living. Some mystery cults have the soul become part of the universal soul/lifeforce but not as a surviving personality</a:t>
            </a:r>
          </a:p>
        </p:txBody>
      </p:sp>
      <p:sp>
        <p:nvSpPr>
          <p:cNvPr id="4" name="Slide Number Placeholder 3"/>
          <p:cNvSpPr>
            <a:spLocks noGrp="1"/>
          </p:cNvSpPr>
          <p:nvPr>
            <p:ph type="sldNum" sz="quarter" idx="10"/>
          </p:nvPr>
        </p:nvSpPr>
        <p:spPr/>
        <p:txBody>
          <a:bodyPr/>
          <a:lstStyle/>
          <a:p>
            <a:fld id="{E3B36274-F2B9-4C45-BBB4-0EDF4CD651A7}" type="slidenum">
              <a:rPr lang="en-US" smtClean="0"/>
              <a:t>4</a:t>
            </a:fld>
            <a:endParaRPr lang="en-US"/>
          </a:p>
        </p:txBody>
      </p:sp>
    </p:spTree>
    <p:extLst>
      <p:ext uri="{BB962C8B-B14F-4D97-AF65-F5344CB8AC3E}">
        <p14:creationId xmlns:p14="http://schemas.microsoft.com/office/powerpoint/2010/main" val="19781714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Shift to belief in survival of the individual personality. Early afterlife was temporary then dissipate. Slow change from “mass of ancestors” to individual ancestors who can wish good or ill on the living an impact them. Earlier/Greeks seems the heroes and those being punished retained individuality. Mystery cults began to feature union with the deity without losing individuality.</a:t>
            </a:r>
          </a:p>
        </p:txBody>
      </p:sp>
      <p:sp>
        <p:nvSpPr>
          <p:cNvPr id="4" name="Slide Number Placeholder 3"/>
          <p:cNvSpPr>
            <a:spLocks noGrp="1"/>
          </p:cNvSpPr>
          <p:nvPr>
            <p:ph type="sldNum" sz="quarter" idx="10"/>
          </p:nvPr>
        </p:nvSpPr>
        <p:spPr/>
        <p:txBody>
          <a:bodyPr/>
          <a:lstStyle/>
          <a:p>
            <a:fld id="{E3B36274-F2B9-4C45-BBB4-0EDF4CD651A7}" type="slidenum">
              <a:rPr lang="en-US" smtClean="0"/>
              <a:t>5</a:t>
            </a:fld>
            <a:endParaRPr lang="en-US"/>
          </a:p>
        </p:txBody>
      </p:sp>
    </p:spTree>
    <p:extLst>
      <p:ext uri="{BB962C8B-B14F-4D97-AF65-F5344CB8AC3E}">
        <p14:creationId xmlns:p14="http://schemas.microsoft.com/office/powerpoint/2010/main" val="1869340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Where does the soul go? Underworld – good, bad or indifferent. Elysium opens up to all (not just heroes.)</a:t>
            </a:r>
          </a:p>
          <a:p>
            <a:r>
              <a:rPr lang="en-US" dirty="0"/>
              <a:t>In the collective mass in Terra Mater</a:t>
            </a:r>
          </a:p>
          <a:p>
            <a:r>
              <a:rPr lang="en-US" dirty="0"/>
              <a:t>In the outer spheres with a mystery cult deity</a:t>
            </a:r>
          </a:p>
          <a:p>
            <a:r>
              <a:rPr lang="en-US" dirty="0"/>
              <a:t>Stays in or near the tomb</a:t>
            </a:r>
          </a:p>
        </p:txBody>
      </p:sp>
      <p:sp>
        <p:nvSpPr>
          <p:cNvPr id="4" name="Slide Number Placeholder 3"/>
          <p:cNvSpPr>
            <a:spLocks noGrp="1"/>
          </p:cNvSpPr>
          <p:nvPr>
            <p:ph type="sldNum" sz="quarter" idx="10"/>
          </p:nvPr>
        </p:nvSpPr>
        <p:spPr/>
        <p:txBody>
          <a:bodyPr/>
          <a:lstStyle/>
          <a:p>
            <a:fld id="{E3B36274-F2B9-4C45-BBB4-0EDF4CD651A7}" type="slidenum">
              <a:rPr lang="en-US" smtClean="0"/>
              <a:t>6</a:t>
            </a:fld>
            <a:endParaRPr lang="en-US"/>
          </a:p>
        </p:txBody>
      </p:sp>
    </p:spTree>
    <p:extLst>
      <p:ext uri="{BB962C8B-B14F-4D97-AF65-F5344CB8AC3E}">
        <p14:creationId xmlns:p14="http://schemas.microsoft.com/office/powerpoint/2010/main" val="508590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3B36274-F2B9-4C45-BBB4-0EDF4CD651A7}" type="slidenum">
              <a:rPr lang="en-US" smtClean="0"/>
              <a:t>8</a:t>
            </a:fld>
            <a:endParaRPr lang="en-US"/>
          </a:p>
        </p:txBody>
      </p:sp>
    </p:spTree>
    <p:extLst>
      <p:ext uri="{BB962C8B-B14F-4D97-AF65-F5344CB8AC3E}">
        <p14:creationId xmlns:p14="http://schemas.microsoft.com/office/powerpoint/2010/main" val="28663701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Cicero, Pliny and Polybius all refer to inhumation as the earliest</a:t>
            </a:r>
          </a:p>
          <a:p>
            <a:r>
              <a:rPr lang="en-US" dirty="0" err="1"/>
              <a:t>Sarcoletum</a:t>
            </a:r>
            <a:r>
              <a:rPr lang="en-US" dirty="0"/>
              <a:t> in Forum includes inhumation and cremation from 6</a:t>
            </a:r>
            <a:r>
              <a:rPr lang="en-US" baseline="30000" dirty="0"/>
              <a:t>th</a:t>
            </a:r>
            <a:r>
              <a:rPr lang="en-US" dirty="0"/>
              <a:t> C BCE</a:t>
            </a:r>
          </a:p>
          <a:p>
            <a:r>
              <a:rPr lang="en-US" dirty="0"/>
              <a:t>Poor –directly into ground, sometimes shrouded,  fossae graves, shielded with roof tiles, flooring tiles, very poor/slaves into burial pits</a:t>
            </a:r>
          </a:p>
          <a:p>
            <a:r>
              <a:rPr lang="en-US" dirty="0"/>
              <a:t>Moderate to wealthy – shrouded, coffins/sarcophagi, grave goods, gypsum</a:t>
            </a:r>
          </a:p>
          <a:p>
            <a:r>
              <a:rPr lang="en-US" dirty="0"/>
              <a:t>Twelve Tables makes provisions for both</a:t>
            </a:r>
          </a:p>
          <a:p>
            <a:r>
              <a:rPr lang="en-US" dirty="0"/>
              <a:t>Some clans retain inhumation e.g. Cornelians, Sulla first one cremated</a:t>
            </a:r>
          </a:p>
          <a:p>
            <a:r>
              <a:rPr lang="en-US" dirty="0"/>
              <a:t>Jews/Christians/Semitics opt for inhumation, esp. with catacombs and </a:t>
            </a:r>
            <a:r>
              <a:rPr lang="en-US" dirty="0" err="1"/>
              <a:t>loculi</a:t>
            </a:r>
            <a:endParaRPr lang="en-US" dirty="0"/>
          </a:p>
          <a:p>
            <a:r>
              <a:rPr lang="en-US" dirty="0"/>
              <a:t>Infants often buried near houses – no pollution?</a:t>
            </a:r>
          </a:p>
        </p:txBody>
      </p:sp>
      <p:sp>
        <p:nvSpPr>
          <p:cNvPr id="4" name="Slide Number Placeholder 3"/>
          <p:cNvSpPr>
            <a:spLocks noGrp="1"/>
          </p:cNvSpPr>
          <p:nvPr>
            <p:ph type="sldNum" sz="quarter" idx="10"/>
          </p:nvPr>
        </p:nvSpPr>
        <p:spPr/>
        <p:txBody>
          <a:bodyPr/>
          <a:lstStyle/>
          <a:p>
            <a:fld id="{E3B36274-F2B9-4C45-BBB4-0EDF4CD651A7}" type="slidenum">
              <a:rPr lang="en-US" smtClean="0"/>
              <a:t>9</a:t>
            </a:fld>
            <a:endParaRPr lang="en-US"/>
          </a:p>
        </p:txBody>
      </p:sp>
    </p:spTree>
    <p:extLst>
      <p:ext uri="{BB962C8B-B14F-4D97-AF65-F5344CB8AC3E}">
        <p14:creationId xmlns:p14="http://schemas.microsoft.com/office/powerpoint/2010/main" val="36073951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Regarded as foreign and exotic, but examples exist and appear to have been done in Italy, not brought back complete from Egypt</a:t>
            </a:r>
          </a:p>
          <a:p>
            <a:r>
              <a:rPr lang="en-US" dirty="0"/>
              <a:t>Young girl found, wrapped with painted face mask (like </a:t>
            </a:r>
            <a:r>
              <a:rPr lang="en-US" dirty="0" err="1"/>
              <a:t>Faiyum</a:t>
            </a:r>
            <a:r>
              <a:rPr lang="en-US" dirty="0"/>
              <a:t>?)</a:t>
            </a:r>
          </a:p>
          <a:p>
            <a:r>
              <a:rPr lang="en-US" dirty="0"/>
              <a:t>Two women found, separately, in 1960s</a:t>
            </a:r>
          </a:p>
          <a:p>
            <a:r>
              <a:rPr lang="en-US" dirty="0"/>
              <a:t> Possibly Isis devotees, but not proven</a:t>
            </a:r>
          </a:p>
        </p:txBody>
      </p:sp>
      <p:sp>
        <p:nvSpPr>
          <p:cNvPr id="4" name="Slide Number Placeholder 3"/>
          <p:cNvSpPr>
            <a:spLocks noGrp="1"/>
          </p:cNvSpPr>
          <p:nvPr>
            <p:ph type="sldNum" sz="quarter" idx="10"/>
          </p:nvPr>
        </p:nvSpPr>
        <p:spPr/>
        <p:txBody>
          <a:bodyPr/>
          <a:lstStyle/>
          <a:p>
            <a:fld id="{E3B36274-F2B9-4C45-BBB4-0EDF4CD651A7}" type="slidenum">
              <a:rPr lang="en-US" smtClean="0"/>
              <a:t>11</a:t>
            </a:fld>
            <a:endParaRPr lang="en-US"/>
          </a:p>
        </p:txBody>
      </p:sp>
    </p:spTree>
    <p:extLst>
      <p:ext uri="{BB962C8B-B14F-4D97-AF65-F5344CB8AC3E}">
        <p14:creationId xmlns:p14="http://schemas.microsoft.com/office/powerpoint/2010/main" val="12124537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Regarded as the “Romanus </a:t>
            </a:r>
            <a:r>
              <a:rPr lang="en-US" dirty="0" err="1"/>
              <a:t>mos</a:t>
            </a:r>
            <a:r>
              <a:rPr lang="en-US" dirty="0"/>
              <a:t>” </a:t>
            </a:r>
          </a:p>
          <a:p>
            <a:r>
              <a:rPr lang="en-US" dirty="0"/>
              <a:t>Ashes into burial vessel – urn, house model, ash chest, sarcophagus</a:t>
            </a:r>
          </a:p>
          <a:p>
            <a:r>
              <a:rPr lang="en-US" dirty="0"/>
              <a:t>Replaced in late fourth/fifth centuries with inhumation – theories – more elaborate sarcophagi and tombs for inhumation? Christianity? </a:t>
            </a:r>
          </a:p>
        </p:txBody>
      </p:sp>
      <p:sp>
        <p:nvSpPr>
          <p:cNvPr id="4" name="Slide Number Placeholder 3"/>
          <p:cNvSpPr>
            <a:spLocks noGrp="1"/>
          </p:cNvSpPr>
          <p:nvPr>
            <p:ph type="sldNum" sz="quarter" idx="10"/>
          </p:nvPr>
        </p:nvSpPr>
        <p:spPr/>
        <p:txBody>
          <a:bodyPr/>
          <a:lstStyle/>
          <a:p>
            <a:fld id="{E3B36274-F2B9-4C45-BBB4-0EDF4CD651A7}" type="slidenum">
              <a:rPr lang="en-US" smtClean="0"/>
              <a:t>12</a:t>
            </a:fld>
            <a:endParaRPr lang="en-US"/>
          </a:p>
        </p:txBody>
      </p:sp>
    </p:spTree>
    <p:extLst>
      <p:ext uri="{BB962C8B-B14F-4D97-AF65-F5344CB8AC3E}">
        <p14:creationId xmlns:p14="http://schemas.microsoft.com/office/powerpoint/2010/main" val="290219973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bwMode="auto">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2413" y="1371600"/>
            <a:ext cx="9144000" cy="3505200"/>
          </a:xfrm>
        </p:spPr>
        <p:txBody>
          <a:bodyPr>
            <a:noAutofit/>
          </a:bodyPr>
          <a:lstStyle>
            <a:lvl1pPr>
              <a:defRPr sz="7200"/>
            </a:lvl1pPr>
          </a:lstStyle>
          <a:p>
            <a:r>
              <a:rPr lang="en-US"/>
              <a:t>Click to edit Master title style</a:t>
            </a:r>
            <a:endParaRPr/>
          </a:p>
        </p:txBody>
      </p:sp>
      <p:sp>
        <p:nvSpPr>
          <p:cNvPr id="3" name="Subtitle 2"/>
          <p:cNvSpPr>
            <a:spLocks noGrp="1"/>
          </p:cNvSpPr>
          <p:nvPr>
            <p:ph type="subTitle" idx="1"/>
          </p:nvPr>
        </p:nvSpPr>
        <p:spPr>
          <a:xfrm>
            <a:off x="1522413" y="4953000"/>
            <a:ext cx="8229600" cy="1066800"/>
          </a:xfrm>
        </p:spPr>
        <p:txBody>
          <a:bodyPr>
            <a:normAutofit/>
          </a:bodyPr>
          <a:lstStyle>
            <a:lvl1pPr marL="0" indent="0" algn="l">
              <a:spcBef>
                <a:spcPts val="0"/>
              </a:spcBef>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dirty="0"/>
          </a:p>
        </p:txBody>
      </p:sp>
      <p:sp>
        <p:nvSpPr>
          <p:cNvPr id="5" name="Footer Placeholder 3"/>
          <p:cNvSpPr>
            <a:spLocks noGrp="1"/>
          </p:cNvSpPr>
          <p:nvPr>
            <p:ph type="ftr" sz="quarter" idx="11"/>
          </p:nvPr>
        </p:nvSpPr>
        <p:spPr/>
        <p:txBody>
          <a:bodyPr/>
          <a:lstStyle/>
          <a:p>
            <a:endParaRPr dirty="0"/>
          </a:p>
        </p:txBody>
      </p:sp>
      <p:sp>
        <p:nvSpPr>
          <p:cNvPr id="4" name="Date Placeholder 4"/>
          <p:cNvSpPr>
            <a:spLocks noGrp="1"/>
          </p:cNvSpPr>
          <p:nvPr>
            <p:ph type="dt" sz="half" idx="10"/>
          </p:nvPr>
        </p:nvSpPr>
        <p:spPr/>
        <p:txBody>
          <a:bodyPr/>
          <a:lstStyle/>
          <a:p>
            <a:fld id="{83829175-527E-46A3-863C-1BB1F163B849}" type="datetimeFigureOut">
              <a:rPr lang="en-US"/>
              <a:t>4/14/2018</a:t>
            </a:fld>
            <a:endParaRPr dirty="0"/>
          </a:p>
        </p:txBody>
      </p:sp>
      <p:sp>
        <p:nvSpPr>
          <p:cNvPr id="6" name="Slide Number Placeholder 5"/>
          <p:cNvSpPr>
            <a:spLocks noGrp="1"/>
          </p:cNvSpPr>
          <p:nvPr>
            <p:ph type="sldNum" sz="quarter" idx="12"/>
          </p:nvPr>
        </p:nvSpPr>
        <p:spPr/>
        <p:txBody>
          <a:bodyPr/>
          <a:lstStyle/>
          <a:p>
            <a:fld id="{E5137D0E-4A4F-4307-8994-C1891D747D59}" type="slidenum">
              <a:rPr/>
              <a:t>‹#›</a:t>
            </a:fld>
            <a:endParaRPr dirty="0"/>
          </a:p>
        </p:txBody>
      </p:sp>
    </p:spTree>
    <p:extLst>
      <p:ext uri="{BB962C8B-B14F-4D97-AF65-F5344CB8AC3E}">
        <p14:creationId xmlns:p14="http://schemas.microsoft.com/office/powerpoint/2010/main" val="2856865471"/>
      </p:ext>
    </p:extLst>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lvl5pPr>
              <a:defRPr/>
            </a:lvl5pPr>
            <a:lvl6pPr>
              <a:defRPr baseline="0"/>
            </a:lvl6pPr>
            <a:lvl7pPr>
              <a:defRPr baseline="0"/>
            </a:lvl7pPr>
            <a:lvl8pPr>
              <a:defRPr baseline="0"/>
            </a:lvl8pPr>
            <a:lvl9pPr>
              <a:defRPr baseline="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3"/>
          <p:cNvSpPr>
            <a:spLocks noGrp="1"/>
          </p:cNvSpPr>
          <p:nvPr>
            <p:ph type="ftr" sz="quarter" idx="11"/>
          </p:nvPr>
        </p:nvSpPr>
        <p:spPr/>
        <p:txBody>
          <a:bodyPr/>
          <a:lstStyle/>
          <a:p>
            <a:endParaRPr dirty="0"/>
          </a:p>
        </p:txBody>
      </p:sp>
      <p:sp>
        <p:nvSpPr>
          <p:cNvPr id="4" name="Date Placeholder 4"/>
          <p:cNvSpPr>
            <a:spLocks noGrp="1"/>
          </p:cNvSpPr>
          <p:nvPr>
            <p:ph type="dt" sz="half" idx="10"/>
          </p:nvPr>
        </p:nvSpPr>
        <p:spPr/>
        <p:txBody>
          <a:bodyPr/>
          <a:lstStyle/>
          <a:p>
            <a:fld id="{83829175-527E-46A3-863C-1BB1F163B849}" type="datetimeFigureOut">
              <a:rPr lang="en-US"/>
              <a:t>4/14/2018</a:t>
            </a:fld>
            <a:endParaRPr/>
          </a:p>
        </p:txBody>
      </p:sp>
      <p:sp>
        <p:nvSpPr>
          <p:cNvPr id="6" name="Slide Number Placeholder 5"/>
          <p:cNvSpPr>
            <a:spLocks noGrp="1"/>
          </p:cNvSpPr>
          <p:nvPr>
            <p:ph type="sldNum" sz="quarter" idx="12"/>
          </p:nvPr>
        </p:nvSpPr>
        <p:spPr/>
        <p:txBody>
          <a:bodyPr/>
          <a:lstStyle/>
          <a:p>
            <a:fld id="{E5137D0E-4A4F-4307-8994-C1891D747D59}" type="slidenum">
              <a:rPr/>
              <a:t>‹#›</a:t>
            </a:fld>
            <a:endParaRPr/>
          </a:p>
        </p:txBody>
      </p:sp>
    </p:spTree>
    <p:extLst>
      <p:ext uri="{BB962C8B-B14F-4D97-AF65-F5344CB8AC3E}">
        <p14:creationId xmlns:p14="http://schemas.microsoft.com/office/powerpoint/2010/main" val="184223460"/>
      </p:ext>
    </p:extLst>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752012" y="533400"/>
            <a:ext cx="1371600" cy="5592764"/>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1522411" y="533400"/>
            <a:ext cx="8077201" cy="5592764"/>
          </a:xfrm>
        </p:spPr>
        <p:txBody>
          <a:bodyPr vert="eaVert"/>
          <a:lstStyle>
            <a:lvl5pPr>
              <a:defRPr/>
            </a:lvl5pPr>
            <a:lvl6pPr>
              <a:defRPr/>
            </a:lvl6pPr>
            <a:lvl7pPr>
              <a:defRPr/>
            </a:lvl7pPr>
            <a:lvl8pPr>
              <a:defRPr/>
            </a:lvl8pPr>
            <a:lvl9pPr>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3"/>
          <p:cNvSpPr>
            <a:spLocks noGrp="1"/>
          </p:cNvSpPr>
          <p:nvPr>
            <p:ph type="ftr" sz="quarter" idx="11"/>
          </p:nvPr>
        </p:nvSpPr>
        <p:spPr/>
        <p:txBody>
          <a:bodyPr/>
          <a:lstStyle/>
          <a:p>
            <a:endParaRPr/>
          </a:p>
        </p:txBody>
      </p:sp>
      <p:sp>
        <p:nvSpPr>
          <p:cNvPr id="4" name="Date Placeholder 4"/>
          <p:cNvSpPr>
            <a:spLocks noGrp="1"/>
          </p:cNvSpPr>
          <p:nvPr>
            <p:ph type="dt" sz="half" idx="10"/>
          </p:nvPr>
        </p:nvSpPr>
        <p:spPr/>
        <p:txBody>
          <a:bodyPr/>
          <a:lstStyle/>
          <a:p>
            <a:fld id="{83829175-527E-46A3-863C-1BB1F163B849}" type="datetimeFigureOut">
              <a:rPr lang="en-US"/>
              <a:t>4/14/2018</a:t>
            </a:fld>
            <a:endParaRPr/>
          </a:p>
        </p:txBody>
      </p:sp>
      <p:sp>
        <p:nvSpPr>
          <p:cNvPr id="6" name="Slide Number Placeholder 5"/>
          <p:cNvSpPr>
            <a:spLocks noGrp="1"/>
          </p:cNvSpPr>
          <p:nvPr>
            <p:ph type="sldNum" sz="quarter" idx="12"/>
          </p:nvPr>
        </p:nvSpPr>
        <p:spPr/>
        <p:txBody>
          <a:bodyPr/>
          <a:lstStyle/>
          <a:p>
            <a:fld id="{E5137D0E-4A4F-4307-8994-C1891D747D59}" type="slidenum">
              <a:rPr/>
              <a:t>‹#›</a:t>
            </a:fld>
            <a:endParaRPr/>
          </a:p>
        </p:txBody>
      </p:sp>
    </p:spTree>
    <p:extLst>
      <p:ext uri="{BB962C8B-B14F-4D97-AF65-F5344CB8AC3E}">
        <p14:creationId xmlns:p14="http://schemas.microsoft.com/office/powerpoint/2010/main" val="155018273"/>
      </p:ext>
    </p:extLst>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vl6pPr>
              <a:defRPr baseline="0"/>
            </a:lvl6pPr>
            <a:lvl7pPr>
              <a:defRPr baseline="0"/>
            </a:lvl7pPr>
            <a:lvl8pPr>
              <a:defRPr baseline="0"/>
            </a:lvl8pPr>
            <a:lvl9pPr>
              <a:defRPr baseline="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3"/>
          <p:cNvSpPr>
            <a:spLocks noGrp="1"/>
          </p:cNvSpPr>
          <p:nvPr>
            <p:ph type="ftr" sz="quarter" idx="11"/>
          </p:nvPr>
        </p:nvSpPr>
        <p:spPr/>
        <p:txBody>
          <a:bodyPr/>
          <a:lstStyle/>
          <a:p>
            <a:endParaRPr dirty="0"/>
          </a:p>
        </p:txBody>
      </p:sp>
      <p:sp>
        <p:nvSpPr>
          <p:cNvPr id="4" name="Date Placeholder 4"/>
          <p:cNvSpPr>
            <a:spLocks noGrp="1"/>
          </p:cNvSpPr>
          <p:nvPr>
            <p:ph type="dt" sz="half" idx="10"/>
          </p:nvPr>
        </p:nvSpPr>
        <p:spPr/>
        <p:txBody>
          <a:bodyPr/>
          <a:lstStyle/>
          <a:p>
            <a:fld id="{83829175-527E-46A3-863C-1BB1F163B849}" type="datetimeFigureOut">
              <a:rPr lang="en-US"/>
              <a:t>4/14/2018</a:t>
            </a:fld>
            <a:endParaRPr dirty="0"/>
          </a:p>
        </p:txBody>
      </p:sp>
      <p:sp>
        <p:nvSpPr>
          <p:cNvPr id="6" name="Slide Number Placeholder 5"/>
          <p:cNvSpPr>
            <a:spLocks noGrp="1"/>
          </p:cNvSpPr>
          <p:nvPr>
            <p:ph type="sldNum" sz="quarter" idx="12"/>
          </p:nvPr>
        </p:nvSpPr>
        <p:spPr/>
        <p:txBody>
          <a:bodyPr/>
          <a:lstStyle/>
          <a:p>
            <a:fld id="{E5137D0E-4A4F-4307-8994-C1891D747D59}" type="slidenum">
              <a:rPr/>
              <a:t>‹#›</a:t>
            </a:fld>
            <a:endParaRPr dirty="0"/>
          </a:p>
        </p:txBody>
      </p:sp>
    </p:spTree>
    <p:extLst>
      <p:ext uri="{BB962C8B-B14F-4D97-AF65-F5344CB8AC3E}">
        <p14:creationId xmlns:p14="http://schemas.microsoft.com/office/powerpoint/2010/main" val="1299455589"/>
      </p:ext>
    </p:extLst>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bwMode="auto">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2414" y="2514601"/>
            <a:ext cx="9144000" cy="2819400"/>
          </a:xfrm>
        </p:spPr>
        <p:txBody>
          <a:bodyPr anchor="b">
            <a:noAutofit/>
          </a:bodyPr>
          <a:lstStyle>
            <a:lvl1pPr algn="l">
              <a:defRPr sz="6600" b="0" i="0" cap="none" baseline="0"/>
            </a:lvl1pPr>
          </a:lstStyle>
          <a:p>
            <a:r>
              <a:rPr lang="en-US"/>
              <a:t>Click to edit Master title style</a:t>
            </a:r>
            <a:endParaRPr dirty="0"/>
          </a:p>
        </p:txBody>
      </p:sp>
      <p:sp>
        <p:nvSpPr>
          <p:cNvPr id="3" name="Text Placeholder 2"/>
          <p:cNvSpPr>
            <a:spLocks noGrp="1"/>
          </p:cNvSpPr>
          <p:nvPr>
            <p:ph type="body" idx="1"/>
          </p:nvPr>
        </p:nvSpPr>
        <p:spPr>
          <a:xfrm>
            <a:off x="1522413" y="990600"/>
            <a:ext cx="8229600" cy="1143000"/>
          </a:xfrm>
        </p:spPr>
        <p:txBody>
          <a:bodyPr anchor="t">
            <a:normAutofit/>
          </a:bodyPr>
          <a:lstStyle>
            <a:lvl1pPr marL="0" indent="0">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5" name="Footer Placeholder 3"/>
          <p:cNvSpPr>
            <a:spLocks noGrp="1"/>
          </p:cNvSpPr>
          <p:nvPr>
            <p:ph type="ftr" sz="quarter" idx="11"/>
          </p:nvPr>
        </p:nvSpPr>
        <p:spPr/>
        <p:txBody>
          <a:bodyPr/>
          <a:lstStyle/>
          <a:p>
            <a:endParaRPr dirty="0"/>
          </a:p>
        </p:txBody>
      </p:sp>
      <p:sp>
        <p:nvSpPr>
          <p:cNvPr id="4" name="Date Placeholder 4"/>
          <p:cNvSpPr>
            <a:spLocks noGrp="1"/>
          </p:cNvSpPr>
          <p:nvPr>
            <p:ph type="dt" sz="half" idx="10"/>
          </p:nvPr>
        </p:nvSpPr>
        <p:spPr/>
        <p:txBody>
          <a:bodyPr/>
          <a:lstStyle/>
          <a:p>
            <a:fld id="{83829175-527E-46A3-863C-1BB1F163B849}" type="datetimeFigureOut">
              <a:rPr lang="en-US"/>
              <a:t>4/14/2018</a:t>
            </a:fld>
            <a:endParaRPr dirty="0"/>
          </a:p>
        </p:txBody>
      </p:sp>
      <p:sp>
        <p:nvSpPr>
          <p:cNvPr id="6" name="Slide Number Placeholder 5"/>
          <p:cNvSpPr>
            <a:spLocks noGrp="1"/>
          </p:cNvSpPr>
          <p:nvPr>
            <p:ph type="sldNum" sz="quarter" idx="12"/>
          </p:nvPr>
        </p:nvSpPr>
        <p:spPr/>
        <p:txBody>
          <a:bodyPr/>
          <a:lstStyle/>
          <a:p>
            <a:fld id="{E5137D0E-4A4F-4307-8994-C1891D747D59}" type="slidenum">
              <a:rPr/>
              <a:t>‹#›</a:t>
            </a:fld>
            <a:endParaRPr dirty="0"/>
          </a:p>
        </p:txBody>
      </p:sp>
    </p:spTree>
    <p:extLst>
      <p:ext uri="{BB962C8B-B14F-4D97-AF65-F5344CB8AC3E}">
        <p14:creationId xmlns:p14="http://schemas.microsoft.com/office/powerpoint/2010/main" val="2606994405"/>
      </p:ext>
    </p:extLst>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522414" y="533400"/>
            <a:ext cx="9601200" cy="1143000"/>
          </a:xfrm>
        </p:spPr>
        <p:txBody>
          <a:bodyPr/>
          <a:lstStyle/>
          <a:p>
            <a:r>
              <a:rPr lang="en-US"/>
              <a:t>Click to edit Master title style</a:t>
            </a:r>
            <a:endParaRPr/>
          </a:p>
        </p:txBody>
      </p:sp>
      <p:sp>
        <p:nvSpPr>
          <p:cNvPr id="3" name="Content Placeholder 2"/>
          <p:cNvSpPr>
            <a:spLocks noGrp="1"/>
          </p:cNvSpPr>
          <p:nvPr>
            <p:ph sz="half" idx="1"/>
          </p:nvPr>
        </p:nvSpPr>
        <p:spPr>
          <a:xfrm>
            <a:off x="1522414" y="1828800"/>
            <a:ext cx="4645152" cy="419100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6475412" y="1828800"/>
            <a:ext cx="4648201" cy="419100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Footer Placeholder 4"/>
          <p:cNvSpPr>
            <a:spLocks noGrp="1"/>
          </p:cNvSpPr>
          <p:nvPr>
            <p:ph type="ftr" sz="quarter" idx="11"/>
          </p:nvPr>
        </p:nvSpPr>
        <p:spPr/>
        <p:txBody>
          <a:bodyPr/>
          <a:lstStyle/>
          <a:p>
            <a:endParaRPr dirty="0"/>
          </a:p>
        </p:txBody>
      </p:sp>
      <p:sp>
        <p:nvSpPr>
          <p:cNvPr id="5" name="Date Placeholder 5"/>
          <p:cNvSpPr>
            <a:spLocks noGrp="1"/>
          </p:cNvSpPr>
          <p:nvPr>
            <p:ph type="dt" sz="half" idx="10"/>
          </p:nvPr>
        </p:nvSpPr>
        <p:spPr/>
        <p:txBody>
          <a:bodyPr/>
          <a:lstStyle/>
          <a:p>
            <a:fld id="{83829175-527E-46A3-863C-1BB1F163B849}" type="datetimeFigureOut">
              <a:rPr lang="en-US"/>
              <a:t>4/14/2018</a:t>
            </a:fld>
            <a:endParaRPr/>
          </a:p>
        </p:txBody>
      </p:sp>
      <p:sp>
        <p:nvSpPr>
          <p:cNvPr id="7" name="Slide Number Placeholder 6"/>
          <p:cNvSpPr>
            <a:spLocks noGrp="1"/>
          </p:cNvSpPr>
          <p:nvPr>
            <p:ph type="sldNum" sz="quarter" idx="12"/>
          </p:nvPr>
        </p:nvSpPr>
        <p:spPr/>
        <p:txBody>
          <a:bodyPr/>
          <a:lstStyle/>
          <a:p>
            <a:fld id="{E5137D0E-4A4F-4307-8994-C1891D747D59}" type="slidenum">
              <a:rPr/>
              <a:t>‹#›</a:t>
            </a:fld>
            <a:endParaRPr/>
          </a:p>
        </p:txBody>
      </p:sp>
    </p:spTree>
    <p:extLst>
      <p:ext uri="{BB962C8B-B14F-4D97-AF65-F5344CB8AC3E}">
        <p14:creationId xmlns:p14="http://schemas.microsoft.com/office/powerpoint/2010/main" val="2576970265"/>
      </p:ext>
    </p:extLst>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522414" y="533400"/>
            <a:ext cx="9601200" cy="1143000"/>
          </a:xfrm>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1522414" y="1828800"/>
            <a:ext cx="4645152" cy="762000"/>
          </a:xfrm>
        </p:spPr>
        <p:txBody>
          <a:bodyPr anchor="ctr"/>
          <a:lstStyle>
            <a:lvl1pPr marL="0" indent="0">
              <a:spcBef>
                <a:spcPts val="0"/>
              </a:spcBef>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522414" y="2667000"/>
            <a:ext cx="4645152" cy="3352800"/>
          </a:xfrm>
        </p:spPr>
        <p:txBody>
          <a:bodyPr>
            <a:normAutofit/>
          </a:bodyPr>
          <a:lstStyle>
            <a:lvl1pPr>
              <a:defRPr sz="2000"/>
            </a:lvl1pPr>
            <a:lvl2pPr>
              <a:defRPr sz="1800"/>
            </a:lvl2pPr>
            <a:lvl3pPr>
              <a:defRPr sz="1600"/>
            </a:lvl3pPr>
            <a:lvl4pPr>
              <a:defRPr sz="1400"/>
            </a:lvl4pPr>
            <a:lvl5pPr>
              <a:defRPr sz="1400"/>
            </a:lvl5pPr>
            <a:lvl6pPr>
              <a:defRPr sz="1400" baseline="0"/>
            </a:lvl6pPr>
            <a:lvl7pPr>
              <a:defRPr sz="1400" baseline="0"/>
            </a:lvl7pPr>
            <a:lvl8pPr>
              <a:defRPr sz="1400" baseline="0"/>
            </a:lvl8pPr>
            <a:lvl9pPr>
              <a:defRPr sz="1400" baseline="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6478462" y="1828800"/>
            <a:ext cx="4645152" cy="762000"/>
          </a:xfrm>
        </p:spPr>
        <p:txBody>
          <a:bodyPr anchor="ctr"/>
          <a:lstStyle>
            <a:lvl1pPr marL="0" indent="0">
              <a:spcBef>
                <a:spcPts val="0"/>
              </a:spcBef>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478462" y="2667000"/>
            <a:ext cx="4645152" cy="335280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8" name="Footer Placeholder 6"/>
          <p:cNvSpPr>
            <a:spLocks noGrp="1"/>
          </p:cNvSpPr>
          <p:nvPr>
            <p:ph type="ftr" sz="quarter" idx="11"/>
          </p:nvPr>
        </p:nvSpPr>
        <p:spPr/>
        <p:txBody>
          <a:bodyPr/>
          <a:lstStyle/>
          <a:p>
            <a:endParaRPr dirty="0"/>
          </a:p>
        </p:txBody>
      </p:sp>
      <p:sp>
        <p:nvSpPr>
          <p:cNvPr id="7" name="Date Placeholder 7"/>
          <p:cNvSpPr>
            <a:spLocks noGrp="1"/>
          </p:cNvSpPr>
          <p:nvPr>
            <p:ph type="dt" sz="half" idx="10"/>
          </p:nvPr>
        </p:nvSpPr>
        <p:spPr/>
        <p:txBody>
          <a:bodyPr/>
          <a:lstStyle/>
          <a:p>
            <a:fld id="{83829175-527E-46A3-863C-1BB1F163B849}" type="datetimeFigureOut">
              <a:rPr lang="en-US"/>
              <a:t>4/14/2018</a:t>
            </a:fld>
            <a:endParaRPr dirty="0"/>
          </a:p>
        </p:txBody>
      </p:sp>
      <p:sp>
        <p:nvSpPr>
          <p:cNvPr id="9" name="Slide Number Placeholder 8"/>
          <p:cNvSpPr>
            <a:spLocks noGrp="1"/>
          </p:cNvSpPr>
          <p:nvPr>
            <p:ph type="sldNum" sz="quarter" idx="12"/>
          </p:nvPr>
        </p:nvSpPr>
        <p:spPr/>
        <p:txBody>
          <a:bodyPr/>
          <a:lstStyle/>
          <a:p>
            <a:fld id="{E5137D0E-4A4F-4307-8994-C1891D747D59}" type="slidenum">
              <a:rPr/>
              <a:t>‹#›</a:t>
            </a:fld>
            <a:endParaRPr/>
          </a:p>
        </p:txBody>
      </p:sp>
    </p:spTree>
    <p:extLst>
      <p:ext uri="{BB962C8B-B14F-4D97-AF65-F5344CB8AC3E}">
        <p14:creationId xmlns:p14="http://schemas.microsoft.com/office/powerpoint/2010/main" val="501231017"/>
      </p:ext>
    </p:extLst>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4" name="Footer Placeholder 2"/>
          <p:cNvSpPr>
            <a:spLocks noGrp="1"/>
          </p:cNvSpPr>
          <p:nvPr>
            <p:ph type="ftr" sz="quarter" idx="11"/>
          </p:nvPr>
        </p:nvSpPr>
        <p:spPr/>
        <p:txBody>
          <a:bodyPr/>
          <a:lstStyle/>
          <a:p>
            <a:endParaRPr dirty="0"/>
          </a:p>
        </p:txBody>
      </p:sp>
      <p:sp>
        <p:nvSpPr>
          <p:cNvPr id="3" name="Date Placeholder 3"/>
          <p:cNvSpPr>
            <a:spLocks noGrp="1"/>
          </p:cNvSpPr>
          <p:nvPr>
            <p:ph type="dt" sz="half" idx="10"/>
          </p:nvPr>
        </p:nvSpPr>
        <p:spPr/>
        <p:txBody>
          <a:bodyPr/>
          <a:lstStyle/>
          <a:p>
            <a:fld id="{83829175-527E-46A3-863C-1BB1F163B849}" type="datetimeFigureOut">
              <a:rPr lang="en-US"/>
              <a:t>4/14/2018</a:t>
            </a:fld>
            <a:endParaRPr/>
          </a:p>
        </p:txBody>
      </p:sp>
      <p:sp>
        <p:nvSpPr>
          <p:cNvPr id="5" name="Slide Number Placeholder 4"/>
          <p:cNvSpPr>
            <a:spLocks noGrp="1"/>
          </p:cNvSpPr>
          <p:nvPr>
            <p:ph type="sldNum" sz="quarter" idx="12"/>
          </p:nvPr>
        </p:nvSpPr>
        <p:spPr/>
        <p:txBody>
          <a:bodyPr/>
          <a:lstStyle/>
          <a:p>
            <a:fld id="{E5137D0E-4A4F-4307-8994-C1891D747D59}" type="slidenum">
              <a:rPr/>
              <a:t>‹#›</a:t>
            </a:fld>
            <a:endParaRPr/>
          </a:p>
        </p:txBody>
      </p:sp>
    </p:spTree>
    <p:extLst>
      <p:ext uri="{BB962C8B-B14F-4D97-AF65-F5344CB8AC3E}">
        <p14:creationId xmlns:p14="http://schemas.microsoft.com/office/powerpoint/2010/main" val="2455701261"/>
      </p:ext>
    </p:extLst>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bwMode="auto">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Footer Placeholder 1"/>
          <p:cNvSpPr>
            <a:spLocks noGrp="1"/>
          </p:cNvSpPr>
          <p:nvPr>
            <p:ph type="ftr" sz="quarter" idx="11"/>
          </p:nvPr>
        </p:nvSpPr>
        <p:spPr/>
        <p:txBody>
          <a:bodyPr/>
          <a:lstStyle/>
          <a:p>
            <a:endParaRPr/>
          </a:p>
        </p:txBody>
      </p:sp>
      <p:sp>
        <p:nvSpPr>
          <p:cNvPr id="2" name="Date Placeholder 2"/>
          <p:cNvSpPr>
            <a:spLocks noGrp="1"/>
          </p:cNvSpPr>
          <p:nvPr>
            <p:ph type="dt" sz="half" idx="10"/>
          </p:nvPr>
        </p:nvSpPr>
        <p:spPr/>
        <p:txBody>
          <a:bodyPr/>
          <a:lstStyle/>
          <a:p>
            <a:fld id="{83829175-527E-46A3-863C-1BB1F163B849}" type="datetimeFigureOut">
              <a:rPr lang="en-US"/>
              <a:t>4/14/2018</a:t>
            </a:fld>
            <a:endParaRPr/>
          </a:p>
        </p:txBody>
      </p:sp>
      <p:sp>
        <p:nvSpPr>
          <p:cNvPr id="4" name="Slide Number Placeholder 3"/>
          <p:cNvSpPr>
            <a:spLocks noGrp="1"/>
          </p:cNvSpPr>
          <p:nvPr>
            <p:ph type="sldNum" sz="quarter" idx="12"/>
          </p:nvPr>
        </p:nvSpPr>
        <p:spPr/>
        <p:txBody>
          <a:bodyPr/>
          <a:lstStyle/>
          <a:p>
            <a:fld id="{E5137D0E-4A4F-4307-8994-C1891D747D59}" type="slidenum">
              <a:rPr/>
              <a:t>‹#›</a:t>
            </a:fld>
            <a:endParaRPr/>
          </a:p>
        </p:txBody>
      </p:sp>
    </p:spTree>
    <p:extLst>
      <p:ext uri="{BB962C8B-B14F-4D97-AF65-F5344CB8AC3E}">
        <p14:creationId xmlns:p14="http://schemas.microsoft.com/office/powerpoint/2010/main" val="3952017280"/>
      </p:ext>
    </p:extLst>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bg bwMode="auto">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6613" y="2590800"/>
            <a:ext cx="3276599" cy="1924050"/>
          </a:xfrm>
        </p:spPr>
        <p:txBody>
          <a:bodyPr anchor="b">
            <a:normAutofit/>
          </a:bodyPr>
          <a:lstStyle>
            <a:lvl1pPr algn="l">
              <a:defRPr sz="3200" b="0"/>
            </a:lvl1pPr>
          </a:lstStyle>
          <a:p>
            <a:r>
              <a:rPr lang="en-US"/>
              <a:t>Click to edit Master title style</a:t>
            </a:r>
            <a:endParaRPr dirty="0"/>
          </a:p>
        </p:txBody>
      </p:sp>
      <p:sp>
        <p:nvSpPr>
          <p:cNvPr id="4" name="Text Placeholder 2"/>
          <p:cNvSpPr>
            <a:spLocks noGrp="1"/>
          </p:cNvSpPr>
          <p:nvPr>
            <p:ph type="body" sz="half" idx="2"/>
          </p:nvPr>
        </p:nvSpPr>
        <p:spPr>
          <a:xfrm>
            <a:off x="836613" y="4648200"/>
            <a:ext cx="3276599" cy="1371600"/>
          </a:xfrm>
        </p:spPr>
        <p:txBody>
          <a:bodyPr>
            <a:normAutofit/>
          </a:bodyPr>
          <a:lstStyle>
            <a:lvl1pPr marL="0" indent="0">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Content Placeholder 3"/>
          <p:cNvSpPr>
            <a:spLocks noGrp="1"/>
          </p:cNvSpPr>
          <p:nvPr>
            <p:ph idx="1"/>
          </p:nvPr>
        </p:nvSpPr>
        <p:spPr>
          <a:xfrm>
            <a:off x="5180012" y="838200"/>
            <a:ext cx="6172201" cy="518160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9" name="Footer Placeholder 4"/>
          <p:cNvSpPr>
            <a:spLocks noGrp="1"/>
          </p:cNvSpPr>
          <p:nvPr>
            <p:ph type="ftr" sz="quarter" idx="11"/>
          </p:nvPr>
        </p:nvSpPr>
        <p:spPr/>
        <p:txBody>
          <a:bodyPr/>
          <a:lstStyle/>
          <a:p>
            <a:endParaRPr dirty="0"/>
          </a:p>
        </p:txBody>
      </p:sp>
      <p:sp>
        <p:nvSpPr>
          <p:cNvPr id="8" name="Date Placeholder 5"/>
          <p:cNvSpPr>
            <a:spLocks noGrp="1"/>
          </p:cNvSpPr>
          <p:nvPr>
            <p:ph type="dt" sz="half" idx="10"/>
          </p:nvPr>
        </p:nvSpPr>
        <p:spPr/>
        <p:txBody>
          <a:bodyPr/>
          <a:lstStyle/>
          <a:p>
            <a:fld id="{83829175-527E-46A3-863C-1BB1F163B849}" type="datetimeFigureOut">
              <a:rPr lang="en-US"/>
              <a:pPr/>
              <a:t>4/14/2018</a:t>
            </a:fld>
            <a:endParaRPr dirty="0"/>
          </a:p>
        </p:txBody>
      </p:sp>
      <p:sp>
        <p:nvSpPr>
          <p:cNvPr id="10" name="Slide Number Placeholder 6"/>
          <p:cNvSpPr>
            <a:spLocks noGrp="1"/>
          </p:cNvSpPr>
          <p:nvPr>
            <p:ph type="sldNum" sz="quarter" idx="12"/>
          </p:nvPr>
        </p:nvSpPr>
        <p:spPr/>
        <p:txBody>
          <a:bodyPr/>
          <a:lstStyle/>
          <a:p>
            <a:fld id="{E5137D0E-4A4F-4307-8994-C1891D747D59}" type="slidenum">
              <a:rPr/>
              <a:pPr/>
              <a:t>‹#›</a:t>
            </a:fld>
            <a:endParaRPr dirty="0"/>
          </a:p>
        </p:txBody>
      </p:sp>
    </p:spTree>
    <p:extLst>
      <p:ext uri="{BB962C8B-B14F-4D97-AF65-F5344CB8AC3E}">
        <p14:creationId xmlns:p14="http://schemas.microsoft.com/office/powerpoint/2010/main" val="2018280468"/>
      </p:ext>
    </p:extLst>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bwMode="auto">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6613" y="2590800"/>
            <a:ext cx="3276599" cy="1924050"/>
          </a:xfrm>
        </p:spPr>
        <p:txBody>
          <a:bodyPr anchor="b">
            <a:normAutofit/>
          </a:bodyPr>
          <a:lstStyle>
            <a:lvl1pPr algn="l">
              <a:defRPr sz="3200" b="0"/>
            </a:lvl1pPr>
          </a:lstStyle>
          <a:p>
            <a:r>
              <a:rPr lang="en-US"/>
              <a:t>Click to edit Master title style</a:t>
            </a:r>
            <a:endParaRPr/>
          </a:p>
        </p:txBody>
      </p:sp>
      <p:sp>
        <p:nvSpPr>
          <p:cNvPr id="4" name="Text Placeholder 2"/>
          <p:cNvSpPr>
            <a:spLocks noGrp="1"/>
          </p:cNvSpPr>
          <p:nvPr>
            <p:ph type="body" sz="half" idx="2"/>
          </p:nvPr>
        </p:nvSpPr>
        <p:spPr>
          <a:xfrm>
            <a:off x="836613" y="4648200"/>
            <a:ext cx="3276599" cy="1371600"/>
          </a:xfrm>
        </p:spPr>
        <p:txBody>
          <a:bodyPr>
            <a:normAutofit/>
          </a:bodyPr>
          <a:lstStyle>
            <a:lvl1pPr marL="0" indent="0">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Picture Placeholder 3"/>
          <p:cNvSpPr>
            <a:spLocks noGrp="1"/>
          </p:cNvSpPr>
          <p:nvPr>
            <p:ph type="pic" idx="1"/>
          </p:nvPr>
        </p:nvSpPr>
        <p:spPr>
          <a:xfrm>
            <a:off x="5484812" y="836610"/>
            <a:ext cx="5867401" cy="5183190"/>
          </a:xfrm>
          <a:solidFill>
            <a:schemeClr val="bg2"/>
          </a:solidFill>
        </p:spPr>
        <p:txBody>
          <a:bodyPr tIns="91440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dirty="0"/>
          </a:p>
        </p:txBody>
      </p:sp>
      <p:pic>
        <p:nvPicPr>
          <p:cNvPr id="9" name="Picture 4" descr="An empty placeholder to add an image. Click on the placeholder and select the image that you wish to ad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3812" y="458787"/>
            <a:ext cx="6626225" cy="5938837"/>
          </a:xfrm>
          <a:prstGeom prst="rect">
            <a:avLst/>
          </a:prstGeom>
          <a:noFill/>
          <a:ln>
            <a:noFill/>
          </a:ln>
          <a:effectLst>
            <a:outerShdw blurRad="292100" algn="ctr" rotWithShape="0">
              <a:prstClr val="black">
                <a:alpha val="36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44693285"/>
      </p:ext>
    </p:extLst>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22414" y="533400"/>
            <a:ext cx="9601200" cy="1143000"/>
          </a:xfrm>
          <a:prstGeom prst="rect">
            <a:avLst/>
          </a:prstGeom>
        </p:spPr>
        <p:txBody>
          <a:bodyPr vert="horz" lIns="91440" tIns="45720" rIns="91440" bIns="45720" rtlCol="0" anchor="b">
            <a:normAutofit/>
          </a:bodyPr>
          <a:lstStyle/>
          <a:p>
            <a:r>
              <a:rPr lang="en-US"/>
              <a:t>Click to edit Master title style</a:t>
            </a:r>
            <a:endParaRPr dirty="0"/>
          </a:p>
        </p:txBody>
      </p:sp>
      <p:sp>
        <p:nvSpPr>
          <p:cNvPr id="3" name="Text Placeholder 2"/>
          <p:cNvSpPr>
            <a:spLocks noGrp="1"/>
          </p:cNvSpPr>
          <p:nvPr>
            <p:ph type="body" idx="1"/>
          </p:nvPr>
        </p:nvSpPr>
        <p:spPr>
          <a:xfrm>
            <a:off x="1522414" y="1828800"/>
            <a:ext cx="9601200" cy="41910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Footer Placeholder 3"/>
          <p:cNvSpPr>
            <a:spLocks noGrp="1"/>
          </p:cNvSpPr>
          <p:nvPr>
            <p:ph type="ftr" sz="quarter" idx="3"/>
          </p:nvPr>
        </p:nvSpPr>
        <p:spPr>
          <a:xfrm>
            <a:off x="1517950" y="6172200"/>
            <a:ext cx="6862462" cy="273049"/>
          </a:xfrm>
          <a:prstGeom prst="rect">
            <a:avLst/>
          </a:prstGeom>
        </p:spPr>
        <p:txBody>
          <a:bodyPr vert="horz" lIns="91440" tIns="45720" rIns="91440" bIns="45720" rtlCol="0" anchor="ctr"/>
          <a:lstStyle>
            <a:lvl1pPr algn="l">
              <a:defRPr sz="1100">
                <a:solidFill>
                  <a:schemeClr val="tx1"/>
                </a:solidFill>
              </a:defRPr>
            </a:lvl1pPr>
          </a:lstStyle>
          <a:p>
            <a:endParaRPr lang="en-US" dirty="0"/>
          </a:p>
        </p:txBody>
      </p:sp>
      <p:sp>
        <p:nvSpPr>
          <p:cNvPr id="4" name="Date Placeholder 4"/>
          <p:cNvSpPr>
            <a:spLocks noGrp="1"/>
          </p:cNvSpPr>
          <p:nvPr>
            <p:ph type="dt" sz="half" idx="2"/>
          </p:nvPr>
        </p:nvSpPr>
        <p:spPr>
          <a:xfrm>
            <a:off x="8609012" y="6172200"/>
            <a:ext cx="1320059" cy="273049"/>
          </a:xfrm>
          <a:prstGeom prst="rect">
            <a:avLst/>
          </a:prstGeom>
        </p:spPr>
        <p:txBody>
          <a:bodyPr vert="horz" lIns="91440" tIns="45720" rIns="91440" bIns="45720" rtlCol="0" anchor="ctr"/>
          <a:lstStyle>
            <a:lvl1pPr algn="r">
              <a:defRPr sz="1100">
                <a:solidFill>
                  <a:schemeClr val="tx1"/>
                </a:solidFill>
              </a:defRPr>
            </a:lvl1pPr>
          </a:lstStyle>
          <a:p>
            <a:fld id="{83829175-527E-46A3-863C-1BB1F163B849}" type="datetimeFigureOut">
              <a:rPr lang="en-US" smtClean="0"/>
              <a:pPr/>
              <a:t>4/14/2018</a:t>
            </a:fld>
            <a:endParaRPr lang="en-US" dirty="0"/>
          </a:p>
        </p:txBody>
      </p:sp>
      <p:sp>
        <p:nvSpPr>
          <p:cNvPr id="6" name="Slide Number Placeholder 5"/>
          <p:cNvSpPr>
            <a:spLocks noGrp="1"/>
          </p:cNvSpPr>
          <p:nvPr>
            <p:ph type="sldNum" sz="quarter" idx="4"/>
          </p:nvPr>
        </p:nvSpPr>
        <p:spPr>
          <a:xfrm>
            <a:off x="10133012" y="6172200"/>
            <a:ext cx="990601" cy="273049"/>
          </a:xfrm>
          <a:prstGeom prst="rect">
            <a:avLst/>
          </a:prstGeom>
        </p:spPr>
        <p:txBody>
          <a:bodyPr vert="horz" lIns="91440" tIns="45720" rIns="91440" bIns="45720" rtlCol="0" anchor="ctr"/>
          <a:lstStyle>
            <a:lvl1pPr algn="r">
              <a:defRPr sz="1100">
                <a:solidFill>
                  <a:schemeClr val="tx1"/>
                </a:solidFill>
              </a:defRPr>
            </a:lvl1pPr>
          </a:lstStyle>
          <a:p>
            <a:fld id="{E5137D0E-4A4F-4307-8994-C1891D747D59}" type="slidenum">
              <a:rPr lang="en-US" smtClean="0"/>
              <a:pPr/>
              <a:t>‹#›</a:t>
            </a:fld>
            <a:endParaRPr lang="en-US" dirty="0"/>
          </a:p>
        </p:txBody>
      </p:sp>
    </p:spTree>
    <p:extLst>
      <p:ext uri="{BB962C8B-B14F-4D97-AF65-F5344CB8AC3E}">
        <p14:creationId xmlns:p14="http://schemas.microsoft.com/office/powerpoint/2010/main" val="15260502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txStyles>
    <p:titleStyle>
      <a:lvl1pPr algn="l" defTabSz="914400" rtl="0" eaLnBrk="1" latinLnBrk="0" hangingPunct="1">
        <a:lnSpc>
          <a:spcPct val="90000"/>
        </a:lnSpc>
        <a:spcBef>
          <a:spcPct val="0"/>
        </a:spcBef>
        <a:buNone/>
        <a:defRPr sz="3200" kern="1200">
          <a:solidFill>
            <a:schemeClr val="tx1"/>
          </a:solidFill>
          <a:latin typeface="+mj-lt"/>
          <a:ea typeface="+mj-ea"/>
          <a:cs typeface="+mj-cs"/>
        </a:defRPr>
      </a:lvl1pPr>
    </p:titleStyle>
    <p:bodyStyle>
      <a:lvl1pPr marL="223838" indent="-223838" algn="l" defTabSz="914400" rtl="0" eaLnBrk="1" latinLnBrk="0" hangingPunct="1">
        <a:lnSpc>
          <a:spcPct val="90000"/>
        </a:lnSpc>
        <a:spcBef>
          <a:spcPts val="1800"/>
        </a:spcBef>
        <a:buFont typeface="Arial" pitchFamily="34" charset="0"/>
        <a:buChar char="•"/>
        <a:defRPr sz="2000" kern="1200">
          <a:solidFill>
            <a:schemeClr val="tx1"/>
          </a:solidFill>
          <a:latin typeface="+mn-lt"/>
          <a:ea typeface="+mn-ea"/>
          <a:cs typeface="+mn-cs"/>
        </a:defRPr>
      </a:lvl1pPr>
      <a:lvl2pPr marL="502920" indent="-223838" algn="l" defTabSz="914400" rtl="0" eaLnBrk="1" latinLnBrk="0" hangingPunct="1">
        <a:lnSpc>
          <a:spcPct val="90000"/>
        </a:lnSpc>
        <a:spcBef>
          <a:spcPts val="800"/>
        </a:spcBef>
        <a:buFont typeface="Arial" pitchFamily="34" charset="0"/>
        <a:buChar char="–"/>
        <a:defRPr sz="1800" kern="1200">
          <a:solidFill>
            <a:schemeClr val="tx1"/>
          </a:solidFill>
          <a:latin typeface="+mn-lt"/>
          <a:ea typeface="+mn-ea"/>
          <a:cs typeface="+mn-cs"/>
        </a:defRPr>
      </a:lvl2pPr>
      <a:lvl3pPr marL="741363" indent="-171450" algn="l" defTabSz="914400" rtl="0" eaLnBrk="1" latinLnBrk="0" hangingPunct="1">
        <a:lnSpc>
          <a:spcPct val="90000"/>
        </a:lnSpc>
        <a:spcBef>
          <a:spcPts val="600"/>
        </a:spcBef>
        <a:buFont typeface="Arial" pitchFamily="34" charset="0"/>
        <a:buChar char="•"/>
        <a:defRPr sz="1600" kern="1200">
          <a:solidFill>
            <a:schemeClr val="tx1"/>
          </a:solidFill>
          <a:latin typeface="+mn-lt"/>
          <a:ea typeface="+mn-ea"/>
          <a:cs typeface="+mn-cs"/>
        </a:defRPr>
      </a:lvl3pPr>
      <a:lvl4pPr marL="966788" indent="-173038"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4pPr>
      <a:lvl5pPr marL="1208088" indent="-173038"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5pPr>
      <a:lvl6pPr marL="1444752" indent="-173736"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6pPr>
      <a:lvl7pPr marL="1682496" indent="-173736"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7pPr>
      <a:lvl8pPr marL="1920240" indent="-173736"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8pPr>
      <a:lvl9pPr marL="2157984" indent="-173736"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hyperlink" Target="https://smarthistory.org/tomb-of-the-reliefs/"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hyperlink" Target="http://en.wikipedia.org/wiki/Hades" TargetMode="External"/><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2413" y="381000"/>
            <a:ext cx="9144000" cy="3429000"/>
          </a:xfrm>
        </p:spPr>
        <p:txBody>
          <a:bodyPr anchor="t"/>
          <a:lstStyle/>
          <a:p>
            <a:r>
              <a:rPr lang="en-US" sz="6000" dirty="0"/>
              <a:t>Death in Your Classroom: What the Romans Did and Believed, and How You Can Bring it to Class</a:t>
            </a:r>
          </a:p>
        </p:txBody>
      </p:sp>
      <p:sp>
        <p:nvSpPr>
          <p:cNvPr id="3" name="Subtitle 2"/>
          <p:cNvSpPr>
            <a:spLocks noGrp="1"/>
          </p:cNvSpPr>
          <p:nvPr>
            <p:ph type="subTitle" idx="1"/>
          </p:nvPr>
        </p:nvSpPr>
        <p:spPr>
          <a:xfrm>
            <a:off x="1522413" y="3810000"/>
            <a:ext cx="8229600" cy="2209800"/>
          </a:xfrm>
        </p:spPr>
        <p:txBody>
          <a:bodyPr anchor="t">
            <a:normAutofit/>
          </a:bodyPr>
          <a:lstStyle/>
          <a:p>
            <a:pPr>
              <a:lnSpc>
                <a:spcPct val="100000"/>
              </a:lnSpc>
            </a:pPr>
            <a:r>
              <a:rPr lang="en-US" sz="4400" dirty="0">
                <a:solidFill>
                  <a:schemeClr val="tx1">
                    <a:lumMod val="50000"/>
                  </a:schemeClr>
                </a:solidFill>
              </a:rPr>
              <a:t>Lori Kissell </a:t>
            </a:r>
            <a:r>
              <a:rPr lang="en-US" sz="4400" dirty="0">
                <a:solidFill>
                  <a:srgbClr val="FF0000"/>
                </a:solidFill>
              </a:rPr>
              <a:t>lkissell@fcps1.org</a:t>
            </a:r>
          </a:p>
          <a:p>
            <a:r>
              <a:rPr lang="en-US" sz="4400" dirty="0">
                <a:solidFill>
                  <a:schemeClr val="bg1"/>
                </a:solidFill>
              </a:rPr>
              <a:t> E-mail me for the Dropbox link</a:t>
            </a:r>
          </a:p>
          <a:p>
            <a:pPr algn="ctr"/>
            <a:r>
              <a:rPr lang="en-US" sz="4000" dirty="0">
                <a:solidFill>
                  <a:srgbClr val="FFFF00"/>
                </a:solidFill>
              </a:rPr>
              <a:t>Or check the CAMWS uploads</a:t>
            </a:r>
          </a:p>
        </p:txBody>
      </p:sp>
    </p:spTree>
    <p:extLst>
      <p:ext uri="{BB962C8B-B14F-4D97-AF65-F5344CB8AC3E}">
        <p14:creationId xmlns:p14="http://schemas.microsoft.com/office/powerpoint/2010/main" val="456561043"/>
      </p:ext>
    </p:extLst>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5492171-BB22-4E13-AF41-2877E82F8B49}"/>
              </a:ext>
            </a:extLst>
          </p:cNvPr>
          <p:cNvPicPr>
            <a:picLocks noChangeAspect="1"/>
          </p:cNvPicPr>
          <p:nvPr/>
        </p:nvPicPr>
        <p:blipFill>
          <a:blip r:embed="rId2"/>
          <a:stretch>
            <a:fillRect/>
          </a:stretch>
        </p:blipFill>
        <p:spPr>
          <a:xfrm rot="5400000">
            <a:off x="2699670" y="-680113"/>
            <a:ext cx="6437055" cy="833437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567964080"/>
      </p:ext>
    </p:extLst>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4C732C-F5E7-4B96-BFC1-A769131E0538}"/>
              </a:ext>
            </a:extLst>
          </p:cNvPr>
          <p:cNvSpPr>
            <a:spLocks noGrp="1"/>
          </p:cNvSpPr>
          <p:nvPr>
            <p:ph type="title"/>
          </p:nvPr>
        </p:nvSpPr>
        <p:spPr>
          <a:xfrm>
            <a:off x="1522414" y="990600"/>
            <a:ext cx="9144000" cy="4343401"/>
          </a:xfrm>
        </p:spPr>
        <p:txBody>
          <a:bodyPr anchor="t"/>
          <a:lstStyle/>
          <a:p>
            <a:r>
              <a:rPr lang="en-US" sz="3600" dirty="0"/>
              <a:t>Inhumation</a:t>
            </a:r>
            <a:br>
              <a:rPr lang="en-US" sz="3600" dirty="0"/>
            </a:br>
            <a:br>
              <a:rPr lang="en-US" sz="3600" dirty="0"/>
            </a:br>
            <a:r>
              <a:rPr lang="en-US" sz="3600" dirty="0"/>
              <a:t>Embalming</a:t>
            </a:r>
            <a:br>
              <a:rPr lang="en-US" sz="3600" dirty="0"/>
            </a:br>
            <a:endParaRPr lang="en-US" sz="3600" dirty="0"/>
          </a:p>
        </p:txBody>
      </p:sp>
      <p:sp>
        <p:nvSpPr>
          <p:cNvPr id="3" name="Text Placeholder 2">
            <a:extLst>
              <a:ext uri="{FF2B5EF4-FFF2-40B4-BE49-F238E27FC236}">
                <a16:creationId xmlns:a16="http://schemas.microsoft.com/office/drawing/2014/main" id="{B46FA55A-EAB0-4736-9D96-C48D506F15EF}"/>
              </a:ext>
            </a:extLst>
          </p:cNvPr>
          <p:cNvSpPr>
            <a:spLocks noGrp="1"/>
          </p:cNvSpPr>
          <p:nvPr>
            <p:ph type="body" idx="1"/>
          </p:nvPr>
        </p:nvSpPr>
        <p:spPr>
          <a:xfrm>
            <a:off x="1522414" y="381000"/>
            <a:ext cx="8229600" cy="533400"/>
          </a:xfrm>
        </p:spPr>
        <p:txBody>
          <a:bodyPr>
            <a:normAutofit fontScale="92500" lnSpcReduction="10000"/>
          </a:bodyPr>
          <a:lstStyle/>
          <a:p>
            <a:r>
              <a:rPr lang="en-US" sz="3600" dirty="0"/>
              <a:t>Funerary practices:</a:t>
            </a:r>
          </a:p>
        </p:txBody>
      </p:sp>
    </p:spTree>
    <p:extLst>
      <p:ext uri="{BB962C8B-B14F-4D97-AF65-F5344CB8AC3E}">
        <p14:creationId xmlns:p14="http://schemas.microsoft.com/office/powerpoint/2010/main" val="351061813"/>
      </p:ext>
    </p:extLst>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4C732C-F5E7-4B96-BFC1-A769131E0538}"/>
              </a:ext>
            </a:extLst>
          </p:cNvPr>
          <p:cNvSpPr>
            <a:spLocks noGrp="1"/>
          </p:cNvSpPr>
          <p:nvPr>
            <p:ph type="title"/>
          </p:nvPr>
        </p:nvSpPr>
        <p:spPr>
          <a:xfrm>
            <a:off x="1522414" y="990600"/>
            <a:ext cx="9144000" cy="4343401"/>
          </a:xfrm>
        </p:spPr>
        <p:txBody>
          <a:bodyPr anchor="t"/>
          <a:lstStyle/>
          <a:p>
            <a:r>
              <a:rPr lang="en-US" sz="3600" dirty="0"/>
              <a:t>Inhumation</a:t>
            </a:r>
            <a:br>
              <a:rPr lang="en-US" sz="3600" dirty="0"/>
            </a:br>
            <a:br>
              <a:rPr lang="en-US" sz="3600" dirty="0"/>
            </a:br>
            <a:r>
              <a:rPr lang="en-US" sz="3600" dirty="0"/>
              <a:t>Embalming</a:t>
            </a:r>
            <a:br>
              <a:rPr lang="en-US" sz="3600" dirty="0"/>
            </a:br>
            <a:br>
              <a:rPr lang="en-US" sz="3600" dirty="0"/>
            </a:br>
            <a:r>
              <a:rPr lang="en-US" sz="3600" dirty="0"/>
              <a:t>Cremation</a:t>
            </a:r>
            <a:br>
              <a:rPr lang="en-US" sz="3600" dirty="0"/>
            </a:br>
            <a:endParaRPr lang="en-US" sz="3600" dirty="0"/>
          </a:p>
        </p:txBody>
      </p:sp>
      <p:sp>
        <p:nvSpPr>
          <p:cNvPr id="3" name="Text Placeholder 2">
            <a:extLst>
              <a:ext uri="{FF2B5EF4-FFF2-40B4-BE49-F238E27FC236}">
                <a16:creationId xmlns:a16="http://schemas.microsoft.com/office/drawing/2014/main" id="{B46FA55A-EAB0-4736-9D96-C48D506F15EF}"/>
              </a:ext>
            </a:extLst>
          </p:cNvPr>
          <p:cNvSpPr>
            <a:spLocks noGrp="1"/>
          </p:cNvSpPr>
          <p:nvPr>
            <p:ph type="body" idx="1"/>
          </p:nvPr>
        </p:nvSpPr>
        <p:spPr>
          <a:xfrm>
            <a:off x="1522414" y="381000"/>
            <a:ext cx="8229600" cy="533400"/>
          </a:xfrm>
        </p:spPr>
        <p:txBody>
          <a:bodyPr>
            <a:normAutofit fontScale="92500" lnSpcReduction="10000"/>
          </a:bodyPr>
          <a:lstStyle/>
          <a:p>
            <a:r>
              <a:rPr lang="en-US" sz="3600" dirty="0"/>
              <a:t>Funerary practices:</a:t>
            </a:r>
          </a:p>
        </p:txBody>
      </p:sp>
    </p:spTree>
    <p:extLst>
      <p:ext uri="{BB962C8B-B14F-4D97-AF65-F5344CB8AC3E}">
        <p14:creationId xmlns:p14="http://schemas.microsoft.com/office/powerpoint/2010/main" val="477488859"/>
      </p:ext>
    </p:extLst>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4C732C-F5E7-4B96-BFC1-A769131E0538}"/>
              </a:ext>
            </a:extLst>
          </p:cNvPr>
          <p:cNvSpPr>
            <a:spLocks noGrp="1"/>
          </p:cNvSpPr>
          <p:nvPr>
            <p:ph type="title"/>
          </p:nvPr>
        </p:nvSpPr>
        <p:spPr>
          <a:xfrm>
            <a:off x="1522414" y="990600"/>
            <a:ext cx="9144000" cy="4343401"/>
          </a:xfrm>
        </p:spPr>
        <p:txBody>
          <a:bodyPr anchor="t"/>
          <a:lstStyle/>
          <a:p>
            <a:r>
              <a:rPr lang="en-US" sz="3600" dirty="0"/>
              <a:t>Inhumation</a:t>
            </a:r>
            <a:br>
              <a:rPr lang="en-US" sz="3600" dirty="0"/>
            </a:br>
            <a:br>
              <a:rPr lang="en-US" sz="3600" dirty="0"/>
            </a:br>
            <a:r>
              <a:rPr lang="en-US" sz="3600" dirty="0"/>
              <a:t>Embalming</a:t>
            </a:r>
            <a:br>
              <a:rPr lang="en-US" sz="3600" dirty="0"/>
            </a:br>
            <a:br>
              <a:rPr lang="en-US" sz="3600" dirty="0"/>
            </a:br>
            <a:r>
              <a:rPr lang="en-US" sz="3600" dirty="0"/>
              <a:t>Cremation</a:t>
            </a:r>
            <a:br>
              <a:rPr lang="en-US" sz="3600" dirty="0"/>
            </a:br>
            <a:br>
              <a:rPr lang="en-US" sz="3600" dirty="0"/>
            </a:br>
            <a:r>
              <a:rPr lang="en-US" sz="3600" dirty="0"/>
              <a:t>Tombs/monuments</a:t>
            </a:r>
            <a:br>
              <a:rPr lang="en-US" sz="3600" dirty="0"/>
            </a:br>
            <a:endParaRPr lang="en-US" sz="3600" dirty="0"/>
          </a:p>
        </p:txBody>
      </p:sp>
      <p:sp>
        <p:nvSpPr>
          <p:cNvPr id="3" name="Text Placeholder 2">
            <a:extLst>
              <a:ext uri="{FF2B5EF4-FFF2-40B4-BE49-F238E27FC236}">
                <a16:creationId xmlns:a16="http://schemas.microsoft.com/office/drawing/2014/main" id="{B46FA55A-EAB0-4736-9D96-C48D506F15EF}"/>
              </a:ext>
            </a:extLst>
          </p:cNvPr>
          <p:cNvSpPr>
            <a:spLocks noGrp="1"/>
          </p:cNvSpPr>
          <p:nvPr>
            <p:ph type="body" idx="1"/>
          </p:nvPr>
        </p:nvSpPr>
        <p:spPr>
          <a:xfrm>
            <a:off x="1522414" y="381000"/>
            <a:ext cx="8229600" cy="533400"/>
          </a:xfrm>
        </p:spPr>
        <p:txBody>
          <a:bodyPr>
            <a:normAutofit fontScale="92500" lnSpcReduction="10000"/>
          </a:bodyPr>
          <a:lstStyle/>
          <a:p>
            <a:r>
              <a:rPr lang="en-US" sz="3600" dirty="0"/>
              <a:t>Funerary practices:</a:t>
            </a:r>
          </a:p>
        </p:txBody>
      </p:sp>
    </p:spTree>
    <p:extLst>
      <p:ext uri="{BB962C8B-B14F-4D97-AF65-F5344CB8AC3E}">
        <p14:creationId xmlns:p14="http://schemas.microsoft.com/office/powerpoint/2010/main" val="2404680435"/>
      </p:ext>
    </p:extLst>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BDDD671-4378-4586-A000-C6ECB9D84364}"/>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1808162" y="609600"/>
            <a:ext cx="8572500" cy="5715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698200129"/>
      </p:ext>
    </p:extLst>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AA76140-9D95-4A63-B410-D9EACA960FDF}"/>
              </a:ext>
            </a:extLst>
          </p:cNvPr>
          <p:cNvPicPr>
            <a:picLocks noChangeAspect="1"/>
          </p:cNvPicPr>
          <p:nvPr/>
        </p:nvPicPr>
        <p:blipFill rotWithShape="1">
          <a:blip r:embed="rId3"/>
          <a:srcRect t="9190"/>
          <a:stretch/>
        </p:blipFill>
        <p:spPr>
          <a:xfrm rot="5400000">
            <a:off x="2066066" y="-427456"/>
            <a:ext cx="6532692" cy="7620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035013931"/>
      </p:ext>
    </p:extLst>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9D646B3-89CF-4F66-980F-8B691E2F6208}"/>
              </a:ext>
            </a:extLst>
          </p:cNvPr>
          <p:cNvPicPr>
            <a:picLocks noChangeAspect="1"/>
          </p:cNvPicPr>
          <p:nvPr/>
        </p:nvPicPr>
        <p:blipFill rotWithShape="1">
          <a:blip r:embed="rId3"/>
          <a:srcRect t="5000"/>
          <a:stretch/>
        </p:blipFill>
        <p:spPr>
          <a:xfrm rot="5400000">
            <a:off x="3205601" y="-888121"/>
            <a:ext cx="6082423" cy="868680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683288265"/>
      </p:ext>
    </p:extLst>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3AABAB7-9ADD-4682-B420-B59A8BA3D7D1}"/>
              </a:ext>
            </a:extLst>
          </p:cNvPr>
          <p:cNvPicPr>
            <a:picLocks noChangeAspect="1"/>
          </p:cNvPicPr>
          <p:nvPr/>
        </p:nvPicPr>
        <p:blipFill rotWithShape="1">
          <a:blip r:embed="rId2"/>
          <a:srcRect l="5811"/>
          <a:stretch/>
        </p:blipFill>
        <p:spPr>
          <a:xfrm>
            <a:off x="2055812" y="0"/>
            <a:ext cx="8608368" cy="685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378946620"/>
      </p:ext>
    </p:extLst>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B91B548-A8AC-474A-A080-FEF39B3983C1}"/>
              </a:ext>
            </a:extLst>
          </p:cNvPr>
          <p:cNvPicPr>
            <a:picLocks noChangeAspect="1"/>
          </p:cNvPicPr>
          <p:nvPr/>
        </p:nvPicPr>
        <p:blipFill rotWithShape="1">
          <a:blip r:embed="rId3">
            <a:extLst>
              <a:ext uri="{28A0092B-C50C-407E-A947-70E740481C1C}">
                <a14:useLocalDpi xmlns:a14="http://schemas.microsoft.com/office/drawing/2010/main" val="0"/>
              </a:ext>
            </a:extLst>
          </a:blip>
          <a:srcRect t="4446" r="15490" b="23333"/>
          <a:stretch/>
        </p:blipFill>
        <p:spPr>
          <a:xfrm>
            <a:off x="3740418" y="-152400"/>
            <a:ext cx="5994275" cy="6629400"/>
          </a:xfrm>
          <a:prstGeom prst="roundRect">
            <a:avLst>
              <a:gd name="adj" fmla="val 8594"/>
            </a:avLst>
          </a:prstGeom>
          <a:gradFill>
            <a:gsLst>
              <a:gs pos="49580">
                <a:srgbClr val="A3FBF7"/>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718845337"/>
      </p:ext>
    </p:extLst>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544B246-6613-4F3E-9D12-CED3262011E6}"/>
              </a:ext>
            </a:extLst>
          </p:cNvPr>
          <p:cNvPicPr>
            <a:picLocks noChangeAspect="1"/>
          </p:cNvPicPr>
          <p:nvPr/>
        </p:nvPicPr>
        <p:blipFill rotWithShape="1">
          <a:blip r:embed="rId3"/>
          <a:srcRect l="18548" t="3486" r="18153" b="22266"/>
          <a:stretch/>
        </p:blipFill>
        <p:spPr>
          <a:xfrm>
            <a:off x="4418012" y="228600"/>
            <a:ext cx="3886200" cy="5902036"/>
          </a:xfrm>
          <a:prstGeom prst="rect">
            <a:avLst/>
          </a:prstGeom>
        </p:spPr>
      </p:pic>
    </p:spTree>
    <p:extLst>
      <p:ext uri="{BB962C8B-B14F-4D97-AF65-F5344CB8AC3E}">
        <p14:creationId xmlns:p14="http://schemas.microsoft.com/office/powerpoint/2010/main" val="3368529475"/>
      </p:ext>
    </p:extLst>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Today’s questions</a:t>
            </a:r>
          </a:p>
        </p:txBody>
      </p:sp>
      <p:sp>
        <p:nvSpPr>
          <p:cNvPr id="4" name="Text Placeholder 3"/>
          <p:cNvSpPr>
            <a:spLocks noGrp="1"/>
          </p:cNvSpPr>
          <p:nvPr>
            <p:ph type="body" sz="half" idx="2"/>
          </p:nvPr>
        </p:nvSpPr>
        <p:spPr/>
        <p:txBody>
          <a:bodyPr>
            <a:normAutofit fontScale="92500"/>
          </a:bodyPr>
          <a:lstStyle/>
          <a:p>
            <a:r>
              <a:rPr lang="en-US" sz="3600" dirty="0"/>
              <a:t>that we’re going to answer.</a:t>
            </a:r>
          </a:p>
        </p:txBody>
      </p:sp>
      <p:sp>
        <p:nvSpPr>
          <p:cNvPr id="3" name="Content Placeholder 2"/>
          <p:cNvSpPr>
            <a:spLocks noGrp="1"/>
          </p:cNvSpPr>
          <p:nvPr>
            <p:ph idx="1"/>
          </p:nvPr>
        </p:nvSpPr>
        <p:spPr/>
        <p:txBody>
          <a:bodyPr>
            <a:normAutofit lnSpcReduction="10000"/>
          </a:bodyPr>
          <a:lstStyle/>
          <a:p>
            <a:r>
              <a:rPr lang="en-US" sz="3600" dirty="0"/>
              <a:t>What did the Romans believe about death and the afterlife?</a:t>
            </a:r>
          </a:p>
          <a:p>
            <a:r>
              <a:rPr lang="en-US" sz="3600" dirty="0"/>
              <a:t>What were their funerary practices and beliefs?</a:t>
            </a:r>
          </a:p>
          <a:p>
            <a:r>
              <a:rPr lang="en-US" sz="3600" dirty="0"/>
              <a:t>What evidence do we have for those practices and beliefs?</a:t>
            </a:r>
          </a:p>
          <a:p>
            <a:r>
              <a:rPr lang="en-US" sz="3600" dirty="0"/>
              <a:t>How can you add this to your classroom?</a:t>
            </a:r>
          </a:p>
        </p:txBody>
      </p:sp>
    </p:spTree>
    <p:extLst>
      <p:ext uri="{BB962C8B-B14F-4D97-AF65-F5344CB8AC3E}">
        <p14:creationId xmlns:p14="http://schemas.microsoft.com/office/powerpoint/2010/main" val="965303549"/>
      </p:ext>
    </p:extLst>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F636EE9-AD53-4F5B-9C3E-76CA377319BE}"/>
              </a:ext>
            </a:extLst>
          </p:cNvPr>
          <p:cNvPicPr>
            <a:picLocks noChangeAspect="1"/>
          </p:cNvPicPr>
          <p:nvPr/>
        </p:nvPicPr>
        <p:blipFill rotWithShape="1">
          <a:blip r:embed="rId3"/>
          <a:srcRect l="24297" t="5741" r="27923" b="25325"/>
          <a:stretch/>
        </p:blipFill>
        <p:spPr>
          <a:xfrm rot="16200000">
            <a:off x="4113212" y="76200"/>
            <a:ext cx="4038600" cy="7543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615172252"/>
      </p:ext>
    </p:extLst>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DD58E70-A1E7-44B6-AB7B-CE35F03F5BD2}"/>
              </a:ext>
            </a:extLst>
          </p:cNvPr>
          <p:cNvPicPr>
            <a:picLocks noChangeAspect="1"/>
          </p:cNvPicPr>
          <p:nvPr/>
        </p:nvPicPr>
        <p:blipFill rotWithShape="1">
          <a:blip r:embed="rId3"/>
          <a:srcRect l="4069" t="16262" r="9614"/>
          <a:stretch/>
        </p:blipFill>
        <p:spPr>
          <a:xfrm rot="5400000">
            <a:off x="2673879" y="-618063"/>
            <a:ext cx="6612467" cy="8305802"/>
          </a:xfrm>
          <a:prstGeom prst="rect">
            <a:avLst/>
          </a:prstGeom>
        </p:spPr>
      </p:pic>
    </p:spTree>
    <p:extLst>
      <p:ext uri="{BB962C8B-B14F-4D97-AF65-F5344CB8AC3E}">
        <p14:creationId xmlns:p14="http://schemas.microsoft.com/office/powerpoint/2010/main" val="769087264"/>
      </p:ext>
    </p:extLst>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4C732C-F5E7-4B96-BFC1-A769131E0538}"/>
              </a:ext>
            </a:extLst>
          </p:cNvPr>
          <p:cNvSpPr>
            <a:spLocks noGrp="1"/>
          </p:cNvSpPr>
          <p:nvPr>
            <p:ph type="title"/>
          </p:nvPr>
        </p:nvSpPr>
        <p:spPr>
          <a:xfrm>
            <a:off x="1522414" y="990600"/>
            <a:ext cx="9144000" cy="4343401"/>
          </a:xfrm>
        </p:spPr>
        <p:txBody>
          <a:bodyPr anchor="t"/>
          <a:lstStyle/>
          <a:p>
            <a:r>
              <a:rPr lang="en-US" sz="3600" dirty="0"/>
              <a:t>Inhumation</a:t>
            </a:r>
            <a:br>
              <a:rPr lang="en-US" sz="3600" dirty="0"/>
            </a:br>
            <a:br>
              <a:rPr lang="en-US" sz="3600" dirty="0"/>
            </a:br>
            <a:r>
              <a:rPr lang="en-US" sz="3600" dirty="0"/>
              <a:t>Embalming</a:t>
            </a:r>
            <a:br>
              <a:rPr lang="en-US" sz="3600" dirty="0"/>
            </a:br>
            <a:br>
              <a:rPr lang="en-US" sz="3600" dirty="0"/>
            </a:br>
            <a:r>
              <a:rPr lang="en-US" sz="3600" dirty="0"/>
              <a:t>Cremation</a:t>
            </a:r>
            <a:br>
              <a:rPr lang="en-US" sz="3600" dirty="0"/>
            </a:br>
            <a:br>
              <a:rPr lang="en-US" sz="3600" dirty="0"/>
            </a:br>
            <a:r>
              <a:rPr lang="en-US" sz="3600" dirty="0"/>
              <a:t>Tombs/monuments</a:t>
            </a:r>
            <a:br>
              <a:rPr lang="en-US" sz="3600" dirty="0"/>
            </a:br>
            <a:br>
              <a:rPr lang="en-US" sz="3600" dirty="0"/>
            </a:br>
            <a:r>
              <a:rPr lang="en-US" sz="3600" dirty="0"/>
              <a:t>Rituals</a:t>
            </a:r>
          </a:p>
        </p:txBody>
      </p:sp>
      <p:sp>
        <p:nvSpPr>
          <p:cNvPr id="3" name="Text Placeholder 2">
            <a:extLst>
              <a:ext uri="{FF2B5EF4-FFF2-40B4-BE49-F238E27FC236}">
                <a16:creationId xmlns:a16="http://schemas.microsoft.com/office/drawing/2014/main" id="{B46FA55A-EAB0-4736-9D96-C48D506F15EF}"/>
              </a:ext>
            </a:extLst>
          </p:cNvPr>
          <p:cNvSpPr>
            <a:spLocks noGrp="1"/>
          </p:cNvSpPr>
          <p:nvPr>
            <p:ph type="body" idx="1"/>
          </p:nvPr>
        </p:nvSpPr>
        <p:spPr>
          <a:xfrm>
            <a:off x="1522414" y="381000"/>
            <a:ext cx="8229600" cy="533400"/>
          </a:xfrm>
        </p:spPr>
        <p:txBody>
          <a:bodyPr>
            <a:normAutofit fontScale="92500" lnSpcReduction="10000"/>
          </a:bodyPr>
          <a:lstStyle/>
          <a:p>
            <a:r>
              <a:rPr lang="en-US" sz="3600" dirty="0"/>
              <a:t>Funerary practices:</a:t>
            </a:r>
          </a:p>
        </p:txBody>
      </p:sp>
    </p:spTree>
    <p:extLst>
      <p:ext uri="{BB962C8B-B14F-4D97-AF65-F5344CB8AC3E}">
        <p14:creationId xmlns:p14="http://schemas.microsoft.com/office/powerpoint/2010/main" val="2859334961"/>
      </p:ext>
    </p:extLst>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7DDCB7-8A6F-4ED7-A490-9F9BCFF28F13}"/>
              </a:ext>
            </a:extLst>
          </p:cNvPr>
          <p:cNvSpPr>
            <a:spLocks noGrp="1"/>
          </p:cNvSpPr>
          <p:nvPr>
            <p:ph type="title"/>
          </p:nvPr>
        </p:nvSpPr>
        <p:spPr>
          <a:xfrm>
            <a:off x="1522414" y="533400"/>
            <a:ext cx="9601200" cy="609600"/>
          </a:xfrm>
        </p:spPr>
        <p:txBody>
          <a:bodyPr anchor="t">
            <a:normAutofit/>
          </a:bodyPr>
          <a:lstStyle/>
          <a:p>
            <a:r>
              <a:rPr lang="en-US" sz="3600" dirty="0" err="1"/>
              <a:t>Funus</a:t>
            </a:r>
            <a:r>
              <a:rPr lang="en-US" sz="3600" dirty="0"/>
              <a:t>:</a:t>
            </a:r>
          </a:p>
        </p:txBody>
      </p:sp>
      <p:sp>
        <p:nvSpPr>
          <p:cNvPr id="3" name="Content Placeholder 2">
            <a:extLst>
              <a:ext uri="{FF2B5EF4-FFF2-40B4-BE49-F238E27FC236}">
                <a16:creationId xmlns:a16="http://schemas.microsoft.com/office/drawing/2014/main" id="{CF39DE2C-A6E1-4BE9-9AD8-C342EDDAD91A}"/>
              </a:ext>
            </a:extLst>
          </p:cNvPr>
          <p:cNvSpPr>
            <a:spLocks noGrp="1"/>
          </p:cNvSpPr>
          <p:nvPr>
            <p:ph idx="1"/>
          </p:nvPr>
        </p:nvSpPr>
        <p:spPr>
          <a:xfrm>
            <a:off x="1598612" y="1143000"/>
            <a:ext cx="9601200" cy="4876800"/>
          </a:xfrm>
        </p:spPr>
        <p:txBody>
          <a:bodyPr>
            <a:normAutofit/>
          </a:bodyPr>
          <a:lstStyle/>
          <a:p>
            <a:r>
              <a:rPr lang="en-US" sz="3600" dirty="0"/>
              <a:t>Before death, family/friends gather</a:t>
            </a:r>
          </a:p>
          <a:p>
            <a:r>
              <a:rPr lang="en-US" sz="3600" dirty="0"/>
              <a:t>Kiss, close eyes</a:t>
            </a:r>
          </a:p>
          <a:p>
            <a:r>
              <a:rPr lang="en-US" sz="3600" i="1" dirty="0" err="1"/>
              <a:t>Conclamare</a:t>
            </a:r>
            <a:endParaRPr lang="en-US" sz="3600" i="1" dirty="0"/>
          </a:p>
          <a:p>
            <a:r>
              <a:rPr lang="en-US" sz="3600" dirty="0"/>
              <a:t>Body moved from bed to ground</a:t>
            </a:r>
          </a:p>
          <a:p>
            <a:r>
              <a:rPr lang="en-US" sz="3600" dirty="0"/>
              <a:t>Washed, dressed, by family or professionals</a:t>
            </a:r>
          </a:p>
          <a:p>
            <a:endParaRPr lang="en-US" sz="3600" dirty="0"/>
          </a:p>
        </p:txBody>
      </p:sp>
    </p:spTree>
    <p:extLst>
      <p:ext uri="{BB962C8B-B14F-4D97-AF65-F5344CB8AC3E}">
        <p14:creationId xmlns:p14="http://schemas.microsoft.com/office/powerpoint/2010/main" val="1045330954"/>
      </p:ext>
    </p:extLst>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811EF-EBFD-40F7-AD6B-4129DB8A031E}"/>
              </a:ext>
            </a:extLst>
          </p:cNvPr>
          <p:cNvSpPr>
            <a:spLocks noGrp="1"/>
          </p:cNvSpPr>
          <p:nvPr>
            <p:ph type="title"/>
          </p:nvPr>
        </p:nvSpPr>
        <p:spPr>
          <a:xfrm>
            <a:off x="1522414" y="533400"/>
            <a:ext cx="9601200" cy="533400"/>
          </a:xfrm>
        </p:spPr>
        <p:txBody>
          <a:bodyPr anchor="t"/>
          <a:lstStyle/>
          <a:p>
            <a:r>
              <a:rPr lang="en-US" dirty="0" err="1"/>
              <a:t>Funus</a:t>
            </a:r>
            <a:r>
              <a:rPr lang="en-US" dirty="0"/>
              <a:t>:</a:t>
            </a:r>
          </a:p>
        </p:txBody>
      </p:sp>
      <p:sp>
        <p:nvSpPr>
          <p:cNvPr id="3" name="Content Placeholder 2">
            <a:extLst>
              <a:ext uri="{FF2B5EF4-FFF2-40B4-BE49-F238E27FC236}">
                <a16:creationId xmlns:a16="http://schemas.microsoft.com/office/drawing/2014/main" id="{00EA7E16-8D69-4765-A066-7E2FF9EBEBF5}"/>
              </a:ext>
            </a:extLst>
          </p:cNvPr>
          <p:cNvSpPr>
            <a:spLocks noGrp="1"/>
          </p:cNvSpPr>
          <p:nvPr>
            <p:ph idx="1"/>
          </p:nvPr>
        </p:nvSpPr>
        <p:spPr>
          <a:xfrm>
            <a:off x="1522414" y="1066800"/>
            <a:ext cx="9601200" cy="4953000"/>
          </a:xfrm>
        </p:spPr>
        <p:txBody>
          <a:bodyPr>
            <a:normAutofit/>
          </a:bodyPr>
          <a:lstStyle/>
          <a:p>
            <a:r>
              <a:rPr lang="en-US" sz="3600" dirty="0"/>
              <a:t>Professionals: </a:t>
            </a:r>
            <a:r>
              <a:rPr lang="en-US" sz="3600" dirty="0" err="1"/>
              <a:t>Libitinarii</a:t>
            </a:r>
            <a:endParaRPr lang="en-US" sz="3600" dirty="0"/>
          </a:p>
          <a:p>
            <a:r>
              <a:rPr lang="en-US" sz="3600" dirty="0" err="1"/>
              <a:t>Pollinctores</a:t>
            </a:r>
            <a:endParaRPr lang="en-US" sz="3600" dirty="0"/>
          </a:p>
          <a:p>
            <a:r>
              <a:rPr lang="en-US" sz="3600" dirty="0" err="1"/>
              <a:t>Vespilliones</a:t>
            </a:r>
            <a:r>
              <a:rPr lang="en-US" sz="3600" dirty="0"/>
              <a:t> with </a:t>
            </a:r>
            <a:r>
              <a:rPr lang="en-US" sz="3600" dirty="0" err="1"/>
              <a:t>sandapila</a:t>
            </a:r>
            <a:endParaRPr lang="en-US" sz="3600" dirty="0"/>
          </a:p>
          <a:p>
            <a:r>
              <a:rPr lang="en-US" sz="3600" dirty="0" err="1"/>
              <a:t>Ustores</a:t>
            </a:r>
            <a:endParaRPr lang="en-US" sz="3600" dirty="0"/>
          </a:p>
          <a:p>
            <a:r>
              <a:rPr lang="en-US" sz="3600" dirty="0" err="1"/>
              <a:t>Fossores</a:t>
            </a:r>
            <a:endParaRPr lang="en-US" sz="3600" dirty="0"/>
          </a:p>
          <a:p>
            <a:r>
              <a:rPr lang="en-US" sz="3600" dirty="0" err="1"/>
              <a:t>Dissignatores</a:t>
            </a:r>
            <a:endParaRPr lang="en-US" sz="3600" dirty="0"/>
          </a:p>
          <a:p>
            <a:r>
              <a:rPr lang="en-US" sz="3600" dirty="0" err="1"/>
              <a:t>Praeco</a:t>
            </a:r>
            <a:r>
              <a:rPr lang="en-US" sz="3600" dirty="0"/>
              <a:t> </a:t>
            </a:r>
          </a:p>
          <a:p>
            <a:endParaRPr lang="en-US" sz="3600" dirty="0"/>
          </a:p>
        </p:txBody>
      </p:sp>
    </p:spTree>
    <p:extLst>
      <p:ext uri="{BB962C8B-B14F-4D97-AF65-F5344CB8AC3E}">
        <p14:creationId xmlns:p14="http://schemas.microsoft.com/office/powerpoint/2010/main" val="1772086295"/>
      </p:ext>
    </p:extLst>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8A53F0-B2AE-4444-B9E7-20AEF607D477}"/>
              </a:ext>
            </a:extLst>
          </p:cNvPr>
          <p:cNvSpPr>
            <a:spLocks noGrp="1"/>
          </p:cNvSpPr>
          <p:nvPr>
            <p:ph type="title"/>
          </p:nvPr>
        </p:nvSpPr>
        <p:spPr>
          <a:xfrm>
            <a:off x="1522414" y="533400"/>
            <a:ext cx="9601200" cy="685800"/>
          </a:xfrm>
        </p:spPr>
        <p:txBody>
          <a:bodyPr anchor="t"/>
          <a:lstStyle/>
          <a:p>
            <a:r>
              <a:rPr lang="en-US" dirty="0" err="1"/>
              <a:t>Funus</a:t>
            </a:r>
            <a:r>
              <a:rPr lang="en-US" dirty="0"/>
              <a:t>: </a:t>
            </a:r>
            <a:r>
              <a:rPr lang="en-US" dirty="0" err="1"/>
              <a:t>pompa</a:t>
            </a:r>
            <a:endParaRPr lang="en-US" dirty="0"/>
          </a:p>
        </p:txBody>
      </p:sp>
      <p:sp>
        <p:nvSpPr>
          <p:cNvPr id="3" name="Content Placeholder 2">
            <a:extLst>
              <a:ext uri="{FF2B5EF4-FFF2-40B4-BE49-F238E27FC236}">
                <a16:creationId xmlns:a16="http://schemas.microsoft.com/office/drawing/2014/main" id="{3DE251B0-4A5B-432C-9050-2CC98CA8F12A}"/>
              </a:ext>
            </a:extLst>
          </p:cNvPr>
          <p:cNvSpPr>
            <a:spLocks noGrp="1"/>
          </p:cNvSpPr>
          <p:nvPr>
            <p:ph idx="1"/>
          </p:nvPr>
        </p:nvSpPr>
        <p:spPr>
          <a:xfrm>
            <a:off x="1522414" y="1219200"/>
            <a:ext cx="9601200" cy="4800600"/>
          </a:xfrm>
        </p:spPr>
        <p:txBody>
          <a:bodyPr>
            <a:normAutofit lnSpcReduction="10000"/>
          </a:bodyPr>
          <a:lstStyle/>
          <a:p>
            <a:r>
              <a:rPr lang="en-US" sz="3600" dirty="0"/>
              <a:t>Procession at night, torchlight</a:t>
            </a:r>
          </a:p>
          <a:p>
            <a:r>
              <a:rPr lang="en-US" sz="3600" dirty="0"/>
              <a:t>On bier</a:t>
            </a:r>
          </a:p>
          <a:p>
            <a:r>
              <a:rPr lang="en-US" sz="3600" dirty="0"/>
              <a:t>Stop at </a:t>
            </a:r>
            <a:r>
              <a:rPr lang="en-US" sz="3600" i="1" dirty="0"/>
              <a:t>rostra</a:t>
            </a:r>
            <a:r>
              <a:rPr lang="en-US" sz="3600" dirty="0"/>
              <a:t> for </a:t>
            </a:r>
            <a:r>
              <a:rPr lang="en-US" sz="3600" i="1" dirty="0" err="1"/>
              <a:t>laudatio</a:t>
            </a:r>
            <a:endParaRPr lang="en-US" sz="3600" i="1" dirty="0"/>
          </a:p>
          <a:p>
            <a:r>
              <a:rPr lang="en-US" sz="3600" i="1" dirty="0" err="1"/>
              <a:t>Dissignator</a:t>
            </a:r>
            <a:r>
              <a:rPr lang="en-US" sz="3600" i="1" dirty="0"/>
              <a:t>, </a:t>
            </a:r>
            <a:r>
              <a:rPr lang="en-US" sz="3600" i="1" dirty="0" err="1"/>
              <a:t>tibicines</a:t>
            </a:r>
            <a:r>
              <a:rPr lang="en-US" sz="3600" i="1" dirty="0"/>
              <a:t>, </a:t>
            </a:r>
            <a:r>
              <a:rPr lang="en-US" sz="3600" i="1" dirty="0" err="1"/>
              <a:t>tubicines</a:t>
            </a:r>
            <a:r>
              <a:rPr lang="en-US" sz="3600" i="1" dirty="0"/>
              <a:t>, </a:t>
            </a:r>
            <a:r>
              <a:rPr lang="en-US" sz="3600" i="1" dirty="0" err="1"/>
              <a:t>cornicines</a:t>
            </a:r>
            <a:endParaRPr lang="en-US" sz="3600" i="1" dirty="0"/>
          </a:p>
          <a:p>
            <a:r>
              <a:rPr lang="en-US" sz="3600" i="1" dirty="0" err="1"/>
              <a:t>Praeficae</a:t>
            </a:r>
            <a:endParaRPr lang="en-US" sz="3600" i="1" dirty="0"/>
          </a:p>
          <a:p>
            <a:r>
              <a:rPr lang="en-US" sz="3600" dirty="0"/>
              <a:t>Relatives</a:t>
            </a:r>
          </a:p>
          <a:p>
            <a:r>
              <a:rPr lang="en-US" sz="3600" dirty="0"/>
              <a:t>Actors/family with </a:t>
            </a:r>
            <a:r>
              <a:rPr lang="en-US" sz="3600" i="1" dirty="0"/>
              <a:t>imagines</a:t>
            </a:r>
            <a:endParaRPr lang="en-US" sz="3600" dirty="0"/>
          </a:p>
        </p:txBody>
      </p:sp>
    </p:spTree>
    <p:extLst>
      <p:ext uri="{BB962C8B-B14F-4D97-AF65-F5344CB8AC3E}">
        <p14:creationId xmlns:p14="http://schemas.microsoft.com/office/powerpoint/2010/main" val="108610652"/>
      </p:ext>
    </p:extLst>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ED383DA-BE25-45FB-8436-057834FEC22D}"/>
              </a:ext>
            </a:extLst>
          </p:cNvPr>
          <p:cNvPicPr>
            <a:picLocks noChangeAspect="1"/>
          </p:cNvPicPr>
          <p:nvPr/>
        </p:nvPicPr>
        <p:blipFill rotWithShape="1">
          <a:blip r:embed="rId2"/>
          <a:srcRect l="25746" t="1314" r="24895" b="42817"/>
          <a:stretch/>
        </p:blipFill>
        <p:spPr>
          <a:xfrm>
            <a:off x="5027612" y="152400"/>
            <a:ext cx="4419600" cy="6477000"/>
          </a:xfrm>
          <a:prstGeom prst="rect">
            <a:avLst/>
          </a:prstGeom>
        </p:spPr>
      </p:pic>
    </p:spTree>
    <p:extLst>
      <p:ext uri="{BB962C8B-B14F-4D97-AF65-F5344CB8AC3E}">
        <p14:creationId xmlns:p14="http://schemas.microsoft.com/office/powerpoint/2010/main" val="250146075"/>
      </p:ext>
    </p:extLst>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5E6E4-2671-4179-865B-814CC38CE40C}"/>
              </a:ext>
            </a:extLst>
          </p:cNvPr>
          <p:cNvSpPr>
            <a:spLocks noGrp="1"/>
          </p:cNvSpPr>
          <p:nvPr>
            <p:ph type="title"/>
          </p:nvPr>
        </p:nvSpPr>
        <p:spPr>
          <a:xfrm>
            <a:off x="1522414" y="533400"/>
            <a:ext cx="9601200" cy="609600"/>
          </a:xfrm>
        </p:spPr>
        <p:txBody>
          <a:bodyPr anchor="t"/>
          <a:lstStyle/>
          <a:p>
            <a:r>
              <a:rPr lang="en-US" dirty="0" err="1"/>
              <a:t>Funus</a:t>
            </a:r>
            <a:r>
              <a:rPr lang="en-US" dirty="0"/>
              <a:t>: at site</a:t>
            </a:r>
          </a:p>
        </p:txBody>
      </p:sp>
      <p:sp>
        <p:nvSpPr>
          <p:cNvPr id="3" name="Content Placeholder 2">
            <a:extLst>
              <a:ext uri="{FF2B5EF4-FFF2-40B4-BE49-F238E27FC236}">
                <a16:creationId xmlns:a16="http://schemas.microsoft.com/office/drawing/2014/main" id="{7150B072-343C-4840-802C-E475CC955074}"/>
              </a:ext>
            </a:extLst>
          </p:cNvPr>
          <p:cNvSpPr>
            <a:spLocks noGrp="1"/>
          </p:cNvSpPr>
          <p:nvPr>
            <p:ph idx="1"/>
          </p:nvPr>
        </p:nvSpPr>
        <p:spPr>
          <a:xfrm>
            <a:off x="1522414" y="1143000"/>
            <a:ext cx="9601200" cy="4876800"/>
          </a:xfrm>
        </p:spPr>
        <p:txBody>
          <a:bodyPr>
            <a:normAutofit lnSpcReduction="10000"/>
          </a:bodyPr>
          <a:lstStyle/>
          <a:p>
            <a:r>
              <a:rPr lang="en-US" sz="3600" dirty="0"/>
              <a:t>Cremation at interment site/dedicated burning ground (</a:t>
            </a:r>
            <a:r>
              <a:rPr lang="en-US" sz="3600" i="1" dirty="0"/>
              <a:t>ustrinum</a:t>
            </a:r>
            <a:r>
              <a:rPr lang="en-US" sz="3600" dirty="0"/>
              <a:t>)</a:t>
            </a:r>
          </a:p>
          <a:p>
            <a:r>
              <a:rPr lang="en-US" sz="3600" dirty="0"/>
              <a:t>Head covered (toga) nearest male relative fires up body </a:t>
            </a:r>
          </a:p>
          <a:p>
            <a:r>
              <a:rPr lang="en-US" sz="3600" dirty="0"/>
              <a:t>Cremation &amp; inhumation can include personal items/grave goods</a:t>
            </a:r>
          </a:p>
          <a:p>
            <a:r>
              <a:rPr lang="en-US" sz="3600" dirty="0"/>
              <a:t>Wine to douse embers</a:t>
            </a:r>
          </a:p>
          <a:p>
            <a:r>
              <a:rPr lang="en-US" sz="3600" dirty="0"/>
              <a:t>Ashes, bone fragments into urn/vessel</a:t>
            </a:r>
          </a:p>
        </p:txBody>
      </p:sp>
    </p:spTree>
    <p:extLst>
      <p:ext uri="{BB962C8B-B14F-4D97-AF65-F5344CB8AC3E}">
        <p14:creationId xmlns:p14="http://schemas.microsoft.com/office/powerpoint/2010/main" val="701421711"/>
      </p:ext>
    </p:extLst>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31249E-EEAB-4220-99C4-552A347D2529}"/>
              </a:ext>
            </a:extLst>
          </p:cNvPr>
          <p:cNvSpPr>
            <a:spLocks noGrp="1"/>
          </p:cNvSpPr>
          <p:nvPr>
            <p:ph type="title"/>
          </p:nvPr>
        </p:nvSpPr>
        <p:spPr>
          <a:xfrm>
            <a:off x="1522414" y="533400"/>
            <a:ext cx="9601200" cy="609600"/>
          </a:xfrm>
        </p:spPr>
        <p:txBody>
          <a:bodyPr anchor="t"/>
          <a:lstStyle/>
          <a:p>
            <a:r>
              <a:rPr lang="en-US" dirty="0" err="1"/>
              <a:t>Funus</a:t>
            </a:r>
            <a:r>
              <a:rPr lang="en-US" dirty="0"/>
              <a:t>: post-burial</a:t>
            </a:r>
          </a:p>
        </p:txBody>
      </p:sp>
      <p:sp>
        <p:nvSpPr>
          <p:cNvPr id="3" name="Content Placeholder 2">
            <a:extLst>
              <a:ext uri="{FF2B5EF4-FFF2-40B4-BE49-F238E27FC236}">
                <a16:creationId xmlns:a16="http://schemas.microsoft.com/office/drawing/2014/main" id="{47F1E6E3-A587-454E-812A-17D2574B29E5}"/>
              </a:ext>
            </a:extLst>
          </p:cNvPr>
          <p:cNvSpPr>
            <a:spLocks noGrp="1"/>
          </p:cNvSpPr>
          <p:nvPr>
            <p:ph idx="1"/>
          </p:nvPr>
        </p:nvSpPr>
        <p:spPr>
          <a:xfrm>
            <a:off x="1522414" y="1143000"/>
            <a:ext cx="9601200" cy="4876800"/>
          </a:xfrm>
        </p:spPr>
        <p:txBody>
          <a:bodyPr>
            <a:normAutofit/>
          </a:bodyPr>
          <a:lstStyle/>
          <a:p>
            <a:r>
              <a:rPr lang="en-US" sz="3600" i="1" dirty="0" err="1"/>
              <a:t>Silicernium</a:t>
            </a:r>
            <a:endParaRPr lang="en-US" sz="3600" i="1" dirty="0"/>
          </a:p>
          <a:p>
            <a:r>
              <a:rPr lang="en-US" sz="3600" i="1" dirty="0" err="1"/>
              <a:t>Suffitio</a:t>
            </a:r>
            <a:endParaRPr lang="en-US" sz="3600" i="1" dirty="0"/>
          </a:p>
          <a:p>
            <a:r>
              <a:rPr lang="en-US" sz="3600" i="1" dirty="0"/>
              <a:t>Feriae </a:t>
            </a:r>
            <a:r>
              <a:rPr lang="en-US" sz="3600" i="1" dirty="0" err="1"/>
              <a:t>denicales</a:t>
            </a:r>
            <a:endParaRPr lang="en-US" sz="3600" i="1" dirty="0"/>
          </a:p>
          <a:p>
            <a:r>
              <a:rPr lang="en-US" sz="3600" i="1" dirty="0"/>
              <a:t>Cena </a:t>
            </a:r>
            <a:r>
              <a:rPr lang="en-US" sz="3600" i="1" dirty="0" err="1"/>
              <a:t>novendialis</a:t>
            </a:r>
            <a:endParaRPr lang="en-US" sz="3600" i="1" dirty="0"/>
          </a:p>
          <a:p>
            <a:r>
              <a:rPr lang="en-US" sz="3600" i="1" dirty="0" err="1"/>
              <a:t>Parentalia</a:t>
            </a:r>
            <a:r>
              <a:rPr lang="en-US" sz="3600" i="1" dirty="0"/>
              <a:t> &amp; Lemuria</a:t>
            </a:r>
            <a:endParaRPr lang="en-US" sz="3600" dirty="0"/>
          </a:p>
          <a:p>
            <a:pPr marL="0" indent="0">
              <a:buNone/>
            </a:pPr>
            <a:endParaRPr lang="en-US" sz="3600" i="1" dirty="0"/>
          </a:p>
          <a:p>
            <a:endParaRPr lang="en-US" sz="3600" dirty="0"/>
          </a:p>
        </p:txBody>
      </p:sp>
    </p:spTree>
    <p:extLst>
      <p:ext uri="{BB962C8B-B14F-4D97-AF65-F5344CB8AC3E}">
        <p14:creationId xmlns:p14="http://schemas.microsoft.com/office/powerpoint/2010/main" val="659191107"/>
      </p:ext>
    </p:extLst>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EBA2E89-A430-4AEC-8BF3-87C088B23E4D}"/>
              </a:ext>
            </a:extLst>
          </p:cNvPr>
          <p:cNvPicPr>
            <a:picLocks noChangeAspect="1"/>
          </p:cNvPicPr>
          <p:nvPr/>
        </p:nvPicPr>
        <p:blipFill rotWithShape="1">
          <a:blip r:embed="rId3"/>
          <a:srcRect r="9147"/>
          <a:stretch/>
        </p:blipFill>
        <p:spPr>
          <a:xfrm>
            <a:off x="1524644" y="0"/>
            <a:ext cx="8303568" cy="6858000"/>
          </a:xfrm>
          <a:prstGeom prst="rect">
            <a:avLst/>
          </a:prstGeom>
        </p:spPr>
      </p:pic>
    </p:spTree>
    <p:extLst>
      <p:ext uri="{BB962C8B-B14F-4D97-AF65-F5344CB8AC3E}">
        <p14:creationId xmlns:p14="http://schemas.microsoft.com/office/powerpoint/2010/main" val="4087163008"/>
      </p:ext>
    </p:extLst>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EA6986-C552-475F-9086-6CFB4064BFFC}"/>
              </a:ext>
            </a:extLst>
          </p:cNvPr>
          <p:cNvSpPr>
            <a:spLocks noGrp="1"/>
          </p:cNvSpPr>
          <p:nvPr>
            <p:ph type="title"/>
          </p:nvPr>
        </p:nvSpPr>
        <p:spPr>
          <a:xfrm>
            <a:off x="1522414" y="838200"/>
            <a:ext cx="9144000" cy="5562600"/>
          </a:xfrm>
        </p:spPr>
        <p:txBody>
          <a:bodyPr anchor="t"/>
          <a:lstStyle/>
          <a:p>
            <a:br>
              <a:rPr lang="en-US" sz="3600" dirty="0"/>
            </a:br>
            <a:r>
              <a:rPr lang="en-US" sz="3600" dirty="0"/>
              <a:t>Belief in an afterlife seems common</a:t>
            </a:r>
            <a:br>
              <a:rPr lang="en-US" sz="3600" dirty="0"/>
            </a:br>
            <a:br>
              <a:rPr lang="en-US" sz="3600" dirty="0"/>
            </a:br>
            <a:endParaRPr lang="en-US" sz="3600" dirty="0"/>
          </a:p>
        </p:txBody>
      </p:sp>
      <p:sp>
        <p:nvSpPr>
          <p:cNvPr id="3" name="Text Placeholder 2">
            <a:extLst>
              <a:ext uri="{FF2B5EF4-FFF2-40B4-BE49-F238E27FC236}">
                <a16:creationId xmlns:a16="http://schemas.microsoft.com/office/drawing/2014/main" id="{5AEE21DB-CA7D-4294-9245-AC89AB53FC00}"/>
              </a:ext>
            </a:extLst>
          </p:cNvPr>
          <p:cNvSpPr>
            <a:spLocks noGrp="1"/>
          </p:cNvSpPr>
          <p:nvPr>
            <p:ph type="body" idx="1"/>
          </p:nvPr>
        </p:nvSpPr>
        <p:spPr>
          <a:xfrm>
            <a:off x="1484383" y="304800"/>
            <a:ext cx="8229600" cy="533400"/>
          </a:xfrm>
        </p:spPr>
        <p:txBody>
          <a:bodyPr>
            <a:normAutofit fontScale="92500" lnSpcReduction="10000"/>
          </a:bodyPr>
          <a:lstStyle/>
          <a:p>
            <a:r>
              <a:rPr lang="en-US" sz="3600" dirty="0"/>
              <a:t>Beliefs:</a:t>
            </a:r>
          </a:p>
        </p:txBody>
      </p:sp>
    </p:spTree>
    <p:extLst>
      <p:ext uri="{BB962C8B-B14F-4D97-AF65-F5344CB8AC3E}">
        <p14:creationId xmlns:p14="http://schemas.microsoft.com/office/powerpoint/2010/main" val="1588626949"/>
      </p:ext>
    </p:extLst>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9026BB-964B-4008-8F26-FC4B7684F31C}"/>
              </a:ext>
            </a:extLst>
          </p:cNvPr>
          <p:cNvSpPr>
            <a:spLocks noGrp="1"/>
          </p:cNvSpPr>
          <p:nvPr>
            <p:ph type="title"/>
          </p:nvPr>
        </p:nvSpPr>
        <p:spPr>
          <a:xfrm>
            <a:off x="1522414" y="762000"/>
            <a:ext cx="9144000" cy="4572001"/>
          </a:xfrm>
        </p:spPr>
        <p:txBody>
          <a:bodyPr anchor="t"/>
          <a:lstStyle/>
          <a:p>
            <a:br>
              <a:rPr lang="en-US" sz="3600" dirty="0"/>
            </a:br>
            <a:r>
              <a:rPr lang="en-US" sz="3600" dirty="0"/>
              <a:t>Literary</a:t>
            </a:r>
            <a:br>
              <a:rPr lang="en-US" sz="3600" dirty="0"/>
            </a:br>
            <a:endParaRPr lang="en-US" sz="3600" dirty="0"/>
          </a:p>
        </p:txBody>
      </p:sp>
      <p:sp>
        <p:nvSpPr>
          <p:cNvPr id="3" name="Text Placeholder 2">
            <a:extLst>
              <a:ext uri="{FF2B5EF4-FFF2-40B4-BE49-F238E27FC236}">
                <a16:creationId xmlns:a16="http://schemas.microsoft.com/office/drawing/2014/main" id="{F6393644-AB6A-49E3-924C-93941BC79234}"/>
              </a:ext>
            </a:extLst>
          </p:cNvPr>
          <p:cNvSpPr>
            <a:spLocks noGrp="1"/>
          </p:cNvSpPr>
          <p:nvPr>
            <p:ph type="body" idx="1"/>
          </p:nvPr>
        </p:nvSpPr>
        <p:spPr>
          <a:xfrm>
            <a:off x="1522413" y="228600"/>
            <a:ext cx="8229600" cy="914400"/>
          </a:xfrm>
        </p:spPr>
        <p:txBody>
          <a:bodyPr>
            <a:normAutofit/>
          </a:bodyPr>
          <a:lstStyle/>
          <a:p>
            <a:r>
              <a:rPr lang="en-US" sz="3600" dirty="0"/>
              <a:t>Evidence:</a:t>
            </a:r>
          </a:p>
        </p:txBody>
      </p:sp>
    </p:spTree>
    <p:extLst>
      <p:ext uri="{BB962C8B-B14F-4D97-AF65-F5344CB8AC3E}">
        <p14:creationId xmlns:p14="http://schemas.microsoft.com/office/powerpoint/2010/main" val="4277495804"/>
      </p:ext>
    </p:extLst>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0442BD8-566C-483D-8E5A-89CD76DFA752}"/>
              </a:ext>
            </a:extLst>
          </p:cNvPr>
          <p:cNvPicPr>
            <a:picLocks noChangeAspect="1"/>
          </p:cNvPicPr>
          <p:nvPr/>
        </p:nvPicPr>
        <p:blipFill rotWithShape="1">
          <a:blip r:embed="rId2"/>
          <a:srcRect l="17870" t="3704" r="19790" b="19444"/>
          <a:stretch/>
        </p:blipFill>
        <p:spPr>
          <a:xfrm>
            <a:off x="4341812" y="137746"/>
            <a:ext cx="4123981" cy="658250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620964391"/>
      </p:ext>
    </p:extLst>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F2E387D-6116-4391-BD59-EAE7634CE932}"/>
              </a:ext>
            </a:extLst>
          </p:cNvPr>
          <p:cNvPicPr>
            <a:picLocks noChangeAspect="1"/>
          </p:cNvPicPr>
          <p:nvPr/>
        </p:nvPicPr>
        <p:blipFill rotWithShape="1">
          <a:blip r:embed="rId2"/>
          <a:srcRect l="23568" t="4932" r="8280" b="26976"/>
          <a:stretch/>
        </p:blipFill>
        <p:spPr>
          <a:xfrm rot="10800000">
            <a:off x="3960812" y="334014"/>
            <a:ext cx="4953000" cy="6407247"/>
          </a:xfrm>
          <a:prstGeom prst="rect">
            <a:avLst/>
          </a:prstGeom>
        </p:spPr>
      </p:pic>
    </p:spTree>
    <p:extLst>
      <p:ext uri="{BB962C8B-B14F-4D97-AF65-F5344CB8AC3E}">
        <p14:creationId xmlns:p14="http://schemas.microsoft.com/office/powerpoint/2010/main" val="171464660"/>
      </p:ext>
    </p:extLst>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9D6182C-0E19-4323-9728-07D4B404E29F}"/>
              </a:ext>
            </a:extLst>
          </p:cNvPr>
          <p:cNvPicPr>
            <a:picLocks noChangeAspect="1"/>
          </p:cNvPicPr>
          <p:nvPr/>
        </p:nvPicPr>
        <p:blipFill rotWithShape="1">
          <a:blip r:embed="rId2"/>
          <a:srcRect l="14190" t="19315" r="15998" b="22223"/>
          <a:stretch/>
        </p:blipFill>
        <p:spPr>
          <a:xfrm rot="10800000">
            <a:off x="3503612" y="238858"/>
            <a:ext cx="5829968" cy="6390542"/>
          </a:xfrm>
          <a:prstGeom prst="rect">
            <a:avLst/>
          </a:prstGeom>
        </p:spPr>
      </p:pic>
    </p:spTree>
    <p:extLst>
      <p:ext uri="{BB962C8B-B14F-4D97-AF65-F5344CB8AC3E}">
        <p14:creationId xmlns:p14="http://schemas.microsoft.com/office/powerpoint/2010/main" val="183364563"/>
      </p:ext>
    </p:extLst>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66B42DA-DDAF-43F8-A417-428DB06F1878}"/>
              </a:ext>
            </a:extLst>
          </p:cNvPr>
          <p:cNvPicPr>
            <a:picLocks noChangeAspect="1"/>
          </p:cNvPicPr>
          <p:nvPr/>
        </p:nvPicPr>
        <p:blipFill rotWithShape="1">
          <a:blip r:embed="rId3"/>
          <a:srcRect l="22151" t="6475" r="11977" b="20448"/>
          <a:stretch/>
        </p:blipFill>
        <p:spPr>
          <a:xfrm>
            <a:off x="3998912" y="419100"/>
            <a:ext cx="4191000" cy="6019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715139131"/>
      </p:ext>
    </p:extLst>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9026BB-964B-4008-8F26-FC4B7684F31C}"/>
              </a:ext>
            </a:extLst>
          </p:cNvPr>
          <p:cNvSpPr>
            <a:spLocks noGrp="1"/>
          </p:cNvSpPr>
          <p:nvPr>
            <p:ph type="title"/>
          </p:nvPr>
        </p:nvSpPr>
        <p:spPr>
          <a:xfrm>
            <a:off x="1522414" y="762000"/>
            <a:ext cx="9144000" cy="4572001"/>
          </a:xfrm>
        </p:spPr>
        <p:txBody>
          <a:bodyPr anchor="t"/>
          <a:lstStyle/>
          <a:p>
            <a:r>
              <a:rPr lang="en-US" sz="3600" dirty="0"/>
              <a:t>Literary</a:t>
            </a:r>
            <a:br>
              <a:rPr lang="en-US" sz="3600" dirty="0"/>
            </a:br>
            <a:br>
              <a:rPr lang="en-US" sz="3600" dirty="0"/>
            </a:br>
            <a:r>
              <a:rPr lang="en-US" sz="3600" dirty="0"/>
              <a:t>Funerary art</a:t>
            </a:r>
            <a:br>
              <a:rPr lang="en-US" sz="3600" dirty="0"/>
            </a:br>
            <a:endParaRPr lang="en-US" sz="3600" dirty="0"/>
          </a:p>
        </p:txBody>
      </p:sp>
      <p:sp>
        <p:nvSpPr>
          <p:cNvPr id="3" name="Text Placeholder 2">
            <a:extLst>
              <a:ext uri="{FF2B5EF4-FFF2-40B4-BE49-F238E27FC236}">
                <a16:creationId xmlns:a16="http://schemas.microsoft.com/office/drawing/2014/main" id="{F6393644-AB6A-49E3-924C-93941BC79234}"/>
              </a:ext>
            </a:extLst>
          </p:cNvPr>
          <p:cNvSpPr>
            <a:spLocks noGrp="1"/>
          </p:cNvSpPr>
          <p:nvPr>
            <p:ph type="body" idx="1"/>
          </p:nvPr>
        </p:nvSpPr>
        <p:spPr>
          <a:xfrm>
            <a:off x="1522413" y="228600"/>
            <a:ext cx="8229600" cy="914400"/>
          </a:xfrm>
        </p:spPr>
        <p:txBody>
          <a:bodyPr>
            <a:normAutofit/>
          </a:bodyPr>
          <a:lstStyle/>
          <a:p>
            <a:r>
              <a:rPr lang="en-US" sz="3600" dirty="0"/>
              <a:t>Evidence</a:t>
            </a:r>
          </a:p>
        </p:txBody>
      </p:sp>
    </p:spTree>
    <p:extLst>
      <p:ext uri="{BB962C8B-B14F-4D97-AF65-F5344CB8AC3E}">
        <p14:creationId xmlns:p14="http://schemas.microsoft.com/office/powerpoint/2010/main" val="2837555547"/>
      </p:ext>
    </p:extLst>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9642FEB-EEA1-439F-9840-7E5480984D61}"/>
              </a:ext>
            </a:extLst>
          </p:cNvPr>
          <p:cNvPicPr>
            <a:picLocks noChangeAspect="1"/>
          </p:cNvPicPr>
          <p:nvPr/>
        </p:nvPicPr>
        <p:blipFill rotWithShape="1">
          <a:blip r:embed="rId3">
            <a:extLst>
              <a:ext uri="{28A0092B-C50C-407E-A947-70E740481C1C}">
                <a14:useLocalDpi xmlns:a14="http://schemas.microsoft.com/office/drawing/2010/main" val="0"/>
              </a:ext>
            </a:extLst>
          </a:blip>
          <a:srcRect t="5263" b="42221"/>
          <a:stretch/>
        </p:blipFill>
        <p:spPr>
          <a:xfrm>
            <a:off x="2589212" y="990600"/>
            <a:ext cx="7830401" cy="5323434"/>
          </a:xfrm>
          <a:prstGeom prst="rect">
            <a:avLst/>
          </a:prstGeom>
        </p:spPr>
      </p:pic>
    </p:spTree>
    <p:extLst>
      <p:ext uri="{BB962C8B-B14F-4D97-AF65-F5344CB8AC3E}">
        <p14:creationId xmlns:p14="http://schemas.microsoft.com/office/powerpoint/2010/main" val="2948790052"/>
      </p:ext>
    </p:extLst>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9026BB-964B-4008-8F26-FC4B7684F31C}"/>
              </a:ext>
            </a:extLst>
          </p:cNvPr>
          <p:cNvSpPr>
            <a:spLocks noGrp="1"/>
          </p:cNvSpPr>
          <p:nvPr>
            <p:ph type="title"/>
          </p:nvPr>
        </p:nvSpPr>
        <p:spPr>
          <a:xfrm>
            <a:off x="1522414" y="762000"/>
            <a:ext cx="9144000" cy="4572001"/>
          </a:xfrm>
        </p:spPr>
        <p:txBody>
          <a:bodyPr anchor="t"/>
          <a:lstStyle/>
          <a:p>
            <a:r>
              <a:rPr lang="en-US" sz="3600" dirty="0"/>
              <a:t>Literary</a:t>
            </a:r>
            <a:br>
              <a:rPr lang="en-US" sz="3600" dirty="0"/>
            </a:br>
            <a:br>
              <a:rPr lang="en-US" sz="3600" dirty="0"/>
            </a:br>
            <a:r>
              <a:rPr lang="en-US" sz="3600" dirty="0"/>
              <a:t>Funerary art</a:t>
            </a:r>
            <a:br>
              <a:rPr lang="en-US" sz="3600" dirty="0"/>
            </a:br>
            <a:br>
              <a:rPr lang="en-US" sz="3600" dirty="0"/>
            </a:br>
            <a:r>
              <a:rPr lang="en-US" sz="3600" dirty="0"/>
              <a:t>Epigraphy</a:t>
            </a:r>
            <a:br>
              <a:rPr lang="en-US" sz="3600" dirty="0"/>
            </a:br>
            <a:endParaRPr lang="en-US" sz="3600" dirty="0"/>
          </a:p>
        </p:txBody>
      </p:sp>
      <p:sp>
        <p:nvSpPr>
          <p:cNvPr id="3" name="Text Placeholder 2">
            <a:extLst>
              <a:ext uri="{FF2B5EF4-FFF2-40B4-BE49-F238E27FC236}">
                <a16:creationId xmlns:a16="http://schemas.microsoft.com/office/drawing/2014/main" id="{F6393644-AB6A-49E3-924C-93941BC79234}"/>
              </a:ext>
            </a:extLst>
          </p:cNvPr>
          <p:cNvSpPr>
            <a:spLocks noGrp="1"/>
          </p:cNvSpPr>
          <p:nvPr>
            <p:ph type="body" idx="1"/>
          </p:nvPr>
        </p:nvSpPr>
        <p:spPr>
          <a:xfrm>
            <a:off x="1522413" y="228600"/>
            <a:ext cx="8229600" cy="914400"/>
          </a:xfrm>
        </p:spPr>
        <p:txBody>
          <a:bodyPr>
            <a:normAutofit/>
          </a:bodyPr>
          <a:lstStyle/>
          <a:p>
            <a:r>
              <a:rPr lang="en-US" sz="3600" dirty="0"/>
              <a:t>Evidence</a:t>
            </a:r>
          </a:p>
        </p:txBody>
      </p:sp>
    </p:spTree>
    <p:extLst>
      <p:ext uri="{BB962C8B-B14F-4D97-AF65-F5344CB8AC3E}">
        <p14:creationId xmlns:p14="http://schemas.microsoft.com/office/powerpoint/2010/main" val="1907466484"/>
      </p:ext>
    </p:extLst>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9827107-9EE1-4B9D-A394-A1EB4419FD7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4053" t="8889" r="18366"/>
          <a:stretch/>
        </p:blipFill>
        <p:spPr>
          <a:xfrm>
            <a:off x="3960812" y="210766"/>
            <a:ext cx="3810000" cy="6647234"/>
          </a:xfrm>
          <a:prstGeom prst="rect">
            <a:avLst/>
          </a:prstGeom>
        </p:spPr>
      </p:pic>
    </p:spTree>
    <p:extLst>
      <p:ext uri="{BB962C8B-B14F-4D97-AF65-F5344CB8AC3E}">
        <p14:creationId xmlns:p14="http://schemas.microsoft.com/office/powerpoint/2010/main" val="694552643"/>
      </p:ext>
    </p:extLst>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00637CB-7D3C-4065-8FCD-BA0F7EEFFE7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4052" t="6666" r="19804" b="3334"/>
          <a:stretch/>
        </p:blipFill>
        <p:spPr>
          <a:xfrm>
            <a:off x="3960812" y="54665"/>
            <a:ext cx="3962400" cy="6977270"/>
          </a:xfrm>
          <a:prstGeom prst="rect">
            <a:avLst/>
          </a:prstGeom>
        </p:spPr>
      </p:pic>
    </p:spTree>
    <p:extLst>
      <p:ext uri="{BB962C8B-B14F-4D97-AF65-F5344CB8AC3E}">
        <p14:creationId xmlns:p14="http://schemas.microsoft.com/office/powerpoint/2010/main" val="2024659635"/>
      </p:ext>
    </p:extLst>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EA6986-C552-475F-9086-6CFB4064BFFC}"/>
              </a:ext>
            </a:extLst>
          </p:cNvPr>
          <p:cNvSpPr>
            <a:spLocks noGrp="1"/>
          </p:cNvSpPr>
          <p:nvPr>
            <p:ph type="title"/>
          </p:nvPr>
        </p:nvSpPr>
        <p:spPr>
          <a:xfrm>
            <a:off x="1522414" y="838200"/>
            <a:ext cx="9144000" cy="5562600"/>
          </a:xfrm>
        </p:spPr>
        <p:txBody>
          <a:bodyPr anchor="t"/>
          <a:lstStyle/>
          <a:p>
            <a:r>
              <a:rPr lang="en-US" sz="3600" dirty="0"/>
              <a:t>Belief in an afterlife seems common</a:t>
            </a:r>
            <a:br>
              <a:rPr lang="en-US" sz="3600" dirty="0"/>
            </a:br>
            <a:br>
              <a:rPr lang="en-US" sz="3600" dirty="0"/>
            </a:br>
            <a:r>
              <a:rPr lang="en-US" sz="3600" dirty="0"/>
              <a:t>Survival of an undifferentiated personality</a:t>
            </a:r>
            <a:br>
              <a:rPr lang="en-US" sz="3600" dirty="0"/>
            </a:br>
            <a:br>
              <a:rPr lang="en-US" sz="3600" dirty="0"/>
            </a:br>
            <a:endParaRPr lang="en-US" sz="3600" dirty="0"/>
          </a:p>
        </p:txBody>
      </p:sp>
      <p:sp>
        <p:nvSpPr>
          <p:cNvPr id="3" name="Text Placeholder 2">
            <a:extLst>
              <a:ext uri="{FF2B5EF4-FFF2-40B4-BE49-F238E27FC236}">
                <a16:creationId xmlns:a16="http://schemas.microsoft.com/office/drawing/2014/main" id="{5AEE21DB-CA7D-4294-9245-AC89AB53FC00}"/>
              </a:ext>
            </a:extLst>
          </p:cNvPr>
          <p:cNvSpPr>
            <a:spLocks noGrp="1"/>
          </p:cNvSpPr>
          <p:nvPr>
            <p:ph type="body" idx="1"/>
          </p:nvPr>
        </p:nvSpPr>
        <p:spPr>
          <a:xfrm>
            <a:off x="1484383" y="304800"/>
            <a:ext cx="8229600" cy="533400"/>
          </a:xfrm>
        </p:spPr>
        <p:txBody>
          <a:bodyPr>
            <a:normAutofit fontScale="92500" lnSpcReduction="10000"/>
          </a:bodyPr>
          <a:lstStyle/>
          <a:p>
            <a:r>
              <a:rPr lang="en-US" sz="3600" dirty="0"/>
              <a:t>Beliefs:</a:t>
            </a:r>
          </a:p>
        </p:txBody>
      </p:sp>
    </p:spTree>
    <p:extLst>
      <p:ext uri="{BB962C8B-B14F-4D97-AF65-F5344CB8AC3E}">
        <p14:creationId xmlns:p14="http://schemas.microsoft.com/office/powerpoint/2010/main" val="764120011"/>
      </p:ext>
    </p:extLst>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63F8AD4-BC37-4383-A33D-CBC776768C1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0000" r="15490" b="5555"/>
          <a:stretch/>
        </p:blipFill>
        <p:spPr>
          <a:xfrm>
            <a:off x="3046413" y="170727"/>
            <a:ext cx="5181600" cy="670041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159060473"/>
      </p:ext>
    </p:extLst>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4BC9AF5-BC08-4C77-808F-76CF1E9F6D38}"/>
              </a:ext>
            </a:extLst>
          </p:cNvPr>
          <p:cNvPicPr>
            <a:picLocks noChangeAspect="1"/>
          </p:cNvPicPr>
          <p:nvPr/>
        </p:nvPicPr>
        <p:blipFill rotWithShape="1">
          <a:blip r:embed="rId3"/>
          <a:srcRect l="11158" t="5556" r="23571" b="15803"/>
          <a:stretch/>
        </p:blipFill>
        <p:spPr>
          <a:xfrm>
            <a:off x="3808412" y="24383"/>
            <a:ext cx="4419600" cy="6894577"/>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pic>
    </p:spTree>
    <p:extLst>
      <p:ext uri="{BB962C8B-B14F-4D97-AF65-F5344CB8AC3E}">
        <p14:creationId xmlns:p14="http://schemas.microsoft.com/office/powerpoint/2010/main" val="2327379034"/>
      </p:ext>
    </p:extLst>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9026BB-964B-4008-8F26-FC4B7684F31C}"/>
              </a:ext>
            </a:extLst>
          </p:cNvPr>
          <p:cNvSpPr>
            <a:spLocks noGrp="1"/>
          </p:cNvSpPr>
          <p:nvPr>
            <p:ph type="title"/>
          </p:nvPr>
        </p:nvSpPr>
        <p:spPr>
          <a:xfrm>
            <a:off x="1522414" y="762000"/>
            <a:ext cx="9144000" cy="4572001"/>
          </a:xfrm>
        </p:spPr>
        <p:txBody>
          <a:bodyPr anchor="t"/>
          <a:lstStyle/>
          <a:p>
            <a:r>
              <a:rPr lang="en-US" sz="3600" dirty="0"/>
              <a:t>Literary</a:t>
            </a:r>
            <a:br>
              <a:rPr lang="en-US" sz="3600" dirty="0"/>
            </a:br>
            <a:br>
              <a:rPr lang="en-US" sz="3600" dirty="0"/>
            </a:br>
            <a:r>
              <a:rPr lang="en-US" sz="3600" dirty="0"/>
              <a:t>Funerary art</a:t>
            </a:r>
            <a:br>
              <a:rPr lang="en-US" sz="3600" dirty="0"/>
            </a:br>
            <a:br>
              <a:rPr lang="en-US" sz="3600" dirty="0"/>
            </a:br>
            <a:r>
              <a:rPr lang="en-US" sz="3600" dirty="0"/>
              <a:t>Epigraphy</a:t>
            </a:r>
            <a:br>
              <a:rPr lang="en-US" sz="3600" dirty="0"/>
            </a:br>
            <a:br>
              <a:rPr lang="en-US" sz="3600" dirty="0"/>
            </a:br>
            <a:r>
              <a:rPr lang="en-US" sz="3600" dirty="0"/>
              <a:t>Archaeology</a:t>
            </a:r>
          </a:p>
        </p:txBody>
      </p:sp>
      <p:sp>
        <p:nvSpPr>
          <p:cNvPr id="3" name="Text Placeholder 2">
            <a:extLst>
              <a:ext uri="{FF2B5EF4-FFF2-40B4-BE49-F238E27FC236}">
                <a16:creationId xmlns:a16="http://schemas.microsoft.com/office/drawing/2014/main" id="{F6393644-AB6A-49E3-924C-93941BC79234}"/>
              </a:ext>
            </a:extLst>
          </p:cNvPr>
          <p:cNvSpPr>
            <a:spLocks noGrp="1"/>
          </p:cNvSpPr>
          <p:nvPr>
            <p:ph type="body" idx="1"/>
          </p:nvPr>
        </p:nvSpPr>
        <p:spPr>
          <a:xfrm>
            <a:off x="1522413" y="228600"/>
            <a:ext cx="8229600" cy="914400"/>
          </a:xfrm>
        </p:spPr>
        <p:txBody>
          <a:bodyPr>
            <a:normAutofit/>
          </a:bodyPr>
          <a:lstStyle/>
          <a:p>
            <a:r>
              <a:rPr lang="en-US" sz="3600" dirty="0"/>
              <a:t>Evidence</a:t>
            </a:r>
          </a:p>
        </p:txBody>
      </p:sp>
    </p:spTree>
    <p:extLst>
      <p:ext uri="{BB962C8B-B14F-4D97-AF65-F5344CB8AC3E}">
        <p14:creationId xmlns:p14="http://schemas.microsoft.com/office/powerpoint/2010/main" val="1746318331"/>
      </p:ext>
    </p:extLst>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1021314-7259-4E49-A1DF-D448722E135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556" r="12615" b="5556"/>
          <a:stretch/>
        </p:blipFill>
        <p:spPr>
          <a:xfrm>
            <a:off x="3444731" y="381000"/>
            <a:ext cx="4630881" cy="6096000"/>
          </a:xfrm>
          <a:prstGeom prst="rect">
            <a:avLst/>
          </a:prstGeom>
        </p:spPr>
      </p:pic>
    </p:spTree>
    <p:extLst>
      <p:ext uri="{BB962C8B-B14F-4D97-AF65-F5344CB8AC3E}">
        <p14:creationId xmlns:p14="http://schemas.microsoft.com/office/powerpoint/2010/main" val="873993895"/>
      </p:ext>
    </p:extLst>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CCB7C4-FED4-4786-B00D-195485352FCA}"/>
              </a:ext>
            </a:extLst>
          </p:cNvPr>
          <p:cNvSpPr>
            <a:spLocks noGrp="1"/>
          </p:cNvSpPr>
          <p:nvPr>
            <p:ph type="title"/>
          </p:nvPr>
        </p:nvSpPr>
        <p:spPr>
          <a:xfrm>
            <a:off x="1522414" y="838200"/>
            <a:ext cx="9144000" cy="4495801"/>
          </a:xfrm>
        </p:spPr>
        <p:txBody>
          <a:bodyPr anchor="t"/>
          <a:lstStyle/>
          <a:p>
            <a:r>
              <a:rPr lang="en-US" sz="3600" dirty="0"/>
              <a:t>Lay the groundwork – talk about death and funerals/use this research to prep your class</a:t>
            </a:r>
            <a:br>
              <a:rPr lang="en-US" sz="3600" dirty="0"/>
            </a:br>
            <a:br>
              <a:rPr lang="en-US" sz="3600" dirty="0"/>
            </a:br>
            <a:r>
              <a:rPr lang="en-US" sz="3600" dirty="0"/>
              <a:t>Enact a funeral!</a:t>
            </a:r>
            <a:br>
              <a:rPr lang="en-US" sz="3600" dirty="0"/>
            </a:br>
            <a:br>
              <a:rPr lang="en-US" sz="3600" dirty="0"/>
            </a:br>
            <a:r>
              <a:rPr lang="en-US" sz="3600" dirty="0"/>
              <a:t>Props – find ‘</a:t>
            </a:r>
            <a:r>
              <a:rPr lang="en-US" sz="3600" dirty="0" err="1"/>
              <a:t>em</a:t>
            </a:r>
            <a:r>
              <a:rPr lang="en-US" sz="3600" dirty="0"/>
              <a:t>/make ‘</a:t>
            </a:r>
            <a:r>
              <a:rPr lang="en-US" sz="3600" dirty="0" err="1"/>
              <a:t>em</a:t>
            </a:r>
            <a:r>
              <a:rPr lang="en-US" sz="3600" dirty="0"/>
              <a:t>/have students make ‘</a:t>
            </a:r>
            <a:r>
              <a:rPr lang="en-US" sz="3600" dirty="0" err="1"/>
              <a:t>em</a:t>
            </a:r>
            <a:r>
              <a:rPr lang="en-US" sz="3600" dirty="0"/>
              <a:t>: bier; corpse; torch; urn;</a:t>
            </a:r>
            <a:r>
              <a:rPr lang="en-US" sz="3600" i="1" dirty="0"/>
              <a:t> imagines</a:t>
            </a:r>
            <a:r>
              <a:rPr lang="en-US" sz="3600" dirty="0"/>
              <a:t>; head coverings; write a </a:t>
            </a:r>
            <a:r>
              <a:rPr lang="en-US" sz="3600" i="1" dirty="0" err="1"/>
              <a:t>laudatio</a:t>
            </a:r>
            <a:r>
              <a:rPr lang="en-US" sz="3600" dirty="0"/>
              <a:t> or improvise; pyre.</a:t>
            </a:r>
            <a:br>
              <a:rPr lang="en-US" sz="3600" dirty="0"/>
            </a:br>
            <a:endParaRPr lang="en-US" sz="3600" dirty="0"/>
          </a:p>
        </p:txBody>
      </p:sp>
      <p:sp>
        <p:nvSpPr>
          <p:cNvPr id="3" name="Text Placeholder 2">
            <a:extLst>
              <a:ext uri="{FF2B5EF4-FFF2-40B4-BE49-F238E27FC236}">
                <a16:creationId xmlns:a16="http://schemas.microsoft.com/office/drawing/2014/main" id="{3A98A996-6661-4F63-A164-59CFCEAF51E4}"/>
              </a:ext>
            </a:extLst>
          </p:cNvPr>
          <p:cNvSpPr>
            <a:spLocks noGrp="1"/>
          </p:cNvSpPr>
          <p:nvPr>
            <p:ph type="body" idx="1"/>
          </p:nvPr>
        </p:nvSpPr>
        <p:spPr>
          <a:xfrm>
            <a:off x="1522413" y="228600"/>
            <a:ext cx="8229600" cy="762000"/>
          </a:xfrm>
        </p:spPr>
        <p:txBody>
          <a:bodyPr>
            <a:normAutofit/>
          </a:bodyPr>
          <a:lstStyle/>
          <a:p>
            <a:r>
              <a:rPr lang="en-US" sz="3600" dirty="0"/>
              <a:t>Add to your classroom</a:t>
            </a:r>
          </a:p>
        </p:txBody>
      </p:sp>
    </p:spTree>
    <p:extLst>
      <p:ext uri="{BB962C8B-B14F-4D97-AF65-F5344CB8AC3E}">
        <p14:creationId xmlns:p14="http://schemas.microsoft.com/office/powerpoint/2010/main" val="3460852491"/>
      </p:ext>
    </p:extLst>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5DFB2B-D344-434D-9693-6983136022BD}"/>
              </a:ext>
            </a:extLst>
          </p:cNvPr>
          <p:cNvSpPr>
            <a:spLocks noGrp="1"/>
          </p:cNvSpPr>
          <p:nvPr>
            <p:ph type="title"/>
          </p:nvPr>
        </p:nvSpPr>
        <p:spPr/>
        <p:txBody>
          <a:bodyPr anchor="t">
            <a:normAutofit/>
          </a:bodyPr>
          <a:lstStyle/>
          <a:p>
            <a:r>
              <a:rPr lang="en-US" sz="4000" dirty="0"/>
              <a:t>Add  to your classroom </a:t>
            </a:r>
          </a:p>
        </p:txBody>
      </p:sp>
      <p:sp>
        <p:nvSpPr>
          <p:cNvPr id="3" name="Content Placeholder 2">
            <a:extLst>
              <a:ext uri="{FF2B5EF4-FFF2-40B4-BE49-F238E27FC236}">
                <a16:creationId xmlns:a16="http://schemas.microsoft.com/office/drawing/2014/main" id="{5707F388-5FD3-41A9-947C-4DD567CEAB6D}"/>
              </a:ext>
            </a:extLst>
          </p:cNvPr>
          <p:cNvSpPr>
            <a:spLocks noGrp="1"/>
          </p:cNvSpPr>
          <p:nvPr>
            <p:ph idx="1"/>
          </p:nvPr>
        </p:nvSpPr>
        <p:spPr/>
        <p:txBody>
          <a:bodyPr>
            <a:normAutofit/>
          </a:bodyPr>
          <a:lstStyle/>
          <a:p>
            <a:r>
              <a:rPr lang="en-US" sz="3600" dirty="0"/>
              <a:t>Jobs: Family; friends; manumitted slaves; professional mourners; professional undertakers; </a:t>
            </a:r>
            <a:r>
              <a:rPr lang="en-US" sz="3600" dirty="0" err="1"/>
              <a:t>powderers</a:t>
            </a:r>
            <a:r>
              <a:rPr lang="en-US" sz="3600" dirty="0"/>
              <a:t>; bier-bearers; professional burners or gravediggers; mc; herald; 4 flute players; tuba player(s);  horn player(s); mask/imago bearers; torch bearers.</a:t>
            </a:r>
          </a:p>
        </p:txBody>
      </p:sp>
    </p:spTree>
    <p:extLst>
      <p:ext uri="{BB962C8B-B14F-4D97-AF65-F5344CB8AC3E}">
        <p14:creationId xmlns:p14="http://schemas.microsoft.com/office/powerpoint/2010/main" val="431337260"/>
      </p:ext>
    </p:extLst>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DA9A98-6F80-46CB-9921-00D7972725D6}"/>
              </a:ext>
            </a:extLst>
          </p:cNvPr>
          <p:cNvSpPr>
            <a:spLocks noGrp="1"/>
          </p:cNvSpPr>
          <p:nvPr>
            <p:ph type="title"/>
          </p:nvPr>
        </p:nvSpPr>
        <p:spPr>
          <a:xfrm>
            <a:off x="1522414" y="533400"/>
            <a:ext cx="9601200" cy="609600"/>
          </a:xfrm>
        </p:spPr>
        <p:txBody>
          <a:bodyPr anchor="t">
            <a:normAutofit fontScale="90000"/>
          </a:bodyPr>
          <a:lstStyle/>
          <a:p>
            <a:r>
              <a:rPr lang="en-US" sz="4000" dirty="0"/>
              <a:t>Add to your classroom</a:t>
            </a:r>
          </a:p>
        </p:txBody>
      </p:sp>
      <p:sp>
        <p:nvSpPr>
          <p:cNvPr id="3" name="Content Placeholder 2">
            <a:extLst>
              <a:ext uri="{FF2B5EF4-FFF2-40B4-BE49-F238E27FC236}">
                <a16:creationId xmlns:a16="http://schemas.microsoft.com/office/drawing/2014/main" id="{1D7F11A3-6E03-4321-AF36-2DD115ED421E}"/>
              </a:ext>
            </a:extLst>
          </p:cNvPr>
          <p:cNvSpPr>
            <a:spLocks noGrp="1"/>
          </p:cNvSpPr>
          <p:nvPr>
            <p:ph idx="1"/>
          </p:nvPr>
        </p:nvSpPr>
        <p:spPr>
          <a:xfrm>
            <a:off x="1522414" y="1143000"/>
            <a:ext cx="9601200" cy="5181600"/>
          </a:xfrm>
        </p:spPr>
        <p:txBody>
          <a:bodyPr/>
          <a:lstStyle/>
          <a:p>
            <a:r>
              <a:rPr lang="en-US" sz="3600" dirty="0"/>
              <a:t>Gather family around the dying, catch the soul, close the eyes</a:t>
            </a:r>
          </a:p>
          <a:p>
            <a:r>
              <a:rPr lang="en-US" sz="3600" dirty="0" err="1"/>
              <a:t>Conclamatio</a:t>
            </a:r>
            <a:endParaRPr lang="en-US" sz="3600" dirty="0"/>
          </a:p>
          <a:p>
            <a:r>
              <a:rPr lang="en-US" sz="3600" dirty="0"/>
              <a:t>Take body from bed, place on floor, wash and anoint</a:t>
            </a:r>
          </a:p>
          <a:p>
            <a:r>
              <a:rPr lang="en-US" sz="3600" dirty="0"/>
              <a:t>Dress body (togate? wreath?) place coin in mouth, powder</a:t>
            </a:r>
          </a:p>
          <a:p>
            <a:r>
              <a:rPr lang="en-US" sz="3600" dirty="0"/>
              <a:t>Lie in state</a:t>
            </a:r>
          </a:p>
          <a:p>
            <a:pPr marL="0" indent="0">
              <a:buNone/>
            </a:pPr>
            <a:endParaRPr lang="en-US" dirty="0"/>
          </a:p>
          <a:p>
            <a:endParaRPr lang="en-US" dirty="0"/>
          </a:p>
        </p:txBody>
      </p:sp>
    </p:spTree>
    <p:extLst>
      <p:ext uri="{BB962C8B-B14F-4D97-AF65-F5344CB8AC3E}">
        <p14:creationId xmlns:p14="http://schemas.microsoft.com/office/powerpoint/2010/main" val="915550584"/>
      </p:ext>
    </p:extLst>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7561EA-408E-43C4-9F68-73164FE125CE}"/>
              </a:ext>
            </a:extLst>
          </p:cNvPr>
          <p:cNvSpPr>
            <a:spLocks noGrp="1"/>
          </p:cNvSpPr>
          <p:nvPr>
            <p:ph type="title"/>
          </p:nvPr>
        </p:nvSpPr>
        <p:spPr>
          <a:xfrm>
            <a:off x="1522414" y="533400"/>
            <a:ext cx="9601200" cy="685800"/>
          </a:xfrm>
        </p:spPr>
        <p:txBody>
          <a:bodyPr anchor="t"/>
          <a:lstStyle/>
          <a:p>
            <a:r>
              <a:rPr lang="en-US" dirty="0"/>
              <a:t>Add to your classroom</a:t>
            </a:r>
          </a:p>
        </p:txBody>
      </p:sp>
      <p:sp>
        <p:nvSpPr>
          <p:cNvPr id="3" name="Content Placeholder 2">
            <a:extLst>
              <a:ext uri="{FF2B5EF4-FFF2-40B4-BE49-F238E27FC236}">
                <a16:creationId xmlns:a16="http://schemas.microsoft.com/office/drawing/2014/main" id="{129654C4-8E34-491E-B0A6-0BEF6EF736CC}"/>
              </a:ext>
            </a:extLst>
          </p:cNvPr>
          <p:cNvSpPr>
            <a:spLocks noGrp="1"/>
          </p:cNvSpPr>
          <p:nvPr>
            <p:ph idx="1"/>
          </p:nvPr>
        </p:nvSpPr>
        <p:spPr>
          <a:xfrm>
            <a:off x="1522414" y="1219200"/>
            <a:ext cx="9601200" cy="4800600"/>
          </a:xfrm>
        </p:spPr>
        <p:txBody>
          <a:bodyPr>
            <a:normAutofit/>
          </a:bodyPr>
          <a:lstStyle/>
          <a:p>
            <a:r>
              <a:rPr lang="en-US" sz="3200" dirty="0" err="1"/>
              <a:t>Pompa</a:t>
            </a:r>
            <a:r>
              <a:rPr lang="en-US" sz="3200" dirty="0"/>
              <a:t>: 4 flute players, tuba player(s), horn player(s), professional mourners, widow(</a:t>
            </a:r>
            <a:r>
              <a:rPr lang="en-US" sz="3200" dirty="0" err="1"/>
              <a:t>er</a:t>
            </a:r>
            <a:r>
              <a:rPr lang="en-US" sz="3200" dirty="0"/>
              <a:t>), children precede bier</a:t>
            </a:r>
          </a:p>
          <a:p>
            <a:r>
              <a:rPr lang="en-US" sz="3200" dirty="0"/>
              <a:t>Camillus, slaves, manumitted slaves, other relatives follow bier</a:t>
            </a:r>
          </a:p>
          <a:p>
            <a:r>
              <a:rPr lang="en-US" sz="3200" dirty="0"/>
              <a:t>Carry to Forum, herald summons citizens along the way, </a:t>
            </a:r>
            <a:r>
              <a:rPr lang="en-US" sz="3200" i="1" dirty="0" err="1"/>
              <a:t>laudatio</a:t>
            </a:r>
            <a:r>
              <a:rPr lang="en-US" sz="3200" i="1" dirty="0"/>
              <a:t> </a:t>
            </a:r>
          </a:p>
          <a:p>
            <a:r>
              <a:rPr lang="en-US" sz="3200" dirty="0"/>
              <a:t>Carry to burning/inhumation site</a:t>
            </a:r>
          </a:p>
        </p:txBody>
      </p:sp>
    </p:spTree>
    <p:extLst>
      <p:ext uri="{BB962C8B-B14F-4D97-AF65-F5344CB8AC3E}">
        <p14:creationId xmlns:p14="http://schemas.microsoft.com/office/powerpoint/2010/main" val="924133449"/>
      </p:ext>
    </p:extLst>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8CC7EC-6B22-49ED-A2D8-583CB8E8C7F0}"/>
              </a:ext>
            </a:extLst>
          </p:cNvPr>
          <p:cNvSpPr>
            <a:spLocks noGrp="1"/>
          </p:cNvSpPr>
          <p:nvPr>
            <p:ph type="title"/>
          </p:nvPr>
        </p:nvSpPr>
        <p:spPr>
          <a:xfrm>
            <a:off x="1522414" y="533400"/>
            <a:ext cx="9601200" cy="762000"/>
          </a:xfrm>
        </p:spPr>
        <p:txBody>
          <a:bodyPr anchor="t">
            <a:normAutofit/>
          </a:bodyPr>
          <a:lstStyle/>
          <a:p>
            <a:r>
              <a:rPr lang="en-US" sz="3600" dirty="0"/>
              <a:t>Add to your classroom</a:t>
            </a:r>
          </a:p>
        </p:txBody>
      </p:sp>
      <p:sp>
        <p:nvSpPr>
          <p:cNvPr id="3" name="Content Placeholder 2">
            <a:extLst>
              <a:ext uri="{FF2B5EF4-FFF2-40B4-BE49-F238E27FC236}">
                <a16:creationId xmlns:a16="http://schemas.microsoft.com/office/drawing/2014/main" id="{FD10E401-54FA-4EAD-B0D6-AFB5A150D0D9}"/>
              </a:ext>
            </a:extLst>
          </p:cNvPr>
          <p:cNvSpPr>
            <a:spLocks noGrp="1"/>
          </p:cNvSpPr>
          <p:nvPr>
            <p:ph idx="1"/>
          </p:nvPr>
        </p:nvSpPr>
        <p:spPr>
          <a:xfrm>
            <a:off x="1522414" y="1295400"/>
            <a:ext cx="9601200" cy="4724400"/>
          </a:xfrm>
        </p:spPr>
        <p:txBody>
          <a:bodyPr>
            <a:normAutofit/>
          </a:bodyPr>
          <a:lstStyle/>
          <a:p>
            <a:r>
              <a:rPr lang="en-US" sz="3200" dirty="0"/>
              <a:t>At site: gravediggers dig or burners set up pyre</a:t>
            </a:r>
          </a:p>
          <a:p>
            <a:r>
              <a:rPr lang="en-US" sz="3200" dirty="0"/>
              <a:t>Ritually throw earth on body</a:t>
            </a:r>
          </a:p>
          <a:p>
            <a:r>
              <a:rPr lang="en-US" sz="3200" dirty="0"/>
              <a:t>“Ave </a:t>
            </a:r>
            <a:r>
              <a:rPr lang="en-US" sz="3200" dirty="0" err="1"/>
              <a:t>atque</a:t>
            </a:r>
            <a:r>
              <a:rPr lang="en-US" sz="3200" dirty="0"/>
              <a:t> vale” and, with head covered, nearest male relative lights pyre (if cremating)</a:t>
            </a:r>
          </a:p>
          <a:p>
            <a:r>
              <a:rPr lang="en-US" sz="3200" dirty="0"/>
              <a:t>Douse ashes with wine and remove portion for burial (if cremating), place remainder in urn</a:t>
            </a:r>
          </a:p>
          <a:p>
            <a:r>
              <a:rPr lang="en-US" sz="3200" dirty="0"/>
              <a:t>If inhumation, inter corpse</a:t>
            </a:r>
          </a:p>
        </p:txBody>
      </p:sp>
    </p:spTree>
    <p:extLst>
      <p:ext uri="{BB962C8B-B14F-4D97-AF65-F5344CB8AC3E}">
        <p14:creationId xmlns:p14="http://schemas.microsoft.com/office/powerpoint/2010/main" val="4167896054"/>
      </p:ext>
    </p:extLst>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739B68-53ED-4018-8C11-F04441665547}"/>
              </a:ext>
            </a:extLst>
          </p:cNvPr>
          <p:cNvSpPr>
            <a:spLocks noGrp="1"/>
          </p:cNvSpPr>
          <p:nvPr>
            <p:ph type="title"/>
          </p:nvPr>
        </p:nvSpPr>
        <p:spPr>
          <a:xfrm>
            <a:off x="1522414" y="533400"/>
            <a:ext cx="9601200" cy="685800"/>
          </a:xfrm>
        </p:spPr>
        <p:txBody>
          <a:bodyPr anchor="t">
            <a:normAutofit/>
          </a:bodyPr>
          <a:lstStyle/>
          <a:p>
            <a:r>
              <a:rPr lang="en-US" sz="3600" dirty="0"/>
              <a:t>Add to your classroom</a:t>
            </a:r>
          </a:p>
        </p:txBody>
      </p:sp>
      <p:sp>
        <p:nvSpPr>
          <p:cNvPr id="3" name="Content Placeholder 2">
            <a:extLst>
              <a:ext uri="{FF2B5EF4-FFF2-40B4-BE49-F238E27FC236}">
                <a16:creationId xmlns:a16="http://schemas.microsoft.com/office/drawing/2014/main" id="{00642C5B-BA58-4283-9DC5-132F968E0CBC}"/>
              </a:ext>
            </a:extLst>
          </p:cNvPr>
          <p:cNvSpPr>
            <a:spLocks noGrp="1"/>
          </p:cNvSpPr>
          <p:nvPr>
            <p:ph idx="1"/>
          </p:nvPr>
        </p:nvSpPr>
        <p:spPr>
          <a:xfrm>
            <a:off x="1522414" y="1066800"/>
            <a:ext cx="9601200" cy="4953000"/>
          </a:xfrm>
        </p:spPr>
        <p:txBody>
          <a:bodyPr>
            <a:normAutofit/>
          </a:bodyPr>
          <a:lstStyle/>
          <a:p>
            <a:r>
              <a:rPr lang="en-US" sz="3200" dirty="0"/>
              <a:t>If you want to be thorough:</a:t>
            </a:r>
          </a:p>
          <a:p>
            <a:r>
              <a:rPr lang="en-US" sz="3200" dirty="0"/>
              <a:t> purify house, funeral feast, then return nine days later for the </a:t>
            </a:r>
            <a:r>
              <a:rPr lang="en-US" sz="3200" dirty="0" err="1"/>
              <a:t>novendialis</a:t>
            </a:r>
            <a:r>
              <a:rPr lang="en-US" sz="3200" dirty="0"/>
              <a:t>! </a:t>
            </a:r>
          </a:p>
          <a:p>
            <a:r>
              <a:rPr lang="en-US" sz="3200" dirty="0"/>
              <a:t>Most of all – have fun!</a:t>
            </a:r>
          </a:p>
        </p:txBody>
      </p:sp>
    </p:spTree>
    <p:extLst>
      <p:ext uri="{BB962C8B-B14F-4D97-AF65-F5344CB8AC3E}">
        <p14:creationId xmlns:p14="http://schemas.microsoft.com/office/powerpoint/2010/main" val="2723995731"/>
      </p:ext>
    </p:extLst>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EA6986-C552-475F-9086-6CFB4064BFFC}"/>
              </a:ext>
            </a:extLst>
          </p:cNvPr>
          <p:cNvSpPr>
            <a:spLocks noGrp="1"/>
          </p:cNvSpPr>
          <p:nvPr>
            <p:ph type="title"/>
          </p:nvPr>
        </p:nvSpPr>
        <p:spPr>
          <a:xfrm>
            <a:off x="1522414" y="838200"/>
            <a:ext cx="9144000" cy="5562600"/>
          </a:xfrm>
        </p:spPr>
        <p:txBody>
          <a:bodyPr anchor="t"/>
          <a:lstStyle/>
          <a:p>
            <a:r>
              <a:rPr lang="en-US" sz="3600" dirty="0"/>
              <a:t>Belief in an afterlife seems common</a:t>
            </a:r>
            <a:br>
              <a:rPr lang="en-US" sz="3600" dirty="0"/>
            </a:br>
            <a:br>
              <a:rPr lang="en-US" sz="3600" dirty="0"/>
            </a:br>
            <a:r>
              <a:rPr lang="en-US" sz="3600" dirty="0"/>
              <a:t>Survival of an undifferentiated personality</a:t>
            </a:r>
            <a:br>
              <a:rPr lang="en-US" sz="3600" dirty="0"/>
            </a:br>
            <a:br>
              <a:rPr lang="en-US" sz="3600" dirty="0"/>
            </a:br>
            <a:r>
              <a:rPr lang="en-US" sz="3600" dirty="0"/>
              <a:t>Survival of an individual personality</a:t>
            </a:r>
            <a:br>
              <a:rPr lang="en-US" sz="3600" dirty="0"/>
            </a:br>
            <a:br>
              <a:rPr lang="en-US" sz="3600" dirty="0"/>
            </a:br>
            <a:endParaRPr lang="en-US" sz="3600" dirty="0"/>
          </a:p>
        </p:txBody>
      </p:sp>
      <p:sp>
        <p:nvSpPr>
          <p:cNvPr id="3" name="Text Placeholder 2">
            <a:extLst>
              <a:ext uri="{FF2B5EF4-FFF2-40B4-BE49-F238E27FC236}">
                <a16:creationId xmlns:a16="http://schemas.microsoft.com/office/drawing/2014/main" id="{5AEE21DB-CA7D-4294-9245-AC89AB53FC00}"/>
              </a:ext>
            </a:extLst>
          </p:cNvPr>
          <p:cNvSpPr>
            <a:spLocks noGrp="1"/>
          </p:cNvSpPr>
          <p:nvPr>
            <p:ph type="body" idx="1"/>
          </p:nvPr>
        </p:nvSpPr>
        <p:spPr>
          <a:xfrm>
            <a:off x="1484383" y="304800"/>
            <a:ext cx="8229600" cy="533400"/>
          </a:xfrm>
        </p:spPr>
        <p:txBody>
          <a:bodyPr>
            <a:normAutofit fontScale="92500" lnSpcReduction="10000"/>
          </a:bodyPr>
          <a:lstStyle/>
          <a:p>
            <a:r>
              <a:rPr lang="en-US" sz="3600" dirty="0"/>
              <a:t>Beliefs:</a:t>
            </a:r>
          </a:p>
        </p:txBody>
      </p:sp>
    </p:spTree>
    <p:extLst>
      <p:ext uri="{BB962C8B-B14F-4D97-AF65-F5344CB8AC3E}">
        <p14:creationId xmlns:p14="http://schemas.microsoft.com/office/powerpoint/2010/main" val="2013667846"/>
      </p:ext>
    </p:extLst>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798EC-58E3-4512-B193-4CC92F731722}"/>
              </a:ext>
            </a:extLst>
          </p:cNvPr>
          <p:cNvSpPr>
            <a:spLocks noGrp="1"/>
          </p:cNvSpPr>
          <p:nvPr>
            <p:ph type="title"/>
          </p:nvPr>
        </p:nvSpPr>
        <p:spPr>
          <a:xfrm>
            <a:off x="1522414" y="533400"/>
            <a:ext cx="9601200" cy="685800"/>
          </a:xfrm>
        </p:spPr>
        <p:txBody>
          <a:bodyPr anchor="t"/>
          <a:lstStyle/>
          <a:p>
            <a:r>
              <a:rPr lang="en-US" dirty="0"/>
              <a:t>Sources:</a:t>
            </a:r>
          </a:p>
        </p:txBody>
      </p:sp>
      <p:sp>
        <p:nvSpPr>
          <p:cNvPr id="3" name="Content Placeholder 2">
            <a:extLst>
              <a:ext uri="{FF2B5EF4-FFF2-40B4-BE49-F238E27FC236}">
                <a16:creationId xmlns:a16="http://schemas.microsoft.com/office/drawing/2014/main" id="{23FCEC09-79C6-49C2-8C5A-7EE1DED6E6DC}"/>
              </a:ext>
            </a:extLst>
          </p:cNvPr>
          <p:cNvSpPr>
            <a:spLocks noGrp="1"/>
          </p:cNvSpPr>
          <p:nvPr>
            <p:ph idx="1"/>
          </p:nvPr>
        </p:nvSpPr>
        <p:spPr>
          <a:xfrm>
            <a:off x="1522414" y="1219200"/>
            <a:ext cx="9601200" cy="4800600"/>
          </a:xfrm>
        </p:spPr>
        <p:txBody>
          <a:bodyPr/>
          <a:lstStyle/>
          <a:p>
            <a:r>
              <a:rPr lang="en-US" dirty="0"/>
              <a:t>Toynbee, J.M.C.; Death and Burial in the Roman World; Johns Hopkins University Press; 1996</a:t>
            </a:r>
          </a:p>
          <a:p>
            <a:r>
              <a:rPr lang="en-US" dirty="0"/>
              <a:t>Shelton, JoAnn; As The Romans Did; Oxford University Press; 1998</a:t>
            </a:r>
          </a:p>
          <a:p>
            <a:r>
              <a:rPr lang="en-US" dirty="0"/>
              <a:t>Adkins, Lesley and Roy A.; Handbook to Life in Ancient Rome; Oxford University Press, 1998</a:t>
            </a:r>
          </a:p>
          <a:p>
            <a:r>
              <a:rPr lang="en-US" dirty="0"/>
              <a:t>Hope, Valerie M. and Huskins, Janet, eds.; Memory and Mourning: Studies in Roman Death; Oxbow Books; 2011</a:t>
            </a:r>
          </a:p>
          <a:p>
            <a:r>
              <a:rPr lang="en-US" dirty="0"/>
              <a:t>Hope, Valerie M. and Marshall, Eireann, eds.; Death and Disease in the Ancient City, esp. Chapter 11 Death- Pollution and Funerals in the City of Rome; Hugh Lindsay; Routledge; 2011</a:t>
            </a:r>
          </a:p>
          <a:p>
            <a:r>
              <a:rPr lang="en-US" dirty="0"/>
              <a:t>Pearce, John; Death as a Process: The Archaeology of the Roman Funeral; Oxbow Books; 2017</a:t>
            </a:r>
          </a:p>
        </p:txBody>
      </p:sp>
    </p:spTree>
    <p:extLst>
      <p:ext uri="{BB962C8B-B14F-4D97-AF65-F5344CB8AC3E}">
        <p14:creationId xmlns:p14="http://schemas.microsoft.com/office/powerpoint/2010/main" val="2689821262"/>
      </p:ext>
    </p:extLst>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EA6986-C552-475F-9086-6CFB4064BFFC}"/>
              </a:ext>
            </a:extLst>
          </p:cNvPr>
          <p:cNvSpPr>
            <a:spLocks noGrp="1"/>
          </p:cNvSpPr>
          <p:nvPr>
            <p:ph type="title"/>
          </p:nvPr>
        </p:nvSpPr>
        <p:spPr>
          <a:xfrm>
            <a:off x="1522414" y="838200"/>
            <a:ext cx="9144000" cy="5562600"/>
          </a:xfrm>
        </p:spPr>
        <p:txBody>
          <a:bodyPr anchor="t"/>
          <a:lstStyle/>
          <a:p>
            <a:r>
              <a:rPr lang="en-US" sz="3600" dirty="0"/>
              <a:t>Belief in an afterlife seems common</a:t>
            </a:r>
            <a:br>
              <a:rPr lang="en-US" sz="3600" dirty="0"/>
            </a:br>
            <a:br>
              <a:rPr lang="en-US" sz="3600" dirty="0"/>
            </a:br>
            <a:r>
              <a:rPr lang="en-US" sz="3600" dirty="0"/>
              <a:t>Survival of an undifferentiated personality</a:t>
            </a:r>
            <a:br>
              <a:rPr lang="en-US" sz="3600" dirty="0"/>
            </a:br>
            <a:br>
              <a:rPr lang="en-US" sz="3600" dirty="0"/>
            </a:br>
            <a:r>
              <a:rPr lang="en-US" sz="3600" dirty="0"/>
              <a:t>Survival of an individual personality</a:t>
            </a:r>
            <a:br>
              <a:rPr lang="en-US" sz="3600" dirty="0"/>
            </a:br>
            <a:br>
              <a:rPr lang="en-US" sz="3600" dirty="0"/>
            </a:br>
            <a:r>
              <a:rPr lang="en-US" sz="3600" dirty="0"/>
              <a:t>Location of surviving soul</a:t>
            </a:r>
          </a:p>
        </p:txBody>
      </p:sp>
      <p:sp>
        <p:nvSpPr>
          <p:cNvPr id="3" name="Text Placeholder 2">
            <a:extLst>
              <a:ext uri="{FF2B5EF4-FFF2-40B4-BE49-F238E27FC236}">
                <a16:creationId xmlns:a16="http://schemas.microsoft.com/office/drawing/2014/main" id="{5AEE21DB-CA7D-4294-9245-AC89AB53FC00}"/>
              </a:ext>
            </a:extLst>
          </p:cNvPr>
          <p:cNvSpPr>
            <a:spLocks noGrp="1"/>
          </p:cNvSpPr>
          <p:nvPr>
            <p:ph type="body" idx="1"/>
          </p:nvPr>
        </p:nvSpPr>
        <p:spPr>
          <a:xfrm>
            <a:off x="1484383" y="304800"/>
            <a:ext cx="8229600" cy="533400"/>
          </a:xfrm>
        </p:spPr>
        <p:txBody>
          <a:bodyPr>
            <a:normAutofit fontScale="92500" lnSpcReduction="10000"/>
          </a:bodyPr>
          <a:lstStyle/>
          <a:p>
            <a:r>
              <a:rPr lang="en-US" sz="3600" dirty="0"/>
              <a:t>Beliefs:</a:t>
            </a:r>
          </a:p>
        </p:txBody>
      </p:sp>
    </p:spTree>
    <p:extLst>
      <p:ext uri="{BB962C8B-B14F-4D97-AF65-F5344CB8AC3E}">
        <p14:creationId xmlns:p14="http://schemas.microsoft.com/office/powerpoint/2010/main" val="2728157779"/>
      </p:ext>
    </p:extLst>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A1CB44F-9C22-4D75-9478-63E4872CA88B}"/>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2513012" y="124080"/>
            <a:ext cx="7214688" cy="6657719"/>
          </a:xfrm>
          <a:prstGeom prst="rect">
            <a:avLst/>
          </a:prstGeom>
        </p:spPr>
      </p:pic>
    </p:spTree>
    <p:extLst>
      <p:ext uri="{BB962C8B-B14F-4D97-AF65-F5344CB8AC3E}">
        <p14:creationId xmlns:p14="http://schemas.microsoft.com/office/powerpoint/2010/main" val="3259456432"/>
      </p:ext>
    </p:extLst>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8B75E77-2878-4BC5-AF97-068028021D36}"/>
              </a:ext>
            </a:extLst>
          </p:cNvPr>
          <p:cNvPicPr>
            <a:picLocks noChangeAspect="1"/>
          </p:cNvPicPr>
          <p:nvPr/>
        </p:nvPicPr>
        <p:blipFill rotWithShape="1">
          <a:blip r:embed="rId3"/>
          <a:srcRect t="11539"/>
          <a:stretch/>
        </p:blipFill>
        <p:spPr>
          <a:xfrm rot="5400000">
            <a:off x="2627313" y="-1790699"/>
            <a:ext cx="6476998" cy="10515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350401296"/>
      </p:ext>
    </p:extLst>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4C732C-F5E7-4B96-BFC1-A769131E0538}"/>
              </a:ext>
            </a:extLst>
          </p:cNvPr>
          <p:cNvSpPr>
            <a:spLocks noGrp="1"/>
          </p:cNvSpPr>
          <p:nvPr>
            <p:ph type="title"/>
          </p:nvPr>
        </p:nvSpPr>
        <p:spPr>
          <a:xfrm>
            <a:off x="1522414" y="990600"/>
            <a:ext cx="9144000" cy="4343401"/>
          </a:xfrm>
        </p:spPr>
        <p:txBody>
          <a:bodyPr anchor="t"/>
          <a:lstStyle/>
          <a:p>
            <a:r>
              <a:rPr lang="en-US" sz="3600" dirty="0"/>
              <a:t>Inhumation</a:t>
            </a:r>
            <a:br>
              <a:rPr lang="en-US" sz="3600" dirty="0"/>
            </a:br>
            <a:endParaRPr lang="en-US" sz="3600" dirty="0"/>
          </a:p>
        </p:txBody>
      </p:sp>
      <p:sp>
        <p:nvSpPr>
          <p:cNvPr id="3" name="Text Placeholder 2">
            <a:extLst>
              <a:ext uri="{FF2B5EF4-FFF2-40B4-BE49-F238E27FC236}">
                <a16:creationId xmlns:a16="http://schemas.microsoft.com/office/drawing/2014/main" id="{B46FA55A-EAB0-4736-9D96-C48D506F15EF}"/>
              </a:ext>
            </a:extLst>
          </p:cNvPr>
          <p:cNvSpPr>
            <a:spLocks noGrp="1"/>
          </p:cNvSpPr>
          <p:nvPr>
            <p:ph type="body" idx="1"/>
          </p:nvPr>
        </p:nvSpPr>
        <p:spPr>
          <a:xfrm>
            <a:off x="1522414" y="381000"/>
            <a:ext cx="8229600" cy="533400"/>
          </a:xfrm>
        </p:spPr>
        <p:txBody>
          <a:bodyPr>
            <a:normAutofit fontScale="92500" lnSpcReduction="10000"/>
          </a:bodyPr>
          <a:lstStyle/>
          <a:p>
            <a:r>
              <a:rPr lang="en-US" sz="3600" dirty="0"/>
              <a:t>Funerary practices:</a:t>
            </a:r>
          </a:p>
        </p:txBody>
      </p:sp>
    </p:spTree>
    <p:extLst>
      <p:ext uri="{BB962C8B-B14F-4D97-AF65-F5344CB8AC3E}">
        <p14:creationId xmlns:p14="http://schemas.microsoft.com/office/powerpoint/2010/main" val="1302468579"/>
      </p:ext>
    </p:extLst>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sld>
</file>

<file path=ppt/theme/theme1.xml><?xml version="1.0" encoding="utf-8"?>
<a:theme xmlns:a="http://schemas.openxmlformats.org/drawingml/2006/main" name="Watercolor_16x9">
  <a:themeElements>
    <a:clrScheme name="Watercolor_16x9">
      <a:dk1>
        <a:sysClr val="windowText" lastClr="000000"/>
      </a:dk1>
      <a:lt1>
        <a:sysClr val="window" lastClr="FFFFFF"/>
      </a:lt1>
      <a:dk2>
        <a:srgbClr val="09AFA7"/>
      </a:dk2>
      <a:lt2>
        <a:srgbClr val="AEF1EA"/>
      </a:lt2>
      <a:accent1>
        <a:srgbClr val="08CAC1"/>
      </a:accent1>
      <a:accent2>
        <a:srgbClr val="76C714"/>
      </a:accent2>
      <a:accent3>
        <a:srgbClr val="0E70C2"/>
      </a:accent3>
      <a:accent4>
        <a:srgbClr val="259F39"/>
      </a:accent4>
      <a:accent5>
        <a:srgbClr val="C8C015"/>
      </a:accent5>
      <a:accent6>
        <a:srgbClr val="444FDC"/>
      </a:accent6>
      <a:hlink>
        <a:srgbClr val="76C714"/>
      </a:hlink>
      <a:folHlink>
        <a:srgbClr val="7F7F7F"/>
      </a:folHlink>
    </a:clrScheme>
    <a:fontScheme name="Elemental">
      <a:maj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lumMod val="157000"/>
                <a:satMod val="101000"/>
              </a:schemeClr>
            </a:gs>
            <a:gs pos="50000">
              <a:schemeClr val="phClr">
                <a:lumMod val="137000"/>
                <a:satMod val="103000"/>
              </a:schemeClr>
            </a:gs>
            <a:gs pos="100000">
              <a:schemeClr val="phClr">
                <a:lumMod val="115000"/>
                <a:satMod val="109000"/>
              </a:schemeClr>
            </a:gs>
          </a:gsLst>
          <a:lin ang="5400000" scaled="0"/>
        </a:gradFill>
        <a:gradFill rotWithShape="1">
          <a:gsLst>
            <a:gs pos="0">
              <a:schemeClr val="phClr">
                <a:satMod val="103000"/>
                <a:lumMod val="118000"/>
              </a:schemeClr>
            </a:gs>
            <a:gs pos="50000">
              <a:schemeClr val="phClr">
                <a:satMod val="89000"/>
                <a:lumMod val="91000"/>
              </a:schemeClr>
            </a:gs>
            <a:gs pos="100000">
              <a:schemeClr val="phClr">
                <a:lumMod val="6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w="12700"/>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TF00001016.potx" id="{8AD53B0B-FC02-4342-9C97-FCB4E3E31C20}" vid="{17FAF719-7E74-4133-9EF7-340AA294087B}"/>
    </a:ext>
  </a:extLst>
</a:theme>
</file>

<file path=ppt/theme/theme2.xml><?xml version="1.0" encoding="utf-8"?>
<a:theme xmlns:a="http://schemas.openxmlformats.org/drawingml/2006/main" name="Office Theme">
  <a:themeElements>
    <a:clrScheme name="Watercolor_16x9">
      <a:dk1>
        <a:sysClr val="windowText" lastClr="000000"/>
      </a:dk1>
      <a:lt1>
        <a:sysClr val="window" lastClr="FFFFFF"/>
      </a:lt1>
      <a:dk2>
        <a:srgbClr val="09AFA7"/>
      </a:dk2>
      <a:lt2>
        <a:srgbClr val="AEF1EA"/>
      </a:lt2>
      <a:accent1>
        <a:srgbClr val="08CAC1"/>
      </a:accent1>
      <a:accent2>
        <a:srgbClr val="76C714"/>
      </a:accent2>
      <a:accent3>
        <a:srgbClr val="0E70C2"/>
      </a:accent3>
      <a:accent4>
        <a:srgbClr val="259F39"/>
      </a:accent4>
      <a:accent5>
        <a:srgbClr val="C8C015"/>
      </a:accent5>
      <a:accent6>
        <a:srgbClr val="444FDC"/>
      </a:accent6>
      <a:hlink>
        <a:srgbClr val="76C714"/>
      </a:hlink>
      <a:folHlink>
        <a:srgbClr val="7F7F7F"/>
      </a:folHlink>
    </a:clrScheme>
    <a:fontScheme name="Elemental">
      <a:maj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lumMod val="157000"/>
                <a:satMod val="101000"/>
              </a:schemeClr>
            </a:gs>
            <a:gs pos="50000">
              <a:schemeClr val="phClr">
                <a:lumMod val="137000"/>
                <a:satMod val="103000"/>
              </a:schemeClr>
            </a:gs>
            <a:gs pos="100000">
              <a:schemeClr val="phClr">
                <a:lumMod val="115000"/>
                <a:satMod val="109000"/>
              </a:schemeClr>
            </a:gs>
          </a:gsLst>
          <a:lin ang="5400000" scaled="0"/>
        </a:gradFill>
        <a:gradFill rotWithShape="1">
          <a:gsLst>
            <a:gs pos="0">
              <a:schemeClr val="phClr">
                <a:satMod val="103000"/>
                <a:lumMod val="118000"/>
              </a:schemeClr>
            </a:gs>
            <a:gs pos="50000">
              <a:schemeClr val="phClr">
                <a:satMod val="89000"/>
                <a:lumMod val="91000"/>
              </a:schemeClr>
            </a:gs>
            <a:gs pos="100000">
              <a:schemeClr val="phClr">
                <a:lumMod val="6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Watercolor_16x9">
      <a:dk1>
        <a:sysClr val="windowText" lastClr="000000"/>
      </a:dk1>
      <a:lt1>
        <a:sysClr val="window" lastClr="FFFFFF"/>
      </a:lt1>
      <a:dk2>
        <a:srgbClr val="09AFA7"/>
      </a:dk2>
      <a:lt2>
        <a:srgbClr val="AEF1EA"/>
      </a:lt2>
      <a:accent1>
        <a:srgbClr val="08CAC1"/>
      </a:accent1>
      <a:accent2>
        <a:srgbClr val="76C714"/>
      </a:accent2>
      <a:accent3>
        <a:srgbClr val="0E70C2"/>
      </a:accent3>
      <a:accent4>
        <a:srgbClr val="259F39"/>
      </a:accent4>
      <a:accent5>
        <a:srgbClr val="C8C015"/>
      </a:accent5>
      <a:accent6>
        <a:srgbClr val="444FDC"/>
      </a:accent6>
      <a:hlink>
        <a:srgbClr val="76C714"/>
      </a:hlink>
      <a:folHlink>
        <a:srgbClr val="7F7F7F"/>
      </a:folHlink>
    </a:clrScheme>
    <a:fontScheme name="Elemental">
      <a:maj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lumMod val="157000"/>
                <a:satMod val="101000"/>
              </a:schemeClr>
            </a:gs>
            <a:gs pos="50000">
              <a:schemeClr val="phClr">
                <a:lumMod val="137000"/>
                <a:satMod val="103000"/>
              </a:schemeClr>
            </a:gs>
            <a:gs pos="100000">
              <a:schemeClr val="phClr">
                <a:lumMod val="115000"/>
                <a:satMod val="109000"/>
              </a:schemeClr>
            </a:gs>
          </a:gsLst>
          <a:lin ang="5400000" scaled="0"/>
        </a:gradFill>
        <a:gradFill rotWithShape="1">
          <a:gsLst>
            <a:gs pos="0">
              <a:schemeClr val="phClr">
                <a:satMod val="103000"/>
                <a:lumMod val="118000"/>
              </a:schemeClr>
            </a:gs>
            <a:gs pos="50000">
              <a:schemeClr val="phClr">
                <a:satMod val="89000"/>
                <a:lumMod val="91000"/>
              </a:schemeClr>
            </a:gs>
            <a:gs pos="100000">
              <a:schemeClr val="phClr">
                <a:lumMod val="6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1921</TotalTime>
  <Words>1462</Words>
  <Application>Microsoft Office PowerPoint</Application>
  <PresentationFormat>Custom</PresentationFormat>
  <Paragraphs>192</Paragraphs>
  <Slides>50</Slides>
  <Notes>29</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50</vt:i4>
      </vt:variant>
    </vt:vector>
  </HeadingPairs>
  <TitlesOfParts>
    <vt:vector size="53" baseType="lpstr">
      <vt:lpstr>Arial</vt:lpstr>
      <vt:lpstr>Palatino Linotype</vt:lpstr>
      <vt:lpstr>Watercolor_16x9</vt:lpstr>
      <vt:lpstr>Death in Your Classroom: What the Romans Did and Believed, and How You Can Bring it to Class</vt:lpstr>
      <vt:lpstr>Today’s questions</vt:lpstr>
      <vt:lpstr> Belief in an afterlife seems common  </vt:lpstr>
      <vt:lpstr>Belief in an afterlife seems common  Survival of an undifferentiated personality  </vt:lpstr>
      <vt:lpstr>Belief in an afterlife seems common  Survival of an undifferentiated personality  Survival of an individual personality  </vt:lpstr>
      <vt:lpstr>Belief in an afterlife seems common  Survival of an undifferentiated personality  Survival of an individual personality  Location of surviving soul</vt:lpstr>
      <vt:lpstr>PowerPoint Presentation</vt:lpstr>
      <vt:lpstr>PowerPoint Presentation</vt:lpstr>
      <vt:lpstr>Inhumation </vt:lpstr>
      <vt:lpstr>PowerPoint Presentation</vt:lpstr>
      <vt:lpstr>Inhumation  Embalming </vt:lpstr>
      <vt:lpstr>Inhumation  Embalming  Cremation </vt:lpstr>
      <vt:lpstr>Inhumation  Embalming  Cremation  Tombs/monuments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Inhumation  Embalming  Cremation  Tombs/monuments  Rituals</vt:lpstr>
      <vt:lpstr>Funus:</vt:lpstr>
      <vt:lpstr>Funus:</vt:lpstr>
      <vt:lpstr>Funus: pompa</vt:lpstr>
      <vt:lpstr>PowerPoint Presentation</vt:lpstr>
      <vt:lpstr>Funus: at site</vt:lpstr>
      <vt:lpstr>Funus: post-burial</vt:lpstr>
      <vt:lpstr>PowerPoint Presentation</vt:lpstr>
      <vt:lpstr> Literary </vt:lpstr>
      <vt:lpstr>PowerPoint Presentation</vt:lpstr>
      <vt:lpstr>PowerPoint Presentation</vt:lpstr>
      <vt:lpstr>PowerPoint Presentation</vt:lpstr>
      <vt:lpstr>PowerPoint Presentation</vt:lpstr>
      <vt:lpstr>Literary  Funerary art </vt:lpstr>
      <vt:lpstr>PowerPoint Presentation</vt:lpstr>
      <vt:lpstr>Literary  Funerary art  Epigraphy </vt:lpstr>
      <vt:lpstr>PowerPoint Presentation</vt:lpstr>
      <vt:lpstr>PowerPoint Presentation</vt:lpstr>
      <vt:lpstr>PowerPoint Presentation</vt:lpstr>
      <vt:lpstr>PowerPoint Presentation</vt:lpstr>
      <vt:lpstr>Literary  Funerary art  Epigraphy  Archaeology</vt:lpstr>
      <vt:lpstr>PowerPoint Presentation</vt:lpstr>
      <vt:lpstr>Lay the groundwork – talk about death and funerals/use this research to prep your class  Enact a funeral!  Props – find ‘em/make ‘em/have students make ‘em: bier; corpse; torch; urn; imagines; head coverings; write a laudatio or improvise; pyre. </vt:lpstr>
      <vt:lpstr>Add  to your classroom </vt:lpstr>
      <vt:lpstr>Add to your classroom</vt:lpstr>
      <vt:lpstr>Add to your classroom</vt:lpstr>
      <vt:lpstr>Add to your classroom</vt:lpstr>
      <vt:lpstr>Add to your classroom</vt:lpstr>
      <vt:lpstr>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Death in Your Classroom: What the Romans Did and Believed, and How You Can Bring it to Class</dc:title>
  <dc:creator>Lori Kissell</dc:creator>
  <cp:lastModifiedBy>Lori Kissell</cp:lastModifiedBy>
  <cp:revision>57</cp:revision>
  <dcterms:created xsi:type="dcterms:W3CDTF">2017-09-29T01:45:03Z</dcterms:created>
  <dcterms:modified xsi:type="dcterms:W3CDTF">2018-04-14T13:09:33Z</dcterms:modified>
</cp:coreProperties>
</file>