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9" r:id="rId2"/>
    <p:sldId id="276" r:id="rId3"/>
    <p:sldId id="274" r:id="rId4"/>
    <p:sldId id="278" r:id="rId5"/>
    <p:sldId id="275" r:id="rId6"/>
    <p:sldId id="266" r:id="rId7"/>
    <p:sldId id="268" r:id="rId8"/>
    <p:sldId id="270" r:id="rId9"/>
    <p:sldId id="273" r:id="rId10"/>
    <p:sldId id="261" r:id="rId11"/>
    <p:sldId id="262" r:id="rId12"/>
    <p:sldId id="267" r:id="rId13"/>
    <p:sldId id="265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6"/>
    <p:restoredTop sz="79420"/>
  </p:normalViewPr>
  <p:slideViewPr>
    <p:cSldViewPr snapToGrid="0" snapToObjects="1">
      <p:cViewPr>
        <p:scale>
          <a:sx n="130" d="100"/>
          <a:sy n="130" d="100"/>
        </p:scale>
        <p:origin x="156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CF098-1431-344D-B9C7-7872BD03603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DB611-00AA-DD4E-AD97-094329B23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07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91B3-2F49-8740-909F-BFBF4D9685B3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E0CE-BDEC-4E46-9E82-B7CBE322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8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eus.tufts.edu/hopper/morph?l=tabellam&amp;la=la&amp;prior=cuique" TargetMode="External"/><Relationship Id="rId4" Type="http://schemas.openxmlformats.org/officeDocument/2006/relationships/hyperlink" Target="http://www.perseus.tufts.edu/hopper/morph?l=dari&amp;la=la&amp;prior=tabellam" TargetMode="External"/><Relationship Id="rId5" Type="http://schemas.openxmlformats.org/officeDocument/2006/relationships/hyperlink" Target="http://www.perseus.tufts.edu/hopper/morph?l=cera&amp;la=la&amp;prior=dari" TargetMode="External"/><Relationship Id="rId6" Type="http://schemas.openxmlformats.org/officeDocument/2006/relationships/hyperlink" Target="http://www.perseus.tufts.edu/hopper/morph?l=legitima&amp;la=la&amp;prior=cera" TargetMode="External"/><Relationship Id="rId7" Type="http://schemas.openxmlformats.org/officeDocument/2006/relationships/hyperlink" Target="http://www.perseus.tufts.edu/hopper/morph?l=non&amp;la=la&amp;prior=legitima" TargetMode="External"/><Relationship Id="rId8" Type="http://schemas.openxmlformats.org/officeDocument/2006/relationships/hyperlink" Target="http://www.perseus.tufts.edu/hopper/morph?l=illa&amp;la=la&amp;prior=non" TargetMode="External"/><Relationship Id="rId9" Type="http://schemas.openxmlformats.org/officeDocument/2006/relationships/hyperlink" Target="http://www.perseus.tufts.edu/hopper/morph?l=infami&amp;la=la&amp;prior=illa" TargetMode="External"/><Relationship Id="rId10" Type="http://schemas.openxmlformats.org/officeDocument/2006/relationships/hyperlink" Target="http://www.perseus.tufts.edu/hopper/morph?l=ac&amp;la=la&amp;prior=infami" TargetMode="External"/><Relationship Id="rId11" Type="http://schemas.openxmlformats.org/officeDocument/2006/relationships/hyperlink" Target="http://www.perseus.tufts.edu/hopper/morph?l=nefaria&amp;la=la&amp;prior=ac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0CE-BDEC-4E46-9E82-B7CBE3229C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4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That someone nearby could actually see the vote on a ballot flashed at them is confirmed by Cicero in </a:t>
            </a:r>
            <a:r>
              <a:rPr lang="en-US" i="1" baseline="0" dirty="0" smtClean="0"/>
              <a:t>de </a:t>
            </a:r>
            <a:r>
              <a:rPr lang="en-US" i="1" baseline="0" dirty="0" err="1" smtClean="0"/>
              <a:t>legibus</a:t>
            </a:r>
            <a:r>
              <a:rPr lang="en-US" i="1" baseline="0" dirty="0" smtClean="0"/>
              <a:t> </a:t>
            </a:r>
            <a:r>
              <a:rPr lang="en-US" altLang="x-none" dirty="0" smtClean="0"/>
              <a:t>3.10 &amp; 3.33-39.  </a:t>
            </a:r>
            <a:endParaRPr lang="en-US" i="1" dirty="0" smtClean="0"/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“Regarded as a whole; taken all together;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regarded as a group, occurring, acting, etc. all at once”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Strachan-Davidson,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 128 n. 3</a:t>
            </a:r>
            <a:r>
              <a:rPr lang="en-US" dirty="0" smtClean="0">
                <a:effectLst/>
              </a:rPr>
              <a:t> agrees</a:t>
            </a:r>
            <a:r>
              <a:rPr lang="en-US" baseline="0" dirty="0" smtClean="0">
                <a:effectLst/>
              </a:rPr>
              <a:t> that jurors were seated while rubbing out their votes only in </a:t>
            </a:r>
            <a:r>
              <a:rPr lang="en-US" i="1" baseline="0" dirty="0" err="1" smtClean="0">
                <a:effectLst/>
              </a:rPr>
              <a:t>divinatio</a:t>
            </a:r>
            <a:r>
              <a:rPr lang="en-US" baseline="0" dirty="0" smtClean="0">
                <a:effectLst/>
              </a:rPr>
              <a:t> trials.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The </a:t>
            </a:r>
            <a:r>
              <a:rPr lang="en-US" i="1" baseline="0" dirty="0" err="1" smtClean="0"/>
              <a:t>lex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Servilia</a:t>
            </a:r>
            <a:r>
              <a:rPr lang="en-US" i="1" baseline="0" dirty="0" smtClean="0"/>
              <a:t> de </a:t>
            </a:r>
            <a:r>
              <a:rPr lang="en-US" i="1" baseline="0" dirty="0" err="1" smtClean="0"/>
              <a:t>repetundis</a:t>
            </a:r>
            <a:r>
              <a:rPr lang="en-US" i="1" baseline="0" dirty="0" smtClean="0"/>
              <a:t> </a:t>
            </a:r>
            <a:r>
              <a:rPr lang="en-US" baseline="0" dirty="0" smtClean="0"/>
              <a:t>(111 BCE) is known to have mentioned the </a:t>
            </a:r>
            <a:r>
              <a:rPr lang="en-US" i="1" baseline="0" dirty="0" err="1" smtClean="0"/>
              <a:t>divinatio</a:t>
            </a:r>
            <a:r>
              <a:rPr lang="en-US" baseline="0" dirty="0" smtClean="0"/>
              <a:t> procedure.  Perhaps </a:t>
            </a:r>
            <a:r>
              <a:rPr lang="en-US" i="1" baseline="0" dirty="0" err="1" smtClean="0"/>
              <a:t>divinatio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needed only in QP </a:t>
            </a:r>
            <a:r>
              <a:rPr lang="en-US" i="1" baseline="0" dirty="0" smtClean="0"/>
              <a:t>de </a:t>
            </a:r>
            <a:r>
              <a:rPr lang="en-US" i="1" baseline="0" dirty="0" err="1" smtClean="0"/>
              <a:t>repetundis</a:t>
            </a:r>
            <a:r>
              <a:rPr lang="en-US" i="0" baseline="0" dirty="0" smtClean="0"/>
              <a:t>, otherwise praetor decides who gets to prosecute.  </a:t>
            </a: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0CE-BDEC-4E46-9E82-B7CBE3229C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5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ja-JP" i="1" dirty="0" smtClean="0"/>
              <a:t>In </a:t>
            </a:r>
            <a:r>
              <a:rPr lang="en-US" altLang="ja-JP" i="1" dirty="0" err="1" smtClean="0"/>
              <a:t>Caecilium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24: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ja-JP" altLang="en-US" dirty="0" smtClean="0"/>
              <a:t>“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Hortentius</a:t>
            </a:r>
            <a:r>
              <a:rPr lang="en-US" altLang="ja-JP" baseline="0" dirty="0" smtClean="0"/>
              <a:t> says that]</a:t>
            </a:r>
            <a:r>
              <a:rPr lang="en-US" altLang="ja-JP" dirty="0" smtClean="0"/>
              <a:t>…a ballot is being given to every juror, covered with the proper wax, and not with that notorious and nefarious wax.</a:t>
            </a:r>
            <a:r>
              <a:rPr lang="ja-JP" altLang="en-US" dirty="0" smtClean="0">
                <a:solidFill>
                  <a:schemeClr val="tx1"/>
                </a:solidFill>
              </a:rPr>
              <a:t>”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Georgia" charset="0"/>
                <a:hlinkClick r:id="rId3"/>
              </a:rPr>
              <a:t>tabellam</a:t>
            </a:r>
            <a:r>
              <a:rPr lang="en-US" altLang="ja-JP" dirty="0" smtClean="0">
                <a:solidFill>
                  <a:schemeClr val="tx1"/>
                </a:solidFill>
                <a:latin typeface="Georgia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Georgia" charset="0"/>
                <a:hlinkClick r:id="rId4"/>
              </a:rPr>
              <a:t>dari</a:t>
            </a:r>
            <a:r>
              <a:rPr lang="en-US" altLang="ja-JP" dirty="0" smtClean="0">
                <a:solidFill>
                  <a:schemeClr val="tx1"/>
                </a:solidFill>
                <a:latin typeface="Georgia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Georgia" charset="0"/>
                <a:hlinkClick r:id="rId5"/>
              </a:rPr>
              <a:t>cer</a:t>
            </a:r>
            <a:r>
              <a:rPr lang="en-US" altLang="ja-JP" dirty="0" err="1" smtClean="0">
                <a:solidFill>
                  <a:schemeClr val="tx1"/>
                </a:solidFill>
                <a:latin typeface="Georgia" charset="0"/>
              </a:rPr>
              <a:t>ā</a:t>
            </a:r>
            <a:r>
              <a:rPr lang="en-US" altLang="ja-JP" dirty="0" smtClean="0">
                <a:solidFill>
                  <a:schemeClr val="tx1"/>
                </a:solidFill>
                <a:latin typeface="Georgia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Georgia" charset="0"/>
                <a:hlinkClick r:id="rId6"/>
              </a:rPr>
              <a:t>legitim</a:t>
            </a:r>
            <a:r>
              <a:rPr lang="en-US" altLang="ja-JP" dirty="0" err="1" smtClean="0">
                <a:solidFill>
                  <a:schemeClr val="tx1"/>
                </a:solidFill>
                <a:latin typeface="Georgia" charset="0"/>
              </a:rPr>
              <a:t>ā</a:t>
            </a:r>
            <a:r>
              <a:rPr lang="en-US" altLang="ja-JP" dirty="0" smtClean="0">
                <a:solidFill>
                  <a:schemeClr val="tx1"/>
                </a:solidFill>
                <a:latin typeface="Georgia" charset="0"/>
              </a:rPr>
              <a:t>, </a:t>
            </a:r>
            <a:r>
              <a:rPr lang="en-US" altLang="ja-JP" dirty="0" smtClean="0">
                <a:solidFill>
                  <a:schemeClr val="tx1"/>
                </a:solidFill>
                <a:latin typeface="Georgia" charset="0"/>
                <a:hlinkClick r:id="rId7"/>
              </a:rPr>
              <a:t>non</a:t>
            </a:r>
            <a:r>
              <a:rPr lang="en-US" altLang="ja-JP" dirty="0" smtClean="0">
                <a:solidFill>
                  <a:schemeClr val="tx1"/>
                </a:solidFill>
                <a:latin typeface="Georgia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Georgia" charset="0"/>
                <a:hlinkClick r:id="rId8"/>
              </a:rPr>
              <a:t>ill</a:t>
            </a:r>
            <a:r>
              <a:rPr lang="en-US" altLang="ja-JP" dirty="0" err="1" smtClean="0">
                <a:solidFill>
                  <a:schemeClr val="tx1"/>
                </a:solidFill>
                <a:latin typeface="Georgia" charset="0"/>
              </a:rPr>
              <a:t>ā</a:t>
            </a:r>
            <a:r>
              <a:rPr lang="en-US" altLang="ja-JP" dirty="0" smtClean="0">
                <a:solidFill>
                  <a:schemeClr val="tx1"/>
                </a:solidFill>
                <a:latin typeface="Georgia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Georgia" charset="0"/>
                <a:hlinkClick r:id="rId9"/>
              </a:rPr>
              <a:t>infam</a:t>
            </a:r>
            <a:r>
              <a:rPr lang="en-US" altLang="ja-JP" dirty="0" err="1" smtClean="0">
                <a:solidFill>
                  <a:schemeClr val="tx1"/>
                </a:solidFill>
                <a:latin typeface="Georgia" charset="0"/>
              </a:rPr>
              <a:t>ī</a:t>
            </a:r>
            <a:r>
              <a:rPr lang="en-US" altLang="ja-JP" dirty="0" smtClean="0">
                <a:solidFill>
                  <a:schemeClr val="tx1"/>
                </a:solidFill>
                <a:latin typeface="Georgia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Georgia" charset="0"/>
                <a:hlinkClick r:id="rId10"/>
              </a:rPr>
              <a:t>ac</a:t>
            </a:r>
            <a:r>
              <a:rPr lang="en-US" altLang="ja-JP" dirty="0" smtClean="0">
                <a:solidFill>
                  <a:schemeClr val="tx1"/>
                </a:solidFill>
                <a:latin typeface="Georgia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Georgia" charset="0"/>
                <a:hlinkClick r:id="rId11"/>
              </a:rPr>
              <a:t>nefari</a:t>
            </a:r>
            <a:r>
              <a:rPr lang="en-US" altLang="ja-JP" dirty="0" err="1" smtClean="0">
                <a:solidFill>
                  <a:schemeClr val="tx1"/>
                </a:solidFill>
                <a:latin typeface="Georgia" charset="0"/>
              </a:rPr>
              <a:t>ā</a:t>
            </a:r>
            <a:endParaRPr lang="en-US" altLang="ja-JP" dirty="0" smtClean="0">
              <a:solidFill>
                <a:schemeClr val="tx1"/>
              </a:solidFill>
              <a:latin typeface="Georgia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  <a:latin typeface="Georgia" charset="0"/>
              </a:rPr>
              <a:t>This previous trial may be </a:t>
            </a:r>
            <a:r>
              <a:rPr lang="en-US" altLang="ja-JP" dirty="0" err="1" smtClean="0">
                <a:solidFill>
                  <a:schemeClr val="accent5">
                    <a:lumMod val="50000"/>
                  </a:schemeClr>
                </a:solidFill>
                <a:latin typeface="Georgia" charset="0"/>
              </a:rPr>
              <a:t>Hortentius</a:t>
            </a:r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  <a:latin typeface="Georgia" charset="0"/>
              </a:rPr>
              <a:t>’ recent defense</a:t>
            </a:r>
            <a:r>
              <a:rPr lang="en-US" altLang="ja-JP" baseline="0" dirty="0" smtClean="0">
                <a:solidFill>
                  <a:schemeClr val="accent5">
                    <a:lumMod val="50000"/>
                  </a:schemeClr>
                </a:solidFill>
                <a:latin typeface="Georgia" charset="0"/>
              </a:rPr>
              <a:t> of </a:t>
            </a:r>
            <a:r>
              <a:rPr lang="en-US" altLang="ja-JP" baseline="0" dirty="0" err="1" smtClean="0">
                <a:solidFill>
                  <a:schemeClr val="accent5">
                    <a:lumMod val="50000"/>
                  </a:schemeClr>
                </a:solidFill>
                <a:latin typeface="Georgia" charset="0"/>
              </a:rPr>
              <a:t>Terentius</a:t>
            </a:r>
            <a:r>
              <a:rPr lang="en-US" altLang="ja-JP" baseline="0" dirty="0" smtClean="0">
                <a:solidFill>
                  <a:schemeClr val="accent5">
                    <a:lumMod val="50000"/>
                  </a:schemeClr>
                </a:solidFill>
                <a:latin typeface="Georgia" charset="0"/>
              </a:rPr>
              <a:t> Varro for corruption (</a:t>
            </a:r>
            <a:r>
              <a:rPr lang="en-US" altLang="ja-JP" i="1" baseline="0" dirty="0" err="1" smtClean="0">
                <a:solidFill>
                  <a:schemeClr val="accent5">
                    <a:lumMod val="50000"/>
                  </a:schemeClr>
                </a:solidFill>
                <a:latin typeface="Georgia" charset="0"/>
              </a:rPr>
              <a:t>repetundae</a:t>
            </a:r>
            <a:r>
              <a:rPr lang="en-US" altLang="ja-JP" baseline="0" dirty="0" smtClean="0">
                <a:solidFill>
                  <a:schemeClr val="accent5">
                    <a:lumMod val="50000"/>
                  </a:schemeClr>
                </a:solidFill>
                <a:latin typeface="Georgia" charset="0"/>
              </a:rPr>
              <a:t>).  </a:t>
            </a:r>
            <a:endParaRPr lang="en-US" altLang="ja-JP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0CE-BDEC-4E46-9E82-B7CBE3229C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4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Reaction to oral vote in </a:t>
            </a:r>
            <a:r>
              <a:rPr lang="en-US" dirty="0" err="1" smtClean="0"/>
              <a:t>Junian</a:t>
            </a:r>
            <a:r>
              <a:rPr lang="en-US" dirty="0" smtClean="0"/>
              <a:t> Trial makes such a request suspect, hence bribers must adapt.  This option probably</a:t>
            </a:r>
            <a:r>
              <a:rPr lang="en-US" baseline="0" dirty="0" smtClean="0"/>
              <a:t> eliminated by </a:t>
            </a:r>
            <a:r>
              <a:rPr lang="en-US" baseline="0" dirty="0" err="1" smtClean="0"/>
              <a:t>lex</a:t>
            </a:r>
            <a:r>
              <a:rPr lang="en-US" baseline="0" dirty="0" smtClean="0"/>
              <a:t> Aurelia in 70 BCE (</a:t>
            </a:r>
            <a:r>
              <a:rPr lang="en-US" baseline="0" dirty="0" err="1" smtClean="0"/>
              <a:t>Greenidge</a:t>
            </a:r>
            <a:r>
              <a:rPr lang="en-US" baseline="0" dirty="0" smtClean="0"/>
              <a:t> 442).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0CE-BDEC-4E46-9E82-B7CBE3229C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9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Previous </a:t>
            </a:r>
            <a:r>
              <a:rPr lang="en-US" dirty="0" smtClean="0"/>
              <a:t>commentators</a:t>
            </a:r>
            <a:r>
              <a:rPr lang="en-US" baseline="0" dirty="0" smtClean="0"/>
              <a:t> presume that praetor handed out tainted ballots, but this is </a:t>
            </a:r>
            <a:r>
              <a:rPr lang="en-US" baseline="0" dirty="0" smtClean="0"/>
              <a:t>not a </a:t>
            </a:r>
            <a:r>
              <a:rPr lang="en-US" baseline="0" dirty="0" smtClean="0"/>
              <a:t>good plan.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Praetor must have had a basket of </a:t>
            </a:r>
            <a:r>
              <a:rPr lang="en-US" i="1" baseline="0" dirty="0" err="1" smtClean="0"/>
              <a:t>tabellae</a:t>
            </a:r>
            <a:r>
              <a:rPr lang="en-US" baseline="0" dirty="0" smtClean="0"/>
              <a:t> from which he chose one at a time to distribute to jurors.  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For lack of elbow room on the praetor’s podium see </a:t>
            </a:r>
            <a:r>
              <a:rPr lang="en-US" dirty="0" err="1" smtClean="0"/>
              <a:t>Bablitz</a:t>
            </a:r>
            <a:r>
              <a:rPr lang="en-US" dirty="0" smtClean="0"/>
              <a:t>, </a:t>
            </a:r>
            <a:r>
              <a:rPr lang="en-US" i="1" dirty="0" smtClean="0"/>
              <a:t>Actors and Audience</a:t>
            </a:r>
            <a:r>
              <a:rPr lang="en-US" dirty="0" smtClean="0"/>
              <a:t>, chap 2.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Very telling that framers of </a:t>
            </a:r>
            <a:r>
              <a:rPr lang="en-US" i="1" baseline="0" dirty="0" err="1" smtClean="0"/>
              <a:t>lex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Acilia</a:t>
            </a:r>
            <a:r>
              <a:rPr lang="en-US" i="1" baseline="0" dirty="0" smtClean="0"/>
              <a:t> </a:t>
            </a:r>
            <a:r>
              <a:rPr lang="en-US" baseline="0" dirty="0" smtClean="0"/>
              <a:t>stipulated to bare arm before dropping in ballot.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0CE-BDEC-4E46-9E82-B7CBE3229C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01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Cicero never specifically states that the wax was of</a:t>
            </a:r>
            <a:r>
              <a:rPr lang="en-US" baseline="0" dirty="0" smtClean="0"/>
              <a:t> a different color, but how else can it be identified as illegitimate?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Perhaps</a:t>
            </a:r>
            <a:r>
              <a:rPr lang="en-US" baseline="0" dirty="0" smtClean="0"/>
              <a:t> t</a:t>
            </a:r>
            <a:r>
              <a:rPr lang="en-US" dirty="0" smtClean="0"/>
              <a:t>his wax</a:t>
            </a:r>
            <a:r>
              <a:rPr lang="en-US" baseline="0" dirty="0" smtClean="0"/>
              <a:t> was more brittle or </a:t>
            </a:r>
            <a:r>
              <a:rPr lang="en-US" baseline="0" dirty="0" smtClean="0"/>
              <a:t>softer--it </a:t>
            </a:r>
            <a:r>
              <a:rPr lang="en-US" baseline="0" dirty="0" smtClean="0"/>
              <a:t>didn’t look different, but felt </a:t>
            </a:r>
            <a:r>
              <a:rPr lang="en-US" baseline="0" dirty="0" smtClean="0"/>
              <a:t>different?  </a:t>
            </a:r>
            <a:endParaRPr lang="en-US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If many colors, then we can have a different color for each bribed juror (but that would require too many colors— ca. 2 dozen).  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Probably </a:t>
            </a:r>
            <a:r>
              <a:rPr lang="en-US" baseline="0" dirty="0" smtClean="0"/>
              <a:t>d</a:t>
            </a:r>
            <a:r>
              <a:rPr lang="en-US" dirty="0" smtClean="0"/>
              <a:t>ifferent quality wax was</a:t>
            </a:r>
            <a:r>
              <a:rPr lang="en-US" baseline="0" dirty="0" smtClean="0"/>
              <a:t> unintentional, a mistake that</a:t>
            </a:r>
            <a:r>
              <a:rPr lang="en-US" dirty="0" smtClean="0"/>
              <a:t> exposed the bribery </a:t>
            </a:r>
            <a:r>
              <a:rPr lang="en-US" dirty="0" smtClean="0"/>
              <a:t>plot,</a:t>
            </a:r>
            <a:r>
              <a:rPr lang="en-US" baseline="0" dirty="0" smtClean="0"/>
              <a:t> i.e., accidentally </a:t>
            </a:r>
            <a:r>
              <a:rPr lang="en-US" dirty="0" smtClean="0"/>
              <a:t>produced</a:t>
            </a:r>
            <a:r>
              <a:rPr lang="en-US" baseline="0" dirty="0" smtClean="0"/>
              <a:t> in a slightly different way than the regular ballots.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0CE-BDEC-4E46-9E82-B7CBE3229C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0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Briber would prefer to see the cast</a:t>
            </a:r>
            <a:r>
              <a:rPr lang="en-US" baseline="0" dirty="0" smtClean="0"/>
              <a:t> ballots from the urn, which is better control than flashing a vote that can still be changed.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0CE-BDEC-4E46-9E82-B7CBE3229C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Juries can end up</a:t>
            </a:r>
            <a:r>
              <a:rPr lang="en-US" baseline="0" dirty="0" smtClean="0"/>
              <a:t> being of different sizes: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Senators can remove up to 6 jurors (but any number up to 6)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Urban</a:t>
            </a:r>
            <a:r>
              <a:rPr lang="en-US" baseline="0" dirty="0" smtClean="0"/>
              <a:t> praetor’s pool varies in number, presumably larger after </a:t>
            </a:r>
            <a:r>
              <a:rPr lang="en-US" i="1" baseline="0" dirty="0" err="1" smtClean="0"/>
              <a:t>lex</a:t>
            </a:r>
            <a:r>
              <a:rPr lang="en-US" i="1" baseline="0" dirty="0" smtClean="0"/>
              <a:t> Aurelia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Some in pool may be out of town, dead, etc.</a:t>
            </a:r>
          </a:p>
          <a:p>
            <a:pPr marL="0" indent="0">
              <a:buFont typeface="Arial" charset="0"/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aseline="0" dirty="0" smtClean="0"/>
              <a:t>For great info on jury size and selection: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Strachan-Davidson, </a:t>
            </a:r>
            <a:r>
              <a:rPr lang="en-US" i="1" baseline="0" dirty="0" smtClean="0"/>
              <a:t>Roman Criminal Law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vol</a:t>
            </a:r>
            <a:r>
              <a:rPr lang="en-US" baseline="0" dirty="0" smtClean="0"/>
              <a:t> II, pp 75 </a:t>
            </a:r>
            <a:r>
              <a:rPr lang="en-US" baseline="0" dirty="0" err="1" smtClean="0"/>
              <a:t>ff</a:t>
            </a:r>
            <a:r>
              <a:rPr lang="en-US" baseline="0" dirty="0" smtClean="0"/>
              <a:t>: 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err="1" smtClean="0"/>
              <a:t>Greenidge</a:t>
            </a:r>
            <a:r>
              <a:rPr lang="en-US" baseline="0" dirty="0" smtClean="0"/>
              <a:t>, </a:t>
            </a:r>
            <a:r>
              <a:rPr lang="en-US" i="1" baseline="0" dirty="0" smtClean="0"/>
              <a:t>Legal Procedure</a:t>
            </a:r>
            <a:r>
              <a:rPr lang="en-US" baseline="0" dirty="0" smtClean="0"/>
              <a:t>, pp 433 </a:t>
            </a:r>
            <a:r>
              <a:rPr lang="en-US" baseline="0" dirty="0" err="1" smtClean="0"/>
              <a:t>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0CE-BDEC-4E46-9E82-B7CBE3229C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5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 err="1" smtClean="0"/>
              <a:t>lex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Pompeia</a:t>
            </a:r>
            <a:r>
              <a:rPr lang="en-US" i="1" baseline="0" dirty="0" smtClean="0"/>
              <a:t> de vi </a:t>
            </a:r>
            <a:r>
              <a:rPr lang="en-US" baseline="0" dirty="0" smtClean="0"/>
              <a:t>in 52 BC: 81 jurors were seated </a:t>
            </a:r>
            <a:r>
              <a:rPr lang="en-US" i="0" baseline="0" dirty="0" smtClean="0"/>
              <a:t>in Milo’s trial</a:t>
            </a:r>
            <a:r>
              <a:rPr lang="en-US" baseline="0" dirty="0" smtClean="0"/>
              <a:t>, but 30 of these were dismissed just prior to voting (each side ejected 15 jurors = 5 from each class).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0CE-BDEC-4E46-9E82-B7CBE3229C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the </a:t>
            </a:r>
            <a:r>
              <a:rPr lang="en-US" baseline="0" dirty="0" smtClean="0"/>
              <a:t>text</a:t>
            </a:r>
            <a:r>
              <a:rPr lang="en-US" baseline="0" dirty="0" smtClean="0"/>
              <a:t>, translation and notes, see Crawford, </a:t>
            </a:r>
            <a:r>
              <a:rPr lang="en-US" i="1" baseline="0" dirty="0" smtClean="0"/>
              <a:t>Roman Statutes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vol</a:t>
            </a:r>
            <a:r>
              <a:rPr lang="en-US" baseline="0" dirty="0" smtClean="0"/>
              <a:t> 1 (on sections #49-54).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 the name and dating of the </a:t>
            </a:r>
            <a:r>
              <a:rPr lang="en-US" i="1" baseline="0" dirty="0" err="1" smtClean="0"/>
              <a:t>lex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Acilia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Repetundarum</a:t>
            </a:r>
            <a:r>
              <a:rPr lang="en-US" baseline="0" dirty="0" smtClean="0"/>
              <a:t>, see E. </a:t>
            </a:r>
            <a:r>
              <a:rPr lang="en-US" baseline="0" dirty="0" err="1" smtClean="0"/>
              <a:t>Badian</a:t>
            </a:r>
            <a:r>
              <a:rPr lang="en-US" baseline="0" dirty="0" smtClean="0"/>
              <a:t>, </a:t>
            </a:r>
            <a:r>
              <a:rPr lang="en-US" i="1" baseline="0" dirty="0" smtClean="0"/>
              <a:t>AJP</a:t>
            </a:r>
            <a:r>
              <a:rPr lang="en-US" baseline="0" dirty="0" smtClean="0"/>
              <a:t> 75.4 (1954), pp 374-84.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0CE-BDEC-4E46-9E82-B7CBE3229C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9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Verrines</a:t>
            </a:r>
            <a:r>
              <a:rPr lang="en-US" dirty="0" smtClean="0"/>
              <a:t> 1.39:</a:t>
            </a:r>
            <a:r>
              <a:rPr lang="en-US" baseline="0" dirty="0" smtClean="0"/>
              <a:t>  Cicero mentions several other well known cases of bribing jurors.  </a:t>
            </a:r>
            <a:endParaRPr lang="en-US" dirty="0" smtClean="0"/>
          </a:p>
          <a:p>
            <a:r>
              <a:rPr lang="en-US" dirty="0" smtClean="0"/>
              <a:t>Praetor’s support is also helpful before and during</a:t>
            </a:r>
            <a:r>
              <a:rPr lang="en-US" baseline="0" dirty="0" smtClean="0"/>
              <a:t> a trial</a:t>
            </a:r>
            <a:r>
              <a:rPr lang="en-US" dirty="0" smtClean="0"/>
              <a:t>: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accepts/denies lawsuit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controls length of pre-trial inquiry and of speeches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summons witnesses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perhaps chooses sleeve of jurors from the larger album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0CE-BDEC-4E46-9E82-B7CBE3229C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on the Longinus coin see Crawford, </a:t>
            </a:r>
            <a:r>
              <a:rPr lang="en-US" i="1" dirty="0" smtClean="0"/>
              <a:t>RRC</a:t>
            </a:r>
            <a:r>
              <a:rPr lang="en-US" dirty="0" smtClean="0"/>
              <a:t>, #413. Image from </a:t>
            </a:r>
            <a:r>
              <a:rPr lang="en-US" i="1" dirty="0" smtClean="0"/>
              <a:t>The Voting Districts of the Roman Republic</a:t>
            </a:r>
            <a:r>
              <a:rPr lang="en-US" i="0" baseline="0" dirty="0" smtClean="0"/>
              <a:t> by</a:t>
            </a:r>
            <a:r>
              <a:rPr lang="en-US" dirty="0" smtClean="0"/>
              <a:t> L.R. Taylor</a:t>
            </a:r>
            <a:r>
              <a:rPr lang="en-US" baseline="0" dirty="0" smtClean="0"/>
              <a:t> (updated, Ann Arbor 2013).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0CE-BDEC-4E46-9E82-B7CBE3229C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7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Juries range from 32 jurors (in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Trial of 74 BCE) to 75 jurors (in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Flaccus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trial of 59 BCE) [Strachan-Davidson,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, p 97].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81 jurors needed to be accommodated for Milo’s trial, although only 51 voted in the end.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•"/>
            </a:pPr>
            <a:r>
              <a:rPr lang="en-US" altLang="x-none" dirty="0" smtClean="0">
                <a:ea typeface="ヒラギノ角ゴ Pro W3" charset="-128"/>
              </a:rPr>
              <a:t>Just </a:t>
            </a:r>
            <a:r>
              <a:rPr lang="en-US" altLang="x-none" dirty="0">
                <a:ea typeface="ヒラギノ角ゴ Pro W3" charset="-128"/>
              </a:rPr>
              <a:t>barely enough space on the podium for praetor </a:t>
            </a:r>
            <a:r>
              <a:rPr lang="en-US" altLang="x-none" dirty="0" smtClean="0">
                <a:ea typeface="ヒラギノ角ゴ Pro W3" charset="-128"/>
              </a:rPr>
              <a:t>&amp; </a:t>
            </a:r>
            <a:r>
              <a:rPr lang="en-US" altLang="x-none" dirty="0" err="1" smtClean="0">
                <a:ea typeface="ヒラギノ角ゴ Pro W3" charset="-128"/>
              </a:rPr>
              <a:t>sella</a:t>
            </a:r>
            <a:r>
              <a:rPr lang="en-US" altLang="x-none" dirty="0" smtClean="0">
                <a:ea typeface="ヒラギノ角ゴ Pro W3" charset="-128"/>
              </a:rPr>
              <a:t>.  Not much room surely </a:t>
            </a:r>
            <a:r>
              <a:rPr lang="en-US" altLang="x-none" baseline="0" dirty="0" smtClean="0">
                <a:ea typeface="ヒラギノ角ゴ Pro W3" charset="-128"/>
              </a:rPr>
              <a:t>in artistic depictions (relief sculptures or on coins) or literary descriptions (as per </a:t>
            </a:r>
            <a:r>
              <a:rPr lang="en-US" altLang="x-none" dirty="0" err="1" smtClean="0">
                <a:ea typeface="ヒラギノ角ゴ Pro W3" charset="-128"/>
              </a:rPr>
              <a:t>Bablitz</a:t>
            </a:r>
            <a:r>
              <a:rPr lang="en-US" altLang="x-none" dirty="0" smtClean="0">
                <a:ea typeface="ヒラギノ角ゴ Pro W3" charset="-128"/>
              </a:rPr>
              <a:t>, pp 29-30).  But </a:t>
            </a:r>
            <a:r>
              <a:rPr lang="en-US" altLang="x-none" dirty="0" err="1" smtClean="0">
                <a:ea typeface="ヒラギノ角ゴ Pro W3" charset="-128"/>
              </a:rPr>
              <a:t>Asconius</a:t>
            </a:r>
            <a:r>
              <a:rPr lang="en-US" altLang="x-none" dirty="0" smtClean="0">
                <a:ea typeface="ヒラギノ角ゴ Pro W3" charset="-128"/>
              </a:rPr>
              <a:t> (on</a:t>
            </a:r>
            <a:r>
              <a:rPr lang="en-US" altLang="x-none" baseline="0" dirty="0" smtClean="0">
                <a:ea typeface="ヒラギノ角ゴ Pro W3" charset="-128"/>
              </a:rPr>
              <a:t> </a:t>
            </a:r>
            <a:r>
              <a:rPr lang="en-US" altLang="x-none" i="1" baseline="0" dirty="0" smtClean="0">
                <a:ea typeface="ヒラギノ角ゴ Pro W3" charset="-128"/>
              </a:rPr>
              <a:t>pro </a:t>
            </a:r>
            <a:r>
              <a:rPr lang="en-US" altLang="x-none" i="1" baseline="0" dirty="0" err="1" smtClean="0">
                <a:ea typeface="ヒラギノ角ゴ Pro W3" charset="-128"/>
              </a:rPr>
              <a:t>Milone</a:t>
            </a:r>
            <a:r>
              <a:rPr lang="en-US" altLang="x-none" baseline="0" dirty="0" smtClean="0">
                <a:ea typeface="ヒラギノ角ゴ Pro W3" charset="-128"/>
              </a:rPr>
              <a:t>) does say that M. Marcellus, advocate for Milo, jumped up on the podium with presiding magistrate </a:t>
            </a:r>
            <a:r>
              <a:rPr lang="en-US" altLang="x-none" baseline="0" dirty="0" err="1" smtClean="0">
                <a:ea typeface="ヒラギノ角ゴ Pro W3" charset="-128"/>
              </a:rPr>
              <a:t>Domitius</a:t>
            </a:r>
            <a:r>
              <a:rPr lang="en-US" altLang="x-none" baseline="0" dirty="0" smtClean="0">
                <a:ea typeface="ヒラギノ角ゴ Pro W3" charset="-128"/>
              </a:rPr>
              <a:t> </a:t>
            </a:r>
            <a:r>
              <a:rPr lang="en-US" altLang="x-none" baseline="0" dirty="0" err="1" smtClean="0">
                <a:ea typeface="ヒラギノ角ゴ Pro W3" charset="-128"/>
              </a:rPr>
              <a:t>Ahenobarbus</a:t>
            </a:r>
            <a:r>
              <a:rPr lang="en-US" altLang="x-none" baseline="0" dirty="0" smtClean="0">
                <a:ea typeface="ヒラギノ角ゴ Pro W3" charset="-128"/>
              </a:rPr>
              <a:t> to escape </a:t>
            </a:r>
            <a:r>
              <a:rPr lang="en-US" altLang="x-none" baseline="0" dirty="0" smtClean="0">
                <a:ea typeface="ヒラギノ角ゴ Pro W3" charset="-128"/>
              </a:rPr>
              <a:t>violence from </a:t>
            </a:r>
            <a:r>
              <a:rPr lang="en-US" altLang="x-none" baseline="0" dirty="0" err="1" smtClean="0">
                <a:ea typeface="ヒラギノ角ゴ Pro W3" charset="-128"/>
              </a:rPr>
              <a:t>Clodius</a:t>
            </a:r>
            <a:r>
              <a:rPr lang="en-US" altLang="x-none" baseline="0" dirty="0" smtClean="0">
                <a:ea typeface="ヒラギノ角ゴ Pro W3" charset="-128"/>
              </a:rPr>
              <a:t>’ supporters.  </a:t>
            </a:r>
            <a:endParaRPr lang="en-US" altLang="x-none" dirty="0">
              <a:ea typeface="ヒラギノ角ゴ Pro W3" charset="-128"/>
            </a:endParaRPr>
          </a:p>
          <a:p>
            <a:pPr marL="171450" indent="-171450">
              <a:buFontTx/>
              <a:buChar char="•"/>
            </a:pPr>
            <a:r>
              <a:rPr lang="en-US" altLang="x-none" dirty="0" smtClean="0">
                <a:ea typeface="ヒラギノ角ゴ Pro W3" charset="-128"/>
              </a:rPr>
              <a:t>According to </a:t>
            </a:r>
            <a:r>
              <a:rPr lang="en-US" altLang="x-none" i="1" dirty="0" err="1" smtClean="0">
                <a:ea typeface="ヒラギノ角ゴ Pro W3" charset="-128"/>
              </a:rPr>
              <a:t>lex</a:t>
            </a:r>
            <a:r>
              <a:rPr lang="en-US" altLang="x-none" i="1" dirty="0" smtClean="0">
                <a:ea typeface="ヒラギノ角ゴ Pro W3" charset="-128"/>
              </a:rPr>
              <a:t> </a:t>
            </a:r>
            <a:r>
              <a:rPr lang="en-US" altLang="x-none" i="1" dirty="0" err="1" smtClean="0">
                <a:ea typeface="ヒラギノ角ゴ Pro W3" charset="-128"/>
              </a:rPr>
              <a:t>Acilia</a:t>
            </a:r>
            <a:r>
              <a:rPr lang="en-US" altLang="x-none" dirty="0" smtClean="0">
                <a:ea typeface="ヒラギノ角ゴ Pro W3" charset="-128"/>
              </a:rPr>
              <a:t>, praetor hands ballots to jurors who proceed onto a podium to cast ballots into an urn (surely located in front of praetor).  </a:t>
            </a:r>
          </a:p>
          <a:p>
            <a:pPr marL="628650" lvl="1" indent="-171450">
              <a:buFontTx/>
              <a:buChar char="•"/>
            </a:pPr>
            <a:r>
              <a:rPr lang="en-US" altLang="x-none" dirty="0" smtClean="0">
                <a:ea typeface="ヒラギノ角ゴ Pro W3" charset="-128"/>
              </a:rPr>
              <a:t>Presumably praetor remains on the podium</a:t>
            </a:r>
            <a:r>
              <a:rPr lang="en-US" altLang="x-none" baseline="0" dirty="0" smtClean="0">
                <a:ea typeface="ヒラギノ角ゴ Pro W3" charset="-128"/>
              </a:rPr>
              <a:t> (I would!). </a:t>
            </a:r>
            <a:endParaRPr lang="en-US" altLang="x-none" dirty="0" smtClean="0">
              <a:ea typeface="ヒラギノ角ゴ Pro W3" charset="-128"/>
            </a:endParaRPr>
          </a:p>
          <a:p>
            <a:pPr marL="628650" lvl="1" indent="-171450">
              <a:buFontTx/>
              <a:buChar char="•"/>
            </a:pPr>
            <a:r>
              <a:rPr lang="en-US" altLang="x-none" dirty="0" smtClean="0">
                <a:ea typeface="ヒラギノ角ゴ Pro W3" charset="-128"/>
              </a:rPr>
              <a:t>Do jurors proceed directly to urn?</a:t>
            </a:r>
            <a:r>
              <a:rPr lang="en-US" altLang="x-none" baseline="0" dirty="0" smtClean="0">
                <a:ea typeface="ヒラギノ角ゴ Pro W3" charset="-128"/>
              </a:rPr>
              <a:t>  Or </a:t>
            </a:r>
            <a:r>
              <a:rPr lang="en-US" altLang="x-none" baseline="0" dirty="0" smtClean="0">
                <a:ea typeface="ヒラギノ角ゴ Pro W3" charset="-128"/>
              </a:rPr>
              <a:t>get their ballots row by row? Then return </a:t>
            </a:r>
            <a:r>
              <a:rPr lang="en-US" altLang="x-none" baseline="0" dirty="0" smtClean="0">
                <a:ea typeface="ヒラギノ角ゴ Pro W3" charset="-128"/>
              </a:rPr>
              <a:t>to seats first to rub their ballots, then onward to urn?</a:t>
            </a:r>
          </a:p>
          <a:p>
            <a:pPr marL="628650" lvl="1" indent="-171450">
              <a:buFontTx/>
              <a:buChar char="•"/>
            </a:pPr>
            <a:r>
              <a:rPr lang="en-US" altLang="x-none" dirty="0" smtClean="0">
                <a:ea typeface="ヒラギノ角ゴ Pro W3" charset="-128"/>
              </a:rPr>
              <a:t>Perhaps</a:t>
            </a:r>
            <a:r>
              <a:rPr lang="en-US" altLang="x-none" baseline="0" dirty="0" smtClean="0">
                <a:ea typeface="ヒラギノ角ゴ Pro W3" charset="-128"/>
              </a:rPr>
              <a:t> at some later date (post </a:t>
            </a:r>
            <a:r>
              <a:rPr lang="en-US" altLang="x-none" baseline="0" dirty="0" err="1" smtClean="0">
                <a:ea typeface="ヒラギノ角ゴ Pro W3" charset="-128"/>
              </a:rPr>
              <a:t>Sullan</a:t>
            </a:r>
            <a:r>
              <a:rPr lang="en-US" altLang="x-none" baseline="0" dirty="0" smtClean="0">
                <a:ea typeface="ヒラギノ角ゴ Pro W3" charset="-128"/>
              </a:rPr>
              <a:t> reforms?) it became customary </a:t>
            </a:r>
            <a:r>
              <a:rPr lang="en-US" altLang="x-none" dirty="0" smtClean="0">
                <a:ea typeface="ヒラギノ角ゴ Pro W3" charset="-128"/>
              </a:rPr>
              <a:t>to pass out ballots to jurors as they sat on the benches.  </a:t>
            </a:r>
          </a:p>
          <a:p>
            <a:pPr marL="171450" indent="-171450">
              <a:buFontTx/>
              <a:buChar char="•"/>
            </a:pPr>
            <a:endParaRPr lang="en-US" alt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7A041284-2E21-D347-B7D4-3DA77D98C015}" type="slidenum">
              <a:rPr lang="en-US" altLang="x-none" sz="1200"/>
              <a:pPr/>
              <a:t>7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72604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charset="0"/>
              <a:buChar char="•"/>
              <a:defRPr/>
            </a:pPr>
            <a:r>
              <a:rPr lang="en-US" altLang="x-none" dirty="0">
                <a:ea typeface="ヒラギノ角ゴ Pro W3" charset="-128"/>
              </a:rPr>
              <a:t>Tribunes</a:t>
            </a:r>
            <a:r>
              <a:rPr lang="ja-JP" altLang="en-US" dirty="0">
                <a:ea typeface="ヒラギノ角ゴ Pro W3" charset="-128"/>
              </a:rPr>
              <a:t>’</a:t>
            </a:r>
            <a:r>
              <a:rPr lang="en-US" altLang="ja-JP" dirty="0">
                <a:ea typeface="ヒラギノ角ゴ Pro W3" charset="-128"/>
              </a:rPr>
              <a:t> and praetor</a:t>
            </a:r>
            <a:r>
              <a:rPr lang="ja-JP" altLang="en-US" dirty="0">
                <a:ea typeface="ヒラギノ角ゴ Pro W3" charset="-128"/>
              </a:rPr>
              <a:t>’</a:t>
            </a:r>
            <a:r>
              <a:rPr lang="en-US" altLang="ja-JP" dirty="0">
                <a:ea typeface="ヒラギノ角ゴ Pro W3" charset="-128"/>
              </a:rPr>
              <a:t>s tribunals (offices) in different spots throughout forum. 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altLang="ja-JP" dirty="0" err="1">
                <a:ea typeface="ヒラギノ角ゴ Pro W3" charset="-128"/>
              </a:rPr>
              <a:t>Cic</a:t>
            </a:r>
            <a:r>
              <a:rPr lang="en-US" altLang="ja-JP" dirty="0">
                <a:ea typeface="ヒラギノ角ゴ Pro W3" charset="-128"/>
              </a:rPr>
              <a:t> mentions wooden benches of these tribunals in </a:t>
            </a:r>
            <a:r>
              <a:rPr lang="en-US" altLang="ja-JP" i="1" dirty="0">
                <a:ea typeface="ヒラギノ角ゴ Pro W3" charset="-128"/>
              </a:rPr>
              <a:t>pro </a:t>
            </a:r>
            <a:r>
              <a:rPr lang="en-US" altLang="ja-JP" i="1" dirty="0" err="1">
                <a:ea typeface="ヒラギノ角ゴ Pro W3" charset="-128"/>
              </a:rPr>
              <a:t>Roscio</a:t>
            </a:r>
            <a:r>
              <a:rPr lang="en-US" altLang="ja-JP" i="1" dirty="0">
                <a:ea typeface="ヒラギノ角ゴ Pro W3" charset="-128"/>
              </a:rPr>
              <a:t> </a:t>
            </a:r>
            <a:r>
              <a:rPr lang="en-US" altLang="ja-JP" i="1" dirty="0" err="1">
                <a:ea typeface="ヒラギノ角ゴ Pro W3" charset="-128"/>
              </a:rPr>
              <a:t>Amerino</a:t>
            </a:r>
            <a:r>
              <a:rPr lang="en-US" altLang="ja-JP" i="1" dirty="0">
                <a:ea typeface="ヒラギノ角ゴ Pro W3" charset="-128"/>
              </a:rPr>
              <a:t> </a:t>
            </a:r>
            <a:r>
              <a:rPr lang="en-US" altLang="ja-JP" dirty="0" smtClean="0">
                <a:ea typeface="ヒラギノ角ゴ Pro W3" charset="-128"/>
              </a:rPr>
              <a:t>91, etc. </a:t>
            </a:r>
            <a:r>
              <a:rPr lang="en-US" altLang="ja-JP" dirty="0">
                <a:ea typeface="ヒラギノ角ゴ Pro W3" charset="-128"/>
              </a:rPr>
              <a:t>(80 BCE). 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altLang="ja-JP" dirty="0" err="1">
                <a:ea typeface="ヒラギノ角ゴ Pro W3" charset="-128"/>
              </a:rPr>
              <a:t>Cic</a:t>
            </a:r>
            <a:r>
              <a:rPr lang="en-US" altLang="ja-JP" dirty="0">
                <a:ea typeface="ヒラギノ角ゴ Pro W3" charset="-128"/>
              </a:rPr>
              <a:t> frequently refers to the crowd gathered around as he speaks in court</a:t>
            </a:r>
            <a:r>
              <a:rPr lang="en-US" altLang="ja-JP" dirty="0" smtClean="0">
                <a:ea typeface="ヒラギノ角ゴ Pro W3" charset="-128"/>
              </a:rPr>
              <a:t>.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altLang="ja-JP" dirty="0" smtClean="0">
                <a:ea typeface="ヒラギノ角ゴ Pro W3" charset="-128"/>
              </a:rPr>
              <a:t>Cicero in speeches mentions the </a:t>
            </a:r>
            <a:r>
              <a:rPr lang="en-US" altLang="ja-JP" dirty="0" smtClean="0">
                <a:ea typeface="ヒラギノ角ゴ Pro W3" charset="-128"/>
              </a:rPr>
              <a:t>Temple of Castor &amp; Pollux, Fornix </a:t>
            </a:r>
            <a:r>
              <a:rPr lang="en-US" altLang="ja-JP" dirty="0" err="1" smtClean="0">
                <a:ea typeface="ヒラギノ角ゴ Pro W3" charset="-128"/>
              </a:rPr>
              <a:t>Fabianus</a:t>
            </a:r>
            <a:r>
              <a:rPr lang="en-US" altLang="ja-JP" dirty="0" smtClean="0">
                <a:ea typeface="ヒラギノ角ゴ Pro W3" charset="-128"/>
              </a:rPr>
              <a:t> (in </a:t>
            </a:r>
            <a:r>
              <a:rPr lang="en-US" altLang="ja-JP" i="1" dirty="0" err="1" smtClean="0">
                <a:ea typeface="ヒラギノ角ゴ Pro W3" charset="-128"/>
              </a:rPr>
              <a:t>Verrines</a:t>
            </a:r>
            <a:r>
              <a:rPr lang="en-US" altLang="ja-JP" dirty="0" smtClean="0">
                <a:ea typeface="ヒラギノ角ゴ Pro W3" charset="-128"/>
              </a:rPr>
              <a:t>).</a:t>
            </a:r>
          </a:p>
          <a:p>
            <a:pPr>
              <a:defRPr/>
            </a:pPr>
            <a:endParaRPr lang="en-US" altLang="x-none" dirty="0">
              <a:ea typeface="ヒラギノ角ゴ Pro W3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5134456C-7929-A243-85F3-C7C1A3C61835}" type="slidenum">
              <a:rPr lang="en-US" altLang="x-none" sz="1200"/>
              <a:pPr/>
              <a:t>8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069918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On the lot used to determine the order of proclaiming oral votes, see </a:t>
            </a:r>
            <a:r>
              <a:rPr lang="en-US" i="1" dirty="0" smtClean="0"/>
              <a:t>pro </a:t>
            </a:r>
            <a:r>
              <a:rPr lang="en-US" i="1" dirty="0" err="1" smtClean="0"/>
              <a:t>Cluentio</a:t>
            </a:r>
            <a:r>
              <a:rPr lang="en-US" i="1" dirty="0" smtClean="0"/>
              <a:t> </a:t>
            </a:r>
            <a:r>
              <a:rPr lang="en-US" dirty="0" smtClean="0"/>
              <a:t>74-75.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Perhaps(?)</a:t>
            </a:r>
            <a:r>
              <a:rPr lang="en-US" baseline="0" dirty="0" smtClean="0"/>
              <a:t> the Cornelian reforms allowed jurors at time of voting to sit and either receive their wax ballots </a:t>
            </a:r>
            <a:r>
              <a:rPr lang="en-US" i="1" baseline="0" dirty="0" err="1" smtClean="0"/>
              <a:t>en</a:t>
            </a:r>
            <a:r>
              <a:rPr lang="en-US" i="1" baseline="0" dirty="0" smtClean="0"/>
              <a:t> masse </a:t>
            </a:r>
            <a:r>
              <a:rPr lang="en-US" baseline="0" dirty="0" smtClean="0"/>
              <a:t>or wait for their turn to proclaim vote orally.  But even after oral vote eliminated, this procedure remained standard?  No such evidence.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E0CE-BDEC-4E46-9E82-B7CBE3229C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3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1AD-CD0F-E24B-A5C5-1C8386278E2A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7983-42FC-8F4C-BB0D-7BDAAFA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1AD-CD0F-E24B-A5C5-1C8386278E2A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7983-42FC-8F4C-BB0D-7BDAAFA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1AD-CD0F-E24B-A5C5-1C8386278E2A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7983-42FC-8F4C-BB0D-7BDAAFA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7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1AD-CD0F-E24B-A5C5-1C8386278E2A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7983-42FC-8F4C-BB0D-7BDAAFA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1AD-CD0F-E24B-A5C5-1C8386278E2A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7983-42FC-8F4C-BB0D-7BDAAFA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8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1AD-CD0F-E24B-A5C5-1C8386278E2A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7983-42FC-8F4C-BB0D-7BDAAFA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8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1AD-CD0F-E24B-A5C5-1C8386278E2A}" type="datetimeFigureOut">
              <a:rPr lang="en-US" smtClean="0"/>
              <a:t>3/24/19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7983-42FC-8F4C-BB0D-7BDAAFA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1AD-CD0F-E24B-A5C5-1C8386278E2A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7983-42FC-8F4C-BB0D-7BDAAFA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7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1AD-CD0F-E24B-A5C5-1C8386278E2A}" type="datetimeFigureOut">
              <a:rPr lang="en-US" smtClean="0"/>
              <a:t>3/24/19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7983-42FC-8F4C-BB0D-7BDAAFA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1AD-CD0F-E24B-A5C5-1C8386278E2A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7983-42FC-8F4C-BB0D-7BDAAFA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1AD-CD0F-E24B-A5C5-1C8386278E2A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7983-42FC-8F4C-BB0D-7BDAAFA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A71AD-CD0F-E24B-A5C5-1C8386278E2A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47983-42FC-8F4C-BB0D-7BDAAFA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3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9438"/>
            <a:ext cx="12192000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How to Bribe a Roman Jury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050" y="2700338"/>
            <a:ext cx="10629900" cy="3600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Manipulation of Voting in the </a:t>
            </a:r>
            <a:r>
              <a:rPr lang="en-US" sz="3600" i="1" dirty="0" err="1" smtClean="0"/>
              <a:t>Quaestiones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Perpetuae</a:t>
            </a:r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2800" dirty="0" smtClean="0"/>
              <a:t>Tadeusz Mazurek</a:t>
            </a:r>
            <a:endParaRPr lang="en-US" sz="2800" dirty="0"/>
          </a:p>
          <a:p>
            <a:r>
              <a:rPr lang="en-US" sz="2800" dirty="0" err="1" smtClean="0"/>
              <a:t>Univ</a:t>
            </a:r>
            <a:r>
              <a:rPr lang="en-US" sz="2800" dirty="0" smtClean="0"/>
              <a:t> of Notre Dame </a:t>
            </a:r>
          </a:p>
          <a:p>
            <a:r>
              <a:rPr lang="en-US" sz="2800" dirty="0" smtClean="0"/>
              <a:t>CAMWS April 2019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8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373628"/>
            <a:ext cx="10515600" cy="8080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BRIBE METHOD </a:t>
            </a:r>
            <a:r>
              <a:rPr lang="en-US" sz="3600" dirty="0"/>
              <a:t>2:  FLIP BALLOT TO AGENTS ON </a:t>
            </a:r>
            <a:r>
              <a:rPr lang="en-US" sz="3600" dirty="0" smtClean="0"/>
              <a:t>JURY</a:t>
            </a:r>
            <a:br>
              <a:rPr lang="en-US" sz="3600" dirty="0" smtClean="0"/>
            </a:br>
            <a:r>
              <a:rPr lang="en-US" sz="3600" dirty="0" smtClean="0"/>
              <a:t>(apparently only </a:t>
            </a:r>
            <a:r>
              <a:rPr lang="en-US" sz="3600" dirty="0" smtClean="0"/>
              <a:t>works in </a:t>
            </a:r>
            <a:r>
              <a:rPr lang="en-US" sz="3600" i="1" dirty="0" err="1" smtClean="0"/>
              <a:t>divinatio</a:t>
            </a:r>
            <a:r>
              <a:rPr lang="en-US" sz="3600" dirty="0" smtClean="0"/>
              <a:t> </a:t>
            </a:r>
            <a:r>
              <a:rPr lang="en-US" sz="3600" dirty="0" smtClean="0"/>
              <a:t>cases)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0" y="1359673"/>
            <a:ext cx="11941630" cy="5355452"/>
          </a:xfrm>
        </p:spPr>
        <p:txBody>
          <a:bodyPr>
            <a:normAutofit/>
          </a:bodyPr>
          <a:lstStyle/>
          <a:p>
            <a:pPr lvl="0"/>
            <a:r>
              <a:rPr lang="en-US" i="1" dirty="0" err="1" smtClean="0"/>
              <a:t>Divinatio</a:t>
            </a:r>
            <a:r>
              <a:rPr lang="en-US" i="1" dirty="0" smtClean="0"/>
              <a:t> in </a:t>
            </a:r>
            <a:r>
              <a:rPr lang="en-US" i="1" dirty="0" err="1" smtClean="0"/>
              <a:t>Caecilium</a:t>
            </a:r>
            <a:r>
              <a:rPr lang="en-US" i="1" dirty="0" smtClean="0"/>
              <a:t> </a:t>
            </a:r>
            <a:r>
              <a:rPr lang="en-US" dirty="0" smtClean="0"/>
              <a:t>24:  </a:t>
            </a:r>
            <a:r>
              <a:rPr lang="en-US" dirty="0" err="1" smtClean="0"/>
              <a:t>Hortentius</a:t>
            </a:r>
            <a:r>
              <a:rPr lang="en-US" dirty="0" smtClean="0"/>
              <a:t> </a:t>
            </a:r>
            <a:r>
              <a:rPr lang="en-US" dirty="0"/>
              <a:t>wants jurors that he's </a:t>
            </a:r>
            <a:r>
              <a:rPr lang="en-US" dirty="0" smtClean="0"/>
              <a:t>bribed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display their ballots to his key agents</a:t>
            </a:r>
            <a:r>
              <a:rPr lang="en-US" dirty="0"/>
              <a:t> within the jury. </a:t>
            </a:r>
            <a:r>
              <a:rPr lang="en-US" dirty="0"/>
              <a:t>	</a:t>
            </a:r>
            <a:r>
              <a:rPr lang="en-US" sz="2000" dirty="0"/>
              <a:t>[see handout #2</a:t>
            </a:r>
            <a:r>
              <a:rPr lang="en-US" sz="2000" dirty="0" smtClean="0"/>
              <a:t>]</a:t>
            </a:r>
            <a:endParaRPr lang="en-US" sz="2000" dirty="0" smtClean="0"/>
          </a:p>
          <a:p>
            <a:pPr lvl="0"/>
            <a:r>
              <a:rPr lang="en-US" dirty="0" smtClean="0"/>
              <a:t>Cicero agrees that this </a:t>
            </a:r>
            <a:r>
              <a:rPr lang="en-US" dirty="0"/>
              <a:t>is </a:t>
            </a:r>
            <a:r>
              <a:rPr lang="en-US" dirty="0" smtClean="0"/>
              <a:t>very </a:t>
            </a:r>
            <a:r>
              <a:rPr lang="en-US" dirty="0" smtClean="0"/>
              <a:t>easy (</a:t>
            </a:r>
            <a:r>
              <a:rPr lang="en-US" i="1" dirty="0" smtClean="0"/>
              <a:t>id </a:t>
            </a:r>
            <a:r>
              <a:rPr lang="en-US" i="1" dirty="0" err="1" smtClean="0"/>
              <a:t>esse</a:t>
            </a:r>
            <a:r>
              <a:rPr lang="en-US" i="1" dirty="0" smtClean="0"/>
              <a:t> </a:t>
            </a:r>
            <a:r>
              <a:rPr lang="en-US" i="1" dirty="0" err="1" smtClean="0"/>
              <a:t>perfacile</a:t>
            </a:r>
            <a:r>
              <a:rPr lang="en-US" dirty="0" smtClean="0"/>
              <a:t>).</a:t>
            </a:r>
            <a:endParaRPr lang="en-US" dirty="0"/>
          </a:p>
          <a:p>
            <a:pPr lvl="0"/>
            <a:r>
              <a:rPr lang="en-US" dirty="0" smtClean="0"/>
              <a:t>Unique: votes </a:t>
            </a:r>
            <a:r>
              <a:rPr lang="en-US" dirty="0"/>
              <a:t>are </a:t>
            </a:r>
            <a:r>
              <a:rPr lang="en-US" dirty="0" smtClean="0"/>
              <a:t>decided </a:t>
            </a:r>
            <a:r>
              <a:rPr lang="en-US" dirty="0"/>
              <a:t>all together (</a:t>
            </a:r>
            <a:r>
              <a:rPr lang="en-US" i="1" dirty="0" err="1"/>
              <a:t>universos</a:t>
            </a:r>
            <a:r>
              <a:rPr lang="en-US" dirty="0"/>
              <a:t>), not singularly (</a:t>
            </a:r>
            <a:r>
              <a:rPr lang="en-US" i="1" dirty="0"/>
              <a:t>non </a:t>
            </a:r>
            <a:r>
              <a:rPr lang="en-US" i="1" dirty="0" err="1"/>
              <a:t>singulos</a:t>
            </a:r>
            <a:r>
              <a:rPr lang="en-US" dirty="0"/>
              <a:t>). </a:t>
            </a:r>
            <a:endParaRPr lang="en-US" dirty="0" smtClean="0"/>
          </a:p>
          <a:p>
            <a:pPr lvl="1"/>
            <a:r>
              <a:rPr lang="en-US" dirty="0" smtClean="0"/>
              <a:t>Ballots </a:t>
            </a:r>
            <a:r>
              <a:rPr lang="en-US" dirty="0"/>
              <a:t>are still distributed by praetor to jurors who approach </a:t>
            </a:r>
            <a:r>
              <a:rPr lang="en-US" dirty="0" smtClean="0"/>
              <a:t>him row by row?  </a:t>
            </a:r>
          </a:p>
          <a:p>
            <a:pPr lvl="1"/>
            <a:r>
              <a:rPr lang="en-US" dirty="0" smtClean="0"/>
              <a:t>Or </a:t>
            </a:r>
            <a:r>
              <a:rPr lang="en-US" dirty="0" smtClean="0"/>
              <a:t>in </a:t>
            </a:r>
            <a:r>
              <a:rPr lang="en-US" i="1" dirty="0" err="1" smtClean="0"/>
              <a:t>divinatio</a:t>
            </a:r>
            <a:r>
              <a:rPr lang="en-US" dirty="0" smtClean="0"/>
              <a:t> </a:t>
            </a:r>
            <a:r>
              <a:rPr lang="en-US" dirty="0" smtClean="0"/>
              <a:t>voting </a:t>
            </a:r>
            <a:r>
              <a:rPr lang="en-US" dirty="0" smtClean="0"/>
              <a:t>are ballots passed </a:t>
            </a:r>
            <a:r>
              <a:rPr lang="en-US" dirty="0" smtClean="0"/>
              <a:t>out to </a:t>
            </a:r>
            <a:r>
              <a:rPr lang="en-US" dirty="0" smtClean="0"/>
              <a:t>jurors </a:t>
            </a:r>
            <a:r>
              <a:rPr lang="en-US" dirty="0" smtClean="0"/>
              <a:t>in their </a:t>
            </a:r>
            <a:r>
              <a:rPr lang="en-US" dirty="0"/>
              <a:t>seats (</a:t>
            </a:r>
            <a:r>
              <a:rPr lang="en-US" i="1" dirty="0" err="1"/>
              <a:t>universos</a:t>
            </a:r>
            <a:r>
              <a:rPr lang="en-US" dirty="0" smtClean="0"/>
              <a:t>)?</a:t>
            </a:r>
            <a:endParaRPr lang="en-US" dirty="0" smtClean="0"/>
          </a:p>
          <a:p>
            <a:pPr lvl="2"/>
            <a:r>
              <a:rPr lang="en-US" dirty="0" smtClean="0"/>
              <a:t>Where they </a:t>
            </a:r>
            <a:r>
              <a:rPr lang="en-US" dirty="0"/>
              <a:t>can "very easily" display their ballots to their neighboring </a:t>
            </a:r>
            <a:r>
              <a:rPr lang="en-US" dirty="0" smtClean="0"/>
              <a:t>jurors. </a:t>
            </a:r>
          </a:p>
          <a:p>
            <a:pPr lvl="1"/>
            <a:r>
              <a:rPr lang="en-US" dirty="0" smtClean="0"/>
              <a:t>Then pass the ballots back (</a:t>
            </a:r>
            <a:r>
              <a:rPr lang="en-US" i="1" dirty="0" smtClean="0"/>
              <a:t>non </a:t>
            </a:r>
            <a:r>
              <a:rPr lang="en-US" i="1" dirty="0" err="1" smtClean="0"/>
              <a:t>singulos</a:t>
            </a:r>
            <a:r>
              <a:rPr lang="en-US" i="1" dirty="0" smtClean="0"/>
              <a:t> </a:t>
            </a:r>
            <a:r>
              <a:rPr lang="en-US" i="1" dirty="0" err="1" smtClean="0"/>
              <a:t>ferre</a:t>
            </a:r>
            <a:r>
              <a:rPr lang="en-US" i="1" dirty="0" smtClean="0"/>
              <a:t> </a:t>
            </a:r>
            <a:r>
              <a:rPr lang="en-US" i="1" dirty="0" err="1" smtClean="0"/>
              <a:t>sententias</a:t>
            </a:r>
            <a:r>
              <a:rPr lang="en-US" i="1" dirty="0" smtClean="0"/>
              <a:t>, </a:t>
            </a:r>
            <a:r>
              <a:rPr lang="en-US" i="1" dirty="0" err="1" smtClean="0"/>
              <a:t>sed</a:t>
            </a:r>
            <a:r>
              <a:rPr lang="en-US" i="1" dirty="0" smtClean="0"/>
              <a:t> </a:t>
            </a:r>
            <a:r>
              <a:rPr lang="en-US" i="1" dirty="0" err="1" smtClean="0"/>
              <a:t>universos</a:t>
            </a:r>
            <a:r>
              <a:rPr lang="en-US" i="1" dirty="0" smtClean="0"/>
              <a:t> </a:t>
            </a:r>
            <a:r>
              <a:rPr lang="en-US" i="1" dirty="0" err="1" smtClean="0"/>
              <a:t>constituere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or proceed to </a:t>
            </a:r>
            <a:r>
              <a:rPr lang="en-US" dirty="0"/>
              <a:t>the urn as </a:t>
            </a:r>
            <a:r>
              <a:rPr lang="en-US" dirty="0" smtClean="0"/>
              <a:t>customary with ballots?</a:t>
            </a:r>
            <a:endParaRPr lang="en-US" i="1" dirty="0" smtClean="0"/>
          </a:p>
          <a:p>
            <a:pPr lvl="1"/>
            <a:r>
              <a:rPr lang="en-US" dirty="0" smtClean="0"/>
              <a:t>Why only for </a:t>
            </a:r>
            <a:r>
              <a:rPr lang="en-US" i="1" dirty="0" err="1" smtClean="0"/>
              <a:t>divinatio</a:t>
            </a:r>
            <a:r>
              <a:rPr lang="en-US" dirty="0" smtClean="0"/>
              <a:t> decisions?</a:t>
            </a:r>
          </a:p>
          <a:p>
            <a:pPr lvl="2"/>
            <a:r>
              <a:rPr lang="en-US" dirty="0" smtClean="0"/>
              <a:t>Perhaps to give time for jurors to </a:t>
            </a:r>
            <a:r>
              <a:rPr lang="en-US" dirty="0" smtClean="0"/>
              <a:t>deliberate, but this is not normal for advisory councils</a:t>
            </a:r>
          </a:p>
          <a:p>
            <a:pPr lvl="2"/>
            <a:r>
              <a:rPr lang="en-US" dirty="0" smtClean="0"/>
              <a:t>Better:  jurors must use stylus to </a:t>
            </a:r>
            <a:r>
              <a:rPr lang="en-US" b="1" dirty="0" smtClean="0"/>
              <a:t>write the name </a:t>
            </a:r>
            <a:r>
              <a:rPr lang="en-US" dirty="0" smtClean="0"/>
              <a:t>of their preferred prosecutor (no rubbing 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300"/>
            <a:ext cx="12192000" cy="93435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BRIBE METHOD </a:t>
            </a:r>
            <a:r>
              <a:rPr lang="en-US" sz="3600" dirty="0"/>
              <a:t>3:  </a:t>
            </a:r>
            <a:r>
              <a:rPr lang="en-US" sz="3600" dirty="0" smtClean="0"/>
              <a:t>USE MARKED </a:t>
            </a:r>
            <a:r>
              <a:rPr lang="en-US" sz="3600" dirty="0"/>
              <a:t>BALLOTS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7" y="1458793"/>
            <a:ext cx="11060113" cy="539920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Briber wants to track th</a:t>
            </a:r>
            <a:r>
              <a:rPr lang="en-US" dirty="0" smtClean="0"/>
              <a:t>e </a:t>
            </a:r>
            <a:r>
              <a:rPr lang="en-US" dirty="0" smtClean="0"/>
              <a:t>vote of each juror that he’s bribed</a:t>
            </a:r>
          </a:p>
          <a:p>
            <a:pPr lvl="0"/>
            <a:r>
              <a:rPr lang="en-US" i="1" dirty="0" smtClean="0"/>
              <a:t>In </a:t>
            </a:r>
            <a:r>
              <a:rPr lang="en-US" i="1" dirty="0" err="1" smtClean="0"/>
              <a:t>Caecilium</a:t>
            </a:r>
            <a:r>
              <a:rPr lang="en-US" i="1" dirty="0" smtClean="0"/>
              <a:t> </a:t>
            </a:r>
            <a:r>
              <a:rPr lang="en-US" dirty="0" smtClean="0"/>
              <a:t>24</a:t>
            </a:r>
            <a:r>
              <a:rPr lang="en-US" dirty="0"/>
              <a:t>:  </a:t>
            </a:r>
            <a:r>
              <a:rPr lang="en-US" dirty="0" smtClean="0"/>
              <a:t>		</a:t>
            </a:r>
            <a:r>
              <a:rPr lang="en-US" sz="2000" dirty="0" smtClean="0"/>
              <a:t>[see handout #2]</a:t>
            </a:r>
            <a:endParaRPr lang="en-US" sz="2000" dirty="0"/>
          </a:p>
          <a:p>
            <a:pPr lvl="1"/>
            <a:r>
              <a:rPr lang="en-US" dirty="0" smtClean="0"/>
              <a:t>Cicero </a:t>
            </a:r>
            <a:r>
              <a:rPr lang="en-US" dirty="0"/>
              <a:t>mentions the "</a:t>
            </a:r>
            <a:r>
              <a:rPr lang="en-US" dirty="0">
                <a:solidFill>
                  <a:srgbClr val="FF0000"/>
                </a:solidFill>
              </a:rPr>
              <a:t>scandalous and shocking</a:t>
            </a:r>
            <a:r>
              <a:rPr lang="en-US" dirty="0" smtClean="0"/>
              <a:t>...</a:t>
            </a:r>
            <a:r>
              <a:rPr lang="en-US" dirty="0" smtClean="0">
                <a:solidFill>
                  <a:srgbClr val="FF0000"/>
                </a:solidFill>
              </a:rPr>
              <a:t> wax</a:t>
            </a:r>
            <a:r>
              <a:rPr lang="en-US" dirty="0"/>
              <a:t>" on </a:t>
            </a:r>
            <a:r>
              <a:rPr lang="en-US" dirty="0" smtClean="0"/>
              <a:t>ballots </a:t>
            </a:r>
            <a:r>
              <a:rPr lang="en-US" dirty="0"/>
              <a:t>in </a:t>
            </a:r>
            <a:r>
              <a:rPr lang="en-US" dirty="0" smtClean="0"/>
              <a:t>a previous trial </a:t>
            </a:r>
            <a:endParaRPr lang="en-US" dirty="0"/>
          </a:p>
          <a:p>
            <a:pPr lvl="1"/>
            <a:r>
              <a:rPr lang="en-US" dirty="0"/>
              <a:t>But </a:t>
            </a:r>
            <a:r>
              <a:rPr lang="en-US" dirty="0" smtClean="0"/>
              <a:t>the ballots </a:t>
            </a:r>
            <a:r>
              <a:rPr lang="en-US" dirty="0"/>
              <a:t>here and now are with </a:t>
            </a:r>
            <a:r>
              <a:rPr lang="en-US" dirty="0">
                <a:solidFill>
                  <a:srgbClr val="FF0000"/>
                </a:solidFill>
              </a:rPr>
              <a:t>legitimate wax </a:t>
            </a:r>
            <a:r>
              <a:rPr lang="en-US" dirty="0"/>
              <a:t>(</a:t>
            </a:r>
            <a:r>
              <a:rPr lang="en-US" i="1" dirty="0" err="1"/>
              <a:t>legitima</a:t>
            </a:r>
            <a:r>
              <a:rPr lang="en-US" i="1" dirty="0"/>
              <a:t> </a:t>
            </a:r>
            <a:r>
              <a:rPr lang="en-US" i="1" dirty="0" err="1"/>
              <a:t>cera</a:t>
            </a:r>
            <a:r>
              <a:rPr lang="en-US" dirty="0"/>
              <a:t>)</a:t>
            </a:r>
          </a:p>
          <a:p>
            <a:pPr lvl="0"/>
            <a:r>
              <a:rPr lang="en-US" i="1" dirty="0" smtClean="0"/>
              <a:t>In </a:t>
            </a:r>
            <a:r>
              <a:rPr lang="en-US" i="1" dirty="0" err="1" smtClean="0"/>
              <a:t>Verrem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i="1" dirty="0" err="1"/>
              <a:t>Verrines</a:t>
            </a:r>
            <a:r>
              <a:rPr lang="en-US" dirty="0"/>
              <a:t> 1.17:  </a:t>
            </a:r>
            <a:r>
              <a:rPr lang="en-US" dirty="0" err="1"/>
              <a:t>Verres</a:t>
            </a:r>
            <a:r>
              <a:rPr lang="en-US" dirty="0"/>
              <a:t> became despondent and abandoned all attempts at bribery when the names of </a:t>
            </a:r>
            <a:r>
              <a:rPr lang="en-US" dirty="0" smtClean="0"/>
              <a:t>the jury </a:t>
            </a:r>
            <a:r>
              <a:rPr lang="en-US" dirty="0"/>
              <a:t>panel were finalized.  For he realized that "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smtClean="0">
                <a:solidFill>
                  <a:srgbClr val="FF0000"/>
                </a:solidFill>
              </a:rPr>
              <a:t>mark (</a:t>
            </a:r>
            <a:r>
              <a:rPr lang="en-US" i="1" dirty="0" smtClean="0">
                <a:solidFill>
                  <a:srgbClr val="FF0000"/>
                </a:solidFill>
              </a:rPr>
              <a:t>nota</a:t>
            </a:r>
            <a:r>
              <a:rPr lang="en-US" dirty="0" smtClean="0">
                <a:solidFill>
                  <a:srgbClr val="FF0000"/>
                </a:solidFill>
              </a:rPr>
              <a:t>), color (</a:t>
            </a:r>
            <a:r>
              <a:rPr lang="en-US" i="1" dirty="0" smtClean="0">
                <a:solidFill>
                  <a:srgbClr val="FF0000"/>
                </a:solidFill>
              </a:rPr>
              <a:t>color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dirty="0" smtClean="0">
                <a:solidFill>
                  <a:srgbClr val="FF0000"/>
                </a:solidFill>
              </a:rPr>
              <a:t>smudge (</a:t>
            </a:r>
            <a:r>
              <a:rPr lang="en-US" i="1" dirty="0" err="1" smtClean="0">
                <a:solidFill>
                  <a:srgbClr val="FF0000"/>
                </a:solidFill>
              </a:rPr>
              <a:t>sordes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</a:rPr>
              <a:t>could be put on the ballots</a:t>
            </a:r>
            <a:r>
              <a:rPr lang="en-US" dirty="0"/>
              <a:t>."</a:t>
            </a:r>
          </a:p>
          <a:p>
            <a:pPr lvl="2"/>
            <a:r>
              <a:rPr lang="en-US" dirty="0" smtClean="0"/>
              <a:t>These jurors are too honest. </a:t>
            </a:r>
            <a:endParaRPr lang="en-US" dirty="0"/>
          </a:p>
          <a:p>
            <a:pPr lvl="2"/>
            <a:r>
              <a:rPr lang="en-US" dirty="0" smtClean="0"/>
              <a:t>Presiding praetor Manlius </a:t>
            </a:r>
            <a:r>
              <a:rPr lang="en-US" dirty="0" err="1"/>
              <a:t>Acilius</a:t>
            </a:r>
            <a:r>
              <a:rPr lang="en-US" dirty="0"/>
              <a:t> </a:t>
            </a:r>
            <a:r>
              <a:rPr lang="en-US" dirty="0" err="1"/>
              <a:t>Glabrio</a:t>
            </a:r>
            <a:r>
              <a:rPr lang="en-US" dirty="0"/>
              <a:t> will not collude with </a:t>
            </a:r>
            <a:r>
              <a:rPr lang="en-US" dirty="0" err="1"/>
              <a:t>Verres</a:t>
            </a:r>
            <a:r>
              <a:rPr lang="en-US" dirty="0"/>
              <a:t>.</a:t>
            </a:r>
          </a:p>
          <a:p>
            <a:pPr lvl="1"/>
            <a:r>
              <a:rPr lang="en-US" i="1" dirty="0" err="1"/>
              <a:t>Verrines</a:t>
            </a:r>
            <a:r>
              <a:rPr lang="en-US" dirty="0"/>
              <a:t> </a:t>
            </a:r>
            <a:r>
              <a:rPr lang="en-US" dirty="0" smtClean="0"/>
              <a:t>1.40:  Cicero </a:t>
            </a:r>
            <a:r>
              <a:rPr lang="en-US" dirty="0"/>
              <a:t>refers to a previous senatorial </a:t>
            </a:r>
            <a:r>
              <a:rPr lang="en-US" dirty="0" smtClean="0"/>
              <a:t>jury </a:t>
            </a:r>
            <a:r>
              <a:rPr lang="en-US" dirty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cast ballots </a:t>
            </a:r>
            <a:r>
              <a:rPr lang="en-US" dirty="0" smtClean="0">
                <a:solidFill>
                  <a:srgbClr val="FF0000"/>
                </a:solidFill>
              </a:rPr>
              <a:t>were </a:t>
            </a:r>
            <a:r>
              <a:rPr lang="en-US" dirty="0">
                <a:solidFill>
                  <a:srgbClr val="FF0000"/>
                </a:solidFill>
              </a:rPr>
              <a:t>marked by </a:t>
            </a:r>
            <a:r>
              <a:rPr lang="en-US" dirty="0" smtClean="0">
                <a:solidFill>
                  <a:srgbClr val="FF0000"/>
                </a:solidFill>
              </a:rPr>
              <a:t>discolorations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discoloribus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signis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sententiae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notarentur</a:t>
            </a:r>
            <a:r>
              <a:rPr lang="en-US" dirty="0" smtClean="0">
                <a:solidFill>
                  <a:srgbClr val="FF0000"/>
                </a:solidFill>
              </a:rPr>
              <a:t>).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03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BRIBE METHOD </a:t>
            </a:r>
            <a:r>
              <a:rPr lang="en-US" sz="4000" dirty="0" smtClean="0"/>
              <a:t>3 </a:t>
            </a:r>
            <a:r>
              <a:rPr lang="en-US" sz="4000" dirty="0" err="1" smtClean="0"/>
              <a:t>con’t</a:t>
            </a:r>
            <a:r>
              <a:rPr lang="en-US" sz="4000" dirty="0" smtClean="0"/>
              <a:t>:  </a:t>
            </a:r>
            <a:r>
              <a:rPr lang="en-US" sz="4000" dirty="0" smtClean="0"/>
              <a:t>USE MARKED </a:t>
            </a:r>
            <a:r>
              <a:rPr lang="en-US" sz="4000" dirty="0"/>
              <a:t>BALLOTS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7595"/>
            <a:ext cx="10515600" cy="4996543"/>
          </a:xfrm>
        </p:spPr>
        <p:txBody>
          <a:bodyPr/>
          <a:lstStyle/>
          <a:p>
            <a:r>
              <a:rPr lang="en-US" i="1" dirty="0" smtClean="0"/>
              <a:t>In Defense of </a:t>
            </a:r>
            <a:r>
              <a:rPr lang="en-US" i="1" dirty="0" err="1" smtClean="0"/>
              <a:t>Cluentius</a:t>
            </a:r>
            <a:r>
              <a:rPr lang="en-US" i="1" dirty="0" smtClean="0"/>
              <a:t> </a:t>
            </a:r>
            <a:r>
              <a:rPr lang="en-US" dirty="0" smtClean="0"/>
              <a:t>129-30:</a:t>
            </a:r>
          </a:p>
          <a:p>
            <a:pPr lvl="1"/>
            <a:r>
              <a:rPr lang="en-US" dirty="0" smtClean="0"/>
              <a:t>A few months after the infamous </a:t>
            </a:r>
            <a:r>
              <a:rPr lang="en-US" dirty="0" err="1" smtClean="0"/>
              <a:t>Junian</a:t>
            </a:r>
            <a:r>
              <a:rPr lang="en-US" dirty="0" smtClean="0"/>
              <a:t> Trial, juries are further discredited by discovery of </a:t>
            </a:r>
            <a:r>
              <a:rPr lang="en-US" dirty="0" smtClean="0">
                <a:solidFill>
                  <a:srgbClr val="FF0000"/>
                </a:solidFill>
              </a:rPr>
              <a:t>markings on ballots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vehemens</a:t>
            </a:r>
            <a:r>
              <a:rPr lang="en-US" i="1" dirty="0" smtClean="0"/>
              <a:t> </a:t>
            </a:r>
            <a:r>
              <a:rPr lang="en-US" i="1" dirty="0" err="1"/>
              <a:t>invidia</a:t>
            </a:r>
            <a:r>
              <a:rPr lang="en-US" dirty="0"/>
              <a:t> </a:t>
            </a:r>
            <a:r>
              <a:rPr lang="en-US" b="1" i="1" dirty="0"/>
              <a:t>ex </a:t>
            </a:r>
            <a:r>
              <a:rPr lang="en-US" b="1" i="1" dirty="0" err="1"/>
              <a:t>notatione</a:t>
            </a:r>
            <a:r>
              <a:rPr lang="en-US" b="1" i="1" dirty="0"/>
              <a:t> </a:t>
            </a:r>
            <a:r>
              <a:rPr lang="en-US" b="1" i="1" dirty="0" err="1"/>
              <a:t>tabellarum</a:t>
            </a:r>
            <a:r>
              <a:rPr lang="en-US" dirty="0"/>
              <a:t> </a:t>
            </a:r>
            <a:r>
              <a:rPr lang="en-US" i="1" dirty="0" err="1"/>
              <a:t>versata</a:t>
            </a:r>
            <a:r>
              <a:rPr lang="en-US" dirty="0"/>
              <a:t> [</a:t>
            </a:r>
            <a:r>
              <a:rPr lang="en-US" i="1" dirty="0" err="1"/>
              <a:t>est</a:t>
            </a:r>
            <a:r>
              <a:rPr lang="en-US" dirty="0" smtClean="0"/>
              <a:t>])</a:t>
            </a:r>
          </a:p>
          <a:p>
            <a:pPr lvl="2"/>
            <a:r>
              <a:rPr lang="en-US" i="1" dirty="0" err="1"/>
              <a:t>t</a:t>
            </a:r>
            <a:r>
              <a:rPr lang="en-US" i="1" dirty="0" err="1" smtClean="0"/>
              <a:t>abellae</a:t>
            </a:r>
            <a:r>
              <a:rPr lang="en-US" dirty="0" smtClean="0"/>
              <a:t> = discovered before votes were cast</a:t>
            </a:r>
          </a:p>
          <a:p>
            <a:pPr lvl="2"/>
            <a:r>
              <a:rPr lang="en-US" i="1" dirty="0" smtClean="0"/>
              <a:t>nota </a:t>
            </a:r>
            <a:r>
              <a:rPr lang="en-US" dirty="0" smtClean="0"/>
              <a:t>(OLD):  </a:t>
            </a:r>
            <a:r>
              <a:rPr lang="en-US" dirty="0"/>
              <a:t>"a mark attached, imprinted, </a:t>
            </a:r>
            <a:r>
              <a:rPr lang="en-US" dirty="0" err="1"/>
              <a:t>etc</a:t>
            </a:r>
            <a:r>
              <a:rPr lang="en-US" dirty="0"/>
              <a:t> in order to identify or distinguish."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------------------------------------------</a:t>
            </a:r>
            <a:endParaRPr lang="en-US" dirty="0"/>
          </a:p>
          <a:p>
            <a:pPr lvl="0"/>
            <a:r>
              <a:rPr lang="en-US" dirty="0" smtClean="0"/>
              <a:t>But where were these markings/discolorations on the ballots? </a:t>
            </a:r>
            <a:endParaRPr lang="en-US" dirty="0"/>
          </a:p>
          <a:p>
            <a:pPr lvl="1"/>
            <a:r>
              <a:rPr lang="en-US" dirty="0"/>
              <a:t>Most likely </a:t>
            </a:r>
            <a:r>
              <a:rPr lang="en-US" dirty="0" smtClean="0"/>
              <a:t>faint colored </a:t>
            </a:r>
            <a:r>
              <a:rPr lang="en-US" dirty="0" smtClean="0"/>
              <a:t>marks </a:t>
            </a:r>
            <a:r>
              <a:rPr lang="en-US" dirty="0"/>
              <a:t>on different spots on edge of frame. </a:t>
            </a:r>
          </a:p>
          <a:p>
            <a:pPr lvl="1"/>
            <a:r>
              <a:rPr lang="en-US" dirty="0"/>
              <a:t>When ballot is in juror's hand and while dropping into urn, he can cover any marking with his palm or fingers.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745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HOW TO DISTRIBUTE MARKED BALLOTS?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640" y="1325563"/>
            <a:ext cx="11228614" cy="556804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Even for a colluding praetor, it would be very hard to hand specific marked </a:t>
            </a:r>
            <a:r>
              <a:rPr lang="en-US" dirty="0"/>
              <a:t>ballots to </a:t>
            </a:r>
            <a:r>
              <a:rPr lang="en-US" dirty="0" smtClean="0"/>
              <a:t>jurors </a:t>
            </a:r>
            <a:r>
              <a:rPr lang="en-US" dirty="0"/>
              <a:t>who've been </a:t>
            </a:r>
            <a:r>
              <a:rPr lang="en-US" dirty="0" smtClean="0"/>
              <a:t>bribed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want a different colored </a:t>
            </a:r>
            <a:r>
              <a:rPr lang="en-US" dirty="0" smtClean="0"/>
              <a:t>mark </a:t>
            </a:r>
            <a:r>
              <a:rPr lang="en-US" dirty="0"/>
              <a:t>for each bribed juror, </a:t>
            </a:r>
            <a:r>
              <a:rPr lang="en-US" dirty="0" smtClean="0"/>
              <a:t>so</a:t>
            </a:r>
            <a:r>
              <a:rPr lang="mr-IN" dirty="0" smtClean="0"/>
              <a:t>…</a:t>
            </a:r>
            <a:r>
              <a:rPr lang="en-US" dirty="0" smtClean="0"/>
              <a:t>  </a:t>
            </a:r>
            <a:endParaRPr lang="en-US" dirty="0"/>
          </a:p>
          <a:p>
            <a:pPr lvl="2"/>
            <a:r>
              <a:rPr lang="en-US" dirty="0" smtClean="0"/>
              <a:t>Praetor would </a:t>
            </a:r>
            <a:r>
              <a:rPr lang="en-US" dirty="0"/>
              <a:t>have to know which ballot to give </a:t>
            </a:r>
            <a:r>
              <a:rPr lang="en-US" dirty="0" smtClean="0"/>
              <a:t>to which </a:t>
            </a:r>
            <a:r>
              <a:rPr lang="en-US" dirty="0"/>
              <a:t>juror. </a:t>
            </a:r>
          </a:p>
          <a:p>
            <a:pPr lvl="2"/>
            <a:r>
              <a:rPr lang="en-US" dirty="0" smtClean="0"/>
              <a:t>Praetor would </a:t>
            </a:r>
            <a:r>
              <a:rPr lang="en-US" dirty="0"/>
              <a:t>have to </a:t>
            </a:r>
            <a:r>
              <a:rPr lang="en-US" dirty="0" smtClean="0"/>
              <a:t>cover the marking with his finger or hands.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much elbow room up on that </a:t>
            </a:r>
            <a:r>
              <a:rPr lang="en-US" dirty="0" smtClean="0"/>
              <a:t>podium: no </a:t>
            </a:r>
            <a:r>
              <a:rPr lang="en-US" dirty="0" smtClean="0"/>
              <a:t>table. </a:t>
            </a:r>
          </a:p>
          <a:p>
            <a:pPr lvl="1"/>
            <a:r>
              <a:rPr lang="en-US" dirty="0" smtClean="0"/>
              <a:t>Thousands of eyeballs staring at him.  </a:t>
            </a:r>
            <a:endParaRPr lang="en-US" dirty="0"/>
          </a:p>
          <a:p>
            <a:r>
              <a:rPr lang="en-US" b="1" dirty="0" smtClean="0"/>
              <a:t>Much easier to give forged ballots to bribed jurors beforehand.</a:t>
            </a:r>
          </a:p>
          <a:p>
            <a:pPr lvl="1"/>
            <a:r>
              <a:rPr lang="en-US" dirty="0"/>
              <a:t>Natural to look down and cover the ballot while erasing</a:t>
            </a:r>
          </a:p>
          <a:p>
            <a:pPr lvl="1"/>
            <a:r>
              <a:rPr lang="en-US" dirty="0" smtClean="0"/>
              <a:t>Juror can switch out the official ballot with forged one from folds of toga as he moves in line from praetor to urn</a:t>
            </a:r>
          </a:p>
          <a:p>
            <a:pPr lvl="2"/>
            <a:r>
              <a:rPr lang="en-US" i="1" dirty="0" err="1"/>
              <a:t>l</a:t>
            </a:r>
            <a:r>
              <a:rPr lang="en-US" i="1" dirty="0" err="1" smtClean="0"/>
              <a:t>ex</a:t>
            </a:r>
            <a:r>
              <a:rPr lang="en-US" i="1" dirty="0" smtClean="0"/>
              <a:t> </a:t>
            </a:r>
            <a:r>
              <a:rPr lang="en-US" i="1" dirty="0" err="1" smtClean="0"/>
              <a:t>Acilia</a:t>
            </a:r>
            <a:r>
              <a:rPr lang="en-US" i="1" dirty="0" smtClean="0"/>
              <a:t> </a:t>
            </a:r>
            <a:r>
              <a:rPr lang="en-US" dirty="0" smtClean="0"/>
              <a:t>implies that ballots could be secreted within folds of toga</a:t>
            </a:r>
          </a:p>
          <a:p>
            <a:pPr lvl="1"/>
            <a:r>
              <a:rPr lang="en-US" dirty="0" smtClean="0"/>
              <a:t>Explains </a:t>
            </a:r>
            <a:r>
              <a:rPr lang="en-US" i="1" dirty="0" err="1" smtClean="0"/>
              <a:t>illegitima</a:t>
            </a:r>
            <a:r>
              <a:rPr lang="en-US" i="1" dirty="0" smtClean="0"/>
              <a:t> </a:t>
            </a:r>
            <a:r>
              <a:rPr lang="en-US" i="1" dirty="0" err="1" smtClean="0"/>
              <a:t>cera</a:t>
            </a:r>
            <a:r>
              <a:rPr lang="mr-IN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118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7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ILLEGITIMATE WAX: </a:t>
            </a:r>
            <a:r>
              <a:rPr lang="en-US" sz="4000" i="1" dirty="0" smtClean="0"/>
              <a:t>contra</a:t>
            </a:r>
            <a:r>
              <a:rPr lang="en-US" sz="4000" dirty="0" smtClean="0"/>
              <a:t> Strachan-Davidson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17601"/>
            <a:ext cx="11235268" cy="54685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Illegitimate = </a:t>
            </a:r>
            <a:endParaRPr lang="en-US" dirty="0"/>
          </a:p>
          <a:p>
            <a:pPr lvl="1"/>
            <a:r>
              <a:rPr lang="en-US" dirty="0" smtClean="0"/>
              <a:t>Produced at a different time and place than ‘legitimate</a:t>
            </a:r>
            <a:r>
              <a:rPr lang="en-US" dirty="0"/>
              <a:t>’ </a:t>
            </a:r>
            <a:r>
              <a:rPr lang="en-US" dirty="0" smtClean="0"/>
              <a:t>ballots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Hence, differs in color and/or texture from genuine ballots.</a:t>
            </a:r>
          </a:p>
          <a:p>
            <a:pPr lvl="0"/>
            <a:r>
              <a:rPr lang="en-US" i="1" dirty="0" smtClean="0"/>
              <a:t>Lex </a:t>
            </a:r>
            <a:r>
              <a:rPr lang="en-US" i="1" dirty="0" err="1" smtClean="0"/>
              <a:t>Acilia</a:t>
            </a:r>
            <a:r>
              <a:rPr lang="en-US" i="1" dirty="0" smtClean="0"/>
              <a:t> </a:t>
            </a:r>
            <a:r>
              <a:rPr lang="en-US" dirty="0" smtClean="0"/>
              <a:t>#52:  ”the juror is to place that ballot visible according to this statute (</a:t>
            </a:r>
            <a:r>
              <a:rPr lang="en-US" i="1" dirty="0" err="1" smtClean="0"/>
              <a:t>sortem</a:t>
            </a:r>
            <a:r>
              <a:rPr lang="en-US" i="1" dirty="0" smtClean="0"/>
              <a:t> ex </a:t>
            </a:r>
            <a:r>
              <a:rPr lang="en-US" i="1" dirty="0" err="1" smtClean="0"/>
              <a:t>hace</a:t>
            </a:r>
            <a:r>
              <a:rPr lang="en-US" i="1" dirty="0" smtClean="0"/>
              <a:t> </a:t>
            </a:r>
            <a:r>
              <a:rPr lang="en-US" i="1" dirty="0" err="1" smtClean="0"/>
              <a:t>lege</a:t>
            </a:r>
            <a:r>
              <a:rPr lang="en-US" i="1" dirty="0" smtClean="0"/>
              <a:t> </a:t>
            </a:r>
            <a:r>
              <a:rPr lang="en-US" i="1" dirty="0" err="1" smtClean="0"/>
              <a:t>apertam</a:t>
            </a:r>
            <a:r>
              <a:rPr lang="en-US" dirty="0" smtClean="0"/>
              <a:t>) and with his arm uncovered, the letter covered with his </a:t>
            </a:r>
            <a:r>
              <a:rPr lang="en-US" dirty="0" smtClean="0"/>
              <a:t>fingers, </a:t>
            </a:r>
            <a:r>
              <a:rPr lang="en-US" dirty="0" smtClean="0"/>
              <a:t>openly [in that urn and he is to descend from the platform].” </a:t>
            </a:r>
            <a:r>
              <a:rPr lang="en-US" dirty="0" smtClean="0"/>
              <a:t>											</a:t>
            </a:r>
            <a:r>
              <a:rPr lang="en-US" sz="2200" dirty="0" smtClean="0"/>
              <a:t>[see handout #1]</a:t>
            </a:r>
            <a:endParaRPr lang="en-US" sz="2200" dirty="0" smtClean="0"/>
          </a:p>
          <a:p>
            <a:pPr lvl="0"/>
            <a:r>
              <a:rPr lang="en-US" dirty="0" smtClean="0"/>
              <a:t>S-D: </a:t>
            </a:r>
            <a:r>
              <a:rPr lang="en-US" dirty="0" smtClean="0"/>
              <a:t>Juror </a:t>
            </a:r>
            <a:r>
              <a:rPr lang="en-US" dirty="0"/>
              <a:t>covers only one side of the ballot with his hand and must display the other </a:t>
            </a:r>
            <a:r>
              <a:rPr lang="en-US" dirty="0" smtClean="0"/>
              <a:t>blank side </a:t>
            </a:r>
            <a:r>
              <a:rPr lang="en-US" dirty="0"/>
              <a:t>to those around him.  This is to show that he has rubbed out at least one </a:t>
            </a:r>
            <a:r>
              <a:rPr lang="en-US" dirty="0" smtClean="0"/>
              <a:t>letter, </a:t>
            </a:r>
            <a:r>
              <a:rPr lang="en-US" dirty="0" err="1" smtClean="0"/>
              <a:t>i.e</a:t>
            </a:r>
            <a:r>
              <a:rPr lang="en-US" dirty="0" smtClean="0"/>
              <a:t>, he’s not abstaining. </a:t>
            </a:r>
            <a:endParaRPr lang="en-US" dirty="0" smtClean="0"/>
          </a:p>
          <a:p>
            <a:pPr lvl="1"/>
            <a:r>
              <a:rPr lang="en-US" dirty="0" smtClean="0"/>
              <a:t>misinterprets </a:t>
            </a:r>
            <a:r>
              <a:rPr lang="en-US" dirty="0" smtClean="0"/>
              <a:t>text/context, </a:t>
            </a:r>
            <a:r>
              <a:rPr lang="en-US" dirty="0" smtClean="0"/>
              <a:t>does not accomplish </a:t>
            </a:r>
            <a:r>
              <a:rPr lang="en-US" dirty="0"/>
              <a:t>stated </a:t>
            </a:r>
            <a:r>
              <a:rPr lang="en-US" dirty="0" smtClean="0"/>
              <a:t>goal, physically awkward</a:t>
            </a:r>
          </a:p>
          <a:p>
            <a:pPr lvl="0"/>
            <a:r>
              <a:rPr lang="en-US" dirty="0" smtClean="0"/>
              <a:t>S-D: wax is intentionally different colored to reveal juror’s </a:t>
            </a:r>
            <a:r>
              <a:rPr lang="en-US" dirty="0" smtClean="0"/>
              <a:t>vote </a:t>
            </a:r>
            <a:endParaRPr lang="en-US" dirty="0" smtClean="0"/>
          </a:p>
          <a:p>
            <a:pPr lvl="1"/>
            <a:r>
              <a:rPr lang="en-US" dirty="0" smtClean="0"/>
              <a:t>But Cicero never actually says that the wax is of a different color (just illegitimate) 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bad </a:t>
            </a:r>
            <a:r>
              <a:rPr lang="en-US" dirty="0" smtClean="0"/>
              <a:t>plan easily exposed!</a:t>
            </a:r>
            <a:endParaRPr lang="en-US" dirty="0" smtClean="0"/>
          </a:p>
          <a:p>
            <a:pPr lvl="0"/>
            <a:r>
              <a:rPr lang="en-US" b="1" dirty="0"/>
              <a:t>M</a:t>
            </a:r>
            <a:r>
              <a:rPr lang="en-US" b="1" dirty="0" smtClean="0"/>
              <a:t>azurek</a:t>
            </a:r>
            <a:r>
              <a:rPr lang="en-US" dirty="0" smtClean="0"/>
              <a:t>: wax on collusive ballots </a:t>
            </a:r>
            <a:r>
              <a:rPr lang="en-US" dirty="0" smtClean="0"/>
              <a:t>is </a:t>
            </a:r>
            <a:r>
              <a:rPr lang="en-US" dirty="0" smtClean="0"/>
              <a:t>mistakenly/unintentionally </a:t>
            </a:r>
            <a:r>
              <a:rPr lang="en-US" dirty="0" smtClean="0"/>
              <a:t>different, because </a:t>
            </a:r>
            <a:r>
              <a:rPr lang="en-US" dirty="0" smtClean="0"/>
              <a:t>they were produced </a:t>
            </a:r>
            <a:r>
              <a:rPr lang="en-US" dirty="0" smtClean="0"/>
              <a:t>and distributed before the day’s proceedings</a:t>
            </a:r>
            <a:endParaRPr lang="en-US" dirty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67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8157"/>
            <a:ext cx="12192000" cy="859824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ESCAPING DETECTION </a:t>
            </a:r>
            <a:r>
              <a:rPr lang="en-US" sz="3400" dirty="0" smtClean="0"/>
              <a:t>WHILE ASCERTAINING COLLUSIVE BALLOTS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01" y="1500188"/>
            <a:ext cx="11204798" cy="53578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Danger of ballot markings being exposed:  </a:t>
            </a:r>
          </a:p>
          <a:p>
            <a:pPr lvl="1"/>
            <a:r>
              <a:rPr lang="en-US" dirty="0" smtClean="0"/>
              <a:t>During the voting:</a:t>
            </a:r>
          </a:p>
          <a:p>
            <a:pPr lvl="2"/>
            <a:r>
              <a:rPr lang="en-US" dirty="0" smtClean="0"/>
              <a:t>Discolorations can’t be </a:t>
            </a:r>
            <a:r>
              <a:rPr lang="en-US" dirty="0"/>
              <a:t>too </a:t>
            </a:r>
            <a:r>
              <a:rPr lang="en-US" dirty="0" smtClean="0"/>
              <a:t>obvious lest they be noticed by crowd</a:t>
            </a:r>
            <a:r>
              <a:rPr lang="en-US" dirty="0"/>
              <a:t> </a:t>
            </a:r>
            <a:r>
              <a:rPr lang="en-US" dirty="0" smtClean="0"/>
              <a:t>or honest </a:t>
            </a:r>
            <a:r>
              <a:rPr lang="en-US" dirty="0" smtClean="0"/>
              <a:t>jurors</a:t>
            </a:r>
          </a:p>
          <a:p>
            <a:pPr lvl="2"/>
            <a:r>
              <a:rPr lang="en-US" i="1" dirty="0"/>
              <a:t>c</a:t>
            </a:r>
            <a:r>
              <a:rPr lang="en-US" i="1" dirty="0" smtClean="0"/>
              <a:t>ontra</a:t>
            </a:r>
            <a:r>
              <a:rPr lang="en-US" dirty="0" smtClean="0"/>
              <a:t> S-D</a:t>
            </a:r>
            <a:endParaRPr lang="en-US" dirty="0"/>
          </a:p>
          <a:p>
            <a:pPr lvl="1"/>
            <a:r>
              <a:rPr lang="en-US" dirty="0" smtClean="0"/>
              <a:t>As votes are being tallied:</a:t>
            </a:r>
          </a:p>
          <a:p>
            <a:pPr lvl="2"/>
            <a:r>
              <a:rPr lang="en-US" i="1" dirty="0" smtClean="0"/>
              <a:t>Lex </a:t>
            </a:r>
            <a:r>
              <a:rPr lang="en-US" i="1" dirty="0" err="1"/>
              <a:t>Acilia</a:t>
            </a:r>
            <a:r>
              <a:rPr lang="en-US" dirty="0"/>
              <a:t> says that a juror (chosen by lot) is to </a:t>
            </a:r>
            <a:r>
              <a:rPr lang="en-US" dirty="0" smtClean="0"/>
              <a:t>read and declare the vote on </a:t>
            </a:r>
            <a:r>
              <a:rPr lang="en-US" dirty="0"/>
              <a:t>each ballot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Markings must </a:t>
            </a:r>
            <a:r>
              <a:rPr lang="en-US" dirty="0" smtClean="0"/>
              <a:t>elude </a:t>
            </a:r>
            <a:r>
              <a:rPr lang="en-US" dirty="0" smtClean="0"/>
              <a:t>this vote </a:t>
            </a:r>
            <a:r>
              <a:rPr lang="en-US" dirty="0" smtClean="0"/>
              <a:t>counter and the nearest juror to whom ballot is then handed. </a:t>
            </a:r>
            <a:endParaRPr lang="en-US" dirty="0" smtClean="0"/>
          </a:p>
          <a:p>
            <a:pPr lvl="1"/>
            <a:r>
              <a:rPr lang="en-US" dirty="0" smtClean="0"/>
              <a:t>Afterwards: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fter all ballots have been returned to the praetor, before he disposes of them.  </a:t>
            </a:r>
          </a:p>
          <a:p>
            <a:pPr lvl="2"/>
            <a:r>
              <a:rPr lang="en-US" dirty="0" smtClean="0"/>
              <a:t>Colluding praetor (or other agent) </a:t>
            </a:r>
            <a:r>
              <a:rPr lang="en-US" dirty="0"/>
              <a:t>must </a:t>
            </a:r>
            <a:r>
              <a:rPr lang="en-US" dirty="0" smtClean="0"/>
              <a:t>study </a:t>
            </a:r>
            <a:r>
              <a:rPr lang="en-US" dirty="0"/>
              <a:t>the ballots to see if votes align with markings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Marked ballots </a:t>
            </a:r>
            <a:r>
              <a:rPr lang="en-US" dirty="0" smtClean="0"/>
              <a:t>could then be </a:t>
            </a:r>
            <a:r>
              <a:rPr lang="en-US" dirty="0" smtClean="0"/>
              <a:t>removed and destroyed before being re-used.  </a:t>
            </a:r>
          </a:p>
          <a:p>
            <a:pPr lvl="2"/>
            <a:r>
              <a:rPr lang="en-US" b="1" dirty="0" smtClean="0"/>
              <a:t>This </a:t>
            </a:r>
            <a:r>
              <a:rPr lang="en-US" b="1" dirty="0" smtClean="0"/>
              <a:t>is what </a:t>
            </a:r>
            <a:r>
              <a:rPr lang="en-US" b="1" dirty="0" smtClean="0"/>
              <a:t>Cicero is referring to at </a:t>
            </a:r>
            <a:r>
              <a:rPr lang="en-US" b="1" i="1" dirty="0" err="1" smtClean="0"/>
              <a:t>Verrines</a:t>
            </a:r>
            <a:r>
              <a:rPr lang="en-US" b="1" i="1" dirty="0" smtClean="0"/>
              <a:t> </a:t>
            </a:r>
            <a:r>
              <a:rPr lang="en-US" b="1" dirty="0" smtClean="0"/>
              <a:t>1.32:  </a:t>
            </a:r>
            <a:r>
              <a:rPr lang="en-US" dirty="0" smtClean="0"/>
              <a:t>Praetor</a:t>
            </a:r>
            <a:r>
              <a:rPr lang="en-US" b="1" dirty="0" smtClean="0"/>
              <a:t> </a:t>
            </a:r>
            <a:r>
              <a:rPr lang="en-US" dirty="0" smtClean="0"/>
              <a:t>Marcus </a:t>
            </a:r>
            <a:r>
              <a:rPr lang="en-US" dirty="0" err="1" smtClean="0"/>
              <a:t>Metellus</a:t>
            </a:r>
            <a:r>
              <a:rPr lang="en-US" dirty="0" smtClean="0"/>
              <a:t> and </a:t>
            </a:r>
            <a:r>
              <a:rPr lang="en-US" dirty="0" err="1" smtClean="0"/>
              <a:t>Verres</a:t>
            </a:r>
            <a:r>
              <a:rPr lang="en-US" dirty="0" smtClean="0"/>
              <a:t> would be colluding on the back end of the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33" y="409560"/>
            <a:ext cx="10515600" cy="75399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SIZE of </a:t>
            </a:r>
            <a:r>
              <a:rPr lang="en-US" sz="3600" i="1" dirty="0" err="1" smtClean="0"/>
              <a:t>Quaestiones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Perpetuae</a:t>
            </a:r>
            <a:r>
              <a:rPr lang="en-US" sz="3600" i="1" dirty="0" smtClean="0"/>
              <a:t> </a:t>
            </a:r>
            <a:r>
              <a:rPr lang="en-US" sz="3600" dirty="0" smtClean="0"/>
              <a:t>(QP) JURIES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869" y="1365569"/>
            <a:ext cx="10862733" cy="5970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Some a</a:t>
            </a:r>
            <a:r>
              <a:rPr lang="en-US" dirty="0" smtClean="0"/>
              <a:t>ttested jury numbers:</a:t>
            </a:r>
            <a:endParaRPr lang="en-US" dirty="0"/>
          </a:p>
          <a:p>
            <a:pPr lvl="1"/>
            <a:r>
              <a:rPr lang="en-US" i="1" dirty="0"/>
              <a:t>Lex </a:t>
            </a:r>
            <a:r>
              <a:rPr lang="en-US" i="1" dirty="0" err="1"/>
              <a:t>Acilia</a:t>
            </a:r>
            <a:r>
              <a:rPr lang="en-US" i="1" dirty="0"/>
              <a:t> </a:t>
            </a:r>
            <a:r>
              <a:rPr lang="en-US" dirty="0"/>
              <a:t>122 BC:  	</a:t>
            </a:r>
            <a:r>
              <a:rPr lang="en-US" dirty="0" smtClean="0"/>
              <a:t>	50 </a:t>
            </a:r>
            <a:r>
              <a:rPr lang="en-US" dirty="0"/>
              <a:t>jurors</a:t>
            </a:r>
          </a:p>
          <a:p>
            <a:pPr lvl="1"/>
            <a:r>
              <a:rPr lang="en-US" dirty="0" err="1"/>
              <a:t>Junian</a:t>
            </a:r>
            <a:r>
              <a:rPr lang="en-US" dirty="0"/>
              <a:t> Trial 74 BC:  	</a:t>
            </a:r>
            <a:r>
              <a:rPr lang="en-US" dirty="0" smtClean="0"/>
              <a:t>	32 </a:t>
            </a:r>
            <a:r>
              <a:rPr lang="en-US" dirty="0"/>
              <a:t>jurors</a:t>
            </a:r>
          </a:p>
          <a:p>
            <a:pPr lvl="1"/>
            <a:r>
              <a:rPr lang="en-US" dirty="0" err="1"/>
              <a:t>Verres</a:t>
            </a:r>
            <a:r>
              <a:rPr lang="en-US" dirty="0"/>
              <a:t> 70 BC:  		</a:t>
            </a:r>
            <a:r>
              <a:rPr lang="en-US" dirty="0" smtClean="0"/>
              <a:t>	ca</a:t>
            </a:r>
            <a:r>
              <a:rPr lang="en-US" dirty="0"/>
              <a:t>. 45 jurors</a:t>
            </a:r>
          </a:p>
          <a:p>
            <a:pPr lvl="1"/>
            <a:r>
              <a:rPr lang="en-US" dirty="0" err="1"/>
              <a:t>Clodius</a:t>
            </a:r>
            <a:r>
              <a:rPr lang="en-US" dirty="0"/>
              <a:t> 62 BC:  		</a:t>
            </a:r>
            <a:r>
              <a:rPr lang="en-US" dirty="0" smtClean="0"/>
              <a:t>	56 </a:t>
            </a:r>
            <a:r>
              <a:rPr lang="en-US" dirty="0"/>
              <a:t>jurors</a:t>
            </a:r>
          </a:p>
          <a:p>
            <a:pPr lvl="1"/>
            <a:r>
              <a:rPr lang="en-US" dirty="0" err="1"/>
              <a:t>Flaccus</a:t>
            </a:r>
            <a:r>
              <a:rPr lang="en-US" dirty="0"/>
              <a:t> 59 BC:  		</a:t>
            </a:r>
            <a:r>
              <a:rPr lang="en-US" dirty="0" smtClean="0"/>
              <a:t>	75 </a:t>
            </a:r>
            <a:r>
              <a:rPr lang="en-US" dirty="0"/>
              <a:t>jurors</a:t>
            </a:r>
          </a:p>
          <a:p>
            <a:pPr lvl="1"/>
            <a:r>
              <a:rPr lang="en-US" dirty="0"/>
              <a:t>Milo 52 BC:  		</a:t>
            </a:r>
            <a:r>
              <a:rPr lang="en-US" dirty="0" smtClean="0"/>
              <a:t>	51 </a:t>
            </a:r>
            <a:r>
              <a:rPr lang="en-US" dirty="0" smtClean="0"/>
              <a:t>jurors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3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/>
          <a:lstStyle/>
          <a:p>
            <a:pPr algn="ctr"/>
            <a:r>
              <a:rPr lang="en-US" dirty="0" smtClean="0"/>
              <a:t>BRIBERY IN THE COURTS: </a:t>
            </a:r>
            <a:r>
              <a:rPr lang="en-US" dirty="0" smtClean="0"/>
              <a:t> very high 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40" y="1726381"/>
            <a:ext cx="11306792" cy="4668506"/>
          </a:xfrm>
        </p:spPr>
        <p:txBody>
          <a:bodyPr/>
          <a:lstStyle/>
          <a:p>
            <a:r>
              <a:rPr lang="en-US" dirty="0" smtClean="0"/>
              <a:t>Infamous </a:t>
            </a:r>
            <a:r>
              <a:rPr lang="en-US" dirty="0" err="1" smtClean="0"/>
              <a:t>Junian</a:t>
            </a:r>
            <a:r>
              <a:rPr lang="en-US" dirty="0" smtClean="0"/>
              <a:t> Trial in 74 BCE:  total bribes over 1.3 million sesterces (</a:t>
            </a:r>
            <a:r>
              <a:rPr lang="en-US" i="1" dirty="0" smtClean="0"/>
              <a:t>pro </a:t>
            </a:r>
            <a:r>
              <a:rPr lang="en-US" i="1" dirty="0" err="1" smtClean="0"/>
              <a:t>Cluentio</a:t>
            </a:r>
            <a:r>
              <a:rPr lang="en-US" dirty="0" smtClean="0"/>
              <a:t>)</a:t>
            </a:r>
          </a:p>
          <a:p>
            <a:r>
              <a:rPr lang="en-US" i="1" dirty="0" err="1" smtClean="0"/>
              <a:t>Verrines</a:t>
            </a:r>
            <a:r>
              <a:rPr lang="en-US" i="1" dirty="0" smtClean="0"/>
              <a:t> </a:t>
            </a:r>
            <a:r>
              <a:rPr lang="en-US" dirty="0" smtClean="0"/>
              <a:t>Act I:</a:t>
            </a:r>
          </a:p>
          <a:p>
            <a:pPr lvl="1"/>
            <a:r>
              <a:rPr lang="en-US" dirty="0" smtClean="0"/>
              <a:t>1.40</a:t>
            </a:r>
            <a:r>
              <a:rPr lang="en-US" dirty="0" smtClean="0"/>
              <a:t>:  </a:t>
            </a:r>
            <a:r>
              <a:rPr lang="en-US" dirty="0" err="1" smtClean="0"/>
              <a:t>Verres</a:t>
            </a:r>
            <a:r>
              <a:rPr lang="en-US" dirty="0" smtClean="0"/>
              <a:t> jokes that 1/3 of the money he’s stealing from Sicily is for bribing his future jurors</a:t>
            </a:r>
          </a:p>
          <a:p>
            <a:r>
              <a:rPr lang="en-US" dirty="0" smtClean="0"/>
              <a:t>Milo’s trial in 52 BCE:  final panel of jurors not chosen until just before voting to eliminate chance of bribery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9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975995"/>
          </a:xfrm>
        </p:spPr>
        <p:txBody>
          <a:bodyPr/>
          <a:lstStyle/>
          <a:p>
            <a:pPr algn="ctr"/>
            <a:r>
              <a:rPr lang="en-US" sz="3600" dirty="0"/>
              <a:t>Voting </a:t>
            </a:r>
            <a:r>
              <a:rPr lang="en-US" sz="3600" dirty="0" smtClean="0"/>
              <a:t>Procedure in </a:t>
            </a:r>
            <a:r>
              <a:rPr lang="en-US" sz="3600" i="1" dirty="0" smtClean="0"/>
              <a:t>Lex </a:t>
            </a:r>
            <a:r>
              <a:rPr lang="en-US" sz="3600" i="1" dirty="0" err="1" smtClean="0"/>
              <a:t>Acilia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Repetundarum</a:t>
            </a:r>
            <a:r>
              <a:rPr lang="en-US" sz="3600" i="1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122 BCE)</a:t>
            </a:r>
            <a:br>
              <a:rPr lang="en-US" sz="2800" dirty="0" smtClean="0"/>
            </a:br>
            <a:r>
              <a:rPr lang="en-US" sz="2000" dirty="0"/>
              <a:t>[</a:t>
            </a:r>
            <a:r>
              <a:rPr lang="en-US" sz="2000" dirty="0" smtClean="0"/>
              <a:t>see handout #1]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4426"/>
            <a:ext cx="10515600" cy="574357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praetor </a:t>
            </a:r>
            <a:r>
              <a:rPr lang="en-US" dirty="0"/>
              <a:t>shall have an urn set up:  </a:t>
            </a:r>
            <a:r>
              <a:rPr lang="en-US" dirty="0" smtClean="0"/>
              <a:t>20? </a:t>
            </a:r>
            <a:r>
              <a:rPr lang="en-US" dirty="0"/>
              <a:t>digits wide and </a:t>
            </a:r>
            <a:r>
              <a:rPr lang="en-US" dirty="0" smtClean="0"/>
              <a:t>?? digits </a:t>
            </a:r>
            <a:r>
              <a:rPr lang="en-US" dirty="0"/>
              <a:t>tall</a:t>
            </a:r>
          </a:p>
          <a:p>
            <a:pPr lvl="0"/>
            <a:r>
              <a:rPr lang="en-US" dirty="0" err="1"/>
              <a:t>pr</a:t>
            </a:r>
            <a:r>
              <a:rPr lang="en-US" dirty="0"/>
              <a:t> himself places ballot into hand of jurors</a:t>
            </a:r>
          </a:p>
          <a:p>
            <a:pPr lvl="1"/>
            <a:r>
              <a:rPr lang="en-US" dirty="0"/>
              <a:t>ballot is ? digits wide and 4 digits long</a:t>
            </a:r>
          </a:p>
          <a:p>
            <a:pPr lvl="1"/>
            <a:r>
              <a:rPr lang="en-US" dirty="0"/>
              <a:t>one side has letter C (</a:t>
            </a:r>
            <a:r>
              <a:rPr lang="en-US" i="1" dirty="0" err="1"/>
              <a:t>Condemno</a:t>
            </a:r>
            <a:r>
              <a:rPr lang="en-US" dirty="0"/>
              <a:t>); other side has letter A (</a:t>
            </a:r>
            <a:r>
              <a:rPr lang="en-US" i="1" dirty="0" err="1"/>
              <a:t>Absolvo</a:t>
            </a:r>
            <a:r>
              <a:rPr lang="en-US" dirty="0"/>
              <a:t>)</a:t>
            </a:r>
          </a:p>
          <a:p>
            <a:pPr lvl="0"/>
            <a:r>
              <a:rPr lang="en-US" dirty="0" err="1" smtClean="0"/>
              <a:t>pr</a:t>
            </a:r>
            <a:r>
              <a:rPr lang="en-US" dirty="0" smtClean="0"/>
              <a:t> </a:t>
            </a:r>
            <a:r>
              <a:rPr lang="en-US" dirty="0"/>
              <a:t>orders juror to </a:t>
            </a:r>
            <a:r>
              <a:rPr lang="en-US" dirty="0" smtClean="0"/>
              <a:t>cancel out one letter</a:t>
            </a:r>
            <a:endParaRPr lang="en-US" dirty="0"/>
          </a:p>
          <a:p>
            <a:pPr lvl="0"/>
            <a:r>
              <a:rPr lang="en-US" dirty="0"/>
              <a:t>juror proceeds (</a:t>
            </a:r>
            <a:r>
              <a:rPr lang="en-US" dirty="0" smtClean="0"/>
              <a:t>directly it seems?) </a:t>
            </a:r>
            <a:r>
              <a:rPr lang="en-US" dirty="0"/>
              <a:t>to the voting urn</a:t>
            </a:r>
          </a:p>
          <a:p>
            <a:pPr lvl="0"/>
            <a:r>
              <a:rPr lang="en-US" dirty="0"/>
              <a:t>"in full view and with arm bared", he </a:t>
            </a:r>
            <a:r>
              <a:rPr lang="en-US" dirty="0" smtClean="0"/>
              <a:t>must ascend a podium, display </a:t>
            </a:r>
            <a:r>
              <a:rPr lang="en-US" dirty="0"/>
              <a:t>the ballot (with fingers covering the </a:t>
            </a:r>
            <a:r>
              <a:rPr lang="en-US" dirty="0" smtClean="0"/>
              <a:t>letter), release it, then descend</a:t>
            </a:r>
            <a:endParaRPr lang="en-US" dirty="0"/>
          </a:p>
          <a:p>
            <a:pPr lvl="0"/>
            <a:r>
              <a:rPr lang="en-US" dirty="0" smtClean="0"/>
              <a:t>Counting the Ballots: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juror is randomly selected </a:t>
            </a:r>
            <a:r>
              <a:rPr lang="en-US" dirty="0" smtClean="0"/>
              <a:t>to count ballots: reaches </a:t>
            </a:r>
            <a:r>
              <a:rPr lang="en-US" dirty="0"/>
              <a:t>into the urn and </a:t>
            </a:r>
            <a:r>
              <a:rPr lang="en-US" dirty="0" smtClean="0"/>
              <a:t>declares </a:t>
            </a:r>
            <a:r>
              <a:rPr lang="en-US" dirty="0"/>
              <a:t>the vote on each ballot as it is withdrawn</a:t>
            </a:r>
          </a:p>
          <a:p>
            <a:pPr lvl="1"/>
            <a:r>
              <a:rPr lang="en-US" dirty="0"/>
              <a:t>then he hands the ballot to the </a:t>
            </a:r>
            <a:r>
              <a:rPr lang="en-US" dirty="0" smtClean="0"/>
              <a:t>nearest juror, who hands it to the praetor</a:t>
            </a:r>
            <a:endParaRPr lang="en-US" dirty="0"/>
          </a:p>
          <a:p>
            <a:pPr lvl="1"/>
            <a:r>
              <a:rPr lang="en-US" dirty="0"/>
              <a:t>lacuna: </a:t>
            </a:r>
            <a:r>
              <a:rPr lang="en-US" dirty="0" smtClean="0"/>
              <a:t> rest of section </a:t>
            </a:r>
            <a:r>
              <a:rPr lang="en-US" dirty="0"/>
              <a:t>on counting of votes is missing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1475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Praetor Controls Ballot </a:t>
            </a:r>
            <a:r>
              <a:rPr lang="en-US" dirty="0" smtClean="0"/>
              <a:t>Distribution &amp; 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327"/>
            <a:ext cx="10515600" cy="4900612"/>
          </a:xfrm>
        </p:spPr>
        <p:txBody>
          <a:bodyPr/>
          <a:lstStyle/>
          <a:p>
            <a:pPr lvl="0"/>
            <a:r>
              <a:rPr lang="en-US" i="1" dirty="0" err="1"/>
              <a:t>Verrines</a:t>
            </a:r>
            <a:r>
              <a:rPr lang="en-US" dirty="0"/>
              <a:t> 1.32:  </a:t>
            </a:r>
            <a:r>
              <a:rPr lang="en-US" dirty="0" err="1"/>
              <a:t>Cic</a:t>
            </a:r>
            <a:r>
              <a:rPr lang="en-US" dirty="0"/>
              <a:t> prefers to have Marcus </a:t>
            </a:r>
            <a:r>
              <a:rPr lang="en-US" dirty="0" err="1"/>
              <a:t>Metellus</a:t>
            </a:r>
            <a:r>
              <a:rPr lang="en-US" dirty="0"/>
              <a:t> as a juror in this trial than as the praetor for the </a:t>
            </a:r>
            <a:r>
              <a:rPr lang="en-US" i="1" dirty="0" err="1" smtClean="0"/>
              <a:t>repetundae</a:t>
            </a:r>
            <a:r>
              <a:rPr lang="en-US" dirty="0" smtClean="0"/>
              <a:t> </a:t>
            </a:r>
            <a:r>
              <a:rPr lang="en-US" dirty="0"/>
              <a:t>QP next year, when he will be entrusted with the ballots of others without being under oath.</a:t>
            </a:r>
          </a:p>
          <a:p>
            <a:pPr lvl="0"/>
            <a:r>
              <a:rPr lang="en-US" i="1" dirty="0" err="1"/>
              <a:t>Verrines</a:t>
            </a:r>
            <a:r>
              <a:rPr lang="en-US" dirty="0"/>
              <a:t> 1.39:  </a:t>
            </a:r>
            <a:r>
              <a:rPr lang="en-US" dirty="0" err="1"/>
              <a:t>Verres</a:t>
            </a:r>
            <a:r>
              <a:rPr lang="en-US" dirty="0"/>
              <a:t> as urban praetor </a:t>
            </a:r>
            <a:r>
              <a:rPr lang="en-US" dirty="0" smtClean="0"/>
              <a:t>(74 </a:t>
            </a:r>
            <a:r>
              <a:rPr lang="en-US" dirty="0" smtClean="0"/>
              <a:t>BCE) </a:t>
            </a:r>
            <a:r>
              <a:rPr lang="en-US" dirty="0"/>
              <a:t>presided over a QP and </a:t>
            </a:r>
            <a:r>
              <a:rPr lang="en-US" dirty="0" smtClean="0"/>
              <a:t>distributed </a:t>
            </a:r>
            <a:r>
              <a:rPr lang="en-US" dirty="0"/>
              <a:t>the ballots to the jurors.  </a:t>
            </a:r>
          </a:p>
          <a:p>
            <a:pPr lvl="0"/>
            <a:r>
              <a:rPr lang="en-US" dirty="0" smtClean="0"/>
              <a:t>Does praetor personally distribute the ballots? </a:t>
            </a:r>
          </a:p>
          <a:p>
            <a:pPr lvl="1"/>
            <a:r>
              <a:rPr lang="en-US" dirty="0" smtClean="0"/>
              <a:t>Yes, in </a:t>
            </a:r>
            <a:r>
              <a:rPr lang="en-US" i="1" dirty="0" err="1" smtClean="0"/>
              <a:t>lex</a:t>
            </a:r>
            <a:r>
              <a:rPr lang="en-US" i="1" dirty="0" smtClean="0"/>
              <a:t> </a:t>
            </a:r>
            <a:r>
              <a:rPr lang="en-US" i="1" dirty="0" err="1" smtClean="0"/>
              <a:t>Acilia</a:t>
            </a:r>
            <a:r>
              <a:rPr lang="en-US" i="1" dirty="0" smtClean="0"/>
              <a:t>; </a:t>
            </a:r>
            <a:r>
              <a:rPr lang="en-US" dirty="0" smtClean="0"/>
              <a:t>perhaps in 74 BCE</a:t>
            </a:r>
            <a:endParaRPr lang="en-US" dirty="0" smtClean="0"/>
          </a:p>
          <a:p>
            <a:pPr lvl="1"/>
            <a:r>
              <a:rPr lang="en-US" dirty="0" smtClean="0"/>
              <a:t>Maybe assistants used at </a:t>
            </a:r>
            <a:r>
              <a:rPr lang="en-US" dirty="0" smtClean="0"/>
              <a:t>some later time?</a:t>
            </a:r>
            <a:endParaRPr lang="en-US" dirty="0" smtClean="0"/>
          </a:p>
          <a:p>
            <a:r>
              <a:rPr lang="en-US" dirty="0" smtClean="0"/>
              <a:t>Even more importantly, y</a:t>
            </a:r>
            <a:r>
              <a:rPr lang="en-US" dirty="0" smtClean="0"/>
              <a:t>ou </a:t>
            </a:r>
            <a:r>
              <a:rPr lang="en-US" dirty="0" smtClean="0"/>
              <a:t>want the praetor on your </a:t>
            </a:r>
            <a:r>
              <a:rPr lang="en-US" dirty="0" smtClean="0"/>
              <a:t>side to </a:t>
            </a:r>
            <a:r>
              <a:rPr lang="en-US" dirty="0" smtClean="0">
                <a:solidFill>
                  <a:srgbClr val="FF0000"/>
                </a:solidFill>
              </a:rPr>
              <a:t>control ballots after a trial</a:t>
            </a:r>
            <a:endParaRPr lang="en-US" dirty="0"/>
          </a:p>
          <a:p>
            <a:pPr lvl="1"/>
            <a:r>
              <a:rPr lang="en-US" dirty="0" smtClean="0"/>
              <a:t>ballots probably re-used?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867" y="249767"/>
            <a:ext cx="5552207" cy="18298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 sz="4400" dirty="0"/>
              <a:t>A(</a:t>
            </a:r>
            <a:r>
              <a:rPr lang="en-US" altLang="x-none" sz="4400" dirty="0" err="1"/>
              <a:t>bsolvo</a:t>
            </a:r>
            <a:r>
              <a:rPr lang="en-US" altLang="x-none" sz="4400" dirty="0"/>
              <a:t>) C(</a:t>
            </a:r>
            <a:r>
              <a:rPr lang="en-US" altLang="x-none" sz="4400" dirty="0" err="1"/>
              <a:t>ondemno</a:t>
            </a:r>
            <a:r>
              <a:rPr lang="en-US" altLang="x-none" sz="4400" dirty="0"/>
              <a:t>) </a:t>
            </a:r>
            <a:r>
              <a:rPr lang="en-US" altLang="x-none" sz="4400" dirty="0" smtClean="0"/>
              <a:t>ballot &amp; </a:t>
            </a:r>
            <a:r>
              <a:rPr lang="en-US" altLang="x-none" sz="4400" dirty="0" smtClean="0"/>
              <a:t>urns/baskets used in voting</a:t>
            </a:r>
            <a:endParaRPr lang="en-US" altLang="x-none" sz="44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68" y="5308600"/>
            <a:ext cx="5552206" cy="126153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x-none" dirty="0"/>
              <a:t>Urn, Ballot, </a:t>
            </a:r>
            <a:r>
              <a:rPr lang="en-US" altLang="x-none" dirty="0" err="1"/>
              <a:t>Curule</a:t>
            </a:r>
            <a:r>
              <a:rPr lang="en-US" altLang="x-none" dirty="0"/>
              <a:t> Chair in Temple of Vesta, Libertas on obverse </a:t>
            </a:r>
          </a:p>
          <a:p>
            <a:pPr eaLnBrk="1" hangingPunct="1"/>
            <a:r>
              <a:rPr lang="en-US" altLang="x-none" dirty="0"/>
              <a:t>53 BCE (modeled after similar in late 2nd c.)</a:t>
            </a:r>
          </a:p>
        </p:txBody>
      </p:sp>
      <p:pic>
        <p:nvPicPr>
          <p:cNvPr id="7" name="Picture 5" descr="VestaTempleUrnBallotC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1" y="2234569"/>
            <a:ext cx="5615033" cy="29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otingBridgeCo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622" y="147639"/>
            <a:ext cx="3371389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7900" y="1001287"/>
            <a:ext cx="2481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x-none" sz="2000" dirty="0" err="1"/>
              <a:t>Nerva</a:t>
            </a:r>
            <a:r>
              <a:rPr lang="en-US" altLang="x-none" sz="2000" dirty="0"/>
              <a:t> c</a:t>
            </a:r>
            <a:r>
              <a:rPr lang="en-US" altLang="x-none" sz="2000" dirty="0" smtClean="0"/>
              <a:t>oin </a:t>
            </a:r>
            <a:r>
              <a:rPr lang="en-US" altLang="x-none" sz="2000" dirty="0"/>
              <a:t>(113 </a:t>
            </a:r>
            <a:r>
              <a:rPr lang="en-US" altLang="x-none" sz="2000" dirty="0" smtClean="0"/>
              <a:t>BCE) shows </a:t>
            </a:r>
            <a:r>
              <a:rPr lang="en-US" altLang="x-none" sz="2000" dirty="0"/>
              <a:t>voting </a:t>
            </a:r>
            <a:r>
              <a:rPr lang="en-US" altLang="x-none" sz="2000" dirty="0" smtClean="0"/>
              <a:t>bridge used in assembly voting.  Capitoline Museum.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80604"/>
            <a:ext cx="3343275" cy="3149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17401" y="5554471"/>
            <a:ext cx="249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Coin of L. Cassius Longinus (63 BCE).</a:t>
            </a:r>
          </a:p>
          <a:p>
            <a:r>
              <a:rPr lang="en-US" sz="2000" dirty="0" smtClean="0"/>
              <a:t>Private collection.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398390" y="4486275"/>
            <a:ext cx="267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NB the bare arm.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2120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32737" y="310102"/>
            <a:ext cx="4932985" cy="109428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x-none" i="1" dirty="0" err="1" smtClean="0"/>
              <a:t>Quaestio</a:t>
            </a:r>
            <a:r>
              <a:rPr lang="en-US" altLang="x-none" i="1" dirty="0" smtClean="0"/>
              <a:t> Perpetua </a:t>
            </a:r>
            <a:r>
              <a:rPr lang="en-US" altLang="x-none" dirty="0" smtClean="0"/>
              <a:t>Tribunal</a:t>
            </a:r>
            <a:endParaRPr lang="en-US" altLang="x-none" dirty="0"/>
          </a:p>
        </p:txBody>
      </p:sp>
      <p:pic>
        <p:nvPicPr>
          <p:cNvPr id="163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6" y="-485009"/>
            <a:ext cx="5023909" cy="706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-1103001"/>
            <a:ext cx="6414557" cy="830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922152" y="6212676"/>
            <a:ext cx="5549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800" dirty="0"/>
              <a:t>Images </a:t>
            </a:r>
            <a:r>
              <a:rPr lang="en-US" altLang="x-none" sz="1800" dirty="0" smtClean="0"/>
              <a:t>from L. </a:t>
            </a:r>
            <a:r>
              <a:rPr lang="en-US" altLang="x-none" sz="1800" dirty="0" err="1"/>
              <a:t>Bablitz</a:t>
            </a:r>
            <a:r>
              <a:rPr lang="en-US" altLang="x-none" sz="1800" dirty="0" smtClean="0"/>
              <a:t>, </a:t>
            </a:r>
            <a:r>
              <a:rPr lang="en-US" altLang="x-none" sz="1800" i="1" dirty="0" smtClean="0"/>
              <a:t>Actors and Audience</a:t>
            </a:r>
            <a:r>
              <a:rPr lang="en-US" altLang="x-none" sz="1800" dirty="0" smtClean="0"/>
              <a:t>, </a:t>
            </a:r>
            <a:r>
              <a:rPr lang="en-US" altLang="x-none" sz="1800" dirty="0"/>
              <a:t>chap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5" y="4672519"/>
            <a:ext cx="4685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 to accommodate </a:t>
            </a:r>
            <a:r>
              <a:rPr lang="en-US" sz="2400" dirty="0" smtClean="0"/>
              <a:t>32-81 </a:t>
            </a:r>
            <a:r>
              <a:rPr lang="en-US" sz="2400" dirty="0" smtClean="0"/>
              <a:t>jurors,</a:t>
            </a:r>
          </a:p>
          <a:p>
            <a:pPr algn="ctr"/>
            <a:r>
              <a:rPr lang="en-US" sz="2400" dirty="0" smtClean="0"/>
              <a:t>many hundreds in audience,</a:t>
            </a:r>
          </a:p>
          <a:p>
            <a:pPr algn="ctr"/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urn </a:t>
            </a:r>
            <a:r>
              <a:rPr lang="en-US" sz="2400" dirty="0" smtClean="0"/>
              <a:t>on a raised podium.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432535" y="1722439"/>
            <a:ext cx="52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urn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7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pPr eaLnBrk="1" hangingPunct="1"/>
            <a:endParaRPr lang="x-none" altLang="x-non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x-none" altLang="x-none"/>
          </a:p>
        </p:txBody>
      </p:sp>
      <p:pic>
        <p:nvPicPr>
          <p:cNvPr id="20483" name="Picture 4" descr="Forum53BC_Map_Millar p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586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65125"/>
            <a:ext cx="109982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BRIBE METHOD </a:t>
            </a:r>
            <a:r>
              <a:rPr lang="en-US" sz="3600" dirty="0"/>
              <a:t>1:  ASK FOR ORAL 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2667" cy="4351338"/>
          </a:xfrm>
        </p:spPr>
        <p:txBody>
          <a:bodyPr/>
          <a:lstStyle/>
          <a:p>
            <a:r>
              <a:rPr lang="en-US" dirty="0" smtClean="0"/>
              <a:t>Easy as Pie! </a:t>
            </a:r>
          </a:p>
          <a:p>
            <a:r>
              <a:rPr lang="en-US" dirty="0" smtClean="0"/>
              <a:t>80 BCE:  </a:t>
            </a:r>
            <a:r>
              <a:rPr lang="en-US" dirty="0" err="1" smtClean="0"/>
              <a:t>Sullan</a:t>
            </a:r>
            <a:r>
              <a:rPr lang="en-US" dirty="0" smtClean="0"/>
              <a:t> reforms allow </a:t>
            </a:r>
            <a:r>
              <a:rPr lang="en-US" dirty="0" smtClean="0"/>
              <a:t>defendant to request this option.</a:t>
            </a:r>
          </a:p>
          <a:p>
            <a:pPr marL="685800" lvl="3">
              <a:spcBef>
                <a:spcPts val="1000"/>
              </a:spcBef>
            </a:pPr>
            <a:r>
              <a:rPr lang="en-US" sz="2400" i="1" dirty="0"/>
              <a:t>p</a:t>
            </a:r>
            <a:r>
              <a:rPr lang="en-US" sz="2400" i="1" dirty="0" smtClean="0"/>
              <a:t>ro </a:t>
            </a:r>
            <a:r>
              <a:rPr lang="en-US" sz="2400" i="1" dirty="0" err="1" smtClean="0"/>
              <a:t>Cluentio</a:t>
            </a:r>
            <a:r>
              <a:rPr lang="en-US" sz="2400" i="1" dirty="0" smtClean="0"/>
              <a:t> </a:t>
            </a:r>
            <a:r>
              <a:rPr lang="en-US" sz="2400" dirty="0" smtClean="0"/>
              <a:t>74-75:  jurors </a:t>
            </a:r>
            <a:r>
              <a:rPr lang="en-US" sz="2400" dirty="0" smtClean="0"/>
              <a:t>are seated </a:t>
            </a:r>
            <a:r>
              <a:rPr lang="en-US" sz="2400" dirty="0" smtClean="0"/>
              <a:t>on their </a:t>
            </a:r>
            <a:r>
              <a:rPr lang="en-US" sz="2400" dirty="0" smtClean="0"/>
              <a:t>benches </a:t>
            </a:r>
            <a:r>
              <a:rPr lang="en-US" sz="2400" dirty="0"/>
              <a:t>before chosen by lot to proclaim </a:t>
            </a:r>
            <a:r>
              <a:rPr lang="en-US" sz="2400" dirty="0" smtClean="0"/>
              <a:t>their vote</a:t>
            </a:r>
          </a:p>
          <a:p>
            <a:pPr marL="685800" lvl="3">
              <a:spcBef>
                <a:spcPts val="1000"/>
              </a:spcBef>
            </a:pPr>
            <a:r>
              <a:rPr lang="en-US" sz="2400" dirty="0"/>
              <a:t>t</a:t>
            </a:r>
            <a:r>
              <a:rPr lang="en-US" sz="2400" dirty="0" smtClean="0"/>
              <a:t>akes 40,000-50,000 sesterces to bribe a juror</a:t>
            </a:r>
            <a:endParaRPr lang="en-US" sz="2400" dirty="0" smtClean="0"/>
          </a:p>
          <a:p>
            <a:r>
              <a:rPr lang="en-US" dirty="0" smtClean="0"/>
              <a:t>Infamous </a:t>
            </a:r>
            <a:r>
              <a:rPr lang="en-US" dirty="0" smtClean="0"/>
              <a:t>bribery in </a:t>
            </a:r>
            <a:r>
              <a:rPr lang="en-US" dirty="0" err="1" smtClean="0"/>
              <a:t>Junian</a:t>
            </a:r>
            <a:r>
              <a:rPr lang="en-US" dirty="0" smtClean="0"/>
              <a:t> </a:t>
            </a:r>
            <a:r>
              <a:rPr lang="en-US" dirty="0" smtClean="0"/>
              <a:t>Case of </a:t>
            </a:r>
            <a:r>
              <a:rPr lang="en-US" dirty="0" smtClean="0"/>
              <a:t>74 BCE </a:t>
            </a:r>
            <a:r>
              <a:rPr lang="en-US" dirty="0" smtClean="0"/>
              <a:t>forces change.</a:t>
            </a:r>
          </a:p>
          <a:p>
            <a:r>
              <a:rPr lang="en-US" dirty="0" smtClean="0"/>
              <a:t>70 BCE:  </a:t>
            </a:r>
            <a:r>
              <a:rPr lang="en-US" i="1" dirty="0" err="1" smtClean="0"/>
              <a:t>lex</a:t>
            </a:r>
            <a:r>
              <a:rPr lang="en-US" i="1" dirty="0" smtClean="0"/>
              <a:t> Aurelia </a:t>
            </a:r>
            <a:r>
              <a:rPr lang="en-US" dirty="0" smtClean="0"/>
              <a:t>eliminates oral </a:t>
            </a:r>
            <a:r>
              <a:rPr lang="en-US" dirty="0"/>
              <a:t>vote </a:t>
            </a:r>
            <a:r>
              <a:rPr lang="en-US" dirty="0" smtClean="0"/>
              <a:t>option (</a:t>
            </a:r>
            <a:r>
              <a:rPr lang="en-US" dirty="0"/>
              <a:t>if not sooner) 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6298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91062</TotalTime>
  <Words>2138</Words>
  <Application>Microsoft Macintosh PowerPoint</Application>
  <PresentationFormat>Widescreen</PresentationFormat>
  <Paragraphs>189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Calibri Light</vt:lpstr>
      <vt:lpstr>Georgia</vt:lpstr>
      <vt:lpstr>Mangal</vt:lpstr>
      <vt:lpstr>Yu Gothic</vt:lpstr>
      <vt:lpstr>ヒラギノ角ゴ Pro W3</vt:lpstr>
      <vt:lpstr>Arial</vt:lpstr>
      <vt:lpstr>Office Theme</vt:lpstr>
      <vt:lpstr>How to Bribe a Roman Jury</vt:lpstr>
      <vt:lpstr>SIZE of Quaestiones Perpetuae (QP) JURIES</vt:lpstr>
      <vt:lpstr>BRIBERY IN THE COURTS:  very high stakes</vt:lpstr>
      <vt:lpstr>Voting Procedure in Lex Acilia Repetundarum (122 BCE) [see handout #1] </vt:lpstr>
      <vt:lpstr>Praetor Controls Ballot Distribution &amp; Disposition</vt:lpstr>
      <vt:lpstr>A(bsolvo) C(ondemno) ballot &amp; urns/baskets used in voting</vt:lpstr>
      <vt:lpstr>Quaestio Perpetua Tribunal</vt:lpstr>
      <vt:lpstr>PowerPoint Presentation</vt:lpstr>
      <vt:lpstr>BRIBE METHOD 1:  ASK FOR ORAL VOTE</vt:lpstr>
      <vt:lpstr>BRIBE METHOD 2:  FLIP BALLOT TO AGENTS ON JURY (apparently only works in divinatio cases)</vt:lpstr>
      <vt:lpstr>BRIBE METHOD 3:  USE MARKED BALLOTS </vt:lpstr>
      <vt:lpstr>BRIBE METHOD 3 con’t:  USE MARKED BALLOTS </vt:lpstr>
      <vt:lpstr>HOW TO DISTRIBUTE MARKED BALLOTS?</vt:lpstr>
      <vt:lpstr>ILLEGITIMATE WAX: contra Strachan-Davidson</vt:lpstr>
      <vt:lpstr>ESCAPING DETECTION WHILE ASCERTAINING COLLUSIVE BALLOTS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Tadeusz Mazurek</dc:creator>
  <cp:lastModifiedBy>Tadeusz Mazurek</cp:lastModifiedBy>
  <cp:revision>300</cp:revision>
  <cp:lastPrinted>2019-04-02T21:06:53Z</cp:lastPrinted>
  <dcterms:created xsi:type="dcterms:W3CDTF">2017-02-08T04:27:54Z</dcterms:created>
  <dcterms:modified xsi:type="dcterms:W3CDTF">2019-04-03T15:52:17Z</dcterms:modified>
</cp:coreProperties>
</file>