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76"/>
  </p:normalViewPr>
  <p:slideViewPr>
    <p:cSldViewPr snapToGrid="0" snapToObjects="1">
      <p:cViewPr>
        <p:scale>
          <a:sx n="96" d="100"/>
          <a:sy n="96" d="100"/>
        </p:scale>
        <p:origin x="62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390-9120-D742-B90C-F352C93B52BD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FB44861-43D1-5146-8322-3EC286BA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1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390-9120-D742-B90C-F352C93B52BD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B44861-43D1-5146-8322-3EC286BA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5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390-9120-D742-B90C-F352C93B52BD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B44861-43D1-5146-8322-3EC286BA1F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1776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390-9120-D742-B90C-F352C93B52BD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B44861-43D1-5146-8322-3EC286BA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61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390-9120-D742-B90C-F352C93B52BD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B44861-43D1-5146-8322-3EC286BA1FA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7742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390-9120-D742-B90C-F352C93B52BD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B44861-43D1-5146-8322-3EC286BA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76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390-9120-D742-B90C-F352C93B52BD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4861-43D1-5146-8322-3EC286BA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56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390-9120-D742-B90C-F352C93B52BD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4861-43D1-5146-8322-3EC286BA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7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390-9120-D742-B90C-F352C93B52BD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4861-43D1-5146-8322-3EC286BA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2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390-9120-D742-B90C-F352C93B52BD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B44861-43D1-5146-8322-3EC286BA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5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390-9120-D742-B90C-F352C93B52BD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B44861-43D1-5146-8322-3EC286BA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390-9120-D742-B90C-F352C93B52BD}" type="datetimeFigureOut">
              <a:rPr lang="en-US" smtClean="0"/>
              <a:t>4/2/19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B44861-43D1-5146-8322-3EC286BA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0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390-9120-D742-B90C-F352C93B52BD}" type="datetimeFigureOut">
              <a:rPr lang="en-US" smtClean="0"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4861-43D1-5146-8322-3EC286BA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2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390-9120-D742-B90C-F352C93B52BD}" type="datetimeFigureOut">
              <a:rPr lang="en-US" smtClean="0"/>
              <a:t>4/2/19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4861-43D1-5146-8322-3EC286BA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2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390-9120-D742-B90C-F352C93B52BD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4861-43D1-5146-8322-3EC286BA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5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390-9120-D742-B90C-F352C93B52BD}" type="datetimeFigureOut">
              <a:rPr lang="en-US" smtClean="0"/>
              <a:t>4/2/19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B44861-43D1-5146-8322-3EC286BA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8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0390-9120-D742-B90C-F352C93B52BD}" type="datetimeFigureOut">
              <a:rPr lang="en-US" smtClean="0"/>
              <a:t>4/2/19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FB44861-43D1-5146-8322-3EC286BA1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rtelen.louvre.fr/cartelen/visite?srv=car_not_frame&amp;idNotice=7456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fr.wikipedia.org/wiki/Base_Atla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3756" y="2514600"/>
            <a:ext cx="10455965" cy="2262781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Writing and </a:t>
            </a:r>
            <a:r>
              <a:rPr lang="en-US" sz="2800"/>
              <a:t>its </a:t>
            </a:r>
            <a:r>
              <a:rPr lang="en-US" sz="2800" smtClean="0"/>
              <a:t>Discontents:</a:t>
            </a:r>
            <a:br>
              <a:rPr lang="en-US" sz="2800" smtClean="0"/>
            </a:br>
            <a:r>
              <a:rPr lang="en-US" sz="2800" smtClean="0"/>
              <a:t>On </a:t>
            </a:r>
            <a:r>
              <a:rPr lang="en-US" sz="2800" dirty="0"/>
              <a:t>the Decline of Delphic Divination in </a:t>
            </a:r>
            <a:r>
              <a:rPr lang="en-US" sz="2800"/>
              <a:t>the </a:t>
            </a:r>
            <a:r>
              <a:rPr lang="en-US" sz="2800" smtClean="0"/>
              <a:t>4</a:t>
            </a:r>
            <a:r>
              <a:rPr lang="en-US" sz="2800" baseline="30000" smtClean="0"/>
              <a:t>th</a:t>
            </a:r>
            <a:r>
              <a:rPr lang="en-US" sz="2800"/>
              <a:t> </a:t>
            </a:r>
            <a:r>
              <a:rPr lang="en-US" sz="2800" smtClean="0"/>
              <a:t>c</a:t>
            </a:r>
            <a:r>
              <a:rPr lang="en-US" sz="2800" smtClean="0"/>
              <a:t>entury </a:t>
            </a:r>
            <a:r>
              <a:rPr lang="en-US" sz="2800" dirty="0" smtClean="0"/>
              <a:t>BCE: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Lisa Maurizio, Bates College </a:t>
            </a:r>
            <a:br>
              <a:rPr lang="en-US" sz="2400" dirty="0"/>
            </a:br>
            <a:r>
              <a:rPr lang="en-US" sz="2400" dirty="0"/>
              <a:t>CAMWS, Lincoln NE 2019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512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662" y="446088"/>
            <a:ext cx="5320146" cy="976312"/>
          </a:xfrm>
        </p:spPr>
        <p:txBody>
          <a:bodyPr/>
          <a:lstStyle/>
          <a:p>
            <a:r>
              <a:rPr lang="en-US" dirty="0" smtClean="0"/>
              <a:t>II. Herodotus 7.141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6" y="934244"/>
            <a:ext cx="3123212" cy="545322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784" y="1598613"/>
            <a:ext cx="7101444" cy="5004068"/>
          </a:xfrm>
        </p:spPr>
        <p:txBody>
          <a:bodyPr>
            <a:noAutofit/>
          </a:bodyPr>
          <a:lstStyle/>
          <a:p>
            <a:r>
              <a:rPr lang="en-US" sz="1800" dirty="0"/>
              <a:t>Vainly does Pallas strive to appease great Zeus of Olympus</a:t>
            </a:r>
            <a:r>
              <a:rPr lang="en-US" sz="1800" dirty="0" smtClean="0"/>
              <a:t>;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Words of entreaty are vain, and so too cunning counsels of wisdom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Nevertheless I will speak to you again of strength adamantine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All will be taken and lost that the sacred border of </a:t>
            </a:r>
            <a:r>
              <a:rPr lang="en-US" sz="1800" dirty="0" err="1" smtClean="0"/>
              <a:t>Cecrops</a:t>
            </a:r>
            <a:endParaRPr lang="en-US" sz="1800" dirty="0" smtClean="0"/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Holds in keeping today, and the dales divine of Cithaeron</a:t>
            </a:r>
            <a:r>
              <a:rPr lang="en-US" sz="1800" dirty="0" smtClean="0"/>
              <a:t>;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Yet </a:t>
            </a:r>
            <a:r>
              <a:rPr lang="en-US" sz="1800" b="1" dirty="0"/>
              <a:t>a wood-built wall</a:t>
            </a:r>
            <a:r>
              <a:rPr lang="en-US" sz="1800" dirty="0"/>
              <a:t> will by Zeus all-seeing be </a:t>
            </a:r>
            <a:r>
              <a:rPr lang="en-US" sz="1800" dirty="0" smtClean="0"/>
              <a:t>granted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183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III. Albert </a:t>
            </a:r>
            <a:r>
              <a:rPr lang="en-US" sz="2400" dirty="0" err="1" smtClean="0"/>
              <a:t>Henrichs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44" y="1598613"/>
            <a:ext cx="5369317" cy="41528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434052"/>
          </a:xfrm>
        </p:spPr>
        <p:txBody>
          <a:bodyPr>
            <a:normAutofit/>
          </a:bodyPr>
          <a:lstStyle/>
          <a:p>
            <a:r>
              <a:rPr lang="en-US" sz="2000" dirty="0"/>
              <a:t>2003a. </a:t>
            </a:r>
            <a:r>
              <a:rPr lang="en-US" sz="1800" dirty="0"/>
              <a:t>“Writing Religion: Inscribed Texts, Ritual Authority, and the Religious Discourse of the Polis” </a:t>
            </a:r>
            <a:r>
              <a:rPr lang="en-US" sz="1800" dirty="0" smtClean="0"/>
              <a:t>in</a:t>
            </a:r>
            <a:r>
              <a:rPr lang="en-US" sz="2000" dirty="0" smtClean="0"/>
              <a:t> </a:t>
            </a:r>
            <a:r>
              <a:rPr lang="en-US" sz="2000" i="1" dirty="0"/>
              <a:t>Written Texts and the Rise of Literate Culture in Ancient Greece</a:t>
            </a:r>
            <a:r>
              <a:rPr lang="en-US" sz="2000" dirty="0" smtClean="0"/>
              <a:t>. </a:t>
            </a:r>
            <a:r>
              <a:rPr lang="en-US" sz="2000" dirty="0"/>
              <a:t>Harvey </a:t>
            </a:r>
            <a:r>
              <a:rPr lang="en-US" sz="2000" dirty="0" err="1" smtClean="0"/>
              <a:t>Yunis</a:t>
            </a:r>
            <a:r>
              <a:rPr lang="en-US" sz="2000" dirty="0" smtClean="0"/>
              <a:t> (ed.). Cambridge.</a:t>
            </a:r>
          </a:p>
          <a:p>
            <a:endParaRPr lang="en-US" sz="2000" dirty="0" smtClean="0"/>
          </a:p>
          <a:p>
            <a:r>
              <a:rPr lang="en-US" sz="2000" dirty="0" smtClean="0"/>
              <a:t> 2003b</a:t>
            </a:r>
            <a:r>
              <a:rPr lang="en-US" sz="2000" dirty="0"/>
              <a:t>. “‘</a:t>
            </a:r>
            <a:r>
              <a:rPr lang="en-US" sz="2000" dirty="0" err="1"/>
              <a:t>Heiroi</a:t>
            </a:r>
            <a:r>
              <a:rPr lang="en-US" sz="2000" dirty="0"/>
              <a:t> </a:t>
            </a:r>
            <a:r>
              <a:rPr lang="en-US" sz="2000" dirty="0" err="1"/>
              <a:t>Logoi</a:t>
            </a:r>
            <a:r>
              <a:rPr lang="en-US" sz="2000" dirty="0"/>
              <a:t>’ and ‘</a:t>
            </a:r>
            <a:r>
              <a:rPr lang="en-US" sz="2000" dirty="0" err="1"/>
              <a:t>Heiroi</a:t>
            </a:r>
            <a:r>
              <a:rPr lang="en-US" sz="2000" dirty="0"/>
              <a:t> </a:t>
            </a:r>
            <a:r>
              <a:rPr lang="en-US" sz="2000" dirty="0" err="1" smtClean="0"/>
              <a:t>Bibloi</a:t>
            </a:r>
            <a:r>
              <a:rPr lang="en-US" sz="2000" dirty="0" smtClean="0"/>
              <a:t>’.” </a:t>
            </a:r>
            <a:r>
              <a:rPr lang="en-US" sz="2000" i="1" dirty="0"/>
              <a:t>HSCP</a:t>
            </a:r>
            <a:r>
              <a:rPr lang="en-US" sz="2000" dirty="0"/>
              <a:t>101: 207 – 66.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42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IV. </a:t>
            </a:r>
            <a:r>
              <a:rPr lang="en-US" sz="1400" dirty="0" err="1" smtClean="0"/>
              <a:t>Musée</a:t>
            </a:r>
            <a:r>
              <a:rPr lang="en-US" sz="1400" dirty="0" smtClean="0"/>
              <a:t> </a:t>
            </a:r>
            <a:r>
              <a:rPr lang="en-US" sz="1400" dirty="0"/>
              <a:t>du Louvre, </a:t>
            </a:r>
            <a:r>
              <a:rPr lang="en-US" sz="1400" dirty="0">
                <a:hlinkClick r:id="rId2" tooltip="fr:Base Atlas"/>
              </a:rPr>
              <a:t>Atlas database</a:t>
            </a:r>
            <a:r>
              <a:rPr lang="en-US" sz="1400" dirty="0"/>
              <a:t>: entry </a:t>
            </a:r>
            <a:r>
              <a:rPr lang="en-US" sz="1400" dirty="0">
                <a:hlinkClick r:id="rId3"/>
              </a:rPr>
              <a:t>7456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Beazley: </a:t>
            </a:r>
            <a:r>
              <a:rPr lang="en-US" sz="1400" i="1" dirty="0"/>
              <a:t>ARV</a:t>
            </a:r>
            <a:r>
              <a:rPr lang="en-US" sz="1400" dirty="0"/>
              <a:t>2 1254,80; </a:t>
            </a:r>
            <a:r>
              <a:rPr lang="en-US" sz="1400" i="1" dirty="0"/>
              <a:t>Addenda</a:t>
            </a:r>
            <a:r>
              <a:rPr lang="en-US" sz="1400" dirty="0"/>
              <a:t>2, </a:t>
            </a:r>
            <a:r>
              <a:rPr lang="en-US" sz="1400" dirty="0" smtClean="0"/>
              <a:t>355</a:t>
            </a:r>
            <a:endParaRPr lang="en-US" sz="1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573132"/>
            <a:ext cx="5181600" cy="516087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his </a:t>
            </a:r>
            <a:r>
              <a:rPr lang="en-US" sz="2000" dirty="0"/>
              <a:t>school scene is one of the earliest surviving images of anyone reading a papyrus </a:t>
            </a:r>
            <a:r>
              <a:rPr lang="en-US" sz="2000" dirty="0" smtClean="0"/>
              <a:t>roll (440 BCE). </a:t>
            </a:r>
            <a:r>
              <a:rPr lang="en-US" sz="2000" dirty="0" err="1" smtClean="0"/>
              <a:t>Linos</a:t>
            </a:r>
            <a:r>
              <a:rPr lang="en-US" sz="2000" dirty="0" smtClean="0"/>
              <a:t>, seated, reads </a:t>
            </a:r>
            <a:r>
              <a:rPr lang="en-US" sz="2000" dirty="0"/>
              <a:t>the roll </a:t>
            </a:r>
            <a:r>
              <a:rPr lang="en-US" sz="2000" dirty="0" smtClean="0"/>
              <a:t>vertically. The </a:t>
            </a:r>
            <a:r>
              <a:rPr lang="en-US" sz="2000" dirty="0"/>
              <a:t>boy, </a:t>
            </a:r>
            <a:r>
              <a:rPr lang="en-US" sz="2000" dirty="0" err="1"/>
              <a:t>Mousaios</a:t>
            </a:r>
            <a:r>
              <a:rPr lang="en-US" sz="2000" dirty="0"/>
              <a:t>, stands reading from </a:t>
            </a:r>
            <a:r>
              <a:rPr lang="en-US" sz="2000" dirty="0" smtClean="0"/>
              <a:t>wooden tablets.</a:t>
            </a:r>
            <a:r>
              <a:rPr lang="en-US" sz="2000" dirty="0"/>
              <a:t> The </a:t>
            </a:r>
            <a:r>
              <a:rPr lang="en-US" sz="2000" dirty="0" smtClean="0"/>
              <a:t>cup is </a:t>
            </a:r>
            <a:r>
              <a:rPr lang="en-US" sz="2000" dirty="0"/>
              <a:t>attributed to the "Eretria </a:t>
            </a:r>
            <a:r>
              <a:rPr lang="en-US" sz="2000" dirty="0" smtClean="0"/>
              <a:t>Painter</a:t>
            </a:r>
            <a:r>
              <a:rPr lang="en-US" sz="2000" dirty="0"/>
              <a:t>.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80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V. A scene from Aristophanes’ </a:t>
            </a:r>
            <a:r>
              <a:rPr lang="en-US" sz="2800" i="1" dirty="0" smtClean="0"/>
              <a:t>Birds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470240"/>
            <a:ext cx="5181600" cy="53666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In this comedy,  a </a:t>
            </a:r>
            <a:r>
              <a:rPr lang="en-US" sz="2400" dirty="0" err="1" smtClean="0"/>
              <a:t>chresmologue</a:t>
            </a:r>
            <a:r>
              <a:rPr lang="en-US" sz="2400" dirty="0" smtClean="0"/>
              <a:t> recites an oracle of </a:t>
            </a:r>
            <a:r>
              <a:rPr lang="en-US" sz="2400" dirty="0" err="1" smtClean="0"/>
              <a:t>Bacis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000" dirty="0" smtClean="0"/>
              <a:t>Attic calyx crater</a:t>
            </a:r>
          </a:p>
          <a:p>
            <a:r>
              <a:rPr lang="en-US" sz="2000" dirty="0" smtClean="0"/>
              <a:t>415–400 BCE.</a:t>
            </a:r>
          </a:p>
          <a:p>
            <a:r>
              <a:rPr lang="it-IT" sz="2000" dirty="0" err="1"/>
              <a:t>Boardman</a:t>
            </a:r>
            <a:r>
              <a:rPr lang="it-IT" sz="2000" dirty="0"/>
              <a:t> 1989, no. </a:t>
            </a:r>
            <a:r>
              <a:rPr lang="it-IT" sz="2000" dirty="0" smtClean="0"/>
              <a:t>314 </a:t>
            </a:r>
          </a:p>
          <a:p>
            <a:r>
              <a:rPr lang="it-IT" sz="2000" dirty="0" err="1" smtClean="0"/>
              <a:t>J</a:t>
            </a:r>
            <a:r>
              <a:rPr lang="it-IT" sz="2000" dirty="0" smtClean="0"/>
              <a:t>. Paul </a:t>
            </a:r>
            <a:r>
              <a:rPr lang="it-IT" sz="2000" dirty="0" err="1" smtClean="0"/>
              <a:t>Getty</a:t>
            </a:r>
            <a:r>
              <a:rPr lang="it-IT" sz="2000" dirty="0" smtClean="0"/>
              <a:t>  </a:t>
            </a:r>
            <a:r>
              <a:rPr lang="it-IT" sz="2000" dirty="0" err="1" smtClean="0"/>
              <a:t>Museum</a:t>
            </a:r>
            <a:r>
              <a:rPr lang="it-IT" sz="2000" dirty="0" smtClean="0"/>
              <a:t>, Malibu 82.AE.83</a:t>
            </a:r>
            <a:endParaRPr lang="en-US" sz="2000" b="1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841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825876" cy="9763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VI. Law </a:t>
            </a:r>
            <a:r>
              <a:rPr lang="en-US" sz="2800" dirty="0"/>
              <a:t>against Tyranny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7" y="339114"/>
            <a:ext cx="3957638" cy="6115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with </a:t>
            </a:r>
            <a:r>
              <a:rPr lang="en-US" sz="2400" dirty="0"/>
              <a:t>a relief of Democracy crowning Demos (the people of Athens), 337/6 B.C.</a:t>
            </a:r>
          </a:p>
        </p:txBody>
      </p:sp>
    </p:spTree>
    <p:extLst>
      <p:ext uri="{BB962C8B-B14F-4D97-AF65-F5344CB8AC3E}">
        <p14:creationId xmlns:p14="http://schemas.microsoft.com/office/powerpoint/2010/main" val="153076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VII. 352/1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12" y="446088"/>
            <a:ext cx="3981802" cy="54149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IGii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  <a:r>
              <a:rPr lang="en-US" sz="2800" dirty="0" smtClean="0"/>
              <a:t>204: Text</a:t>
            </a:r>
            <a:r>
              <a:rPr lang="en-US" sz="2800" dirty="0"/>
              <a:t>, translation, and commentary in </a:t>
            </a:r>
            <a:r>
              <a:rPr lang="en-US" sz="2800" dirty="0" smtClean="0"/>
              <a:t>P.J Rhodes </a:t>
            </a:r>
            <a:r>
              <a:rPr lang="en-US" sz="2800" dirty="0"/>
              <a:t>and </a:t>
            </a:r>
            <a:r>
              <a:rPr lang="en-US" sz="2800" dirty="0" smtClean="0"/>
              <a:t>Robin Osborn </a:t>
            </a:r>
            <a:r>
              <a:rPr lang="en-US" sz="2800" dirty="0"/>
              <a:t>2003: </a:t>
            </a:r>
            <a:r>
              <a:rPr lang="en-US" sz="2800" i="1" dirty="0" smtClean="0"/>
              <a:t>Greek </a:t>
            </a:r>
            <a:r>
              <a:rPr lang="en-US" sz="2800" i="1" dirty="0"/>
              <a:t>Historical Inscriptions: 404 – 323 </a:t>
            </a:r>
            <a:r>
              <a:rPr lang="en-US" sz="2800" i="1" dirty="0" smtClean="0"/>
              <a:t>BCE . </a:t>
            </a:r>
            <a:r>
              <a:rPr lang="en-US" sz="2800" dirty="0" smtClean="0"/>
              <a:t>Oxford,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272 – 81. </a:t>
            </a:r>
          </a:p>
        </p:txBody>
      </p:sp>
    </p:spTree>
    <p:extLst>
      <p:ext uri="{BB962C8B-B14F-4D97-AF65-F5344CB8AC3E}">
        <p14:creationId xmlns:p14="http://schemas.microsoft.com/office/powerpoint/2010/main" val="119847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VIII. Writing and its Discontents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44" y="2577042"/>
            <a:ext cx="2844800" cy="28575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62" y="2577042"/>
            <a:ext cx="4313238" cy="2875492"/>
          </a:xfrm>
        </p:spPr>
      </p:pic>
    </p:spTree>
    <p:extLst>
      <p:ext uri="{BB962C8B-B14F-4D97-AF65-F5344CB8AC3E}">
        <p14:creationId xmlns:p14="http://schemas.microsoft.com/office/powerpoint/2010/main" val="126077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332158" cy="9763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IX. </a:t>
            </a:r>
            <a:r>
              <a:rPr lang="en-US" sz="2800" dirty="0" err="1" smtClean="0"/>
              <a:t>Azande</a:t>
            </a:r>
            <a:r>
              <a:rPr lang="en-US" sz="2800" dirty="0" smtClean="0"/>
              <a:t> </a:t>
            </a:r>
            <a:r>
              <a:rPr lang="en-US" sz="2800" dirty="0" err="1" smtClean="0"/>
              <a:t>benge</a:t>
            </a:r>
            <a:r>
              <a:rPr lang="en-US" sz="2800" dirty="0" smtClean="0"/>
              <a:t> (poison) oracle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88" y="1598613"/>
            <a:ext cx="5391982" cy="42624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Wilce</a:t>
            </a:r>
            <a:r>
              <a:rPr lang="en-US" dirty="0"/>
              <a:t>, J. M. 2001. ‘Divining Troubles, of Diving Troubles? Emergent and Conflictual Dimensions of Bangladeshi Divination’, </a:t>
            </a:r>
            <a:r>
              <a:rPr lang="en-US" i="1" dirty="0"/>
              <a:t>Anthropological Quarterly</a:t>
            </a:r>
            <a:r>
              <a:rPr lang="en-US" dirty="0"/>
              <a:t> 74: 190–200.</a:t>
            </a:r>
          </a:p>
          <a:p>
            <a:r>
              <a:rPr lang="en-US" dirty="0" err="1"/>
              <a:t>Zeitlyn</a:t>
            </a:r>
            <a:r>
              <a:rPr lang="en-US" dirty="0"/>
              <a:t>, D. 2001. ‘Finding Meaning in the Text: The Process of Interpretation in Text-Based Divination’, </a:t>
            </a:r>
            <a:r>
              <a:rPr lang="en-US" i="1" dirty="0"/>
              <a:t>The Journal of the Royal Anthropological Institute</a:t>
            </a:r>
            <a:r>
              <a:rPr lang="en-US" dirty="0"/>
              <a:t> 7: 225–40.</a:t>
            </a:r>
          </a:p>
          <a:p>
            <a:r>
              <a:rPr lang="en-US" dirty="0" err="1"/>
              <a:t>Zeitlyn</a:t>
            </a:r>
            <a:r>
              <a:rPr lang="en-US" dirty="0"/>
              <a:t>, D. 2012 ‘Divinatory Logics: Diagnosis and Predicting Mediating Outcomes’, </a:t>
            </a:r>
            <a:r>
              <a:rPr lang="en-US" i="1" dirty="0"/>
              <a:t>Current Anthropology</a:t>
            </a:r>
            <a:r>
              <a:rPr lang="en-US" dirty="0"/>
              <a:t> 53: 525–46.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808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3885</TotalTime>
  <Words>311</Words>
  <Application>Microsoft Macintosh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Writing and its Discontents: On the Decline of Delphic Divination in the 4th century BCE:  </vt:lpstr>
      <vt:lpstr>II. Herodotus 7.141</vt:lpstr>
      <vt:lpstr>III. Albert Henrichs</vt:lpstr>
      <vt:lpstr>IV. Musée du Louvre, Atlas database: entry 7456 Beazley: ARV2 1254,80; Addenda2, 355</vt:lpstr>
      <vt:lpstr>V. A scene from Aristophanes’ Birds</vt:lpstr>
      <vt:lpstr>VI. Law against Tyranny</vt:lpstr>
      <vt:lpstr>VII. 352/1</vt:lpstr>
      <vt:lpstr>VIII. Writing and its Discontents</vt:lpstr>
      <vt:lpstr>IX. Azande benge (poison) oracle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Decline of Delphic Divination in the Fourth Century BCE: Writing and its Discontents </dc:title>
  <dc:creator>Microsoft Office User</dc:creator>
  <cp:lastModifiedBy>Microsoft Office User</cp:lastModifiedBy>
  <cp:revision>22</cp:revision>
  <dcterms:created xsi:type="dcterms:W3CDTF">2019-03-27T22:39:31Z</dcterms:created>
  <dcterms:modified xsi:type="dcterms:W3CDTF">2019-04-03T01:38:02Z</dcterms:modified>
</cp:coreProperties>
</file>