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636" r:id="rId3"/>
    <p:sldId id="637" r:id="rId4"/>
    <p:sldId id="638" r:id="rId5"/>
    <p:sldId id="639" r:id="rId6"/>
    <p:sldId id="640" r:id="rId7"/>
    <p:sldId id="641" r:id="rId8"/>
    <p:sldId id="642" r:id="rId9"/>
    <p:sldId id="643" r:id="rId10"/>
    <p:sldId id="64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20A"/>
    <a:srgbClr val="FB37DF"/>
    <a:srgbClr val="996600"/>
    <a:srgbClr val="CF1E01"/>
    <a:srgbClr val="FF5050"/>
    <a:srgbClr val="F0E0AF"/>
    <a:srgbClr val="E9D9A8"/>
    <a:srgbClr val="DF6613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7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EB79-A346-4A54-AE8E-D53DADAC998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FE06-9AF1-45E0-9FD5-EE9D21AE8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1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6C320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5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8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8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4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2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7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F3065-60AC-45E0-9658-0974335362F7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B9A4-53BE-43CA-93FA-00BED7E1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7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8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320A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cl.camws.org/sites/default/files/TCL%208.1%20Meinking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548" y="1581586"/>
            <a:ext cx="10121735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Lessons from a Competency-Based Online Greek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426" y="3969186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Robert Groves, University of Arizona</a:t>
            </a:r>
          </a:p>
          <a:p>
            <a:r>
              <a:rPr lang="en-US" b="1" dirty="0" smtClean="0"/>
              <a:t>email: </a:t>
            </a:r>
            <a:r>
              <a:rPr lang="en-US" dirty="0" smtClean="0"/>
              <a:t>groves@email.arizona.edu</a:t>
            </a:r>
            <a:br>
              <a:rPr lang="en-US" dirty="0" smtClean="0"/>
            </a:br>
            <a:r>
              <a:rPr lang="en-US" b="1" dirty="0" smtClean="0"/>
              <a:t>twitter: </a:t>
            </a:r>
            <a:r>
              <a:rPr lang="en-US" dirty="0" smtClean="0"/>
              <a:t>@</a:t>
            </a:r>
            <a:r>
              <a:rPr lang="en-US" dirty="0" err="1" smtClean="0"/>
              <a:t>wisclassic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livetweeting</a:t>
            </a:r>
            <a:r>
              <a:rPr lang="en-US" dirty="0" smtClean="0"/>
              <a:t> is welcome!)</a:t>
            </a:r>
          </a:p>
        </p:txBody>
      </p:sp>
    </p:spTree>
    <p:extLst>
      <p:ext uri="{BB962C8B-B14F-4D97-AF65-F5344CB8AC3E}">
        <p14:creationId xmlns:p14="http://schemas.microsoft.com/office/powerpoint/2010/main" val="12561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traditional classroom model: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9157" y="1391230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19587" y="1391230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Morphology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654299" y="1391230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Syntax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289011" y="1391230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Reading Skills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363851" y="3457462"/>
            <a:ext cx="5083594" cy="9440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Evaluations (HW, Quiz, Test)</a:t>
            </a:r>
            <a:endParaRPr lang="en-US" sz="2400" dirty="0"/>
          </a:p>
        </p:txBody>
      </p:sp>
      <p:sp>
        <p:nvSpPr>
          <p:cNvPr id="12" name="Notched Right Arrow 11"/>
          <p:cNvSpPr/>
          <p:nvPr/>
        </p:nvSpPr>
        <p:spPr>
          <a:xfrm>
            <a:off x="6804708" y="3458495"/>
            <a:ext cx="2171053" cy="1208867"/>
          </a:xfrm>
          <a:prstGeom prst="notch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</a:t>
            </a:r>
            <a:endParaRPr lang="en-US" dirty="0"/>
          </a:p>
        </p:txBody>
      </p:sp>
      <p:sp>
        <p:nvSpPr>
          <p:cNvPr id="13" name="Notched Right Arrow 12"/>
          <p:cNvSpPr/>
          <p:nvPr/>
        </p:nvSpPr>
        <p:spPr>
          <a:xfrm rot="7703689">
            <a:off x="4767232" y="2351145"/>
            <a:ext cx="1252148" cy="95251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67403" y="3470818"/>
            <a:ext cx="2634712" cy="9307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Gradebook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12210" y="5710979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852640" y="5710979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Morphology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487352" y="5710979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Syntax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8122064" y="5710979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Reading Skills</a:t>
            </a:r>
            <a:endParaRPr lang="en-US" sz="2400" dirty="0"/>
          </a:p>
        </p:txBody>
      </p:sp>
      <p:sp>
        <p:nvSpPr>
          <p:cNvPr id="15" name="Notched Right Arrow 14"/>
          <p:cNvSpPr/>
          <p:nvPr/>
        </p:nvSpPr>
        <p:spPr>
          <a:xfrm rot="5400000">
            <a:off x="4617338" y="4298444"/>
            <a:ext cx="1435686" cy="1986365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based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9157" y="1391230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19587" y="1391230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Morphology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654299" y="1391230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Syntax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289011" y="1391230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Reading Skills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13869" y="3315759"/>
            <a:ext cx="5083594" cy="9440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Evaluations (HW, Quiz, Test)</a:t>
            </a:r>
            <a:endParaRPr lang="en-US" sz="2400" dirty="0"/>
          </a:p>
        </p:txBody>
      </p:sp>
      <p:sp>
        <p:nvSpPr>
          <p:cNvPr id="13" name="Notched Right Arrow 12"/>
          <p:cNvSpPr/>
          <p:nvPr/>
        </p:nvSpPr>
        <p:spPr>
          <a:xfrm rot="5400000">
            <a:off x="5028224" y="2181989"/>
            <a:ext cx="1252148" cy="95251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210" y="5710979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852640" y="5710979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Morphology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487352" y="5710979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Syntax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8122064" y="5710979"/>
            <a:ext cx="2634712" cy="11965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Reading Skills</a:t>
            </a:r>
            <a:endParaRPr lang="en-US" sz="2400" dirty="0"/>
          </a:p>
        </p:txBody>
      </p:sp>
      <p:sp>
        <p:nvSpPr>
          <p:cNvPr id="3" name="Up Arrow Callout 2"/>
          <p:cNvSpPr/>
          <p:nvPr/>
        </p:nvSpPr>
        <p:spPr>
          <a:xfrm>
            <a:off x="8428495" y="2716793"/>
            <a:ext cx="2634712" cy="1731709"/>
          </a:xfrm>
          <a:prstGeom prst="upArrow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Failure or </a:t>
            </a:r>
            <a:br>
              <a:rPr lang="en-US" sz="2000" dirty="0" smtClean="0"/>
            </a:br>
            <a:r>
              <a:rPr lang="en-US" sz="2000" dirty="0" smtClean="0"/>
              <a:t>Incomplete Success</a:t>
            </a:r>
            <a:endParaRPr lang="en-US" sz="2000" dirty="0"/>
          </a:p>
        </p:txBody>
      </p:sp>
      <p:sp>
        <p:nvSpPr>
          <p:cNvPr id="5" name="Down Arrow Callout 4"/>
          <p:cNvSpPr/>
          <p:nvPr/>
        </p:nvSpPr>
        <p:spPr>
          <a:xfrm>
            <a:off x="838200" y="3315759"/>
            <a:ext cx="2014440" cy="1873412"/>
          </a:xfrm>
          <a:prstGeom prst="downArrow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Success!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71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112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28" y="1690688"/>
            <a:ext cx="10515600" cy="4351338"/>
          </a:xfrm>
        </p:spPr>
        <p:txBody>
          <a:bodyPr/>
          <a:lstStyle/>
          <a:p>
            <a:r>
              <a:rPr lang="en-US" dirty="0" smtClean="0"/>
              <a:t>Summer, 10-Week Session</a:t>
            </a:r>
          </a:p>
          <a:p>
            <a:r>
              <a:rPr lang="en-US" dirty="0" smtClean="0"/>
              <a:t>Asynchronous, Online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11" t="13856" r="27543" b="5297"/>
          <a:stretch/>
        </p:blipFill>
        <p:spPr>
          <a:xfrm>
            <a:off x="7347497" y="387484"/>
            <a:ext cx="4586198" cy="6214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585" t="14194" r="48390" b="40552"/>
          <a:stretch/>
        </p:blipFill>
        <p:spPr>
          <a:xfrm>
            <a:off x="4215538" y="2719952"/>
            <a:ext cx="2929180" cy="41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08" y="129600"/>
            <a:ext cx="10515600" cy="1325563"/>
          </a:xfrm>
        </p:spPr>
        <p:txBody>
          <a:bodyPr/>
          <a:lstStyle/>
          <a:p>
            <a:r>
              <a:rPr lang="en-US" dirty="0" smtClean="0"/>
              <a:t>Module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125"/>
          <a:stretch/>
        </p:blipFill>
        <p:spPr>
          <a:xfrm>
            <a:off x="3948731" y="1004047"/>
            <a:ext cx="8413749" cy="5671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83" t="26908" r="4534" b="9872"/>
          <a:stretch/>
        </p:blipFill>
        <p:spPr>
          <a:xfrm>
            <a:off x="216977" y="1543098"/>
            <a:ext cx="9751776" cy="519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254" t="4025" r="339" b="34788"/>
          <a:stretch/>
        </p:blipFill>
        <p:spPr>
          <a:xfrm>
            <a:off x="180812" y="1080548"/>
            <a:ext cx="12181668" cy="5594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1127" r="3970" b="24951"/>
          <a:stretch/>
        </p:blipFill>
        <p:spPr>
          <a:xfrm>
            <a:off x="486508" y="1080923"/>
            <a:ext cx="11707906" cy="58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Grading: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08" t="30966" r="51996" b="22383"/>
          <a:stretch/>
        </p:blipFill>
        <p:spPr>
          <a:xfrm>
            <a:off x="1280160" y="1622705"/>
            <a:ext cx="3238410" cy="4992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464" t="35244" r="26471" b="16128"/>
          <a:stretch/>
        </p:blipFill>
        <p:spPr>
          <a:xfrm>
            <a:off x="5123910" y="1523301"/>
            <a:ext cx="6431670" cy="50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157"/>
            <a:ext cx="10515600" cy="1325563"/>
          </a:xfrm>
        </p:spPr>
        <p:txBody>
          <a:bodyPr/>
          <a:lstStyle/>
          <a:p>
            <a:r>
              <a:rPr lang="en-US" dirty="0" smtClean="0"/>
              <a:t>Competency-Based Model: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Benefits: </a:t>
            </a:r>
          </a:p>
          <a:p>
            <a:pPr lvl="1"/>
            <a:r>
              <a:rPr lang="en-US" dirty="0" smtClean="0"/>
              <a:t>Retention</a:t>
            </a:r>
          </a:p>
          <a:p>
            <a:pPr lvl="1"/>
            <a:r>
              <a:rPr lang="en-US" dirty="0" smtClean="0"/>
              <a:t>Life </a:t>
            </a:r>
            <a:r>
              <a:rPr lang="en-US" dirty="0" smtClean="0"/>
              <a:t>Happens!</a:t>
            </a:r>
          </a:p>
          <a:p>
            <a:pPr lvl="1"/>
            <a:r>
              <a:rPr lang="en-US" dirty="0" smtClean="0"/>
              <a:t>More Secure Fundamentals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Skill Orientation vs.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Knowledge Orientation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Higher Bloom levels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Drawbacks: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Weaker internal vocabulary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and morphology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Social isolation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92" y="182562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Competency Model in the Classroom?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62" y="1280159"/>
            <a:ext cx="4163093" cy="27753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72" y="3802133"/>
            <a:ext cx="4454652" cy="2969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02" y="3885638"/>
            <a:ext cx="4210486" cy="281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4100" r="850" b="47100"/>
          <a:stretch/>
        </p:blipFill>
        <p:spPr>
          <a:xfrm>
            <a:off x="468487" y="1722114"/>
            <a:ext cx="7087075" cy="208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558" y="293962"/>
            <a:ext cx="10121735" cy="144153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Lessons from a Competency-Based Online Greek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425" y="189779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Robert Groves, University of Arizona</a:t>
            </a:r>
          </a:p>
          <a:p>
            <a:r>
              <a:rPr lang="en-US" b="1" dirty="0" smtClean="0"/>
              <a:t>email: </a:t>
            </a:r>
            <a:r>
              <a:rPr lang="en-US" dirty="0" smtClean="0"/>
              <a:t>groves@email.arizona.edu</a:t>
            </a:r>
            <a:br>
              <a:rPr lang="en-US" dirty="0" smtClean="0"/>
            </a:br>
            <a:r>
              <a:rPr lang="en-US" b="1" dirty="0" smtClean="0"/>
              <a:t>twitter: </a:t>
            </a:r>
            <a:r>
              <a:rPr lang="en-US" dirty="0" smtClean="0"/>
              <a:t>@</a:t>
            </a:r>
            <a:r>
              <a:rPr lang="en-US" dirty="0" err="1" smtClean="0"/>
              <a:t>wisclassic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3558" y="3745150"/>
            <a:ext cx="10121735" cy="84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C320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/>
              <a:t>Further Reading: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2628" y="4783746"/>
            <a:ext cx="10515600" cy="141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Meinking</a:t>
            </a:r>
            <a:r>
              <a:rPr lang="en-US" dirty="0" smtClean="0"/>
              <a:t>, Kristina.  2016.  “Competency </a:t>
            </a:r>
            <a:r>
              <a:rPr lang="en-US" dirty="0"/>
              <a:t>and </a:t>
            </a:r>
            <a:r>
              <a:rPr lang="en-US" dirty="0" smtClean="0"/>
              <a:t>Collaboration: An </a:t>
            </a:r>
            <a:r>
              <a:rPr lang="en-US" dirty="0"/>
              <a:t>Approach 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Second-Semester </a:t>
            </a:r>
            <a:r>
              <a:rPr lang="en-US" dirty="0"/>
              <a:t>Latin </a:t>
            </a:r>
            <a:r>
              <a:rPr lang="en-US" dirty="0" smtClean="0"/>
              <a:t>Course.” </a:t>
            </a:r>
            <a:r>
              <a:rPr lang="en-US" i="1" dirty="0" smtClean="0"/>
              <a:t>Teaching Classical Languages </a:t>
            </a:r>
            <a:r>
              <a:rPr lang="en-US" dirty="0" smtClean="0"/>
              <a:t>vol. 8.1. 1-</a:t>
            </a:r>
            <a:br>
              <a:rPr lang="en-US" dirty="0" smtClean="0"/>
            </a:br>
            <a:r>
              <a:rPr lang="en-US" dirty="0" smtClean="0"/>
              <a:t> 	36. (link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)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c4ce13f8-2d50-4487-b492-79de6c9055a6"/>
  <p:tag name="WASPOLLED" val="3726F572E788405CBC25376EA464710F"/>
  <p:tag name="TPVERSION" val="8"/>
  <p:tag name="TPFULLVERSION" val="8.5.2.3"/>
  <p:tag name="PPTVERSION" val="16"/>
  <p:tag name="TPOS" val="2"/>
  <p:tag name="TPLASTSAVEVERSION" val="6.3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Eras Bold IT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8333</TotalTime>
  <Words>141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Eras Bold ITC</vt:lpstr>
      <vt:lpstr>Wingdings</vt:lpstr>
      <vt:lpstr>Office Theme</vt:lpstr>
      <vt:lpstr>Lessons from a Competency-Based Online Greek Course</vt:lpstr>
      <vt:lpstr>The traditional classroom model:</vt:lpstr>
      <vt:lpstr>Competency based model</vt:lpstr>
      <vt:lpstr>Greek 112</vt:lpstr>
      <vt:lpstr>Module #1</vt:lpstr>
      <vt:lpstr>Course Grading:</vt:lpstr>
      <vt:lpstr>Competency-Based Model: Lessons</vt:lpstr>
      <vt:lpstr>Towards a Competency Model in the Classroom?</vt:lpstr>
      <vt:lpstr>Lessons from a Competency-Based Online Greek Course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Latin Alphabet</dc:title>
  <dc:creator>Robert Groves</dc:creator>
  <cp:lastModifiedBy>Robert Groves</cp:lastModifiedBy>
  <cp:revision>534</cp:revision>
  <dcterms:created xsi:type="dcterms:W3CDTF">2018-08-16T17:03:47Z</dcterms:created>
  <dcterms:modified xsi:type="dcterms:W3CDTF">2019-04-05T22:07:33Z</dcterms:modified>
</cp:coreProperties>
</file>