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4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917"/>
    <a:srgbClr val="D89C85"/>
    <a:srgbClr val="BF5F73"/>
    <a:srgbClr val="A0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2"/>
    <p:restoredTop sz="96197"/>
  </p:normalViewPr>
  <p:slideViewPr>
    <p:cSldViewPr snapToGrid="0" snapToObjects="1">
      <p:cViewPr varScale="1">
        <p:scale>
          <a:sx n="117" d="100"/>
          <a:sy n="117" d="100"/>
        </p:scale>
        <p:origin x="20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0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0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9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4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6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5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9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1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8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3/4/22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9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13" r:id="rId6"/>
    <p:sldLayoutId id="2147483808" r:id="rId7"/>
    <p:sldLayoutId id="2147483809" r:id="rId8"/>
    <p:sldLayoutId id="2147483810" r:id="rId9"/>
    <p:sldLayoutId id="2147483812" r:id="rId10"/>
    <p:sldLayoutId id="214748381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s://healthwealthvirtue.files.wordpress.com/2015/04/the_rage_of_achilles_by_giovanni_battista_tiepolo.jpe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297160-077C-4B0C-9F1E-6519CEDB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1F77CDE-CC8E-40E6-8745-8D7CB6208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FCA172-142C-4352-A938-33B43EC3B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3BB53B-6660-4F6B-8C3C-4EAA148CF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1D1E67-3038-4399-8F14-244731FAE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A17FB9-5481-4E6D-A157-C4A1D8F29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5B4D4B-6074-48B5-B7D7-5B22BDC2A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FE68CF5-4975-4F0E-98F8-E40F12E8F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63AD0D6-BFAB-41EE-A0DD-BFEB6844D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7EA9615-8E94-4E0C-BAF0-C52132326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6A76D71-0BE7-402F-BF24-CB0154E2A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18C09B-8FB5-4D88-B4FF-2090E7818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A06FA18-2473-40B2-8AE0-DEDDC5E9A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87746C-FE57-4160-B924-6B283B332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337AAE-EB93-4FBD-9904-036641260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6FA7169-C5DB-4F02-935F-AA39EDA4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4195B93-DBB3-4197-8D91-A786D4753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F2FF9EB-46CC-4A22-AF8A-9D11BC966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631DADE-538C-4EA4-9D90-3AED82E01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35A7E2F-77A0-48A1-A881-1A12940D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AC39BAD-DB08-4260-BCE5-4E1FB09A4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68F31ED-A97B-4A9A-9F56-221FFB7A3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362574E-3A61-4C31-915F-F541B7BE0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2BD431-3E1E-4528-AC59-5A23CE4C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DE7131F-209C-4427-96DA-26E0E973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283DFDB-6A1C-41B8-B590-96606469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DA3D6B3-30E3-4C45-A709-4F775DB84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481924-9C4A-4A91-8AB4-D796F33D7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787DCF-DA69-4379-94AB-C361DF326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3DC9D9-196D-4C02-982F-935945BD5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AF9976-A85B-4FAC-ACA0-7B4F06D18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FD38ACD-F4A1-4970-BE99-87B0A0482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429C64BC-8915-422E-9361-EE04C48F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261028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941B8-64F8-D644-8E1B-022C1AAAF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23" y="293787"/>
            <a:ext cx="11789115" cy="118504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chemeClr val="bg2"/>
                </a:solidFill>
                <a:latin typeface="Herculanum" panose="02000505000000020004" pitchFamily="2" charset="77"/>
              </a:rPr>
              <a:t> </a:t>
            </a:r>
            <a:br>
              <a:rPr lang="en-US" sz="6600" dirty="0">
                <a:solidFill>
                  <a:schemeClr val="bg2"/>
                </a:solidFill>
                <a:latin typeface="Herculanum" panose="02000505000000020004" pitchFamily="2" charset="77"/>
              </a:rPr>
            </a:br>
            <a:br>
              <a:rPr lang="en-US" sz="6600" dirty="0">
                <a:solidFill>
                  <a:schemeClr val="bg2"/>
                </a:solidFill>
                <a:latin typeface="Herculanum" panose="02000505000000020004" pitchFamily="2" charset="77"/>
              </a:rPr>
            </a:br>
            <a:br>
              <a:rPr lang="en-US" sz="6600" dirty="0">
                <a:solidFill>
                  <a:schemeClr val="bg2"/>
                </a:solidFill>
                <a:latin typeface="Herculanum" panose="02000505000000020004" pitchFamily="2" charset="77"/>
              </a:rPr>
            </a:br>
            <a:br>
              <a:rPr lang="en-US" sz="6600" dirty="0">
                <a:solidFill>
                  <a:schemeClr val="bg2"/>
                </a:solidFill>
                <a:latin typeface="Herculanum" panose="02000505000000020004" pitchFamily="2" charset="77"/>
              </a:rPr>
            </a:br>
            <a:r>
              <a:rPr lang="en-US" sz="6600" dirty="0">
                <a:solidFill>
                  <a:schemeClr val="bg2"/>
                </a:solidFill>
                <a:latin typeface="Herculanum" panose="02000505000000020004" pitchFamily="2" charset="77"/>
              </a:rPr>
              <a:t>ACHILLES  Revolutionary?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C888D-5FA4-AE40-91B2-88623CCD1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285" y="1922429"/>
            <a:ext cx="11282515" cy="128521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                            </a:t>
            </a:r>
            <a:r>
              <a:rPr lang="en-US" sz="4400" dirty="0">
                <a:solidFill>
                  <a:schemeClr val="bg2"/>
                </a:solidFill>
                <a:latin typeface="Herculanum" panose="02000505000000020004" pitchFamily="2" charset="77"/>
              </a:rPr>
              <a:t>Iliad 1. 191</a:t>
            </a:r>
          </a:p>
        </p:txBody>
      </p:sp>
      <p:pic>
        <p:nvPicPr>
          <p:cNvPr id="5" name="Picture 4" descr="A group of people dancing&#10;&#10;Description automatically generated">
            <a:extLst>
              <a:ext uri="{FF2B5EF4-FFF2-40B4-BE49-F238E27FC236}">
                <a16:creationId xmlns:a16="http://schemas.microsoft.com/office/drawing/2014/main" id="{2ABAA291-0ED6-CE4D-98DE-56F92AA0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3" y="1570037"/>
            <a:ext cx="5992344" cy="5113143"/>
          </a:xfrm>
          <a:prstGeom prst="rect">
            <a:avLst/>
          </a:prstGeom>
          <a:effectLst>
            <a:glow>
              <a:schemeClr val="accent6">
                <a:lumMod val="5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5D0A5-3933-6243-8A10-5D679E9D6433}"/>
              </a:ext>
            </a:extLst>
          </p:cNvPr>
          <p:cNvSpPr txBox="1"/>
          <p:nvPr/>
        </p:nvSpPr>
        <p:spPr>
          <a:xfrm>
            <a:off x="6864287" y="3310700"/>
            <a:ext cx="41592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chemeClr val="bg2"/>
              </a:solidFill>
              <a:latin typeface="Herculanum" panose="02000505000000020004" pitchFamily="2" charset="77"/>
            </a:endParaRPr>
          </a:p>
          <a:p>
            <a:endParaRPr lang="en-US" sz="3200" dirty="0">
              <a:solidFill>
                <a:schemeClr val="bg2"/>
              </a:solidFill>
              <a:latin typeface="Herculanum" panose="02000505000000020004" pitchFamily="2" charset="77"/>
            </a:endParaRPr>
          </a:p>
          <a:p>
            <a:endParaRPr lang="en-US" sz="3200" dirty="0">
              <a:solidFill>
                <a:schemeClr val="bg2"/>
              </a:solidFill>
              <a:latin typeface="Herculanum" panose="02000505000000020004" pitchFamily="2" charset="77"/>
            </a:endParaRPr>
          </a:p>
          <a:p>
            <a:r>
              <a:rPr lang="en-US" sz="3200" dirty="0">
                <a:solidFill>
                  <a:schemeClr val="bg2"/>
                </a:solidFill>
                <a:latin typeface="Herculanum" panose="02000505000000020004" pitchFamily="2" charset="77"/>
              </a:rPr>
              <a:t>Jenny Strauss Clay</a:t>
            </a:r>
          </a:p>
        </p:txBody>
      </p:sp>
    </p:spTree>
    <p:extLst>
      <p:ext uri="{BB962C8B-B14F-4D97-AF65-F5344CB8AC3E}">
        <p14:creationId xmlns:p14="http://schemas.microsoft.com/office/powerpoint/2010/main" val="374155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A0C2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BAC0-68CB-2D4D-B802-23293D0A3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246" y="391494"/>
            <a:ext cx="28546791" cy="3266106"/>
          </a:xfrm>
        </p:spPr>
        <p:txBody>
          <a:bodyPr>
            <a:normAutofit fontScale="25000" lnSpcReduction="20000"/>
          </a:bodyPr>
          <a:lstStyle/>
          <a:p>
            <a:endParaRPr lang="en-US" sz="9600" b="1" dirty="0">
              <a:solidFill>
                <a:srgbClr val="BF5F73"/>
              </a:solidFill>
              <a:latin typeface="KadmosU" panose="02000000000000000000" pitchFamily="2" charset="77"/>
            </a:endParaRPr>
          </a:p>
          <a:p>
            <a:endParaRPr lang="en-US" sz="9600" b="1" dirty="0">
              <a:solidFill>
                <a:srgbClr val="BF5F73"/>
              </a:solidFill>
              <a:latin typeface="KadmosU" panose="02000000000000000000" pitchFamily="2" charset="77"/>
            </a:endParaRPr>
          </a:p>
          <a:p>
            <a:r>
              <a:rPr lang="en-US" sz="8000" b="1" dirty="0" err="1">
                <a:solidFill>
                  <a:srgbClr val="281917"/>
                </a:solidFill>
                <a:highlight>
                  <a:srgbClr val="C0C0C0"/>
                </a:highlight>
                <a:latin typeface="KadmosU" panose="02000000000000000000" pitchFamily="2" charset="77"/>
              </a:rPr>
              <a:t>ἐ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δέ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οἱ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ἦτορ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 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στήθεσσιν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λ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α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σίοισι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διάνδιχ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α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μερμήριξεν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,                                  </a:t>
            </a:r>
          </a:p>
          <a:p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 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ἢ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ὅ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γε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φάσγ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α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νον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ὀξὺ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ἐρυσσάμενος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πα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ρὰ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μηροῦ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 </a:t>
            </a:r>
          </a:p>
          <a:p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τοὺς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μὲν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ἀν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α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στήσειεν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,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ὃ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δ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’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Ἀτρεΐδην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ἐν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α</a:t>
            </a:r>
            <a:r>
              <a:rPr lang="en-US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ρίζοι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,    </a:t>
            </a:r>
          </a:p>
          <a:p>
            <a:r>
              <a:rPr lang="el-GR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ἦε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l-GR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χόλον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l-GR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παύσειεν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l-GR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ἐρητύσειέ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l-GR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τε</a:t>
            </a: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 </a:t>
            </a:r>
            <a:r>
              <a:rPr lang="el-GR" sz="8000" b="1" dirty="0" err="1">
                <a:solidFill>
                  <a:srgbClr val="281917"/>
                </a:solidFill>
                <a:latin typeface="KadmosU" panose="02000000000000000000" pitchFamily="2" charset="77"/>
              </a:rPr>
              <a:t>θυμόν</a:t>
            </a:r>
            <a:r>
              <a:rPr lang="el-GR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.  </a:t>
            </a:r>
            <a:endParaRPr lang="en-US" sz="8000" b="1" dirty="0">
              <a:solidFill>
                <a:srgbClr val="281917"/>
              </a:solidFill>
              <a:latin typeface="KadmosU" panose="02000000000000000000" pitchFamily="2" charset="77"/>
            </a:endParaRPr>
          </a:p>
          <a:p>
            <a:endParaRPr lang="en-US" sz="8000" b="1" dirty="0">
              <a:solidFill>
                <a:srgbClr val="BF5F73"/>
              </a:solidFill>
              <a:latin typeface="KadmosU" panose="02000000000000000000" pitchFamily="2" charset="77"/>
            </a:endParaRPr>
          </a:p>
          <a:p>
            <a:pPr marL="0" indent="0">
              <a:buNone/>
            </a:pPr>
            <a:endParaRPr lang="en-US" sz="8000" b="1" dirty="0">
              <a:solidFill>
                <a:srgbClr val="BF5F73"/>
              </a:solidFill>
              <a:latin typeface="KadmosU" panose="02000000000000000000" pitchFamily="2" charset="77"/>
            </a:endParaRPr>
          </a:p>
          <a:p>
            <a:pPr marL="0" indent="0">
              <a:buNone/>
            </a:pP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    The heart in his shaggy breast pondered two ways </a:t>
            </a:r>
          </a:p>
          <a:p>
            <a:pPr marL="0" indent="0">
              <a:buNone/>
            </a:pP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    Whether drawing his sharp spear from his thigh</a:t>
            </a:r>
          </a:p>
          <a:p>
            <a:pPr marL="0" indent="0">
              <a:buNone/>
            </a:pP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    And………….. and kill the son of Atreus,</a:t>
            </a:r>
          </a:p>
          <a:p>
            <a:pPr marL="0" indent="0">
              <a:buNone/>
            </a:pPr>
            <a:r>
              <a:rPr lang="en-US" sz="8000" b="1" dirty="0">
                <a:solidFill>
                  <a:srgbClr val="281917"/>
                </a:solidFill>
                <a:latin typeface="KadmosU" panose="02000000000000000000" pitchFamily="2" charset="77"/>
              </a:rPr>
              <a:t>    Or whether he should cease his anger and restrain his spirit.</a:t>
            </a:r>
          </a:p>
          <a:p>
            <a:endParaRPr lang="en-US" sz="1600" b="1" dirty="0">
              <a:latin typeface="KadmosU" panose="02000000000000000000" pitchFamily="2" charset="7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D2B428-5F8D-CE4F-9CCB-4B3FABC3F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741" y="0"/>
            <a:ext cx="21507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The_Rage_of_Achilles_by_Giovanni_Battista_Tiepolo">
            <a:extLst>
              <a:ext uri="{FF2B5EF4-FFF2-40B4-BE49-F238E27FC236}">
                <a16:creationId xmlns:a16="http://schemas.microsoft.com/office/drawing/2014/main" id="{DF9F82BC-AF00-164E-99EC-A15630E7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6" y="1420130"/>
            <a:ext cx="4679107" cy="38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24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9C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ABAB3-6F49-AB4D-A8C8-8496F157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B9399D-F053-CB46-8E99-ECA20D3D4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847" y="1159859"/>
            <a:ext cx="5391980" cy="45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rgbClr val="281917"/>
            </a:gs>
            <a:gs pos="100000">
              <a:srgbClr val="D89C85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16FF1-3336-1C4F-B38E-EBC5C6AF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527" y="3429000"/>
            <a:ext cx="3853542" cy="2969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E748D-6665-FB46-B24F-820E3B6D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021287" y="-1734220"/>
            <a:ext cx="310723" cy="1442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0F30-1241-1149-BF3D-C219229E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325000" y="2907369"/>
            <a:ext cx="10325000" cy="356443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B7CEC-E976-6246-8398-EF1AD71935EF}"/>
              </a:ext>
            </a:extLst>
          </p:cNvPr>
          <p:cNvSpPr txBox="1"/>
          <p:nvPr/>
        </p:nvSpPr>
        <p:spPr>
          <a:xfrm>
            <a:off x="573674" y="-387766"/>
            <a:ext cx="110446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Bibliography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err="1">
                <a:solidFill>
                  <a:schemeClr val="bg1"/>
                </a:solidFill>
              </a:rPr>
              <a:t>Ameis</a:t>
            </a:r>
            <a:r>
              <a:rPr lang="en-US" sz="1400" dirty="0">
                <a:solidFill>
                  <a:schemeClr val="bg1"/>
                </a:solidFill>
              </a:rPr>
              <a:t>, C. </a:t>
            </a:r>
            <a:r>
              <a:rPr lang="en-US" sz="1400" dirty="0" err="1">
                <a:solidFill>
                  <a:schemeClr val="bg1"/>
                </a:solidFill>
              </a:rPr>
              <a:t>Hentze</a:t>
            </a:r>
            <a:r>
              <a:rPr lang="en-US" sz="1400" dirty="0">
                <a:solidFill>
                  <a:schemeClr val="bg1"/>
                </a:solidFill>
              </a:rPr>
              <a:t>, and P. </a:t>
            </a:r>
            <a:r>
              <a:rPr lang="en-US" sz="1400" dirty="0" err="1">
                <a:solidFill>
                  <a:schemeClr val="bg1"/>
                </a:solidFill>
              </a:rPr>
              <a:t>Cauer</a:t>
            </a:r>
            <a:r>
              <a:rPr lang="en-US" sz="1400" dirty="0">
                <a:solidFill>
                  <a:schemeClr val="bg1"/>
                </a:solidFill>
              </a:rPr>
              <a:t>, (</a:t>
            </a:r>
            <a:r>
              <a:rPr lang="en-US" sz="1400" dirty="0" err="1">
                <a:solidFill>
                  <a:schemeClr val="bg1"/>
                </a:solidFill>
              </a:rPr>
              <a:t>edd</a:t>
            </a:r>
            <a:r>
              <a:rPr lang="en-US" sz="1400" dirty="0">
                <a:solidFill>
                  <a:schemeClr val="bg1"/>
                </a:solidFill>
              </a:rPr>
              <a:t>.). 1913. </a:t>
            </a:r>
            <a:r>
              <a:rPr lang="en-US" sz="1400" i="1" dirty="0">
                <a:solidFill>
                  <a:schemeClr val="bg1"/>
                </a:solidFill>
              </a:rPr>
              <a:t>Homer’s </a:t>
            </a:r>
            <a:r>
              <a:rPr lang="en-US" sz="1400" i="1" dirty="0" err="1">
                <a:solidFill>
                  <a:schemeClr val="bg1"/>
                </a:solidFill>
              </a:rPr>
              <a:t>Ilias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für</a:t>
            </a:r>
            <a:r>
              <a:rPr lang="en-US" sz="1400" i="1" dirty="0">
                <a:solidFill>
                  <a:schemeClr val="bg1"/>
                </a:solidFill>
              </a:rPr>
              <a:t> den </a:t>
            </a:r>
            <a:r>
              <a:rPr lang="en-US" sz="1400" i="1" dirty="0" err="1">
                <a:solidFill>
                  <a:schemeClr val="bg1"/>
                </a:solidFill>
              </a:rPr>
              <a:t>Schulgebrauch</a:t>
            </a:r>
            <a:r>
              <a:rPr lang="en-US" sz="1400" i="1" dirty="0">
                <a:solidFill>
                  <a:schemeClr val="bg1"/>
                </a:solidFill>
              </a:rPr>
              <a:t> Erklärt</a:t>
            </a:r>
            <a:r>
              <a:rPr lang="en-US" sz="1400" baseline="30000" dirty="0">
                <a:solidFill>
                  <a:schemeClr val="bg1"/>
                </a:solidFill>
              </a:rPr>
              <a:t>7</a:t>
            </a:r>
            <a:r>
              <a:rPr lang="en-US" sz="1400" dirty="0">
                <a:solidFill>
                  <a:schemeClr val="bg1"/>
                </a:solidFill>
              </a:rPr>
              <a:t>, vol. 1. Leipzig,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Andreev, Y.  1979. “Die </a:t>
            </a:r>
            <a:r>
              <a:rPr lang="en-US" sz="1400" dirty="0" err="1">
                <a:solidFill>
                  <a:schemeClr val="bg1"/>
                </a:solidFill>
              </a:rPr>
              <a:t>politischen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Funktionen</a:t>
            </a:r>
            <a:r>
              <a:rPr lang="en-US" sz="1400" dirty="0">
                <a:solidFill>
                  <a:schemeClr val="bg1"/>
                </a:solidFill>
              </a:rPr>
              <a:t> der </a:t>
            </a:r>
            <a:r>
              <a:rPr lang="en-US" sz="1400" dirty="0" err="1">
                <a:solidFill>
                  <a:schemeClr val="bg1"/>
                </a:solidFill>
              </a:rPr>
              <a:t>Volksversammlung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homerischen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Zeitalter</a:t>
            </a:r>
            <a:r>
              <a:rPr lang="en-US" sz="1400" dirty="0">
                <a:solidFill>
                  <a:schemeClr val="bg1"/>
                </a:solidFill>
              </a:rPr>
              <a:t>.” </a:t>
            </a:r>
            <a:r>
              <a:rPr lang="en-US" sz="1400" i="1" dirty="0" err="1">
                <a:solidFill>
                  <a:schemeClr val="bg1"/>
                </a:solidFill>
              </a:rPr>
              <a:t>Klio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61: 385–405.</a:t>
            </a:r>
          </a:p>
          <a:p>
            <a:r>
              <a:rPr lang="en-US" sz="1400" dirty="0">
                <a:solidFill>
                  <a:schemeClr val="bg1"/>
                </a:solidFill>
              </a:rPr>
              <a:t>Elmer, D. 2013. </a:t>
            </a:r>
            <a:r>
              <a:rPr lang="en-US" sz="1400" i="1" dirty="0">
                <a:solidFill>
                  <a:schemeClr val="bg1"/>
                </a:solidFill>
              </a:rPr>
              <a:t>The Poetics of Consent: Collective Decision Making in the </a:t>
            </a:r>
            <a:r>
              <a:rPr lang="en-US" sz="1400" dirty="0">
                <a:solidFill>
                  <a:schemeClr val="bg1"/>
                </a:solidFill>
              </a:rPr>
              <a:t>Iliad.  Baltimore.  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Fränkel</a:t>
            </a:r>
            <a:r>
              <a:rPr lang="en-US" sz="1400" dirty="0">
                <a:solidFill>
                  <a:schemeClr val="bg1"/>
                </a:solidFill>
              </a:rPr>
              <a:t>, H.  1968. </a:t>
            </a:r>
            <a:r>
              <a:rPr lang="en-US" sz="1400" i="1" dirty="0" err="1">
                <a:solidFill>
                  <a:schemeClr val="bg1"/>
                </a:solidFill>
              </a:rPr>
              <a:t>Wege</a:t>
            </a:r>
            <a:r>
              <a:rPr lang="en-US" sz="1400" i="1" dirty="0">
                <a:solidFill>
                  <a:schemeClr val="bg1"/>
                </a:solidFill>
              </a:rPr>
              <a:t> und </a:t>
            </a:r>
            <a:r>
              <a:rPr lang="en-US" sz="1400" i="1" dirty="0" err="1">
                <a:solidFill>
                  <a:schemeClr val="bg1"/>
                </a:solidFill>
              </a:rPr>
              <a:t>Formen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frühgriechischen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Denkens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Munich.</a:t>
            </a:r>
          </a:p>
          <a:p>
            <a:r>
              <a:rPr lang="en-US" sz="1400" dirty="0">
                <a:solidFill>
                  <a:schemeClr val="bg1"/>
                </a:solidFill>
              </a:rPr>
              <a:t>Hammer, D. 2002. </a:t>
            </a:r>
            <a:r>
              <a:rPr lang="en-US" sz="1400" i="1" dirty="0">
                <a:solidFill>
                  <a:schemeClr val="bg1"/>
                </a:solidFill>
              </a:rPr>
              <a:t>The </a:t>
            </a:r>
            <a:r>
              <a:rPr lang="en-US" sz="1400" dirty="0">
                <a:solidFill>
                  <a:schemeClr val="bg1"/>
                </a:solidFill>
              </a:rPr>
              <a:t>Iliad </a:t>
            </a:r>
            <a:r>
              <a:rPr lang="en-US" sz="1400" i="1" dirty="0">
                <a:solidFill>
                  <a:schemeClr val="bg1"/>
                </a:solidFill>
              </a:rPr>
              <a:t>as Politics: The Performance of Political Thought. </a:t>
            </a:r>
            <a:r>
              <a:rPr lang="en-US" sz="1400" dirty="0">
                <a:solidFill>
                  <a:schemeClr val="bg1"/>
                </a:solidFill>
              </a:rPr>
              <a:t>Norman 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Haubold</a:t>
            </a:r>
            <a:r>
              <a:rPr lang="en-US" sz="1400" dirty="0">
                <a:solidFill>
                  <a:schemeClr val="bg1"/>
                </a:solidFill>
              </a:rPr>
              <a:t>, J.  2000. </a:t>
            </a:r>
            <a:r>
              <a:rPr lang="en-US" sz="1400" i="1" dirty="0">
                <a:solidFill>
                  <a:schemeClr val="bg1"/>
                </a:solidFill>
              </a:rPr>
              <a:t>Homer’s People: Epic Poetry and Social Formation</a:t>
            </a:r>
            <a:r>
              <a:rPr lang="en-US" sz="1400" dirty="0">
                <a:solidFill>
                  <a:schemeClr val="bg1"/>
                </a:solidFill>
              </a:rPr>
              <a:t>. Cambridge.</a:t>
            </a:r>
          </a:p>
          <a:p>
            <a:r>
              <a:rPr lang="en-US" sz="1400" dirty="0">
                <a:solidFill>
                  <a:schemeClr val="bg1"/>
                </a:solidFill>
              </a:rPr>
              <a:t>Kirk. G.S. 1985. </a:t>
            </a:r>
            <a:r>
              <a:rPr lang="en-US" sz="1400" i="1" dirty="0">
                <a:solidFill>
                  <a:schemeClr val="bg1"/>
                </a:solidFill>
              </a:rPr>
              <a:t>The Iliad: A Commentary vol. </a:t>
            </a:r>
            <a:r>
              <a:rPr lang="en-US" sz="1400" dirty="0">
                <a:solidFill>
                  <a:schemeClr val="bg1"/>
                </a:solidFill>
              </a:rPr>
              <a:t>1. Cambridge.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Latacz</a:t>
            </a:r>
            <a:r>
              <a:rPr lang="en-US" sz="1400" dirty="0">
                <a:solidFill>
                  <a:schemeClr val="bg1"/>
                </a:solidFill>
              </a:rPr>
              <a:t>, J., R. </a:t>
            </a:r>
            <a:r>
              <a:rPr lang="en-US" sz="1400" dirty="0" err="1">
                <a:solidFill>
                  <a:schemeClr val="bg1"/>
                </a:solidFill>
              </a:rPr>
              <a:t>Nünlist</a:t>
            </a:r>
            <a:r>
              <a:rPr lang="en-US" sz="1400" dirty="0">
                <a:solidFill>
                  <a:schemeClr val="bg1"/>
                </a:solidFill>
              </a:rPr>
              <a:t>, and M. </a:t>
            </a:r>
            <a:r>
              <a:rPr lang="en-US" sz="1400" dirty="0" err="1">
                <a:solidFill>
                  <a:schemeClr val="bg1"/>
                </a:solidFill>
              </a:rPr>
              <a:t>Stoevesandt</a:t>
            </a:r>
            <a:r>
              <a:rPr lang="en-US" sz="1400" dirty="0">
                <a:solidFill>
                  <a:schemeClr val="bg1"/>
                </a:solidFill>
              </a:rPr>
              <a:t>, (</a:t>
            </a:r>
            <a:r>
              <a:rPr lang="en-US" sz="1400" dirty="0" err="1">
                <a:solidFill>
                  <a:schemeClr val="bg1"/>
                </a:solidFill>
              </a:rPr>
              <a:t>edd</a:t>
            </a:r>
            <a:r>
              <a:rPr lang="en-US" sz="1400" dirty="0">
                <a:solidFill>
                  <a:schemeClr val="bg1"/>
                </a:solidFill>
              </a:rPr>
              <a:t>.).  2003.  </a:t>
            </a:r>
            <a:r>
              <a:rPr lang="en-US" sz="1400" i="1" dirty="0">
                <a:solidFill>
                  <a:schemeClr val="bg1"/>
                </a:solidFill>
              </a:rPr>
              <a:t>Homers </a:t>
            </a:r>
            <a:r>
              <a:rPr lang="en-US" sz="1400" i="1" dirty="0" err="1">
                <a:solidFill>
                  <a:schemeClr val="bg1"/>
                </a:solidFill>
              </a:rPr>
              <a:t>Ilias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Gesamtkommentar</a:t>
            </a:r>
            <a:r>
              <a:rPr lang="en-US" sz="1400" i="1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vol. 1, part 2. Munich.</a:t>
            </a:r>
          </a:p>
          <a:p>
            <a:r>
              <a:rPr lang="en-US" sz="1400" dirty="0">
                <a:solidFill>
                  <a:schemeClr val="bg1"/>
                </a:solidFill>
              </a:rPr>
              <a:t>Porter. A. 2019.  </a:t>
            </a:r>
            <a:r>
              <a:rPr lang="en-US" sz="1400" i="1" dirty="0">
                <a:solidFill>
                  <a:schemeClr val="bg1"/>
                </a:solidFill>
              </a:rPr>
              <a:t>Agamemnon, the Pathetic Despot: Reading Characterization in Homer</a:t>
            </a:r>
            <a:r>
              <a:rPr lang="en-US" sz="1400" dirty="0">
                <a:solidFill>
                  <a:schemeClr val="bg1"/>
                </a:solidFill>
              </a:rPr>
              <a:t>. Cambridge MA. 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Raaflaub</a:t>
            </a:r>
            <a:r>
              <a:rPr lang="en-US" sz="1400" dirty="0">
                <a:solidFill>
                  <a:schemeClr val="bg1"/>
                </a:solidFill>
              </a:rPr>
              <a:t>, K. 1997. “Politics and Interstate Relations in the World of Ancient Greek </a:t>
            </a:r>
            <a:r>
              <a:rPr lang="en-US" sz="1400" i="1" dirty="0">
                <a:solidFill>
                  <a:schemeClr val="bg1"/>
                </a:solidFill>
              </a:rPr>
              <a:t>Poleis</a:t>
            </a:r>
            <a:r>
              <a:rPr lang="en-US" sz="1400" dirty="0">
                <a:solidFill>
                  <a:schemeClr val="bg1"/>
                </a:solidFill>
              </a:rPr>
              <a:t>: Homer and Beyond.”  </a:t>
            </a:r>
            <a:r>
              <a:rPr lang="en-US" sz="1400" i="1" dirty="0" err="1">
                <a:solidFill>
                  <a:schemeClr val="bg1"/>
                </a:solidFill>
              </a:rPr>
              <a:t>Antichthon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31: 1–27.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Schesmer</a:t>
            </a:r>
            <a:r>
              <a:rPr lang="en-US" sz="1400" dirty="0">
                <a:solidFill>
                  <a:schemeClr val="bg1"/>
                </a:solidFill>
              </a:rPr>
              <a:t>, I. 1927. “Zu Homer A 191.” </a:t>
            </a:r>
            <a:r>
              <a:rPr lang="en-US" sz="1400" i="1" dirty="0" err="1">
                <a:solidFill>
                  <a:schemeClr val="bg1"/>
                </a:solidFill>
              </a:rPr>
              <a:t>Philologische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Wochenschrift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47:765–6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5325090"/>
      </p:ext>
    </p:extLst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327</Words>
  <Application>Microsoft Macintosh PowerPoint</Application>
  <PresentationFormat>Widescreen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Grandview</vt:lpstr>
      <vt:lpstr>Herculanum</vt:lpstr>
      <vt:lpstr>KadmosU</vt:lpstr>
      <vt:lpstr>Wingdings</vt:lpstr>
      <vt:lpstr>CosineVTI</vt:lpstr>
      <vt:lpstr>     ACHILLES  Revolutionary?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ACHILLES  Revolutionary?</dc:title>
  <dc:creator>Clay, Jenny S (jsc2t)</dc:creator>
  <cp:lastModifiedBy>Clay, Jenny S (jsc2t)</cp:lastModifiedBy>
  <cp:revision>4</cp:revision>
  <dcterms:created xsi:type="dcterms:W3CDTF">2022-03-03T03:02:46Z</dcterms:created>
  <dcterms:modified xsi:type="dcterms:W3CDTF">2022-03-05T02:39:44Z</dcterms:modified>
</cp:coreProperties>
</file>