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0AAC-8ECC-4CCF-B8F7-8E6A41042BDB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7926-CD45-48A3-990B-B078014F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6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0AAC-8ECC-4CCF-B8F7-8E6A41042BDB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7926-CD45-48A3-990B-B078014F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7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0AAC-8ECC-4CCF-B8F7-8E6A41042BDB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7926-CD45-48A3-990B-B078014F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0AAC-8ECC-4CCF-B8F7-8E6A41042BDB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7926-CD45-48A3-990B-B078014F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0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0AAC-8ECC-4CCF-B8F7-8E6A41042BDB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7926-CD45-48A3-990B-B078014F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5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0AAC-8ECC-4CCF-B8F7-8E6A41042BDB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7926-CD45-48A3-990B-B078014F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0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0AAC-8ECC-4CCF-B8F7-8E6A41042BDB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7926-CD45-48A3-990B-B078014F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5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0AAC-8ECC-4CCF-B8F7-8E6A41042BDB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7926-CD45-48A3-990B-B078014F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0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0AAC-8ECC-4CCF-B8F7-8E6A41042BDB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7926-CD45-48A3-990B-B078014F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0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0AAC-8ECC-4CCF-B8F7-8E6A41042BDB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7926-CD45-48A3-990B-B078014F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2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0AAC-8ECC-4CCF-B8F7-8E6A41042BDB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7926-CD45-48A3-990B-B078014F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3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0AAC-8ECC-4CCF-B8F7-8E6A41042BDB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B7926-CD45-48A3-990B-B078014F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7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athleen.burt@mg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Horatian</a:t>
            </a:r>
            <a:r>
              <a:rPr lang="en-US" dirty="0" smtClean="0"/>
              <a:t> Side </a:t>
            </a:r>
            <a:br>
              <a:rPr lang="en-US" dirty="0" smtClean="0"/>
            </a:b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err="1" smtClean="0"/>
              <a:t>Sedulius</a:t>
            </a:r>
            <a:r>
              <a:rPr lang="en-US" dirty="0" smtClean="0"/>
              <a:t> </a:t>
            </a:r>
            <a:r>
              <a:rPr lang="en-US" dirty="0" err="1" smtClean="0"/>
              <a:t>Scottus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Kathleen Burt, PhD</a:t>
            </a:r>
          </a:p>
          <a:p>
            <a:r>
              <a:rPr lang="en-US" dirty="0" smtClean="0"/>
              <a:t>Middle Georgia State University</a:t>
            </a:r>
          </a:p>
          <a:p>
            <a:r>
              <a:rPr lang="en-US" dirty="0" smtClean="0">
                <a:hlinkClick r:id="rId2"/>
              </a:rPr>
              <a:t>kathleen.burt@mga.edu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@KathleenBurt15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5479" y="4808837"/>
            <a:ext cx="541038" cy="54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950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Sedulius</a:t>
            </a:r>
            <a:r>
              <a:rPr lang="en-US" dirty="0" smtClean="0"/>
              <a:t> 32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 Sex </a:t>
            </a:r>
            <a:r>
              <a:rPr lang="en-US" dirty="0" err="1" smtClean="0"/>
              <a:t>fratres</a:t>
            </a:r>
            <a:r>
              <a:rPr lang="en-US" dirty="0" smtClean="0"/>
              <a:t> </a:t>
            </a:r>
            <a:r>
              <a:rPr lang="en-US" dirty="0" err="1" smtClean="0"/>
              <a:t>modium</a:t>
            </a:r>
            <a:r>
              <a:rPr lang="en-US" dirty="0" smtClean="0"/>
              <a:t> </a:t>
            </a:r>
            <a:r>
              <a:rPr lang="en-US" dirty="0" err="1" smtClean="0"/>
              <a:t>sumant</a:t>
            </a:r>
            <a:r>
              <a:rPr lang="en-US" dirty="0" smtClean="0"/>
              <a:t>: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grammate</a:t>
            </a:r>
            <a:r>
              <a:rPr lang="en-US" dirty="0" smtClean="0"/>
              <a:t> </a:t>
            </a:r>
            <a:r>
              <a:rPr lang="en-US" dirty="0" err="1" smtClean="0"/>
              <a:t>seno</a:t>
            </a:r>
            <a:r>
              <a:rPr lang="en-US" dirty="0" smtClean="0"/>
              <a:t>/ Nobile </a:t>
            </a:r>
            <a:r>
              <a:rPr lang="en-US" dirty="0" err="1" smtClean="0"/>
              <a:t>conscriptum</a:t>
            </a:r>
            <a:r>
              <a:rPr lang="en-US" dirty="0" smtClean="0"/>
              <a:t> </a:t>
            </a:r>
            <a:r>
              <a:rPr lang="en-US" dirty="0" err="1" smtClean="0"/>
              <a:t>nomen</a:t>
            </a:r>
            <a:r>
              <a:rPr lang="en-US" dirty="0" smtClean="0"/>
              <a:t> </a:t>
            </a:r>
            <a:r>
              <a:rPr lang="en-US" dirty="0" err="1" smtClean="0"/>
              <a:t>habet</a:t>
            </a:r>
            <a:r>
              <a:rPr lang="en-US" dirty="0" smtClean="0"/>
              <a:t> </a:t>
            </a:r>
            <a:r>
              <a:rPr lang="en-US" dirty="0" err="1" smtClean="0"/>
              <a:t>modius</a:t>
            </a:r>
            <a:r>
              <a:rPr lang="en-US" dirty="0" smtClean="0"/>
              <a:t>./ </a:t>
            </a:r>
            <a:r>
              <a:rPr lang="en-US" dirty="0" err="1" smtClean="0"/>
              <a:t>Ast</a:t>
            </a:r>
            <a:r>
              <a:rPr lang="en-US" dirty="0" smtClean="0"/>
              <a:t> </a:t>
            </a:r>
            <a:r>
              <a:rPr lang="en-US" dirty="0" err="1" smtClean="0"/>
              <a:t>simpli</a:t>
            </a:r>
            <a:r>
              <a:rPr lang="en-US" dirty="0" smtClean="0"/>
              <a:t> </a:t>
            </a:r>
            <a:r>
              <a:rPr lang="en-US" dirty="0" err="1" smtClean="0"/>
              <a:t>fratres</a:t>
            </a:r>
            <a:r>
              <a:rPr lang="en-US" dirty="0" smtClean="0"/>
              <a:t> potent </a:t>
            </a:r>
            <a:r>
              <a:rPr lang="en-US" dirty="0" err="1" smtClean="0"/>
              <a:t>sextaria</a:t>
            </a:r>
            <a:r>
              <a:rPr lang="en-US" dirty="0" smtClean="0"/>
              <a:t> </a:t>
            </a:r>
            <a:r>
              <a:rPr lang="en-US" dirty="0" err="1" smtClean="0"/>
              <a:t>dupla</a:t>
            </a:r>
            <a:r>
              <a:rPr lang="en-US" dirty="0" smtClean="0"/>
              <a:t>,/ </a:t>
            </a:r>
            <a:r>
              <a:rPr lang="en-US" dirty="0" err="1" smtClean="0"/>
              <a:t>Vnusquisque</a:t>
            </a:r>
            <a:r>
              <a:rPr lang="en-US" dirty="0" smtClean="0"/>
              <a:t> </a:t>
            </a:r>
            <a:r>
              <a:rPr lang="en-US" dirty="0" err="1" smtClean="0"/>
              <a:t>bibax</a:t>
            </a:r>
            <a:r>
              <a:rPr lang="en-US" dirty="0" smtClean="0"/>
              <a:t> </a:t>
            </a:r>
            <a:r>
              <a:rPr lang="en-US" dirty="0" err="1" smtClean="0"/>
              <a:t>iambica</a:t>
            </a:r>
            <a:r>
              <a:rPr lang="en-US" dirty="0" smtClean="0"/>
              <a:t> </a:t>
            </a:r>
            <a:r>
              <a:rPr lang="en-US" dirty="0" err="1" smtClean="0"/>
              <a:t>metra</a:t>
            </a:r>
            <a:r>
              <a:rPr lang="en-US" dirty="0" smtClean="0"/>
              <a:t> </a:t>
            </a:r>
            <a:r>
              <a:rPr lang="en-US" dirty="0" err="1" smtClean="0"/>
              <a:t>sonet</a:t>
            </a:r>
            <a:r>
              <a:rPr lang="en-US" dirty="0" smtClean="0"/>
              <a:t>./ </a:t>
            </a:r>
            <a:r>
              <a:rPr lang="en-US" dirty="0" err="1" smtClean="0"/>
              <a:t>Senarium</a:t>
            </a:r>
            <a:r>
              <a:rPr lang="en-US" dirty="0" smtClean="0"/>
              <a:t> </a:t>
            </a:r>
            <a:r>
              <a:rPr lang="en-US" dirty="0" err="1" smtClean="0"/>
              <a:t>uersum</a:t>
            </a:r>
            <a:r>
              <a:rPr lang="en-US" dirty="0" smtClean="0"/>
              <a:t> sex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uoce</a:t>
            </a:r>
            <a:r>
              <a:rPr lang="en-US" dirty="0" smtClean="0"/>
              <a:t> </a:t>
            </a:r>
            <a:r>
              <a:rPr lang="en-US" dirty="0" err="1" smtClean="0"/>
              <a:t>canentes</a:t>
            </a:r>
            <a:r>
              <a:rPr lang="en-US" dirty="0" smtClean="0"/>
              <a:t>/Mundi </a:t>
            </a:r>
            <a:r>
              <a:rPr lang="en-US" dirty="0" err="1" smtClean="0"/>
              <a:t>totius</a:t>
            </a:r>
            <a:r>
              <a:rPr lang="en-US" dirty="0" smtClean="0"/>
              <a:t> </a:t>
            </a:r>
            <a:r>
              <a:rPr lang="en-US" dirty="0" err="1" smtClean="0"/>
              <a:t>senaque</a:t>
            </a:r>
            <a:r>
              <a:rPr lang="en-US" dirty="0" smtClean="0"/>
              <a:t> </a:t>
            </a:r>
            <a:r>
              <a:rPr lang="en-US" dirty="0" err="1" smtClean="0"/>
              <a:t>facta</a:t>
            </a:r>
            <a:r>
              <a:rPr lang="en-US" dirty="0" smtClean="0"/>
              <a:t> </a:t>
            </a:r>
            <a:r>
              <a:rPr lang="en-US" dirty="0" err="1" smtClean="0"/>
              <a:t>sonent</a:t>
            </a:r>
            <a:r>
              <a:rPr lang="en-US" dirty="0" smtClean="0"/>
              <a:t>.   (ll.36-41)</a:t>
            </a:r>
          </a:p>
          <a:p>
            <a:endParaRPr lang="en-US" dirty="0"/>
          </a:p>
          <a:p>
            <a:r>
              <a:rPr lang="en-US" dirty="0" smtClean="0"/>
              <a:t>B- </a:t>
            </a:r>
            <a:r>
              <a:rPr lang="en-US" dirty="0" err="1" smtClean="0"/>
              <a:t>Fors</a:t>
            </a:r>
            <a:r>
              <a:rPr lang="en-US" dirty="0" smtClean="0"/>
              <a:t> </a:t>
            </a:r>
            <a:r>
              <a:rPr lang="en-US" dirty="0" err="1"/>
              <a:t>deus</a:t>
            </a:r>
            <a:r>
              <a:rPr lang="en-US" dirty="0"/>
              <a:t> </a:t>
            </a:r>
            <a:r>
              <a:rPr lang="en-US" dirty="0" err="1"/>
              <a:t>altithronus</a:t>
            </a:r>
            <a:r>
              <a:rPr lang="en-US" dirty="0"/>
              <a:t> </a:t>
            </a:r>
            <a:r>
              <a:rPr lang="en-US" dirty="0" err="1"/>
              <a:t>haec</a:t>
            </a:r>
            <a:r>
              <a:rPr lang="en-US" dirty="0"/>
              <a:t> tam </a:t>
            </a:r>
            <a:r>
              <a:rPr lang="en-US" dirty="0" err="1"/>
              <a:t>sollemnica</a:t>
            </a:r>
            <a:r>
              <a:rPr lang="en-US" dirty="0"/>
              <a:t> </a:t>
            </a:r>
            <a:r>
              <a:rPr lang="en-US" dirty="0" err="1"/>
              <a:t>uota</a:t>
            </a:r>
            <a:r>
              <a:rPr lang="en-US" dirty="0"/>
              <a:t>/ </a:t>
            </a:r>
            <a:r>
              <a:rPr lang="en-US" dirty="0" err="1"/>
              <a:t>Respiciet</a:t>
            </a:r>
            <a:r>
              <a:rPr lang="en-US" dirty="0"/>
              <a:t>, </a:t>
            </a:r>
            <a:r>
              <a:rPr lang="en-US" dirty="0" err="1"/>
              <a:t>supera</a:t>
            </a:r>
            <a:r>
              <a:rPr lang="en-US" dirty="0"/>
              <a:t> qui </a:t>
            </a:r>
            <a:r>
              <a:rPr lang="en-US" dirty="0" err="1"/>
              <a:t>sedet</a:t>
            </a:r>
            <a:r>
              <a:rPr lang="en-US" dirty="0"/>
              <a:t> </a:t>
            </a:r>
            <a:r>
              <a:rPr lang="en-US" dirty="0" err="1"/>
              <a:t>arce</a:t>
            </a:r>
            <a:r>
              <a:rPr lang="en-US" dirty="0"/>
              <a:t> </a:t>
            </a:r>
            <a:r>
              <a:rPr lang="en-US" dirty="0" err="1"/>
              <a:t>poli</a:t>
            </a:r>
            <a:r>
              <a:rPr lang="en-US" dirty="0"/>
              <a:t>./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, </a:t>
            </a:r>
            <a:r>
              <a:rPr lang="en-US" dirty="0" err="1"/>
              <a:t>eximii</a:t>
            </a:r>
            <a:r>
              <a:rPr lang="en-US" dirty="0"/>
              <a:t> </a:t>
            </a:r>
            <a:r>
              <a:rPr lang="en-US" dirty="0" err="1"/>
              <a:t>fratres</a:t>
            </a:r>
            <a:r>
              <a:rPr lang="en-US" dirty="0"/>
              <a:t>, </a:t>
            </a:r>
            <a:r>
              <a:rPr lang="en-US" dirty="0" err="1"/>
              <a:t>laetemur</a:t>
            </a:r>
            <a:r>
              <a:rPr lang="en-US" dirty="0"/>
              <a:t> in </a:t>
            </a:r>
            <a:r>
              <a:rPr lang="en-US" dirty="0" err="1"/>
              <a:t>unum</a:t>
            </a:r>
            <a:r>
              <a:rPr lang="en-US" dirty="0"/>
              <a:t>,/ In </a:t>
            </a:r>
            <a:r>
              <a:rPr lang="en-US" dirty="0" err="1"/>
              <a:t>dominoque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gaudia</a:t>
            </a:r>
            <a:r>
              <a:rPr lang="en-US" dirty="0"/>
              <a:t> nostra </a:t>
            </a:r>
            <a:r>
              <a:rPr lang="en-US" dirty="0" err="1"/>
              <a:t>cluant</a:t>
            </a:r>
            <a:r>
              <a:rPr lang="en-US" dirty="0" smtClean="0"/>
              <a:t>. (ll.41-4</a:t>
            </a:r>
            <a:r>
              <a:rPr lang="en-US" dirty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201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Horace I.18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A-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/>
              <a:t>non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potius</a:t>
            </a:r>
            <a:r>
              <a:rPr lang="en-US" dirty="0"/>
              <a:t>, </a:t>
            </a:r>
            <a:r>
              <a:rPr lang="en-US" dirty="0" err="1"/>
              <a:t>Bacche</a:t>
            </a:r>
            <a:r>
              <a:rPr lang="en-US" dirty="0"/>
              <a:t> pater, </a:t>
            </a:r>
            <a:r>
              <a:rPr lang="en-US" dirty="0" err="1"/>
              <a:t>teque</a:t>
            </a:r>
            <a:r>
              <a:rPr lang="en-US" dirty="0"/>
              <a:t> </a:t>
            </a:r>
            <a:r>
              <a:rPr lang="en-US" dirty="0" err="1"/>
              <a:t>decens</a:t>
            </a:r>
            <a:r>
              <a:rPr lang="en-US" dirty="0"/>
              <a:t> Venus</a:t>
            </a:r>
            <a:r>
              <a:rPr lang="en-US" dirty="0" smtClean="0"/>
              <a:t>?/ Ac </a:t>
            </a:r>
            <a:r>
              <a:rPr lang="en-US" dirty="0"/>
              <a:t>ne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modici</a:t>
            </a:r>
            <a:r>
              <a:rPr lang="en-US" dirty="0"/>
              <a:t> </a:t>
            </a:r>
            <a:r>
              <a:rPr lang="en-US" dirty="0" err="1"/>
              <a:t>transiliat</a:t>
            </a:r>
            <a:r>
              <a:rPr lang="en-US" dirty="0"/>
              <a:t> </a:t>
            </a:r>
            <a:r>
              <a:rPr lang="en-US" dirty="0" err="1"/>
              <a:t>munera</a:t>
            </a:r>
            <a:r>
              <a:rPr lang="en-US" dirty="0"/>
              <a:t> </a:t>
            </a:r>
            <a:r>
              <a:rPr lang="en-US" dirty="0" err="1" smtClean="0"/>
              <a:t>Liberi</a:t>
            </a:r>
            <a:r>
              <a:rPr lang="en-US" dirty="0" smtClean="0"/>
              <a:t>,/</a:t>
            </a:r>
            <a:r>
              <a:rPr lang="en-US" dirty="0" err="1" smtClean="0"/>
              <a:t>Centaurea</a:t>
            </a:r>
            <a:r>
              <a:rPr lang="en-US" dirty="0" smtClean="0"/>
              <a:t> </a:t>
            </a:r>
            <a:r>
              <a:rPr lang="en-US" dirty="0" err="1"/>
              <a:t>monet</a:t>
            </a:r>
            <a:r>
              <a:rPr lang="en-US" dirty="0"/>
              <a:t> cum </a:t>
            </a:r>
            <a:r>
              <a:rPr lang="en-US" dirty="0" err="1"/>
              <a:t>Lapithis</a:t>
            </a:r>
            <a:r>
              <a:rPr lang="en-US" dirty="0"/>
              <a:t> </a:t>
            </a:r>
            <a:r>
              <a:rPr lang="en-US" dirty="0" err="1"/>
              <a:t>rixa</a:t>
            </a:r>
            <a:r>
              <a:rPr lang="en-US" dirty="0"/>
              <a:t> super </a:t>
            </a:r>
            <a:r>
              <a:rPr lang="en-US" dirty="0" err="1" smtClean="0"/>
              <a:t>mero</a:t>
            </a:r>
            <a:r>
              <a:rPr lang="en-US" dirty="0" smtClean="0"/>
              <a:t>/</a:t>
            </a:r>
            <a:r>
              <a:rPr lang="en-US" dirty="0" err="1" smtClean="0"/>
              <a:t>debellata</a:t>
            </a:r>
            <a:r>
              <a:rPr lang="en-US" dirty="0"/>
              <a:t>, </a:t>
            </a:r>
            <a:r>
              <a:rPr lang="en-US" dirty="0" err="1"/>
              <a:t>monet</a:t>
            </a:r>
            <a:r>
              <a:rPr lang="en-US" dirty="0"/>
              <a:t> </a:t>
            </a:r>
            <a:r>
              <a:rPr lang="en-US" dirty="0" err="1"/>
              <a:t>Sithoniis</a:t>
            </a:r>
            <a:r>
              <a:rPr lang="en-US" dirty="0"/>
              <a:t> non levis </a:t>
            </a:r>
            <a:r>
              <a:rPr lang="en-US" dirty="0" err="1"/>
              <a:t>Euhius</a:t>
            </a:r>
            <a:r>
              <a:rPr lang="en-US" dirty="0" smtClean="0"/>
              <a:t>,/ cum </a:t>
            </a:r>
            <a:r>
              <a:rPr lang="en-US" dirty="0" err="1"/>
              <a:t>fas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nefas</a:t>
            </a:r>
            <a:r>
              <a:rPr lang="en-US" dirty="0"/>
              <a:t> </a:t>
            </a:r>
            <a:r>
              <a:rPr lang="en-US" dirty="0" err="1"/>
              <a:t>exiguo</a:t>
            </a:r>
            <a:r>
              <a:rPr lang="en-US" dirty="0"/>
              <a:t> fine </a:t>
            </a:r>
            <a:r>
              <a:rPr lang="en-US" dirty="0" err="1" smtClean="0"/>
              <a:t>libidinum</a:t>
            </a:r>
            <a:r>
              <a:rPr lang="en-US" dirty="0" smtClean="0"/>
              <a:t>/</a:t>
            </a:r>
            <a:r>
              <a:rPr lang="en-US" dirty="0" err="1" smtClean="0"/>
              <a:t>discernunt</a:t>
            </a:r>
            <a:r>
              <a:rPr lang="en-US" dirty="0" smtClean="0"/>
              <a:t> </a:t>
            </a:r>
            <a:r>
              <a:rPr lang="en-US" dirty="0" err="1"/>
              <a:t>avidi</a:t>
            </a:r>
            <a:r>
              <a:rPr lang="en-US" dirty="0"/>
              <a:t>. </a:t>
            </a:r>
            <a:r>
              <a:rPr lang="en-US" dirty="0" smtClean="0"/>
              <a:t>(ll.6-11)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B- </a:t>
            </a:r>
            <a:r>
              <a:rPr lang="en-US" dirty="0" err="1" smtClean="0"/>
              <a:t>Nullam</a:t>
            </a:r>
            <a:r>
              <a:rPr lang="en-US" dirty="0"/>
              <a:t>, </a:t>
            </a:r>
            <a:r>
              <a:rPr lang="en-US" dirty="0" err="1"/>
              <a:t>Vare</a:t>
            </a:r>
            <a:r>
              <a:rPr lang="en-US" dirty="0"/>
              <a:t>, sacra </a:t>
            </a:r>
            <a:r>
              <a:rPr lang="en-US" dirty="0" err="1"/>
              <a:t>vite</a:t>
            </a:r>
            <a:r>
              <a:rPr lang="en-US" dirty="0"/>
              <a:t> </a:t>
            </a:r>
            <a:r>
              <a:rPr lang="en-US" dirty="0" err="1"/>
              <a:t>prius</a:t>
            </a:r>
            <a:r>
              <a:rPr lang="en-US" dirty="0"/>
              <a:t> </a:t>
            </a:r>
            <a:r>
              <a:rPr lang="en-US" dirty="0" err="1"/>
              <a:t>severis</a:t>
            </a:r>
            <a:r>
              <a:rPr lang="en-US" dirty="0"/>
              <a:t> </a:t>
            </a:r>
            <a:r>
              <a:rPr lang="en-US" dirty="0" err="1" smtClean="0"/>
              <a:t>arborem</a:t>
            </a:r>
            <a:r>
              <a:rPr lang="en-US" dirty="0" smtClean="0"/>
              <a:t>/circa </a:t>
            </a:r>
            <a:r>
              <a:rPr lang="en-US" dirty="0"/>
              <a:t>mite </a:t>
            </a:r>
            <a:r>
              <a:rPr lang="en-US" dirty="0" err="1"/>
              <a:t>solum</a:t>
            </a:r>
            <a:r>
              <a:rPr lang="en-US" dirty="0"/>
              <a:t> </a:t>
            </a:r>
            <a:r>
              <a:rPr lang="en-US" dirty="0" err="1"/>
              <a:t>Tiburis</a:t>
            </a:r>
            <a:r>
              <a:rPr lang="en-US" dirty="0"/>
              <a:t> et </a:t>
            </a:r>
            <a:r>
              <a:rPr lang="en-US" dirty="0" err="1"/>
              <a:t>moenia</a:t>
            </a:r>
            <a:r>
              <a:rPr lang="en-US" dirty="0"/>
              <a:t> </a:t>
            </a:r>
            <a:r>
              <a:rPr lang="en-US" dirty="0" err="1"/>
              <a:t>Catili</a:t>
            </a:r>
            <a:r>
              <a:rPr lang="en-US" dirty="0" smtClean="0"/>
              <a:t>;/</a:t>
            </a:r>
            <a:r>
              <a:rPr lang="en-US" dirty="0" err="1" smtClean="0"/>
              <a:t>siccis</a:t>
            </a:r>
            <a:r>
              <a:rPr lang="en-US" dirty="0" smtClean="0"/>
              <a:t> </a:t>
            </a:r>
            <a:r>
              <a:rPr lang="en-US" dirty="0" err="1"/>
              <a:t>omnia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dura </a:t>
            </a:r>
            <a:r>
              <a:rPr lang="en-US" dirty="0" err="1"/>
              <a:t>deus</a:t>
            </a:r>
            <a:r>
              <a:rPr lang="en-US" dirty="0"/>
              <a:t> </a:t>
            </a:r>
            <a:r>
              <a:rPr lang="en-US" dirty="0" err="1"/>
              <a:t>proposuit</a:t>
            </a:r>
            <a:r>
              <a:rPr lang="en-US" dirty="0"/>
              <a:t> </a:t>
            </a:r>
            <a:r>
              <a:rPr lang="en-US" dirty="0" err="1" smtClean="0"/>
              <a:t>neque</a:t>
            </a:r>
            <a:r>
              <a:rPr lang="en-US" dirty="0" smtClean="0"/>
              <a:t>/ </a:t>
            </a:r>
            <a:r>
              <a:rPr lang="en-US" dirty="0" err="1" smtClean="0"/>
              <a:t>mordaces</a:t>
            </a:r>
            <a:r>
              <a:rPr lang="en-US" dirty="0" smtClean="0"/>
              <a:t> </a:t>
            </a:r>
            <a:r>
              <a:rPr lang="en-US" dirty="0" err="1"/>
              <a:t>aliter</a:t>
            </a:r>
            <a:r>
              <a:rPr lang="en-US" dirty="0"/>
              <a:t> </a:t>
            </a:r>
            <a:r>
              <a:rPr lang="en-US" dirty="0" err="1"/>
              <a:t>diffugiunt</a:t>
            </a:r>
            <a:r>
              <a:rPr lang="en-US" dirty="0"/>
              <a:t> </a:t>
            </a:r>
            <a:r>
              <a:rPr lang="en-US" dirty="0" err="1" smtClean="0"/>
              <a:t>sollicitudines</a:t>
            </a:r>
            <a:r>
              <a:rPr lang="en-US" dirty="0" smtClean="0"/>
              <a:t> (ll.1-4)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t-BR" dirty="0" smtClean="0"/>
              <a:t>C- Non </a:t>
            </a:r>
            <a:r>
              <a:rPr lang="pt-BR" dirty="0"/>
              <a:t>ego te, candide Bassareu</a:t>
            </a:r>
            <a:r>
              <a:rPr lang="pt-BR" dirty="0" smtClean="0"/>
              <a:t>,/invitum </a:t>
            </a:r>
            <a:r>
              <a:rPr lang="pt-BR" dirty="0"/>
              <a:t>quatiam nec variis obsita </a:t>
            </a:r>
            <a:r>
              <a:rPr lang="pt-BR" dirty="0" smtClean="0"/>
              <a:t>frondibus/ sub </a:t>
            </a:r>
            <a:r>
              <a:rPr lang="pt-BR" dirty="0"/>
              <a:t>divum rapiam</a:t>
            </a:r>
            <a:r>
              <a:rPr lang="pt-BR" dirty="0" smtClean="0"/>
              <a:t>. (ll.11-13)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26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Horace 1.20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Vile </a:t>
            </a:r>
            <a:r>
              <a:rPr lang="en-US" dirty="0" err="1"/>
              <a:t>potabis</a:t>
            </a:r>
            <a:r>
              <a:rPr lang="en-US" dirty="0"/>
              <a:t> </a:t>
            </a:r>
            <a:r>
              <a:rPr lang="en-US" dirty="0" err="1"/>
              <a:t>modicis</a:t>
            </a:r>
            <a:r>
              <a:rPr lang="en-US" dirty="0"/>
              <a:t> </a:t>
            </a:r>
            <a:r>
              <a:rPr lang="en-US" dirty="0" err="1"/>
              <a:t>Sabinum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cantharis, </a:t>
            </a:r>
            <a:r>
              <a:rPr lang="en-US" dirty="0" err="1"/>
              <a:t>Graeca</a:t>
            </a:r>
            <a:r>
              <a:rPr lang="en-US" dirty="0"/>
              <a:t> quod ego ipse </a:t>
            </a:r>
            <a:r>
              <a:rPr lang="en-US" dirty="0" err="1"/>
              <a:t>testa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conditum</a:t>
            </a:r>
            <a:r>
              <a:rPr lang="en-US" dirty="0"/>
              <a:t> </a:t>
            </a:r>
            <a:r>
              <a:rPr lang="en-US" dirty="0" err="1"/>
              <a:t>levi</a:t>
            </a:r>
            <a:r>
              <a:rPr lang="en-US" dirty="0"/>
              <a:t>, </a:t>
            </a:r>
            <a:r>
              <a:rPr lang="en-US" dirty="0" err="1"/>
              <a:t>datus</a:t>
            </a:r>
            <a:r>
              <a:rPr lang="en-US" dirty="0"/>
              <a:t> in </a:t>
            </a:r>
            <a:r>
              <a:rPr lang="en-US" dirty="0" err="1"/>
              <a:t>theatro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</a:t>
            </a:r>
            <a:r>
              <a:rPr lang="en-US" dirty="0"/>
              <a:t>cum </a:t>
            </a:r>
            <a:r>
              <a:rPr lang="en-US" dirty="0" err="1"/>
              <a:t>tibi</a:t>
            </a:r>
            <a:r>
              <a:rPr lang="en-US" dirty="0"/>
              <a:t> </a:t>
            </a:r>
            <a:r>
              <a:rPr lang="en-US" dirty="0" err="1"/>
              <a:t>plausus</a:t>
            </a:r>
            <a:r>
              <a:rPr lang="en-US" dirty="0"/>
              <a:t>,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care Maecenas eques,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paterni</a:t>
            </a:r>
            <a:r>
              <a:rPr lang="en-US" dirty="0"/>
              <a:t>               5</a:t>
            </a:r>
          </a:p>
          <a:p>
            <a:pPr marL="0" indent="0">
              <a:buNone/>
            </a:pPr>
            <a:r>
              <a:rPr lang="en-US" dirty="0" err="1"/>
              <a:t>fluminis</a:t>
            </a:r>
            <a:r>
              <a:rPr lang="en-US" dirty="0"/>
              <a:t> </a:t>
            </a:r>
            <a:r>
              <a:rPr lang="en-US" dirty="0" err="1"/>
              <a:t>ripae</a:t>
            </a:r>
            <a:r>
              <a:rPr lang="en-US" dirty="0"/>
              <a:t> </a:t>
            </a:r>
            <a:r>
              <a:rPr lang="en-US" dirty="0" err="1"/>
              <a:t>simul</a:t>
            </a:r>
            <a:r>
              <a:rPr lang="en-US" dirty="0"/>
              <a:t> et </a:t>
            </a:r>
            <a:r>
              <a:rPr lang="en-US" dirty="0" err="1"/>
              <a:t>iocosa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redderet</a:t>
            </a:r>
            <a:r>
              <a:rPr lang="en-US" dirty="0"/>
              <a:t> </a:t>
            </a:r>
            <a:r>
              <a:rPr lang="en-US" dirty="0" err="1"/>
              <a:t>laudes</a:t>
            </a:r>
            <a:r>
              <a:rPr lang="en-US" dirty="0"/>
              <a:t> </a:t>
            </a:r>
            <a:r>
              <a:rPr lang="en-US" dirty="0" err="1"/>
              <a:t>tibi</a:t>
            </a:r>
            <a:r>
              <a:rPr lang="en-US" dirty="0"/>
              <a:t> </a:t>
            </a:r>
            <a:r>
              <a:rPr lang="en-US" dirty="0" err="1"/>
              <a:t>Vaticani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montis</a:t>
            </a:r>
            <a:r>
              <a:rPr lang="en-US" dirty="0" smtClean="0"/>
              <a:t> </a:t>
            </a:r>
            <a:r>
              <a:rPr lang="en-US" dirty="0"/>
              <a:t>imago.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Caecubum</a:t>
            </a:r>
            <a:r>
              <a:rPr lang="en-US" dirty="0"/>
              <a:t> et </a:t>
            </a:r>
            <a:r>
              <a:rPr lang="en-US" dirty="0" err="1"/>
              <a:t>prelo</a:t>
            </a:r>
            <a:r>
              <a:rPr lang="en-US" dirty="0"/>
              <a:t> </a:t>
            </a:r>
            <a:r>
              <a:rPr lang="en-US" dirty="0" err="1"/>
              <a:t>domitam</a:t>
            </a:r>
            <a:r>
              <a:rPr lang="en-US" dirty="0"/>
              <a:t> </a:t>
            </a:r>
            <a:r>
              <a:rPr lang="en-US" dirty="0" err="1"/>
              <a:t>Caleno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bibes</a:t>
            </a:r>
            <a:r>
              <a:rPr lang="en-US" dirty="0"/>
              <a:t> </a:t>
            </a:r>
            <a:r>
              <a:rPr lang="en-US" dirty="0" err="1"/>
              <a:t>uvam</a:t>
            </a:r>
            <a:r>
              <a:rPr lang="en-US" dirty="0"/>
              <a:t>; mea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Falernae</a:t>
            </a:r>
            <a:r>
              <a:rPr lang="en-US" dirty="0"/>
              <a:t>               10</a:t>
            </a:r>
          </a:p>
          <a:p>
            <a:pPr marL="0" indent="0">
              <a:buNone/>
            </a:pPr>
            <a:r>
              <a:rPr lang="en-US" dirty="0" err="1"/>
              <a:t>temperant</a:t>
            </a:r>
            <a:r>
              <a:rPr lang="en-US" dirty="0"/>
              <a:t> </a:t>
            </a:r>
            <a:r>
              <a:rPr lang="en-US" dirty="0" err="1"/>
              <a:t>vites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 smtClean="0"/>
              <a:t>Formiani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/>
              <a:t>pocula</a:t>
            </a:r>
            <a:r>
              <a:rPr lang="en-US" dirty="0"/>
              <a:t> </a:t>
            </a:r>
            <a:r>
              <a:rPr lang="en-US" dirty="0" err="1"/>
              <a:t>colles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9079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Review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Horace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Wine-poetry metaphor</a:t>
            </a:r>
          </a:p>
          <a:p>
            <a:r>
              <a:rPr lang="en-US" dirty="0"/>
              <a:t>Mythological-cultural </a:t>
            </a:r>
            <a:r>
              <a:rPr lang="en-US" dirty="0" smtClean="0"/>
              <a:t>references</a:t>
            </a:r>
          </a:p>
          <a:p>
            <a:r>
              <a:rPr lang="en-US" dirty="0" smtClean="0"/>
              <a:t>Poetic space self-poet focused, poet narration</a:t>
            </a:r>
          </a:p>
          <a:p>
            <a:r>
              <a:rPr lang="en-US" dirty="0" smtClean="0"/>
              <a:t>Patron addressed, not always major focus</a:t>
            </a:r>
          </a:p>
          <a:p>
            <a:r>
              <a:rPr lang="en-US" dirty="0" smtClean="0"/>
              <a:t>Food-drink interest: promotion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Sedulius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Wine-poetry </a:t>
            </a:r>
            <a:r>
              <a:rPr lang="en-US" dirty="0" smtClean="0"/>
              <a:t>metaphor</a:t>
            </a:r>
          </a:p>
          <a:p>
            <a:r>
              <a:rPr lang="en-US" dirty="0"/>
              <a:t>Mythological-cultural </a:t>
            </a:r>
            <a:r>
              <a:rPr lang="en-US" dirty="0" smtClean="0"/>
              <a:t>references</a:t>
            </a:r>
          </a:p>
          <a:p>
            <a:r>
              <a:rPr lang="en-US" dirty="0" smtClean="0"/>
              <a:t>Poetic space as communal, poet narration</a:t>
            </a:r>
          </a:p>
          <a:p>
            <a:r>
              <a:rPr lang="en-US" dirty="0" smtClean="0"/>
              <a:t>Patron addressed, often central</a:t>
            </a:r>
          </a:p>
          <a:p>
            <a:r>
              <a:rPr lang="en-US" dirty="0" smtClean="0"/>
              <a:t>Food-drink interest: complaint/ praise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33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 Cited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Horatius</a:t>
            </a:r>
            <a:r>
              <a:rPr lang="en-US" i="1" dirty="0"/>
              <a:t>: Opera</a:t>
            </a:r>
            <a:r>
              <a:rPr lang="en-US" dirty="0"/>
              <a:t>. Ed. D.R. Shackleton Bailey. Bibliotheca </a:t>
            </a:r>
            <a:r>
              <a:rPr lang="en-US" dirty="0" err="1"/>
              <a:t>Teubneriana</a:t>
            </a:r>
            <a:r>
              <a:rPr lang="en-US" dirty="0"/>
              <a:t>, 2001.</a:t>
            </a:r>
          </a:p>
          <a:p>
            <a:endParaRPr lang="en-US" dirty="0" smtClean="0"/>
          </a:p>
          <a:p>
            <a:r>
              <a:rPr lang="en-US" dirty="0" err="1" smtClean="0"/>
              <a:t>Nisbet</a:t>
            </a:r>
            <a:r>
              <a:rPr lang="en-US" dirty="0" smtClean="0"/>
              <a:t> R.G.M. and Margaret Hubbard. </a:t>
            </a:r>
            <a:r>
              <a:rPr lang="en-US" i="1" dirty="0" smtClean="0"/>
              <a:t>A Commentary on Horace Odes, Book 1</a:t>
            </a:r>
            <a:r>
              <a:rPr lang="en-US" dirty="0" smtClean="0"/>
              <a:t>. Clarendon Press, 1970.</a:t>
            </a:r>
          </a:p>
          <a:p>
            <a:endParaRPr lang="en-US" dirty="0"/>
          </a:p>
          <a:p>
            <a:r>
              <a:rPr lang="en-US" dirty="0" err="1"/>
              <a:t>Sedulius</a:t>
            </a:r>
            <a:r>
              <a:rPr lang="en-US" dirty="0"/>
              <a:t> </a:t>
            </a:r>
            <a:r>
              <a:rPr lang="en-US" dirty="0" err="1"/>
              <a:t>Scottus</a:t>
            </a:r>
            <a:r>
              <a:rPr lang="en-US" dirty="0"/>
              <a:t>. </a:t>
            </a:r>
            <a:r>
              <a:rPr lang="en-US" i="1" dirty="0" err="1"/>
              <a:t>Sedulii</a:t>
            </a:r>
            <a:r>
              <a:rPr lang="en-US" i="1" dirty="0"/>
              <a:t> </a:t>
            </a:r>
            <a:r>
              <a:rPr lang="en-US" i="1" dirty="0" err="1"/>
              <a:t>Scoti</a:t>
            </a:r>
            <a:r>
              <a:rPr lang="en-US" i="1" dirty="0"/>
              <a:t> </a:t>
            </a:r>
            <a:r>
              <a:rPr lang="en-US" i="1" dirty="0" err="1"/>
              <a:t>Carmina</a:t>
            </a:r>
            <a:r>
              <a:rPr lang="en-US" dirty="0"/>
              <a:t>. CCCM Vol. 117. Ed. Jean Meyers. </a:t>
            </a:r>
            <a:r>
              <a:rPr lang="en-US" dirty="0" err="1"/>
              <a:t>Typographi</a:t>
            </a:r>
            <a:r>
              <a:rPr lang="en-US" dirty="0"/>
              <a:t> </a:t>
            </a:r>
            <a:r>
              <a:rPr lang="en-US" dirty="0" err="1"/>
              <a:t>Brepols</a:t>
            </a:r>
            <a:r>
              <a:rPr lang="en-US" dirty="0"/>
              <a:t> </a:t>
            </a:r>
            <a:r>
              <a:rPr lang="en-US" dirty="0" err="1"/>
              <a:t>Editores</a:t>
            </a:r>
            <a:r>
              <a:rPr lang="en-US" dirty="0"/>
              <a:t> </a:t>
            </a:r>
            <a:r>
              <a:rPr lang="en-US" dirty="0" err="1"/>
              <a:t>Pontificii</a:t>
            </a:r>
            <a:r>
              <a:rPr lang="en-US" dirty="0"/>
              <a:t>, 1991.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4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Horace I.1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A- Maecenas </a:t>
            </a:r>
            <a:r>
              <a:rPr lang="pt-BR" dirty="0"/>
              <a:t>atavis edite regibus,/o et praesidium et dulce decus meum</a:t>
            </a:r>
            <a:r>
              <a:rPr lang="pt-BR" dirty="0" smtClean="0"/>
              <a:t>, </a:t>
            </a:r>
            <a:r>
              <a:rPr lang="pt-BR" dirty="0"/>
              <a:t>(</a:t>
            </a:r>
            <a:r>
              <a:rPr lang="pt-BR" dirty="0" smtClean="0"/>
              <a:t>ll.1-2)</a:t>
            </a:r>
          </a:p>
          <a:p>
            <a:endParaRPr lang="en-US" dirty="0" smtClean="0"/>
          </a:p>
          <a:p>
            <a:r>
              <a:rPr lang="en-US" dirty="0" smtClean="0"/>
              <a:t>B-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smtClean="0"/>
              <a:t>quos </a:t>
            </a:r>
            <a:r>
              <a:rPr lang="en-US" dirty="0" err="1" smtClean="0"/>
              <a:t>curriculo</a:t>
            </a:r>
            <a:r>
              <a:rPr lang="en-US" dirty="0" smtClean="0"/>
              <a:t> </a:t>
            </a:r>
            <a:r>
              <a:rPr lang="en-US" dirty="0" err="1" smtClean="0"/>
              <a:t>pulverem</a:t>
            </a:r>
            <a:r>
              <a:rPr lang="en-US" dirty="0" smtClean="0"/>
              <a:t> </a:t>
            </a:r>
            <a:r>
              <a:rPr lang="en-US" dirty="0" err="1" smtClean="0"/>
              <a:t>Olympicum</a:t>
            </a:r>
            <a:r>
              <a:rPr lang="en-US" dirty="0" smtClean="0"/>
              <a:t>/ </a:t>
            </a:r>
            <a:r>
              <a:rPr lang="en-US" dirty="0" err="1" smtClean="0"/>
              <a:t>collegisse</a:t>
            </a:r>
            <a:r>
              <a:rPr lang="en-US" dirty="0" smtClean="0"/>
              <a:t> </a:t>
            </a:r>
            <a:r>
              <a:rPr lang="en-US" dirty="0" err="1" smtClean="0"/>
              <a:t>iuvat</a:t>
            </a:r>
            <a:r>
              <a:rPr lang="en-US" dirty="0" smtClean="0"/>
              <a:t> </a:t>
            </a:r>
            <a:r>
              <a:rPr lang="en-US" dirty="0" err="1" smtClean="0"/>
              <a:t>metaque</a:t>
            </a:r>
            <a:r>
              <a:rPr lang="en-US" dirty="0" smtClean="0"/>
              <a:t> </a:t>
            </a:r>
            <a:r>
              <a:rPr lang="en-US" dirty="0" err="1" smtClean="0"/>
              <a:t>fervidis</a:t>
            </a:r>
            <a:r>
              <a:rPr lang="en-US" dirty="0" smtClean="0"/>
              <a:t>/</a:t>
            </a:r>
            <a:r>
              <a:rPr lang="en-US" dirty="0" err="1" smtClean="0"/>
              <a:t>evitata</a:t>
            </a:r>
            <a:r>
              <a:rPr lang="en-US" dirty="0" smtClean="0"/>
              <a:t> </a:t>
            </a:r>
            <a:r>
              <a:rPr lang="en-US" dirty="0" err="1" smtClean="0"/>
              <a:t>rotis</a:t>
            </a:r>
            <a:r>
              <a:rPr lang="en-US" dirty="0" smtClean="0"/>
              <a:t> </a:t>
            </a:r>
            <a:r>
              <a:rPr lang="en-US" dirty="0" err="1" smtClean="0"/>
              <a:t>palmaque</a:t>
            </a:r>
            <a:r>
              <a:rPr lang="en-US" dirty="0" smtClean="0"/>
              <a:t> </a:t>
            </a:r>
            <a:r>
              <a:rPr lang="en-US" dirty="0" err="1" smtClean="0"/>
              <a:t>nobilis</a:t>
            </a:r>
            <a:r>
              <a:rPr lang="en-US" dirty="0" smtClean="0"/>
              <a:t>/ </a:t>
            </a:r>
            <a:r>
              <a:rPr lang="en-US" dirty="0" err="1" smtClean="0"/>
              <a:t>terrarum</a:t>
            </a:r>
            <a:r>
              <a:rPr lang="en-US" dirty="0" smtClean="0"/>
              <a:t> dominos </a:t>
            </a:r>
            <a:r>
              <a:rPr lang="en-US" dirty="0" err="1" smtClean="0"/>
              <a:t>evehit</a:t>
            </a:r>
            <a:r>
              <a:rPr lang="en-US" dirty="0" smtClean="0"/>
              <a:t> ad </a:t>
            </a:r>
            <a:r>
              <a:rPr lang="en-US" dirty="0" err="1" smtClean="0"/>
              <a:t>deos</a:t>
            </a:r>
            <a:r>
              <a:rPr lang="en-US" dirty="0" smtClean="0"/>
              <a:t>; (ll.3-6)</a:t>
            </a:r>
          </a:p>
          <a:p>
            <a:endParaRPr lang="en-US" dirty="0"/>
          </a:p>
          <a:p>
            <a:r>
              <a:rPr lang="en-US" dirty="0" smtClean="0"/>
              <a:t>C- Me </a:t>
            </a:r>
            <a:r>
              <a:rPr lang="en-US" dirty="0" err="1"/>
              <a:t>doctarum</a:t>
            </a:r>
            <a:r>
              <a:rPr lang="en-US" dirty="0"/>
              <a:t> </a:t>
            </a:r>
            <a:r>
              <a:rPr lang="en-US" dirty="0" err="1"/>
              <a:t>hederae</a:t>
            </a:r>
            <a:r>
              <a:rPr lang="en-US" dirty="0"/>
              <a:t> </a:t>
            </a:r>
            <a:r>
              <a:rPr lang="en-US" dirty="0" err="1"/>
              <a:t>praemia</a:t>
            </a:r>
            <a:r>
              <a:rPr lang="en-US" dirty="0"/>
              <a:t> </a:t>
            </a:r>
            <a:r>
              <a:rPr lang="en-US" dirty="0" err="1"/>
              <a:t>frontium</a:t>
            </a:r>
            <a:r>
              <a:rPr lang="en-US" dirty="0"/>
              <a:t>/ dis </a:t>
            </a:r>
            <a:r>
              <a:rPr lang="en-US" dirty="0" err="1"/>
              <a:t>miscent</a:t>
            </a:r>
            <a:r>
              <a:rPr lang="en-US" dirty="0"/>
              <a:t> </a:t>
            </a:r>
            <a:r>
              <a:rPr lang="en-US" dirty="0" err="1"/>
              <a:t>superis</a:t>
            </a:r>
            <a:r>
              <a:rPr lang="en-US" dirty="0"/>
              <a:t>, me </a:t>
            </a:r>
            <a:r>
              <a:rPr lang="en-US" dirty="0" err="1"/>
              <a:t>gelidum</a:t>
            </a:r>
            <a:r>
              <a:rPr lang="en-US" dirty="0"/>
              <a:t> </a:t>
            </a:r>
            <a:r>
              <a:rPr lang="en-US" dirty="0" err="1"/>
              <a:t>nemus</a:t>
            </a:r>
            <a:r>
              <a:rPr lang="en-US" dirty="0"/>
              <a:t>/ </a:t>
            </a:r>
            <a:r>
              <a:rPr lang="en-US" dirty="0" err="1"/>
              <a:t>Nympharumque</a:t>
            </a:r>
            <a:r>
              <a:rPr lang="en-US" dirty="0"/>
              <a:t> </a:t>
            </a:r>
            <a:r>
              <a:rPr lang="en-US" dirty="0" err="1"/>
              <a:t>leves</a:t>
            </a:r>
            <a:r>
              <a:rPr lang="en-US" dirty="0"/>
              <a:t> cum </a:t>
            </a:r>
            <a:r>
              <a:rPr lang="en-US" dirty="0" err="1"/>
              <a:t>Satyris</a:t>
            </a:r>
            <a:r>
              <a:rPr lang="en-US" dirty="0"/>
              <a:t> </a:t>
            </a:r>
            <a:r>
              <a:rPr lang="en-US" dirty="0" err="1"/>
              <a:t>chori</a:t>
            </a:r>
            <a:r>
              <a:rPr lang="en-US" dirty="0"/>
              <a:t>/ </a:t>
            </a:r>
            <a:r>
              <a:rPr lang="en-US" dirty="0" err="1"/>
              <a:t>secernunt</a:t>
            </a:r>
            <a:r>
              <a:rPr lang="en-US" dirty="0"/>
              <a:t> </a:t>
            </a:r>
            <a:r>
              <a:rPr lang="en-US" dirty="0" err="1"/>
              <a:t>populo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tibias/ Euterpe </a:t>
            </a:r>
            <a:r>
              <a:rPr lang="en-US" dirty="0" err="1"/>
              <a:t>cohibet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Polyhymnia/ </a:t>
            </a:r>
            <a:r>
              <a:rPr lang="en-US" dirty="0" err="1"/>
              <a:t>Lesboum</a:t>
            </a:r>
            <a:r>
              <a:rPr lang="en-US" dirty="0"/>
              <a:t> </a:t>
            </a:r>
            <a:r>
              <a:rPr lang="en-US" dirty="0" err="1"/>
              <a:t>refugit</a:t>
            </a:r>
            <a:r>
              <a:rPr lang="en-US" dirty="0"/>
              <a:t> </a:t>
            </a:r>
            <a:r>
              <a:rPr lang="en-US" dirty="0" err="1"/>
              <a:t>tendere</a:t>
            </a:r>
            <a:r>
              <a:rPr lang="en-US" dirty="0"/>
              <a:t> </a:t>
            </a:r>
            <a:r>
              <a:rPr lang="en-US" dirty="0" err="1"/>
              <a:t>barbiton</a:t>
            </a:r>
            <a:r>
              <a:rPr lang="en-US" dirty="0"/>
              <a:t>./ Quod </a:t>
            </a:r>
            <a:r>
              <a:rPr lang="en-US" dirty="0" err="1"/>
              <a:t>si</a:t>
            </a:r>
            <a:r>
              <a:rPr lang="en-US" dirty="0"/>
              <a:t> me </a:t>
            </a:r>
            <a:r>
              <a:rPr lang="en-US" dirty="0" err="1"/>
              <a:t>lyricis</a:t>
            </a:r>
            <a:r>
              <a:rPr lang="en-US" dirty="0"/>
              <a:t> </a:t>
            </a:r>
            <a:r>
              <a:rPr lang="en-US" dirty="0" err="1"/>
              <a:t>vatibus</a:t>
            </a:r>
            <a:r>
              <a:rPr lang="en-US" dirty="0"/>
              <a:t> </a:t>
            </a:r>
            <a:r>
              <a:rPr lang="en-US" dirty="0" err="1"/>
              <a:t>inseres</a:t>
            </a:r>
            <a:r>
              <a:rPr lang="en-US" dirty="0"/>
              <a:t>,/ </a:t>
            </a:r>
            <a:r>
              <a:rPr lang="en-US" dirty="0" err="1"/>
              <a:t>sublimi</a:t>
            </a:r>
            <a:r>
              <a:rPr lang="en-US" dirty="0"/>
              <a:t> </a:t>
            </a:r>
            <a:r>
              <a:rPr lang="en-US" dirty="0" err="1"/>
              <a:t>feriam</a:t>
            </a:r>
            <a:r>
              <a:rPr lang="en-US" dirty="0"/>
              <a:t> </a:t>
            </a:r>
            <a:r>
              <a:rPr lang="en-US" dirty="0" err="1"/>
              <a:t>sidera</a:t>
            </a:r>
            <a:r>
              <a:rPr lang="en-US" dirty="0"/>
              <a:t> </a:t>
            </a:r>
            <a:r>
              <a:rPr lang="en-US" dirty="0" err="1"/>
              <a:t>vertice</a:t>
            </a:r>
            <a:r>
              <a:rPr lang="en-US" dirty="0" smtClean="0"/>
              <a:t>. </a:t>
            </a:r>
            <a:r>
              <a:rPr lang="en-US" dirty="0"/>
              <a:t>(ll.26-31) </a:t>
            </a:r>
          </a:p>
        </p:txBody>
      </p:sp>
    </p:spTree>
    <p:extLst>
      <p:ext uri="{BB962C8B-B14F-4D97-AF65-F5344CB8AC3E}">
        <p14:creationId xmlns:p14="http://schemas.microsoft.com/office/powerpoint/2010/main" val="245393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Sedulius</a:t>
            </a:r>
            <a:r>
              <a:rPr lang="en-US" dirty="0" smtClean="0"/>
              <a:t> c.1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 Florida </a:t>
            </a:r>
            <a:r>
              <a:rPr lang="en-US" dirty="0" err="1" smtClean="0"/>
              <a:t>Thespiadum</a:t>
            </a:r>
            <a:r>
              <a:rPr lang="en-US" dirty="0" smtClean="0"/>
              <a:t> </a:t>
            </a:r>
            <a:r>
              <a:rPr lang="en-US" dirty="0" err="1" smtClean="0"/>
              <a:t>soror</a:t>
            </a:r>
            <a:r>
              <a:rPr lang="en-US" dirty="0" smtClean="0"/>
              <a:t> ac </a:t>
            </a:r>
            <a:r>
              <a:rPr lang="en-US" dirty="0" err="1" smtClean="0"/>
              <a:t>praenobilis</a:t>
            </a:r>
            <a:r>
              <a:rPr lang="en-US" dirty="0" smtClean="0"/>
              <a:t> </a:t>
            </a:r>
            <a:r>
              <a:rPr lang="en-US" dirty="0" err="1" smtClean="0"/>
              <a:t>Aeglae</a:t>
            </a:r>
            <a:r>
              <a:rPr lang="en-US" dirty="0" smtClean="0"/>
              <a:t>/ </a:t>
            </a:r>
            <a:r>
              <a:rPr lang="en-US" dirty="0" err="1" smtClean="0"/>
              <a:t>Cygnea</a:t>
            </a:r>
            <a:r>
              <a:rPr lang="en-US" dirty="0" smtClean="0"/>
              <a:t>, </a:t>
            </a:r>
            <a:r>
              <a:rPr lang="en-US" dirty="0" err="1" smtClean="0"/>
              <a:t>mellifluos</a:t>
            </a:r>
            <a:r>
              <a:rPr lang="en-US" dirty="0" smtClean="0"/>
              <a:t> </a:t>
            </a:r>
            <a:r>
              <a:rPr lang="en-US" dirty="0" err="1" smtClean="0"/>
              <a:t>nunc</a:t>
            </a:r>
            <a:r>
              <a:rPr lang="en-US" dirty="0" smtClean="0"/>
              <a:t> cane, </a:t>
            </a:r>
            <a:r>
              <a:rPr lang="en-US" dirty="0" err="1" smtClean="0"/>
              <a:t>posco</a:t>
            </a:r>
            <a:r>
              <a:rPr lang="en-US" dirty="0" smtClean="0"/>
              <a:t>, </a:t>
            </a:r>
            <a:r>
              <a:rPr lang="en-US" dirty="0" err="1" smtClean="0"/>
              <a:t>tropos</a:t>
            </a:r>
            <a:r>
              <a:rPr lang="en-US" dirty="0" smtClean="0"/>
              <a:t>; {…} Oscula da </a:t>
            </a:r>
            <a:r>
              <a:rPr lang="en-US" dirty="0" err="1" smtClean="0"/>
              <a:t>labiis</a:t>
            </a:r>
            <a:r>
              <a:rPr lang="en-US" dirty="0" smtClean="0"/>
              <a:t> </a:t>
            </a:r>
            <a:r>
              <a:rPr lang="en-US" dirty="0" err="1" smtClean="0"/>
              <a:t>Sedulio</a:t>
            </a:r>
            <a:r>
              <a:rPr lang="en-US" dirty="0" smtClean="0"/>
              <a:t> </a:t>
            </a:r>
            <a:r>
              <a:rPr lang="en-US" dirty="0" err="1" smtClean="0"/>
              <a:t>roseis</a:t>
            </a:r>
            <a:r>
              <a:rPr lang="en-US" dirty="0" smtClean="0"/>
              <a:t>; (ll.1-2, 6)</a:t>
            </a:r>
          </a:p>
          <a:p>
            <a:endParaRPr lang="en-US" dirty="0" smtClean="0"/>
          </a:p>
          <a:p>
            <a:r>
              <a:rPr lang="en-US" dirty="0" smtClean="0"/>
              <a:t>B- </a:t>
            </a:r>
            <a:r>
              <a:rPr lang="en-US" dirty="0" err="1" smtClean="0"/>
              <a:t>Musigenum</a:t>
            </a:r>
            <a:r>
              <a:rPr lang="en-US" dirty="0" smtClean="0"/>
              <a:t> </a:t>
            </a:r>
            <a:r>
              <a:rPr lang="en-US" dirty="0"/>
              <a:t>plectra </a:t>
            </a:r>
            <a:r>
              <a:rPr lang="en-US" dirty="0" err="1"/>
              <a:t>citharizans</a:t>
            </a:r>
            <a:r>
              <a:rPr lang="en-US" dirty="0"/>
              <a:t> </a:t>
            </a:r>
            <a:r>
              <a:rPr lang="en-US" dirty="0" err="1"/>
              <a:t>texito</a:t>
            </a:r>
            <a:r>
              <a:rPr lang="en-US" dirty="0"/>
              <a:t> carmen/ </a:t>
            </a:r>
            <a:r>
              <a:rPr lang="en-US" dirty="0" err="1"/>
              <a:t>Permulcens</a:t>
            </a:r>
            <a:r>
              <a:rPr lang="en-US" dirty="0"/>
              <a:t> </a:t>
            </a:r>
            <a:r>
              <a:rPr lang="en-US" dirty="0" err="1"/>
              <a:t>aures</a:t>
            </a:r>
            <a:r>
              <a:rPr lang="en-US" dirty="0"/>
              <a:t> </a:t>
            </a:r>
            <a:r>
              <a:rPr lang="en-US" dirty="0" err="1"/>
              <a:t>nobilis</a:t>
            </a:r>
            <a:r>
              <a:rPr lang="en-US" dirty="0"/>
              <a:t> </a:t>
            </a:r>
            <a:r>
              <a:rPr lang="en-US" dirty="0" err="1"/>
              <a:t>Hartgarii</a:t>
            </a:r>
            <a:r>
              <a:rPr lang="en-US" dirty="0"/>
              <a:t>./ Est </a:t>
            </a:r>
            <a:r>
              <a:rPr lang="en-US" dirty="0" err="1"/>
              <a:t>pius</a:t>
            </a:r>
            <a:r>
              <a:rPr lang="en-US" dirty="0"/>
              <a:t> </a:t>
            </a:r>
            <a:r>
              <a:rPr lang="en-US" dirty="0" err="1"/>
              <a:t>ille</a:t>
            </a:r>
            <a:r>
              <a:rPr lang="en-US" dirty="0"/>
              <a:t> </a:t>
            </a:r>
            <a:r>
              <a:rPr lang="en-US" dirty="0" err="1"/>
              <a:t>melis</a:t>
            </a:r>
            <a:r>
              <a:rPr lang="en-US" dirty="0"/>
              <a:t> </a:t>
            </a:r>
            <a:r>
              <a:rPr lang="en-US" dirty="0" err="1"/>
              <a:t>condignus</a:t>
            </a:r>
            <a:r>
              <a:rPr lang="en-US" dirty="0"/>
              <a:t> laude </a:t>
            </a:r>
            <a:r>
              <a:rPr lang="en-US" dirty="0" err="1"/>
              <a:t>canoris</a:t>
            </a:r>
            <a:r>
              <a:rPr lang="en-US" dirty="0"/>
              <a:t>,/ </a:t>
            </a:r>
            <a:r>
              <a:rPr lang="en-US" dirty="0" err="1"/>
              <a:t>Europae</a:t>
            </a:r>
            <a:r>
              <a:rPr lang="en-US" dirty="0"/>
              <a:t> </a:t>
            </a:r>
            <a:r>
              <a:rPr lang="en-US" dirty="0" err="1"/>
              <a:t>sidus</a:t>
            </a:r>
            <a:r>
              <a:rPr lang="en-US" dirty="0"/>
              <a:t> </a:t>
            </a:r>
            <a:r>
              <a:rPr lang="en-US" dirty="0" err="1"/>
              <a:t>nobilitasque</a:t>
            </a:r>
            <a:r>
              <a:rPr lang="en-US" dirty="0"/>
              <a:t> </a:t>
            </a:r>
            <a:r>
              <a:rPr lang="en-US" dirty="0" err="1"/>
              <a:t>potens</a:t>
            </a:r>
            <a:r>
              <a:rPr lang="en-US" dirty="0" smtClean="0"/>
              <a:t>. (ll.7-10</a:t>
            </a:r>
            <a:r>
              <a:rPr lang="en-US" dirty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3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Horace I.1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A- Maecenas </a:t>
            </a:r>
            <a:r>
              <a:rPr lang="pt-BR" dirty="0" smtClean="0"/>
              <a:t>atavis edite regibus,/o et praesidium et dulce decus meum (ll.1-2)</a:t>
            </a:r>
          </a:p>
          <a:p>
            <a:endParaRPr lang="pt-BR" dirty="0" smtClean="0"/>
          </a:p>
          <a:p>
            <a:r>
              <a:rPr lang="en-US" dirty="0" smtClean="0"/>
              <a:t>B- Me </a:t>
            </a:r>
            <a:r>
              <a:rPr lang="en-US" dirty="0" err="1"/>
              <a:t>doctarum</a:t>
            </a:r>
            <a:r>
              <a:rPr lang="en-US" dirty="0"/>
              <a:t> </a:t>
            </a:r>
            <a:r>
              <a:rPr lang="en-US" dirty="0" err="1"/>
              <a:t>hederae</a:t>
            </a:r>
            <a:r>
              <a:rPr lang="en-US" dirty="0"/>
              <a:t> </a:t>
            </a:r>
            <a:r>
              <a:rPr lang="en-US" dirty="0" err="1"/>
              <a:t>praemia</a:t>
            </a:r>
            <a:r>
              <a:rPr lang="en-US" dirty="0"/>
              <a:t> </a:t>
            </a:r>
            <a:r>
              <a:rPr lang="en-US" dirty="0" err="1"/>
              <a:t>frontium</a:t>
            </a:r>
            <a:r>
              <a:rPr lang="en-US" dirty="0"/>
              <a:t>/ dis </a:t>
            </a:r>
            <a:r>
              <a:rPr lang="en-US" dirty="0" err="1"/>
              <a:t>miscent</a:t>
            </a:r>
            <a:r>
              <a:rPr lang="en-US" dirty="0"/>
              <a:t> </a:t>
            </a:r>
            <a:r>
              <a:rPr lang="en-US" dirty="0" err="1"/>
              <a:t>superis</a:t>
            </a:r>
            <a:r>
              <a:rPr lang="en-US" dirty="0"/>
              <a:t>, me </a:t>
            </a:r>
            <a:r>
              <a:rPr lang="en-US" dirty="0" err="1"/>
              <a:t>gelidum</a:t>
            </a:r>
            <a:r>
              <a:rPr lang="en-US" dirty="0"/>
              <a:t> </a:t>
            </a:r>
            <a:r>
              <a:rPr lang="en-US" dirty="0" err="1"/>
              <a:t>nemus</a:t>
            </a:r>
            <a:r>
              <a:rPr lang="en-US" dirty="0"/>
              <a:t>/ </a:t>
            </a:r>
            <a:r>
              <a:rPr lang="en-US" dirty="0" err="1"/>
              <a:t>Nympharumque</a:t>
            </a:r>
            <a:r>
              <a:rPr lang="en-US" dirty="0"/>
              <a:t> </a:t>
            </a:r>
            <a:r>
              <a:rPr lang="en-US" dirty="0" err="1"/>
              <a:t>leves</a:t>
            </a:r>
            <a:r>
              <a:rPr lang="en-US" dirty="0"/>
              <a:t> cum </a:t>
            </a:r>
            <a:r>
              <a:rPr lang="en-US" dirty="0" err="1"/>
              <a:t>Satyris</a:t>
            </a:r>
            <a:r>
              <a:rPr lang="en-US" dirty="0"/>
              <a:t> </a:t>
            </a:r>
            <a:r>
              <a:rPr lang="en-US" dirty="0" err="1"/>
              <a:t>chori</a:t>
            </a:r>
            <a:r>
              <a:rPr lang="en-US" dirty="0"/>
              <a:t>/ </a:t>
            </a:r>
            <a:r>
              <a:rPr lang="en-US" dirty="0" err="1"/>
              <a:t>secernunt</a:t>
            </a:r>
            <a:r>
              <a:rPr lang="en-US" dirty="0"/>
              <a:t> </a:t>
            </a:r>
            <a:r>
              <a:rPr lang="en-US" dirty="0" err="1"/>
              <a:t>populo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tibias/ Euterpe </a:t>
            </a:r>
            <a:r>
              <a:rPr lang="en-US" dirty="0" err="1"/>
              <a:t>cohibet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Polyhymnia/ </a:t>
            </a:r>
            <a:r>
              <a:rPr lang="en-US" dirty="0" err="1"/>
              <a:t>Lesboum</a:t>
            </a:r>
            <a:r>
              <a:rPr lang="en-US" dirty="0"/>
              <a:t> </a:t>
            </a:r>
            <a:r>
              <a:rPr lang="en-US" dirty="0" err="1"/>
              <a:t>refugit</a:t>
            </a:r>
            <a:r>
              <a:rPr lang="en-US" dirty="0"/>
              <a:t> </a:t>
            </a:r>
            <a:r>
              <a:rPr lang="en-US" dirty="0" err="1"/>
              <a:t>tendere</a:t>
            </a:r>
            <a:r>
              <a:rPr lang="en-US" dirty="0"/>
              <a:t> </a:t>
            </a:r>
            <a:r>
              <a:rPr lang="en-US" dirty="0" err="1"/>
              <a:t>barbiton</a:t>
            </a:r>
            <a:r>
              <a:rPr lang="en-US" dirty="0"/>
              <a:t>./ Quod </a:t>
            </a:r>
            <a:r>
              <a:rPr lang="en-US" dirty="0" err="1"/>
              <a:t>si</a:t>
            </a:r>
            <a:r>
              <a:rPr lang="en-US" dirty="0"/>
              <a:t> me </a:t>
            </a:r>
            <a:r>
              <a:rPr lang="en-US" dirty="0" err="1"/>
              <a:t>lyricis</a:t>
            </a:r>
            <a:r>
              <a:rPr lang="en-US" dirty="0"/>
              <a:t> </a:t>
            </a:r>
            <a:r>
              <a:rPr lang="en-US" dirty="0" err="1"/>
              <a:t>vatibus</a:t>
            </a:r>
            <a:r>
              <a:rPr lang="en-US" dirty="0"/>
              <a:t> </a:t>
            </a:r>
            <a:r>
              <a:rPr lang="en-US" dirty="0" err="1"/>
              <a:t>inseres</a:t>
            </a:r>
            <a:r>
              <a:rPr lang="en-US" dirty="0"/>
              <a:t>,/</a:t>
            </a:r>
            <a:r>
              <a:rPr lang="en-US" dirty="0" err="1"/>
              <a:t>sublimi</a:t>
            </a:r>
            <a:r>
              <a:rPr lang="en-US" dirty="0"/>
              <a:t> </a:t>
            </a:r>
            <a:r>
              <a:rPr lang="en-US" dirty="0" err="1"/>
              <a:t>feriam</a:t>
            </a:r>
            <a:r>
              <a:rPr lang="en-US" dirty="0"/>
              <a:t> </a:t>
            </a:r>
            <a:r>
              <a:rPr lang="en-US" dirty="0" err="1"/>
              <a:t>sidera</a:t>
            </a:r>
            <a:r>
              <a:rPr lang="en-US" dirty="0"/>
              <a:t> </a:t>
            </a:r>
            <a:r>
              <a:rPr lang="en-US" dirty="0" err="1"/>
              <a:t>vertice</a:t>
            </a:r>
            <a:r>
              <a:rPr lang="en-US" dirty="0"/>
              <a:t>. </a:t>
            </a:r>
            <a:r>
              <a:rPr lang="en-US" dirty="0" smtClean="0"/>
              <a:t>(ll.29-36</a:t>
            </a:r>
            <a:r>
              <a:rPr lang="en-US" dirty="0"/>
              <a:t>) </a:t>
            </a:r>
            <a:endParaRPr lang="pt-BR" dirty="0" smtClean="0"/>
          </a:p>
          <a:p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9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Sedulius</a:t>
            </a:r>
            <a:r>
              <a:rPr lang="en-US" dirty="0" smtClean="0"/>
              <a:t> c.1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A- </a:t>
            </a:r>
            <a:r>
              <a:rPr lang="en-US" dirty="0" err="1" smtClean="0"/>
              <a:t>Idcirco</a:t>
            </a:r>
            <a:r>
              <a:rPr lang="en-US" dirty="0" smtClean="0"/>
              <a:t> </a:t>
            </a:r>
            <a:r>
              <a:rPr lang="en-US" dirty="0" err="1" smtClean="0"/>
              <a:t>uestrum</a:t>
            </a:r>
            <a:r>
              <a:rPr lang="en-US" dirty="0" smtClean="0"/>
              <a:t> </a:t>
            </a:r>
            <a:r>
              <a:rPr lang="en-US" dirty="0" err="1" smtClean="0"/>
              <a:t>nomen</a:t>
            </a:r>
            <a:r>
              <a:rPr lang="en-US" dirty="0" smtClean="0"/>
              <a:t>, </a:t>
            </a:r>
            <a:r>
              <a:rPr lang="en-US" dirty="0" err="1" smtClean="0"/>
              <a:t>laus</a:t>
            </a:r>
            <a:r>
              <a:rPr lang="en-US" dirty="0" smtClean="0"/>
              <a:t>, </a:t>
            </a:r>
            <a:r>
              <a:rPr lang="en-US" dirty="0" err="1" smtClean="0"/>
              <a:t>fama</a:t>
            </a:r>
            <a:r>
              <a:rPr lang="en-US" dirty="0" smtClean="0"/>
              <a:t> per </a:t>
            </a:r>
            <a:r>
              <a:rPr lang="en-US" dirty="0" err="1" smtClean="0"/>
              <a:t>aeuum</a:t>
            </a:r>
            <a:r>
              <a:rPr lang="en-US" dirty="0" smtClean="0"/>
              <a:t>/ </a:t>
            </a:r>
            <a:r>
              <a:rPr lang="en-US" dirty="0" err="1" smtClean="0"/>
              <a:t>Peruolat</a:t>
            </a:r>
            <a:r>
              <a:rPr lang="en-US" dirty="0" smtClean="0"/>
              <a:t> in </a:t>
            </a:r>
            <a:r>
              <a:rPr lang="en-US" dirty="0" err="1" smtClean="0"/>
              <a:t>terris</a:t>
            </a:r>
            <a:r>
              <a:rPr lang="en-US" dirty="0" smtClean="0"/>
              <a:t>, </a:t>
            </a:r>
            <a:r>
              <a:rPr lang="en-US" dirty="0" err="1" smtClean="0"/>
              <a:t>scribitur</a:t>
            </a:r>
            <a:r>
              <a:rPr lang="en-US" dirty="0" smtClean="0"/>
              <a:t> </a:t>
            </a:r>
            <a:r>
              <a:rPr lang="en-US" dirty="0" err="1" smtClean="0"/>
              <a:t>atque</a:t>
            </a:r>
            <a:r>
              <a:rPr lang="en-US" dirty="0" smtClean="0"/>
              <a:t> polis. (ll.47-48)</a:t>
            </a:r>
          </a:p>
          <a:p>
            <a:endParaRPr lang="en-US" dirty="0"/>
          </a:p>
          <a:p>
            <a:r>
              <a:rPr lang="en-US" dirty="0" smtClean="0"/>
              <a:t>B- </a:t>
            </a:r>
            <a:r>
              <a:rPr lang="en-US" dirty="0" err="1" smtClean="0"/>
              <a:t>lpsius</a:t>
            </a:r>
            <a:r>
              <a:rPr lang="en-US" dirty="0" smtClean="0"/>
              <a:t> </a:t>
            </a:r>
            <a:r>
              <a:rPr lang="en-US" dirty="0"/>
              <a:t>in facie </a:t>
            </a:r>
            <a:r>
              <a:rPr lang="en-US" dirty="0" err="1"/>
              <a:t>linguosi</a:t>
            </a:r>
            <a:r>
              <a:rPr lang="en-US" dirty="0"/>
              <a:t> </a:t>
            </a:r>
            <a:r>
              <a:rPr lang="en-US" dirty="0" err="1"/>
              <a:t>rhetoricantes</a:t>
            </a:r>
            <a:r>
              <a:rPr lang="en-US" dirty="0"/>
              <a:t>/ </a:t>
            </a:r>
            <a:r>
              <a:rPr lang="en-US" dirty="0" err="1"/>
              <a:t>Strophosusque</a:t>
            </a:r>
            <a:r>
              <a:rPr lang="en-US" dirty="0"/>
              <a:t> </a:t>
            </a:r>
            <a:r>
              <a:rPr lang="en-US" dirty="0" err="1"/>
              <a:t>loquax</a:t>
            </a:r>
            <a:r>
              <a:rPr lang="en-US" dirty="0"/>
              <a:t> quo </a:t>
            </a:r>
            <a:r>
              <a:rPr lang="en-US" dirty="0" err="1"/>
              <a:t>resonante</a:t>
            </a:r>
            <a:r>
              <a:rPr lang="en-US" dirty="0"/>
              <a:t> </a:t>
            </a:r>
            <a:r>
              <a:rPr lang="en-US" dirty="0" err="1"/>
              <a:t>silet</a:t>
            </a:r>
            <a:r>
              <a:rPr lang="en-US" dirty="0" smtClean="0"/>
              <a:t>. (ll.25-26</a:t>
            </a:r>
            <a:r>
              <a:rPr lang="en-US" dirty="0"/>
              <a:t>)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C- </a:t>
            </a:r>
            <a:r>
              <a:rPr lang="en-US" dirty="0" err="1" smtClean="0"/>
              <a:t>ille</a:t>
            </a:r>
            <a:r>
              <a:rPr lang="en-US" dirty="0" smtClean="0"/>
              <a:t> </a:t>
            </a:r>
            <a:r>
              <a:rPr lang="en-US" dirty="0" err="1"/>
              <a:t>melis</a:t>
            </a:r>
            <a:r>
              <a:rPr lang="en-US" dirty="0"/>
              <a:t> </a:t>
            </a:r>
            <a:r>
              <a:rPr lang="en-US" dirty="0" err="1"/>
              <a:t>condignus</a:t>
            </a:r>
            <a:r>
              <a:rPr lang="en-US" dirty="0"/>
              <a:t> laude </a:t>
            </a:r>
            <a:r>
              <a:rPr lang="en-US" dirty="0" err="1" smtClean="0"/>
              <a:t>canoris</a:t>
            </a:r>
            <a:r>
              <a:rPr lang="en-US" dirty="0" smtClean="0"/>
              <a:t> (l.9)</a:t>
            </a:r>
          </a:p>
          <a:p>
            <a:endParaRPr lang="en-US" dirty="0"/>
          </a:p>
          <a:p>
            <a:r>
              <a:rPr lang="en-US" dirty="0" smtClean="0"/>
              <a:t>D- </a:t>
            </a:r>
            <a:r>
              <a:rPr lang="en-US" dirty="0" err="1" smtClean="0"/>
              <a:t>Tegmine</a:t>
            </a:r>
            <a:r>
              <a:rPr lang="en-US" dirty="0" smtClean="0"/>
              <a:t> </a:t>
            </a:r>
            <a:r>
              <a:rPr lang="en-US" dirty="0"/>
              <a:t>quos </a:t>
            </a:r>
            <a:r>
              <a:rPr lang="en-US" dirty="0" err="1"/>
              <a:t>uestis</a:t>
            </a:r>
            <a:r>
              <a:rPr lang="en-US" dirty="0"/>
              <a:t>, quos </a:t>
            </a:r>
            <a:r>
              <a:rPr lang="en-US" dirty="0" err="1"/>
              <a:t>pascis</a:t>
            </a:r>
            <a:r>
              <a:rPr lang="en-US" dirty="0"/>
              <a:t> et, </a:t>
            </a:r>
            <a:r>
              <a:rPr lang="en-US" dirty="0" err="1"/>
              <a:t>indite</a:t>
            </a:r>
            <a:r>
              <a:rPr lang="en-US" dirty="0"/>
              <a:t> </a:t>
            </a:r>
            <a:r>
              <a:rPr lang="en-US" dirty="0" err="1"/>
              <a:t>praesul</a:t>
            </a:r>
            <a:r>
              <a:rPr lang="en-US" dirty="0"/>
              <a:t>,/ </a:t>
            </a:r>
            <a:r>
              <a:rPr lang="en-US" dirty="0" err="1"/>
              <a:t>Pascis</a:t>
            </a:r>
            <a:r>
              <a:rPr lang="en-US" dirty="0"/>
              <a:t> </a:t>
            </a:r>
            <a:r>
              <a:rPr lang="en-US" dirty="0" err="1"/>
              <a:t>eosque</a:t>
            </a:r>
            <a:r>
              <a:rPr lang="en-US" dirty="0"/>
              <a:t> </a:t>
            </a:r>
            <a:r>
              <a:rPr lang="en-US" dirty="0" err="1"/>
              <a:t>cibo</a:t>
            </a:r>
            <a:r>
              <a:rPr lang="en-US" dirty="0"/>
              <a:t>, </a:t>
            </a:r>
            <a:r>
              <a:rPr lang="en-US" dirty="0" err="1"/>
              <a:t>pascis</a:t>
            </a:r>
            <a:r>
              <a:rPr lang="en-US" dirty="0"/>
              <a:t> et </a:t>
            </a:r>
            <a:r>
              <a:rPr lang="en-US" dirty="0" err="1"/>
              <a:t>ingenio</a:t>
            </a:r>
            <a:r>
              <a:rPr lang="en-US" dirty="0" smtClean="0"/>
              <a:t>. (ll.43-44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7394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Horace 3.19 and 3.21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A- Qui </a:t>
            </a:r>
            <a:r>
              <a:rPr lang="pt-BR" dirty="0" smtClean="0"/>
              <a:t>Musas amat imparis,/ ternos ter cyathos attonitus petet/ vates; (3.19.13-14)</a:t>
            </a:r>
          </a:p>
          <a:p>
            <a:endParaRPr lang="pt-BR" dirty="0" smtClean="0"/>
          </a:p>
          <a:p>
            <a:r>
              <a:rPr lang="en-US" dirty="0" smtClean="0"/>
              <a:t>B- O </a:t>
            </a:r>
            <a:r>
              <a:rPr lang="en-US" dirty="0" err="1"/>
              <a:t>nata</a:t>
            </a:r>
            <a:r>
              <a:rPr lang="en-US" dirty="0"/>
              <a:t> mecum…pia </a:t>
            </a:r>
            <a:r>
              <a:rPr lang="en-US" dirty="0" err="1" smtClean="0"/>
              <a:t>testa</a:t>
            </a:r>
            <a:r>
              <a:rPr lang="en-US" dirty="0" smtClean="0"/>
              <a:t> (3.21.1</a:t>
            </a:r>
            <a:r>
              <a:rPr lang="en-US" dirty="0"/>
              <a:t>, 4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smtClean="0"/>
              <a:t>C-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lene</a:t>
            </a:r>
            <a:r>
              <a:rPr lang="en-US" dirty="0"/>
              <a:t> </a:t>
            </a:r>
            <a:r>
              <a:rPr lang="en-US" dirty="0" err="1"/>
              <a:t>tormentum</a:t>
            </a:r>
            <a:r>
              <a:rPr lang="en-US" dirty="0"/>
              <a:t> </a:t>
            </a:r>
            <a:r>
              <a:rPr lang="en-US" dirty="0" err="1"/>
              <a:t>ingenio</a:t>
            </a:r>
            <a:r>
              <a:rPr lang="en-US" dirty="0"/>
              <a:t> </a:t>
            </a:r>
            <a:r>
              <a:rPr lang="en-US" dirty="0" err="1"/>
              <a:t>admoves</a:t>
            </a:r>
            <a:r>
              <a:rPr lang="en-US" dirty="0"/>
              <a:t>. </a:t>
            </a:r>
            <a:r>
              <a:rPr lang="en-US" dirty="0" err="1"/>
              <a:t>Plerumque</a:t>
            </a:r>
            <a:r>
              <a:rPr lang="en-US" dirty="0"/>
              <a:t> </a:t>
            </a:r>
            <a:r>
              <a:rPr lang="en-US" dirty="0" err="1"/>
              <a:t>duro</a:t>
            </a:r>
            <a:r>
              <a:rPr lang="en-US" dirty="0"/>
              <a:t>;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sapientium</a:t>
            </a:r>
            <a:r>
              <a:rPr lang="en-US" dirty="0"/>
              <a:t>/ </a:t>
            </a:r>
            <a:r>
              <a:rPr lang="en-US" dirty="0" err="1"/>
              <a:t>curas</a:t>
            </a:r>
            <a:r>
              <a:rPr lang="en-US" dirty="0"/>
              <a:t> et </a:t>
            </a:r>
            <a:r>
              <a:rPr lang="en-US" dirty="0" err="1"/>
              <a:t>arcanum</a:t>
            </a:r>
            <a:r>
              <a:rPr lang="en-US" dirty="0"/>
              <a:t> </a:t>
            </a:r>
            <a:r>
              <a:rPr lang="en-US" dirty="0" err="1"/>
              <a:t>iocoso</a:t>
            </a:r>
            <a:r>
              <a:rPr lang="en-US" dirty="0"/>
              <a:t>/ </a:t>
            </a:r>
            <a:r>
              <a:rPr lang="en-US" dirty="0" err="1"/>
              <a:t>consilium</a:t>
            </a:r>
            <a:r>
              <a:rPr lang="en-US" dirty="0"/>
              <a:t> </a:t>
            </a:r>
            <a:r>
              <a:rPr lang="en-US" dirty="0" err="1"/>
              <a:t>retegis</a:t>
            </a:r>
            <a:r>
              <a:rPr lang="en-US" dirty="0"/>
              <a:t> </a:t>
            </a:r>
            <a:r>
              <a:rPr lang="en-US" dirty="0" err="1"/>
              <a:t>Lyaeo</a:t>
            </a:r>
            <a:r>
              <a:rPr lang="en-US" dirty="0"/>
              <a:t>;/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spem</a:t>
            </a:r>
            <a:r>
              <a:rPr lang="en-US" dirty="0"/>
              <a:t> reduces </a:t>
            </a:r>
            <a:r>
              <a:rPr lang="en-US" dirty="0" err="1"/>
              <a:t>mentibus</a:t>
            </a:r>
            <a:r>
              <a:rPr lang="en-US" dirty="0"/>
              <a:t> </a:t>
            </a:r>
            <a:r>
              <a:rPr lang="en-US" dirty="0" err="1"/>
              <a:t>anxiis</a:t>
            </a:r>
            <a:r>
              <a:rPr lang="en-US" dirty="0"/>
              <a:t>…. (</a:t>
            </a:r>
            <a:r>
              <a:rPr lang="en-US" dirty="0" err="1"/>
              <a:t>etc</a:t>
            </a:r>
            <a:r>
              <a:rPr lang="en-US" dirty="0" smtClean="0"/>
              <a:t>) (3.21.13-17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977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Sedulius</a:t>
            </a:r>
            <a:r>
              <a:rPr lang="en-US" dirty="0" smtClean="0"/>
              <a:t> c.9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A- </a:t>
            </a:r>
            <a:r>
              <a:rPr lang="en-US" dirty="0" err="1" smtClean="0"/>
              <a:t>Tenuida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macerat</a:t>
            </a:r>
            <a:r>
              <a:rPr lang="en-US" dirty="0" smtClean="0"/>
              <a:t> </a:t>
            </a:r>
            <a:r>
              <a:rPr lang="en-US" dirty="0" err="1" smtClean="0"/>
              <a:t>crudelis</a:t>
            </a:r>
            <a:r>
              <a:rPr lang="en-US" dirty="0" smtClean="0"/>
              <a:t> </a:t>
            </a:r>
            <a:r>
              <a:rPr lang="en-US" dirty="0" err="1" smtClean="0"/>
              <a:t>bestia</a:t>
            </a:r>
            <a:r>
              <a:rPr lang="en-US" dirty="0" smtClean="0"/>
              <a:t> </a:t>
            </a:r>
            <a:r>
              <a:rPr lang="en-US" dirty="0" err="1" smtClean="0"/>
              <a:t>sophos</a:t>
            </a:r>
            <a:r>
              <a:rPr lang="en-US" dirty="0" smtClean="0"/>
              <a:t>;/ </a:t>
            </a:r>
            <a:r>
              <a:rPr lang="en-US" dirty="0" err="1" smtClean="0"/>
              <a:t>Optime</a:t>
            </a:r>
            <a:r>
              <a:rPr lang="en-US" dirty="0" smtClean="0"/>
              <a:t> </a:t>
            </a:r>
            <a:r>
              <a:rPr lang="en-US" dirty="0" err="1" smtClean="0"/>
              <a:t>Christe</a:t>
            </a:r>
            <a:r>
              <a:rPr lang="en-US" dirty="0" smtClean="0"/>
              <a:t>, </a:t>
            </a:r>
            <a:r>
              <a:rPr lang="en-US" dirty="0" err="1" smtClean="0"/>
              <a:t>rogo</a:t>
            </a:r>
            <a:r>
              <a:rPr lang="en-US" dirty="0" smtClean="0"/>
              <a:t>, </a:t>
            </a:r>
            <a:r>
              <a:rPr lang="en-US" dirty="0" err="1" smtClean="0"/>
              <a:t>respice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, </a:t>
            </a:r>
            <a:r>
              <a:rPr lang="en-US" dirty="0" err="1" smtClean="0"/>
              <a:t>domine</a:t>
            </a:r>
            <a:r>
              <a:rPr lang="en-US" dirty="0" smtClean="0"/>
              <a:t>:/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, </a:t>
            </a:r>
            <a:r>
              <a:rPr lang="en-US" dirty="0" err="1" smtClean="0"/>
              <a:t>nulli</a:t>
            </a:r>
            <a:r>
              <a:rPr lang="en-US" dirty="0" smtClean="0"/>
              <a:t> </a:t>
            </a:r>
            <a:r>
              <a:rPr lang="en-US" dirty="0" err="1" smtClean="0"/>
              <a:t>potabilis</a:t>
            </a:r>
            <a:r>
              <a:rPr lang="en-US" dirty="0" smtClean="0"/>
              <a:t> </a:t>
            </a:r>
            <a:r>
              <a:rPr lang="en-US" dirty="0" err="1" smtClean="0"/>
              <a:t>ipsa</a:t>
            </a:r>
            <a:r>
              <a:rPr lang="en-US" dirty="0" smtClean="0"/>
              <a:t>/ Est </a:t>
            </a:r>
            <a:r>
              <a:rPr lang="en-US" dirty="0" err="1" smtClean="0"/>
              <a:t>quia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Cereris</a:t>
            </a:r>
            <a:r>
              <a:rPr lang="en-US" dirty="0" smtClean="0"/>
              <a:t> </a:t>
            </a:r>
            <a:r>
              <a:rPr lang="en-US" dirty="0" err="1" smtClean="0"/>
              <a:t>dulcida</a:t>
            </a:r>
            <a:r>
              <a:rPr lang="en-US" dirty="0" smtClean="0"/>
              <a:t> progenies; (ll. 9-12)</a:t>
            </a:r>
          </a:p>
          <a:p>
            <a:endParaRPr lang="en-US" dirty="0" smtClean="0"/>
          </a:p>
          <a:p>
            <a:r>
              <a:rPr lang="en-US" dirty="0" smtClean="0"/>
              <a:t>B- </a:t>
            </a:r>
            <a:r>
              <a:rPr lang="en-US" dirty="0" err="1" smtClean="0"/>
              <a:t>Haec</a:t>
            </a:r>
            <a:r>
              <a:rPr lang="en-US" dirty="0" smtClean="0"/>
              <a:t> </a:t>
            </a:r>
            <a:r>
              <a:rPr lang="en-US" dirty="0" err="1" smtClean="0"/>
              <a:t>sophicae</a:t>
            </a:r>
            <a:r>
              <a:rPr lang="en-US" dirty="0" smtClean="0"/>
              <a:t> mentis </a:t>
            </a:r>
            <a:r>
              <a:rPr lang="en-US" dirty="0" err="1" smtClean="0"/>
              <a:t>cunctas</a:t>
            </a:r>
            <a:r>
              <a:rPr lang="en-US" dirty="0" smtClean="0"/>
              <a:t> </a:t>
            </a:r>
            <a:r>
              <a:rPr lang="en-US" dirty="0" err="1" smtClean="0"/>
              <a:t>obnubilat</a:t>
            </a:r>
            <a:r>
              <a:rPr lang="en-US" dirty="0" smtClean="0"/>
              <a:t> </a:t>
            </a:r>
            <a:r>
              <a:rPr lang="en-US" dirty="0" err="1" smtClean="0"/>
              <a:t>arces</a:t>
            </a:r>
            <a:r>
              <a:rPr lang="en-US" dirty="0" smtClean="0"/>
              <a:t>,/ </a:t>
            </a:r>
            <a:r>
              <a:rPr lang="en-US" dirty="0" err="1" smtClean="0"/>
              <a:t>Laetitiam</a:t>
            </a:r>
            <a:r>
              <a:rPr lang="en-US" dirty="0" smtClean="0"/>
              <a:t> </a:t>
            </a:r>
            <a:r>
              <a:rPr lang="en-US" dirty="0" err="1" smtClean="0"/>
              <a:t>remouet</a:t>
            </a:r>
            <a:r>
              <a:rPr lang="en-US" dirty="0" smtClean="0"/>
              <a:t> </a:t>
            </a:r>
            <a:r>
              <a:rPr lang="en-US" dirty="0" err="1" smtClean="0"/>
              <a:t>tristitiamque</a:t>
            </a:r>
            <a:r>
              <a:rPr lang="en-US" dirty="0" smtClean="0"/>
              <a:t> </a:t>
            </a:r>
            <a:r>
              <a:rPr lang="en-US" dirty="0" err="1" smtClean="0"/>
              <a:t>gerit</a:t>
            </a:r>
            <a:r>
              <a:rPr lang="en-US" dirty="0" smtClean="0"/>
              <a:t>; (ll.15-16).</a:t>
            </a:r>
          </a:p>
          <a:p>
            <a:endParaRPr lang="en-US" dirty="0"/>
          </a:p>
          <a:p>
            <a:r>
              <a:rPr lang="en-US" dirty="0" smtClean="0"/>
              <a:t>C- </a:t>
            </a:r>
            <a:r>
              <a:rPr lang="en-US" dirty="0" err="1" smtClean="0"/>
              <a:t>Ast</a:t>
            </a:r>
            <a:r>
              <a:rPr lang="en-US" dirty="0" smtClean="0"/>
              <a:t> </a:t>
            </a:r>
            <a:r>
              <a:rPr lang="en-US" dirty="0"/>
              <a:t>his </a:t>
            </a:r>
            <a:r>
              <a:rPr lang="en-US" dirty="0" err="1"/>
              <a:t>uersicolis</a:t>
            </a:r>
            <a:r>
              <a:rPr lang="en-US" dirty="0"/>
              <a:t> </a:t>
            </a:r>
            <a:r>
              <a:rPr lang="en-US" dirty="0" err="1"/>
              <a:t>risit</a:t>
            </a:r>
            <a:r>
              <a:rPr lang="en-US" dirty="0"/>
              <a:t> </a:t>
            </a:r>
            <a:r>
              <a:rPr lang="en-US" dirty="0" err="1"/>
              <a:t>pius</a:t>
            </a:r>
            <a:r>
              <a:rPr lang="en-US" dirty="0"/>
              <a:t> </a:t>
            </a:r>
            <a:r>
              <a:rPr lang="en-US" dirty="0" err="1"/>
              <a:t>ille</a:t>
            </a:r>
            <a:r>
              <a:rPr lang="en-US" dirty="0"/>
              <a:t> </a:t>
            </a:r>
            <a:r>
              <a:rPr lang="en-US" dirty="0" err="1"/>
              <a:t>relictis</a:t>
            </a:r>
            <a:r>
              <a:rPr lang="en-US" dirty="0"/>
              <a:t>/ Ac </a:t>
            </a:r>
            <a:r>
              <a:rPr lang="en-US" dirty="0" err="1"/>
              <a:t>sophicis</a:t>
            </a:r>
            <a:r>
              <a:rPr lang="en-US" dirty="0"/>
              <a:t> </a:t>
            </a:r>
            <a:r>
              <a:rPr lang="en-US" dirty="0" err="1"/>
              <a:t>uotis</a:t>
            </a:r>
            <a:r>
              <a:rPr lang="en-US" dirty="0"/>
              <a:t> </a:t>
            </a:r>
            <a:r>
              <a:rPr lang="en-US" dirty="0" err="1"/>
              <a:t>prospera</a:t>
            </a:r>
            <a:r>
              <a:rPr lang="en-US" dirty="0"/>
              <a:t> </a:t>
            </a:r>
            <a:r>
              <a:rPr lang="en-US" dirty="0" err="1"/>
              <a:t>cuncta</a:t>
            </a:r>
            <a:r>
              <a:rPr lang="en-US" dirty="0"/>
              <a:t> </a:t>
            </a:r>
            <a:r>
              <a:rPr lang="en-US" dirty="0" err="1"/>
              <a:t>dedit</a:t>
            </a:r>
            <a:r>
              <a:rPr lang="en-US" dirty="0" smtClean="0"/>
              <a:t>. (ll.27-8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D- Large </a:t>
            </a:r>
            <a:r>
              <a:rPr lang="en-US" dirty="0" err="1"/>
              <a:t>salutiferum</a:t>
            </a:r>
            <a:r>
              <a:rPr lang="en-US" dirty="0"/>
              <a:t> contra </a:t>
            </a:r>
            <a:r>
              <a:rPr lang="en-US" dirty="0" err="1"/>
              <a:t>uulnuscula</a:t>
            </a:r>
            <a:r>
              <a:rPr lang="en-US" dirty="0"/>
              <a:t>, </a:t>
            </a:r>
            <a:r>
              <a:rPr lang="en-US" dirty="0" err="1"/>
              <a:t>praesul</a:t>
            </a:r>
            <a:r>
              <a:rPr lang="en-US" dirty="0"/>
              <a:t>,/ </a:t>
            </a:r>
            <a:r>
              <a:rPr lang="en-US" dirty="0" err="1"/>
              <a:t>Sedulio</a:t>
            </a:r>
            <a:r>
              <a:rPr lang="en-US" dirty="0"/>
              <a:t> </a:t>
            </a:r>
            <a:r>
              <a:rPr lang="en-US" dirty="0" err="1"/>
              <a:t>famulo</a:t>
            </a:r>
            <a:r>
              <a:rPr lang="en-US" dirty="0"/>
              <a:t> da </a:t>
            </a:r>
            <a:r>
              <a:rPr lang="en-US" dirty="0" err="1"/>
              <a:t>cataplasma</a:t>
            </a:r>
            <a:r>
              <a:rPr lang="en-US" dirty="0"/>
              <a:t> </a:t>
            </a:r>
            <a:r>
              <a:rPr lang="en-US" dirty="0" err="1" smtClean="0"/>
              <a:t>tuo</a:t>
            </a:r>
            <a:r>
              <a:rPr lang="en-US" dirty="0" smtClean="0"/>
              <a:t>; (25-6)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72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Sedulius</a:t>
            </a:r>
            <a:r>
              <a:rPr lang="en-US" dirty="0" smtClean="0"/>
              <a:t> 9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gustu</a:t>
            </a:r>
            <a:r>
              <a:rPr lang="en-US" dirty="0" smtClean="0"/>
              <a:t> </a:t>
            </a:r>
            <a:r>
              <a:rPr lang="en-US" dirty="0" err="1" smtClean="0"/>
              <a:t>facilis</a:t>
            </a:r>
            <a:r>
              <a:rPr lang="en-US" dirty="0" smtClean="0"/>
              <a:t>, </a:t>
            </a:r>
            <a:r>
              <a:rPr lang="en-US" dirty="0" err="1" smtClean="0"/>
              <a:t>nulli</a:t>
            </a:r>
            <a:r>
              <a:rPr lang="en-US" dirty="0" smtClean="0"/>
              <a:t> </a:t>
            </a:r>
            <a:r>
              <a:rPr lang="en-US" dirty="0" err="1" smtClean="0"/>
              <a:t>potabilis</a:t>
            </a:r>
            <a:r>
              <a:rPr lang="en-US" dirty="0" smtClean="0"/>
              <a:t> </a:t>
            </a:r>
            <a:r>
              <a:rPr lang="en-US" dirty="0" err="1" smtClean="0"/>
              <a:t>ipsa</a:t>
            </a:r>
            <a:r>
              <a:rPr lang="en-US" dirty="0" smtClean="0"/>
              <a:t>/ Est </a:t>
            </a:r>
            <a:r>
              <a:rPr lang="en-US" dirty="0" err="1" smtClean="0"/>
              <a:t>quia</a:t>
            </a:r>
            <a:r>
              <a:rPr lang="en-US" dirty="0" smtClean="0"/>
              <a:t> nee </a:t>
            </a:r>
            <a:r>
              <a:rPr lang="en-US" dirty="0" err="1" smtClean="0"/>
              <a:t>Cereris</a:t>
            </a:r>
            <a:r>
              <a:rPr lang="en-US" dirty="0" smtClean="0"/>
              <a:t> </a:t>
            </a:r>
            <a:r>
              <a:rPr lang="en-US" dirty="0" err="1" smtClean="0"/>
              <a:t>dulcida</a:t>
            </a:r>
            <a:r>
              <a:rPr lang="en-US" dirty="0" smtClean="0"/>
              <a:t> progenies;/ Non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Iordanis</a:t>
            </a:r>
            <a:r>
              <a:rPr lang="en-US" dirty="0" smtClean="0"/>
              <a:t>, non </a:t>
            </a:r>
            <a:r>
              <a:rPr lang="en-US" dirty="0" err="1" smtClean="0"/>
              <a:t>amnis</a:t>
            </a:r>
            <a:r>
              <a:rPr lang="en-US" dirty="0" smtClean="0"/>
              <a:t> </a:t>
            </a:r>
            <a:r>
              <a:rPr lang="en-US" dirty="0" err="1" smtClean="0"/>
              <a:t>filia</a:t>
            </a:r>
            <a:r>
              <a:rPr lang="en-US" dirty="0" smtClean="0"/>
              <a:t> </a:t>
            </a:r>
            <a:r>
              <a:rPr lang="en-US" dirty="0" err="1" smtClean="0"/>
              <a:t>Mosae</a:t>
            </a:r>
            <a:r>
              <a:rPr lang="en-US" dirty="0" smtClean="0"/>
              <a:t>, /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torrens</a:t>
            </a:r>
            <a:r>
              <a:rPr lang="en-US" dirty="0" smtClean="0"/>
              <a:t> </a:t>
            </a:r>
            <a:r>
              <a:rPr lang="en-US" dirty="0" err="1" smtClean="0"/>
              <a:t>Cedron</a:t>
            </a:r>
            <a:r>
              <a:rPr lang="en-US" dirty="0" smtClean="0"/>
              <a:t> </a:t>
            </a:r>
            <a:r>
              <a:rPr lang="en-US" dirty="0" err="1" smtClean="0"/>
              <a:t>turbidus</a:t>
            </a:r>
            <a:r>
              <a:rPr lang="en-US" dirty="0" smtClean="0"/>
              <a:t> bane </a:t>
            </a:r>
            <a:r>
              <a:rPr lang="en-US" dirty="0" err="1" smtClean="0"/>
              <a:t>genuit</a:t>
            </a:r>
            <a:r>
              <a:rPr lang="en-US" dirty="0" smtClean="0"/>
              <a:t>. (ll.11-14)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99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Sedulius</a:t>
            </a:r>
            <a:r>
              <a:rPr lang="en-US" dirty="0" smtClean="0"/>
              <a:t> c.32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 </a:t>
            </a:r>
            <a:r>
              <a:rPr lang="en-US" dirty="0" err="1" smtClean="0"/>
              <a:t>Inclitus</a:t>
            </a:r>
            <a:r>
              <a:rPr lang="en-US" dirty="0" smtClean="0"/>
              <a:t> </a:t>
            </a:r>
            <a:r>
              <a:rPr lang="en-US" dirty="0" err="1" smtClean="0"/>
              <a:t>hinc</a:t>
            </a:r>
            <a:r>
              <a:rPr lang="en-US" dirty="0" smtClean="0"/>
              <a:t> </a:t>
            </a:r>
            <a:r>
              <a:rPr lang="en-US" dirty="0" err="1" smtClean="0"/>
              <a:t>fratrum</a:t>
            </a:r>
            <a:r>
              <a:rPr lang="en-US" dirty="0" smtClean="0"/>
              <a:t> </a:t>
            </a:r>
            <a:r>
              <a:rPr lang="en-US" dirty="0" err="1" smtClean="0"/>
              <a:t>coetus</a:t>
            </a:r>
            <a:r>
              <a:rPr lang="en-US" dirty="0" smtClean="0"/>
              <a:t> pia </a:t>
            </a:r>
            <a:r>
              <a:rPr lang="en-US" dirty="0" err="1" smtClean="0"/>
              <a:t>gaudia</a:t>
            </a:r>
            <a:r>
              <a:rPr lang="en-US" dirty="0" smtClean="0"/>
              <a:t> </a:t>
            </a:r>
            <a:r>
              <a:rPr lang="en-US" dirty="0" err="1" smtClean="0"/>
              <a:t>ducit</a:t>
            </a:r>
            <a:r>
              <a:rPr lang="en-US" dirty="0" smtClean="0"/>
              <a:t>,/ </a:t>
            </a:r>
            <a:r>
              <a:rPr lang="en-US" dirty="0" err="1" smtClean="0"/>
              <a:t>Hie</a:t>
            </a:r>
            <a:r>
              <a:rPr lang="en-US" dirty="0" smtClean="0"/>
              <a:t> das </a:t>
            </a:r>
            <a:r>
              <a:rPr lang="en-US" dirty="0" err="1" smtClean="0"/>
              <a:t>laetitiam</a:t>
            </a:r>
            <a:r>
              <a:rPr lang="en-US" dirty="0" smtClean="0"/>
              <a:t>, dare </a:t>
            </a:r>
            <a:r>
              <a:rPr lang="en-US" dirty="0" err="1" smtClean="0"/>
              <a:t>Liaee</a:t>
            </a:r>
            <a:r>
              <a:rPr lang="en-US" dirty="0" smtClean="0"/>
              <a:t>, </a:t>
            </a:r>
            <a:r>
              <a:rPr lang="en-US" dirty="0" err="1" smtClean="0"/>
              <a:t>nouam</a:t>
            </a:r>
            <a:r>
              <a:rPr lang="en-US" dirty="0" smtClean="0"/>
              <a:t>,/ Oscula das </a:t>
            </a:r>
            <a:r>
              <a:rPr lang="en-US" dirty="0" err="1" smtClean="0"/>
              <a:t>pacis</a:t>
            </a:r>
            <a:r>
              <a:rPr lang="en-US" dirty="0" smtClean="0"/>
              <a:t> </a:t>
            </a:r>
            <a:r>
              <a:rPr lang="en-US" dirty="0" err="1" smtClean="0"/>
              <a:t>felicia</a:t>
            </a:r>
            <a:r>
              <a:rPr lang="en-US" dirty="0" smtClean="0"/>
              <a:t> </a:t>
            </a:r>
            <a:r>
              <a:rPr lang="en-US" dirty="0" err="1" smtClean="0"/>
              <a:t>pocula</a:t>
            </a:r>
            <a:r>
              <a:rPr lang="en-US" dirty="0" smtClean="0"/>
              <a:t> </a:t>
            </a:r>
            <a:r>
              <a:rPr lang="en-US" dirty="0" err="1" smtClean="0"/>
              <a:t>donans</a:t>
            </a:r>
            <a:r>
              <a:rPr lang="en-US" dirty="0" smtClean="0"/>
              <a:t>,/ </a:t>
            </a:r>
            <a:r>
              <a:rPr lang="en-US" dirty="0" err="1" smtClean="0"/>
              <a:t>Permulces</a:t>
            </a:r>
            <a:r>
              <a:rPr lang="en-US" dirty="0" smtClean="0"/>
              <a:t> </a:t>
            </a:r>
            <a:r>
              <a:rPr lang="en-US" dirty="0" err="1" smtClean="0"/>
              <a:t>sophicos</a:t>
            </a:r>
            <a:r>
              <a:rPr lang="en-US" dirty="0" smtClean="0"/>
              <a:t>, </a:t>
            </a:r>
            <a:r>
              <a:rPr lang="en-US" dirty="0" err="1" smtClean="0"/>
              <a:t>optime</a:t>
            </a:r>
            <a:r>
              <a:rPr lang="en-US" dirty="0" smtClean="0"/>
              <a:t> </a:t>
            </a:r>
            <a:r>
              <a:rPr lang="en-US" dirty="0" err="1" smtClean="0"/>
              <a:t>Bacche</a:t>
            </a:r>
            <a:r>
              <a:rPr lang="en-US" dirty="0" smtClean="0"/>
              <a:t>, </a:t>
            </a:r>
            <a:r>
              <a:rPr lang="en-US" dirty="0" err="1" smtClean="0"/>
              <a:t>uiros</a:t>
            </a:r>
            <a:r>
              <a:rPr lang="en-US" dirty="0" smtClean="0"/>
              <a:t>. (ll.23-6)</a:t>
            </a:r>
          </a:p>
          <a:p>
            <a:endParaRPr lang="en-US" dirty="0" smtClean="0"/>
          </a:p>
          <a:p>
            <a:r>
              <a:rPr lang="en-US" dirty="0" smtClean="0"/>
              <a:t>B- Liber </a:t>
            </a:r>
            <a:r>
              <a:rPr lang="en-US" dirty="0" err="1"/>
              <a:t>adesto</a:t>
            </a:r>
            <a:r>
              <a:rPr lang="en-US" dirty="0"/>
              <a:t> pater</a:t>
            </a:r>
            <a:r>
              <a:rPr lang="en-US" dirty="0" smtClean="0"/>
              <a:t>./ </a:t>
            </a:r>
            <a:r>
              <a:rPr lang="en-US" dirty="0" err="1" smtClean="0"/>
              <a:t>Sancte</a:t>
            </a:r>
            <a:r>
              <a:rPr lang="en-US" dirty="0" smtClean="0"/>
              <a:t> </a:t>
            </a:r>
            <a:r>
              <a:rPr lang="en-US" dirty="0" err="1"/>
              <a:t>Vedaste</a:t>
            </a:r>
            <a:r>
              <a:rPr lang="en-US" dirty="0"/>
              <a:t>, </a:t>
            </a:r>
            <a:r>
              <a:rPr lang="en-US" dirty="0" err="1"/>
              <a:t>faue</a:t>
            </a:r>
            <a:r>
              <a:rPr lang="en-US" dirty="0"/>
              <a:t>, ne </a:t>
            </a:r>
            <a:r>
              <a:rPr lang="en-US" dirty="0" err="1"/>
              <a:t>stemat</a:t>
            </a:r>
            <a:r>
              <a:rPr lang="en-US" dirty="0"/>
              <a:t> </a:t>
            </a:r>
            <a:r>
              <a:rPr lang="en-US" dirty="0" smtClean="0"/>
              <a:t>forte/ </a:t>
            </a:r>
            <a:r>
              <a:rPr lang="en-US" dirty="0" err="1"/>
              <a:t>Falernum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laetificet</a:t>
            </a:r>
            <a:r>
              <a:rPr lang="en-US" dirty="0"/>
              <a:t> </a:t>
            </a:r>
            <a:r>
              <a:rPr lang="en-US" dirty="0" err="1"/>
              <a:t>dulce</a:t>
            </a:r>
            <a:r>
              <a:rPr lang="en-US" dirty="0"/>
              <a:t> </a:t>
            </a:r>
            <a:r>
              <a:rPr lang="en-US" dirty="0" err="1"/>
              <a:t>madoris</a:t>
            </a:r>
            <a:r>
              <a:rPr lang="en-US" dirty="0"/>
              <a:t> </a:t>
            </a:r>
            <a:r>
              <a:rPr lang="en-US" dirty="0" err="1"/>
              <a:t>ope</a:t>
            </a:r>
            <a:r>
              <a:rPr lang="en-US" dirty="0"/>
              <a:t>.  </a:t>
            </a:r>
            <a:r>
              <a:rPr lang="en-US" dirty="0" smtClean="0"/>
              <a:t>(ll.28-30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C- Nos</a:t>
            </a:r>
            <a:r>
              <a:rPr lang="en-US" dirty="0" smtClean="0"/>
              <a:t>, </a:t>
            </a:r>
            <a:r>
              <a:rPr lang="en-US" dirty="0" err="1" smtClean="0"/>
              <a:t>fratres</a:t>
            </a:r>
            <a:r>
              <a:rPr lang="en-US" dirty="0" smtClean="0"/>
              <a:t>, modicum </a:t>
            </a:r>
            <a:r>
              <a:rPr lang="en-US" dirty="0" err="1" smtClean="0"/>
              <a:t>uini</a:t>
            </a:r>
            <a:r>
              <a:rPr lang="en-US" dirty="0" smtClean="0"/>
              <a:t> </a:t>
            </a:r>
            <a:r>
              <a:rPr lang="en-US" dirty="0" err="1" smtClean="0"/>
              <a:t>modiumue</a:t>
            </a:r>
            <a:r>
              <a:rPr lang="en-US" dirty="0" smtClean="0"/>
              <a:t> </a:t>
            </a:r>
            <a:r>
              <a:rPr lang="en-US" dirty="0" err="1" smtClean="0"/>
              <a:t>bibamus</a:t>
            </a:r>
            <a:r>
              <a:rPr lang="en-US" dirty="0" smtClean="0"/>
              <a:t>,/ </a:t>
            </a:r>
            <a:r>
              <a:rPr lang="en-US" dirty="0" err="1" smtClean="0"/>
              <a:t>Bacchicus</a:t>
            </a:r>
            <a:r>
              <a:rPr lang="en-US" dirty="0" smtClean="0"/>
              <a:t> in </a:t>
            </a:r>
            <a:r>
              <a:rPr lang="en-US" dirty="0" err="1" smtClean="0"/>
              <a:t>cunctis</a:t>
            </a:r>
            <a:r>
              <a:rPr lang="en-US" dirty="0" smtClean="0"/>
              <a:t> sit modus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  <a:r>
              <a:rPr lang="en-US" dirty="0" err="1" smtClean="0"/>
              <a:t>modius</a:t>
            </a:r>
            <a:r>
              <a:rPr lang="en-US" dirty="0" smtClean="0"/>
              <a:t>. (ll.31-2)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0359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he Horatian Side  of  Sedulius Scottu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Horace I.1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Sedulius c.1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Horace I.1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Sedulius c.1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Horace 3.19 and 3.21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Sedulius c.9&amp;quot;&quot;/&gt;&lt;property id=&quot;20307&quot; value=&quot;262&quot;/&gt;&lt;/object&gt;&lt;object type=&quot;3&quot; unique_id=&quot;10092&quot;&gt;&lt;property id=&quot;20148&quot; value=&quot;5&quot;/&gt;&lt;property id=&quot;20300&quot; value=&quot;Slide 8 - &amp;quot;Sedulius 9 cont.&amp;quot;&quot;/&gt;&lt;property id=&quot;20307&quot; value=&quot;263&quot;/&gt;&lt;/object&gt;&lt;object type=&quot;3&quot; unique_id=&quot;10093&quot;&gt;&lt;property id=&quot;20148&quot; value=&quot;5&quot;/&gt;&lt;property id=&quot;20300&quot; value=&quot;Slide 9 - &amp;quot;Sedulius c.32&amp;quot;&quot;/&gt;&lt;property id=&quot;20307&quot; value=&quot;264&quot;/&gt;&lt;/object&gt;&lt;object type=&quot;3&quot; unique_id=&quot;10094&quot;&gt;&lt;property id=&quot;20148&quot; value=&quot;5&quot;/&gt;&lt;property id=&quot;20300&quot; value=&quot;Slide 10 - &amp;quot;Sedulius 32 cont.&amp;quot;&quot;/&gt;&lt;property id=&quot;20307&quot; value=&quot;265&quot;/&gt;&lt;/object&gt;&lt;object type=&quot;3&quot; unique_id=&quot;10155&quot;&gt;&lt;property id=&quot;20148&quot; value=&quot;5&quot;/&gt;&lt;property id=&quot;20300&quot; value=&quot;Slide 11 - &amp;quot;Horace I.18&amp;quot;&quot;/&gt;&lt;property id=&quot;20307&quot; value=&quot;266&quot;/&gt;&lt;/object&gt;&lt;object type=&quot;3&quot; unique_id=&quot;10156&quot;&gt;&lt;property id=&quot;20148&quot; value=&quot;5&quot;/&gt;&lt;property id=&quot;20300&quot; value=&quot;Slide 12 - &amp;quot;Horace 1.20&amp;quot;&quot;/&gt;&lt;property id=&quot;20307&quot; value=&quot;267&quot;/&gt;&lt;/object&gt;&lt;object type=&quot;3&quot; unique_id=&quot;10157&quot;&gt;&lt;property id=&quot;20148&quot; value=&quot;5&quot;/&gt;&lt;property id=&quot;20300&quot; value=&quot;Slide 13 - &amp;quot;Overall Review&amp;quot;&quot;/&gt;&lt;property id=&quot;20307&quot; value=&quot;268&quot;/&gt;&lt;/object&gt;&lt;object type=&quot;3&quot; unique_id=&quot;10203&quot;&gt;&lt;property id=&quot;20148&quot; value=&quot;5&quot;/&gt;&lt;property id=&quot;20300&quot; value=&quot;Slide 14 - &amp;quot;Sources Cited&amp;quot;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965</Words>
  <Application>Microsoft Office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The Horatian Side  of  Sedulius Scottus</vt:lpstr>
      <vt:lpstr>Horace I.1</vt:lpstr>
      <vt:lpstr>Sedulius c.1</vt:lpstr>
      <vt:lpstr>Horace I.1</vt:lpstr>
      <vt:lpstr>Sedulius c.1</vt:lpstr>
      <vt:lpstr>Horace 3.19 and 3.21</vt:lpstr>
      <vt:lpstr>Sedulius c.9</vt:lpstr>
      <vt:lpstr>Sedulius 9 cont.</vt:lpstr>
      <vt:lpstr>Sedulius c.32</vt:lpstr>
      <vt:lpstr>Sedulius 32 cont.</vt:lpstr>
      <vt:lpstr>Horace I.18</vt:lpstr>
      <vt:lpstr>Horace 1.20</vt:lpstr>
      <vt:lpstr>Overall Review</vt:lpstr>
      <vt:lpstr>Sources Cited</vt:lpstr>
    </vt:vector>
  </TitlesOfParts>
  <Company>Middle Georgia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Horatian Side  of  Sedulius Scottus</dc:title>
  <dc:creator>Burt, Kathleen R.</dc:creator>
  <cp:lastModifiedBy>Burt, Kathleen R.</cp:lastModifiedBy>
  <cp:revision>22</cp:revision>
  <dcterms:created xsi:type="dcterms:W3CDTF">2022-03-17T16:07:33Z</dcterms:created>
  <dcterms:modified xsi:type="dcterms:W3CDTF">2022-03-23T14:26:04Z</dcterms:modified>
</cp:coreProperties>
</file>