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75" r:id="rId3"/>
    <p:sldId id="276" r:id="rId4"/>
    <p:sldId id="278" r:id="rId5"/>
    <p:sldId id="277" r:id="rId6"/>
    <p:sldId id="257" r:id="rId7"/>
    <p:sldId id="261" r:id="rId8"/>
    <p:sldId id="263" r:id="rId9"/>
    <p:sldId id="264" r:id="rId10"/>
    <p:sldId id="265" r:id="rId11"/>
    <p:sldId id="266" r:id="rId12"/>
    <p:sldId id="267" r:id="rId13"/>
    <p:sldId id="272" r:id="rId14"/>
    <p:sldId id="271" r:id="rId15"/>
    <p:sldId id="279" r:id="rId16"/>
    <p:sldId id="274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40"/>
  </p:normalViewPr>
  <p:slideViewPr>
    <p:cSldViewPr snapToGrid="0" snapToObjects="1">
      <p:cViewPr>
        <p:scale>
          <a:sx n="107" d="100"/>
          <a:sy n="107" d="100"/>
        </p:scale>
        <p:origin x="736" y="-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C15DB-C4AD-5A41-9611-DBB51BAA1AFA}" type="datetimeFigureOut">
              <a:rPr lang="en-US" smtClean="0"/>
              <a:t>3/23/22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C5264-45B3-CC43-A88C-3DB31A35FD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696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C15DB-C4AD-5A41-9611-DBB51BAA1AFA}" type="datetimeFigureOut">
              <a:rPr lang="en-US" smtClean="0"/>
              <a:t>3/23/22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C5264-45B3-CC43-A88C-3DB31A35FD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6446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C15DB-C4AD-5A41-9611-DBB51BAA1AFA}" type="datetimeFigureOut">
              <a:rPr lang="en-US" smtClean="0"/>
              <a:t>3/23/22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C5264-45B3-CC43-A88C-3DB31A35FD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014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C15DB-C4AD-5A41-9611-DBB51BAA1AFA}" type="datetimeFigureOut">
              <a:rPr lang="en-US" smtClean="0"/>
              <a:t>3/23/22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C5264-45B3-CC43-A88C-3DB31A35FD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069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C15DB-C4AD-5A41-9611-DBB51BAA1AFA}" type="datetimeFigureOut">
              <a:rPr lang="en-US" smtClean="0"/>
              <a:t>3/23/22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C5264-45B3-CC43-A88C-3DB31A35FD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87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C15DB-C4AD-5A41-9611-DBB51BAA1AFA}" type="datetimeFigureOut">
              <a:rPr lang="en-US" smtClean="0"/>
              <a:t>3/23/22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C5264-45B3-CC43-A88C-3DB31A35FD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96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C15DB-C4AD-5A41-9611-DBB51BAA1AFA}" type="datetimeFigureOut">
              <a:rPr lang="en-US" smtClean="0"/>
              <a:t>3/23/22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C5264-45B3-CC43-A88C-3DB31A35FD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934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C15DB-C4AD-5A41-9611-DBB51BAA1AFA}" type="datetimeFigureOut">
              <a:rPr lang="en-US" smtClean="0"/>
              <a:t>3/23/22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C5264-45B3-CC43-A88C-3DB31A35FD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617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C15DB-C4AD-5A41-9611-DBB51BAA1AFA}" type="datetimeFigureOut">
              <a:rPr lang="en-US" smtClean="0"/>
              <a:t>3/23/22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C5264-45B3-CC43-A88C-3DB31A35FD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953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C15DB-C4AD-5A41-9611-DBB51BAA1AFA}" type="datetimeFigureOut">
              <a:rPr lang="en-US" smtClean="0"/>
              <a:t>3/23/22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C5264-45B3-CC43-A88C-3DB31A35FD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459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C15DB-C4AD-5A41-9611-DBB51BAA1AFA}" type="datetimeFigureOut">
              <a:rPr lang="en-US" smtClean="0"/>
              <a:t>3/23/22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C5264-45B3-CC43-A88C-3DB31A35FD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890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0EC15DB-C4AD-5A41-9611-DBB51BAA1AFA}" type="datetimeFigureOut">
              <a:rPr lang="en-US" smtClean="0"/>
              <a:t>3/23/22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19CC5264-45B3-CC43-A88C-3DB31A35FD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360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2F4AD318-2FB6-4C6E-931E-58E404FA18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reeform: Shape 9">
            <a:extLst>
              <a:ext uri="{FF2B5EF4-FFF2-40B4-BE49-F238E27FC236}">
                <a16:creationId xmlns:a16="http://schemas.microsoft.com/office/drawing/2014/main" id="{1A118E35-1CBF-4863-8497-F4DF1A166D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582" y="752748"/>
            <a:ext cx="1001483" cy="4744251"/>
          </a:xfrm>
          <a:custGeom>
            <a:avLst/>
            <a:gdLst>
              <a:gd name="connsiteX0" fmla="*/ 0 w 1001483"/>
              <a:gd name="connsiteY0" fmla="*/ 0 h 4744251"/>
              <a:gd name="connsiteX1" fmla="*/ 1001483 w 1001483"/>
              <a:gd name="connsiteY1" fmla="*/ 0 h 4744251"/>
              <a:gd name="connsiteX2" fmla="*/ 0 w 1001483"/>
              <a:gd name="connsiteY2" fmla="*/ 4744251 h 4744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1483" h="4744251">
                <a:moveTo>
                  <a:pt x="0" y="0"/>
                </a:moveTo>
                <a:lnTo>
                  <a:pt x="1001483" y="0"/>
                </a:lnTo>
                <a:lnTo>
                  <a:pt x="0" y="474425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Freeform: Shape 11">
            <a:extLst>
              <a:ext uri="{FF2B5EF4-FFF2-40B4-BE49-F238E27FC236}">
                <a16:creationId xmlns:a16="http://schemas.microsoft.com/office/drawing/2014/main" id="{6E187274-5DC2-4BE0-AF99-925D6D9735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87094" y="761999"/>
            <a:ext cx="4208489" cy="5334001"/>
          </a:xfrm>
          <a:custGeom>
            <a:avLst/>
            <a:gdLst>
              <a:gd name="connsiteX0" fmla="*/ 1015642 w 4208489"/>
              <a:gd name="connsiteY0" fmla="*/ 0 h 5334001"/>
              <a:gd name="connsiteX1" fmla="*/ 4208489 w 4208489"/>
              <a:gd name="connsiteY1" fmla="*/ 0 h 5334001"/>
              <a:gd name="connsiteX2" fmla="*/ 4208489 w 4208489"/>
              <a:gd name="connsiteY2" fmla="*/ 5334001 h 5334001"/>
              <a:gd name="connsiteX3" fmla="*/ 0 w 4208489"/>
              <a:gd name="connsiteY3" fmla="*/ 5334001 h 5334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8489" h="5334001">
                <a:moveTo>
                  <a:pt x="1015642" y="0"/>
                </a:moveTo>
                <a:lnTo>
                  <a:pt x="4208489" y="0"/>
                </a:lnTo>
                <a:lnTo>
                  <a:pt x="4208489" y="5334001"/>
                </a:lnTo>
                <a:lnTo>
                  <a:pt x="0" y="533400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4743B6-B75B-BA42-B479-327DEB6D95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9849" y="1298448"/>
            <a:ext cx="7056444" cy="3255264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Foreign or Roman? Divination in Cicero’s </a:t>
            </a:r>
            <a:r>
              <a:rPr lang="en-US" i="1" dirty="0">
                <a:solidFill>
                  <a:schemeClr val="accent1"/>
                </a:solidFill>
              </a:rPr>
              <a:t>De </a:t>
            </a:r>
            <a:r>
              <a:rPr lang="en-US" i="1" dirty="0" err="1">
                <a:solidFill>
                  <a:schemeClr val="accent1"/>
                </a:solidFill>
              </a:rPr>
              <a:t>Divinatione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3EB312-9945-E04D-B83A-1759982671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84995" y="4621348"/>
            <a:ext cx="3021621" cy="1709159"/>
          </a:xfrm>
        </p:spPr>
        <p:txBody>
          <a:bodyPr>
            <a:normAutofit/>
          </a:bodyPr>
          <a:lstStyle/>
          <a:p>
            <a:pPr algn="r"/>
            <a:r>
              <a:rPr lang="en-US" sz="2400" dirty="0">
                <a:solidFill>
                  <a:srgbClr val="FFFFFF"/>
                </a:solidFill>
              </a:rPr>
              <a:t>Elizabeth Zollner</a:t>
            </a:r>
          </a:p>
          <a:p>
            <a:pPr algn="r"/>
            <a:r>
              <a:rPr lang="en-US" sz="2400" dirty="0">
                <a:solidFill>
                  <a:srgbClr val="FFFFFF"/>
                </a:solidFill>
              </a:rPr>
              <a:t>University of Kansas</a:t>
            </a:r>
          </a:p>
          <a:p>
            <a:pPr algn="r"/>
            <a:r>
              <a:rPr lang="en-US" sz="2400" dirty="0" err="1">
                <a:solidFill>
                  <a:srgbClr val="FFFFFF"/>
                </a:solidFill>
              </a:rPr>
              <a:t>lezollner@ku.edu</a:t>
            </a:r>
            <a:endParaRPr lang="en-US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0944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63634-D43B-A140-8F6C-4A3DC1D26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Cicero on Traditionally Roman Divination </a:t>
            </a:r>
            <a:endParaRPr lang="en-US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A68D98-2483-0A4D-91D2-10602E33D3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i="1" dirty="0" err="1">
                <a:solidFill>
                  <a:schemeClr val="tx1"/>
                </a:solidFill>
              </a:rPr>
              <a:t>retinetur</a:t>
            </a:r>
            <a:r>
              <a:rPr lang="en-US" sz="2400" i="1" dirty="0">
                <a:solidFill>
                  <a:schemeClr val="tx1"/>
                </a:solidFill>
              </a:rPr>
              <a:t> </a:t>
            </a:r>
            <a:r>
              <a:rPr lang="en-US" sz="2400" i="1" dirty="0" err="1">
                <a:solidFill>
                  <a:schemeClr val="tx1"/>
                </a:solidFill>
              </a:rPr>
              <a:t>autem</a:t>
            </a:r>
            <a:r>
              <a:rPr lang="en-US" sz="2400" i="1" dirty="0">
                <a:solidFill>
                  <a:schemeClr val="tx1"/>
                </a:solidFill>
              </a:rPr>
              <a:t> et ad </a:t>
            </a:r>
            <a:r>
              <a:rPr lang="en-US" sz="2400" b="1" i="1" dirty="0" err="1">
                <a:solidFill>
                  <a:srgbClr val="00B0F0"/>
                </a:solidFill>
              </a:rPr>
              <a:t>opinionem</a:t>
            </a:r>
            <a:r>
              <a:rPr lang="en-US" sz="2400" b="1" i="1" dirty="0">
                <a:solidFill>
                  <a:srgbClr val="00B0F0"/>
                </a:solidFill>
              </a:rPr>
              <a:t> </a:t>
            </a:r>
            <a:r>
              <a:rPr lang="en-US" sz="2400" b="1" i="1" dirty="0" err="1">
                <a:solidFill>
                  <a:srgbClr val="00B0F0"/>
                </a:solidFill>
              </a:rPr>
              <a:t>vulgi</a:t>
            </a:r>
            <a:r>
              <a:rPr lang="en-US" sz="2400" b="1" i="1" dirty="0"/>
              <a:t> </a:t>
            </a:r>
            <a:r>
              <a:rPr lang="en-US" sz="2400" i="1" dirty="0">
                <a:solidFill>
                  <a:schemeClr val="tx1"/>
                </a:solidFill>
              </a:rPr>
              <a:t>et ad </a:t>
            </a:r>
            <a:r>
              <a:rPr lang="en-US" sz="2400" b="1" i="1" dirty="0" err="1">
                <a:solidFill>
                  <a:srgbClr val="00B0F0"/>
                </a:solidFill>
              </a:rPr>
              <a:t>magnas</a:t>
            </a:r>
            <a:r>
              <a:rPr lang="en-US" sz="2400" b="1" i="1" dirty="0">
                <a:solidFill>
                  <a:srgbClr val="00B0F0"/>
                </a:solidFill>
              </a:rPr>
              <a:t> </a:t>
            </a:r>
            <a:r>
              <a:rPr lang="en-US" sz="2400" b="1" i="1" dirty="0" err="1">
                <a:solidFill>
                  <a:srgbClr val="00B0F0"/>
                </a:solidFill>
              </a:rPr>
              <a:t>utilitates</a:t>
            </a:r>
            <a:r>
              <a:rPr lang="en-US" sz="2400" b="1" i="1" dirty="0">
                <a:solidFill>
                  <a:srgbClr val="00B0F0"/>
                </a:solidFill>
              </a:rPr>
              <a:t> rei </a:t>
            </a:r>
            <a:r>
              <a:rPr lang="en-US" sz="2400" b="1" i="1" dirty="0" err="1">
                <a:solidFill>
                  <a:srgbClr val="00B0F0"/>
                </a:solidFill>
              </a:rPr>
              <a:t>publicae</a:t>
            </a:r>
            <a:r>
              <a:rPr lang="en-US" sz="2400" b="1" i="1" dirty="0"/>
              <a:t> </a:t>
            </a:r>
            <a:r>
              <a:rPr lang="en-US" sz="2400" i="1" dirty="0" err="1">
                <a:solidFill>
                  <a:schemeClr val="tx1"/>
                </a:solidFill>
              </a:rPr>
              <a:t>mos</a:t>
            </a:r>
            <a:r>
              <a:rPr lang="en-US" sz="2400" i="1" dirty="0">
                <a:solidFill>
                  <a:schemeClr val="tx1"/>
                </a:solidFill>
              </a:rPr>
              <a:t>, </a:t>
            </a:r>
            <a:r>
              <a:rPr lang="en-US" sz="2400" i="1" dirty="0" err="1">
                <a:solidFill>
                  <a:schemeClr val="tx1"/>
                </a:solidFill>
              </a:rPr>
              <a:t>religio</a:t>
            </a:r>
            <a:r>
              <a:rPr lang="en-US" sz="2400" i="1" dirty="0">
                <a:solidFill>
                  <a:schemeClr val="tx1"/>
                </a:solidFill>
              </a:rPr>
              <a:t>, </a:t>
            </a:r>
            <a:r>
              <a:rPr lang="en-US" sz="2400" i="1" dirty="0" err="1">
                <a:solidFill>
                  <a:schemeClr val="tx1"/>
                </a:solidFill>
              </a:rPr>
              <a:t>disciplina</a:t>
            </a:r>
            <a:r>
              <a:rPr lang="en-US" sz="2400" i="1" dirty="0">
                <a:solidFill>
                  <a:schemeClr val="tx1"/>
                </a:solidFill>
              </a:rPr>
              <a:t>, </a:t>
            </a:r>
            <a:r>
              <a:rPr lang="en-US" sz="2400" i="1" dirty="0" err="1">
                <a:solidFill>
                  <a:schemeClr val="tx1"/>
                </a:solidFill>
              </a:rPr>
              <a:t>ius</a:t>
            </a:r>
            <a:r>
              <a:rPr lang="en-US" sz="2400" i="1" dirty="0">
                <a:solidFill>
                  <a:schemeClr val="tx1"/>
                </a:solidFill>
              </a:rPr>
              <a:t> </a:t>
            </a:r>
            <a:r>
              <a:rPr lang="en-US" sz="2400" i="1" dirty="0" err="1">
                <a:solidFill>
                  <a:schemeClr val="tx1"/>
                </a:solidFill>
              </a:rPr>
              <a:t>augurium</a:t>
            </a:r>
            <a:r>
              <a:rPr lang="en-US" sz="2400" i="1" dirty="0">
                <a:solidFill>
                  <a:schemeClr val="tx1"/>
                </a:solidFill>
              </a:rPr>
              <a:t>, </a:t>
            </a:r>
            <a:r>
              <a:rPr lang="en-US" sz="2400" i="1" dirty="0" err="1">
                <a:solidFill>
                  <a:schemeClr val="tx1"/>
                </a:solidFill>
              </a:rPr>
              <a:t>collegi</a:t>
            </a:r>
            <a:r>
              <a:rPr lang="en-US" sz="2400" i="1" dirty="0">
                <a:solidFill>
                  <a:schemeClr val="tx1"/>
                </a:solidFill>
              </a:rPr>
              <a:t> </a:t>
            </a:r>
            <a:r>
              <a:rPr lang="en-US" sz="2400" i="1" dirty="0" err="1">
                <a:solidFill>
                  <a:schemeClr val="tx1"/>
                </a:solidFill>
              </a:rPr>
              <a:t>auctoritas</a:t>
            </a:r>
            <a:r>
              <a:rPr lang="en-US" sz="2400" i="1" dirty="0">
                <a:solidFill>
                  <a:schemeClr val="tx1"/>
                </a:solidFill>
              </a:rPr>
              <a:t>.</a:t>
            </a:r>
            <a:r>
              <a:rPr lang="en-US" sz="2400" i="1" dirty="0">
                <a:solidFill>
                  <a:schemeClr val="tx1"/>
                </a:solidFill>
                <a:effectLst/>
              </a:rPr>
              <a:t> </a:t>
            </a:r>
          </a:p>
          <a:p>
            <a:pPr marL="0" indent="0">
              <a:buNone/>
            </a:pPr>
            <a:endParaRPr lang="en-US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However, out of respect for </a:t>
            </a:r>
            <a:r>
              <a:rPr lang="en-US" sz="2400" b="1" dirty="0">
                <a:solidFill>
                  <a:srgbClr val="00B0F0"/>
                </a:solidFill>
              </a:rPr>
              <a:t>the opinion of the masses</a:t>
            </a:r>
            <a:r>
              <a:rPr lang="en-US" sz="2400" b="1" dirty="0"/>
              <a:t> </a:t>
            </a:r>
            <a:r>
              <a:rPr lang="en-US" sz="2400" dirty="0">
                <a:solidFill>
                  <a:schemeClr val="tx1"/>
                </a:solidFill>
              </a:rPr>
              <a:t>and because of the </a:t>
            </a:r>
            <a:r>
              <a:rPr lang="en-US" sz="2400" b="1" dirty="0">
                <a:solidFill>
                  <a:srgbClr val="00B0F0"/>
                </a:solidFill>
              </a:rPr>
              <a:t>great service to the State </a:t>
            </a:r>
            <a:r>
              <a:rPr lang="en-US" sz="2400" dirty="0">
                <a:solidFill>
                  <a:schemeClr val="tx1"/>
                </a:solidFill>
              </a:rPr>
              <a:t>we maintain the augural practices, discipline, religious rites and laws, as well as the authority of the augural college.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  <a:effectLst/>
            </a:endParaRPr>
          </a:p>
          <a:p>
            <a:pPr marL="0" indent="0">
              <a:buNone/>
            </a:pPr>
            <a:r>
              <a:rPr lang="en-US" i="1" dirty="0">
                <a:solidFill>
                  <a:schemeClr val="tx1"/>
                </a:solidFill>
              </a:rPr>
              <a:t>De Div. </a:t>
            </a:r>
            <a:r>
              <a:rPr lang="en-US" dirty="0">
                <a:solidFill>
                  <a:schemeClr val="tx1"/>
                </a:solidFill>
              </a:rPr>
              <a:t>2.70</a:t>
            </a:r>
          </a:p>
        </p:txBody>
      </p:sp>
    </p:spTree>
    <p:extLst>
      <p:ext uri="{BB962C8B-B14F-4D97-AF65-F5344CB8AC3E}">
        <p14:creationId xmlns:p14="http://schemas.microsoft.com/office/powerpoint/2010/main" val="41614067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E22EC8-E82A-E14F-B8B5-176670847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Cicero on Foreign Divination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BC6573-9275-7E4B-8DB6-AAD8F0DA4B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i="1" dirty="0">
                <a:solidFill>
                  <a:schemeClr val="tx1"/>
                </a:solidFill>
              </a:rPr>
              <a:t>O </a:t>
            </a:r>
            <a:r>
              <a:rPr lang="en-US" sz="2400" i="1" dirty="0" err="1">
                <a:solidFill>
                  <a:schemeClr val="tx1"/>
                </a:solidFill>
              </a:rPr>
              <a:t>delirationem</a:t>
            </a:r>
            <a:r>
              <a:rPr lang="en-US" sz="2400" i="1" dirty="0">
                <a:solidFill>
                  <a:schemeClr val="tx1"/>
                </a:solidFill>
              </a:rPr>
              <a:t> </a:t>
            </a:r>
            <a:r>
              <a:rPr lang="en-US" sz="2400" i="1" dirty="0" err="1">
                <a:solidFill>
                  <a:schemeClr val="tx1"/>
                </a:solidFill>
              </a:rPr>
              <a:t>incredibilem</a:t>
            </a:r>
            <a:r>
              <a:rPr lang="en-US" sz="2400" i="1" dirty="0">
                <a:solidFill>
                  <a:schemeClr val="tx1"/>
                </a:solidFill>
              </a:rPr>
              <a:t>!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What inconceivable madness!</a:t>
            </a:r>
          </a:p>
          <a:p>
            <a:pPr marL="0" indent="0">
              <a:buNone/>
            </a:pPr>
            <a:endParaRPr lang="en-US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400" i="1" dirty="0">
                <a:solidFill>
                  <a:schemeClr val="tx1"/>
                </a:solidFill>
              </a:rPr>
              <a:t>Diogenes… </a:t>
            </a:r>
            <a:r>
              <a:rPr lang="en-US" sz="2400" i="1" dirty="0" err="1">
                <a:solidFill>
                  <a:schemeClr val="tx1"/>
                </a:solidFill>
              </a:rPr>
              <a:t>etenim</a:t>
            </a:r>
            <a:r>
              <a:rPr lang="en-US" sz="2400" i="1" dirty="0">
                <a:solidFill>
                  <a:schemeClr val="tx1"/>
                </a:solidFill>
              </a:rPr>
              <a:t> </a:t>
            </a:r>
            <a:r>
              <a:rPr lang="en-US" sz="2400" i="1" dirty="0" err="1">
                <a:solidFill>
                  <a:schemeClr val="tx1"/>
                </a:solidFill>
              </a:rPr>
              <a:t>geminorum</a:t>
            </a:r>
            <a:r>
              <a:rPr lang="en-US" sz="2400" i="1" dirty="0">
                <a:solidFill>
                  <a:schemeClr val="tx1"/>
                </a:solidFill>
              </a:rPr>
              <a:t> </a:t>
            </a:r>
            <a:r>
              <a:rPr lang="en-US" sz="2400" i="1" dirty="0" err="1">
                <a:solidFill>
                  <a:schemeClr val="tx1"/>
                </a:solidFill>
              </a:rPr>
              <a:t>formas</a:t>
            </a:r>
            <a:r>
              <a:rPr lang="en-US" sz="2400" i="1" dirty="0">
                <a:solidFill>
                  <a:schemeClr val="tx1"/>
                </a:solidFill>
              </a:rPr>
              <a:t> </a:t>
            </a:r>
            <a:r>
              <a:rPr lang="en-US" sz="2400" i="1" dirty="0" err="1">
                <a:solidFill>
                  <a:schemeClr val="tx1"/>
                </a:solidFill>
              </a:rPr>
              <a:t>esse</a:t>
            </a:r>
            <a:r>
              <a:rPr lang="en-US" sz="2400" i="1" dirty="0">
                <a:solidFill>
                  <a:schemeClr val="tx1"/>
                </a:solidFill>
              </a:rPr>
              <a:t> </a:t>
            </a:r>
            <a:r>
              <a:rPr lang="en-US" sz="2400" i="1" dirty="0" err="1">
                <a:solidFill>
                  <a:schemeClr val="tx1"/>
                </a:solidFill>
              </a:rPr>
              <a:t>similis</a:t>
            </a:r>
            <a:r>
              <a:rPr lang="en-US" sz="2400" i="1" dirty="0">
                <a:solidFill>
                  <a:schemeClr val="tx1"/>
                </a:solidFill>
              </a:rPr>
              <a:t>, </a:t>
            </a:r>
            <a:r>
              <a:rPr lang="en-US" sz="2400" i="1" dirty="0" err="1">
                <a:solidFill>
                  <a:schemeClr val="tx1"/>
                </a:solidFill>
              </a:rPr>
              <a:t>vitam</a:t>
            </a:r>
            <a:r>
              <a:rPr lang="en-US" sz="2400" i="1" dirty="0">
                <a:solidFill>
                  <a:schemeClr val="tx1"/>
                </a:solidFill>
              </a:rPr>
              <a:t> </a:t>
            </a:r>
            <a:r>
              <a:rPr lang="en-US" sz="2400" i="1" dirty="0" err="1">
                <a:solidFill>
                  <a:schemeClr val="tx1"/>
                </a:solidFill>
              </a:rPr>
              <a:t>atque</a:t>
            </a:r>
            <a:r>
              <a:rPr lang="en-US" sz="2400" i="1" dirty="0">
                <a:solidFill>
                  <a:schemeClr val="tx1"/>
                </a:solidFill>
              </a:rPr>
              <a:t> </a:t>
            </a:r>
            <a:r>
              <a:rPr lang="en-US" sz="2400" i="1" dirty="0" err="1">
                <a:solidFill>
                  <a:schemeClr val="tx1"/>
                </a:solidFill>
              </a:rPr>
              <a:t>fortunam</a:t>
            </a:r>
            <a:r>
              <a:rPr lang="en-US" sz="2400" i="1" dirty="0">
                <a:solidFill>
                  <a:schemeClr val="tx1"/>
                </a:solidFill>
              </a:rPr>
              <a:t> </a:t>
            </a:r>
            <a:r>
              <a:rPr lang="en-US" sz="2400" i="1" dirty="0" err="1">
                <a:solidFill>
                  <a:schemeClr val="tx1"/>
                </a:solidFill>
              </a:rPr>
              <a:t>plerumque</a:t>
            </a:r>
            <a:r>
              <a:rPr lang="en-US" sz="2400" i="1" dirty="0">
                <a:solidFill>
                  <a:schemeClr val="tx1"/>
                </a:solidFill>
              </a:rPr>
              <a:t> </a:t>
            </a:r>
            <a:r>
              <a:rPr lang="en-US" sz="2400" i="1" dirty="0" err="1">
                <a:solidFill>
                  <a:schemeClr val="tx1"/>
                </a:solidFill>
              </a:rPr>
              <a:t>disparem</a:t>
            </a:r>
            <a:r>
              <a:rPr lang="en-US" sz="2400" i="1" dirty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Diogenes…says, for example, that twins are alike in appearance, but that they generally unlike in career and in fortune.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i="1" dirty="0">
                <a:solidFill>
                  <a:schemeClr val="tx1"/>
                </a:solidFill>
              </a:rPr>
              <a:t>De Div. </a:t>
            </a:r>
            <a:r>
              <a:rPr lang="en-US" dirty="0">
                <a:solidFill>
                  <a:schemeClr val="tx1"/>
                </a:solidFill>
              </a:rPr>
              <a:t>2.90</a:t>
            </a:r>
            <a:endParaRPr lang="en-US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9297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91F1C2-C41F-C74A-A505-0284DA6386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Cicero on Foreign Divination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8456D3-530C-A846-A9E8-F7D6200823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i="1" dirty="0" err="1">
                <a:solidFill>
                  <a:schemeClr val="tx1"/>
                </a:solidFill>
              </a:rPr>
              <a:t>Quam</a:t>
            </a:r>
            <a:r>
              <a:rPr lang="en-US" sz="2400" i="1" dirty="0">
                <a:solidFill>
                  <a:schemeClr val="tx1"/>
                </a:solidFill>
              </a:rPr>
              <a:t> </a:t>
            </a:r>
            <a:r>
              <a:rPr lang="en-US" sz="2400" i="1" dirty="0" err="1">
                <a:solidFill>
                  <a:schemeClr val="tx1"/>
                </a:solidFill>
              </a:rPr>
              <a:t>multa</a:t>
            </a:r>
            <a:r>
              <a:rPr lang="en-US" sz="2400" i="1" dirty="0">
                <a:solidFill>
                  <a:schemeClr val="tx1"/>
                </a:solidFill>
              </a:rPr>
              <a:t> ego </a:t>
            </a:r>
            <a:r>
              <a:rPr lang="en-US" sz="2400" i="1" dirty="0" err="1">
                <a:solidFill>
                  <a:schemeClr val="tx1"/>
                </a:solidFill>
              </a:rPr>
              <a:t>Pompeio</a:t>
            </a:r>
            <a:r>
              <a:rPr lang="en-US" sz="2400" i="1" dirty="0">
                <a:solidFill>
                  <a:schemeClr val="tx1"/>
                </a:solidFill>
              </a:rPr>
              <a:t>, </a:t>
            </a:r>
            <a:r>
              <a:rPr lang="en-US" sz="2400" i="1" dirty="0" err="1">
                <a:solidFill>
                  <a:schemeClr val="tx1"/>
                </a:solidFill>
              </a:rPr>
              <a:t>quam</a:t>
            </a:r>
            <a:r>
              <a:rPr lang="en-US" sz="2400" i="1" dirty="0">
                <a:solidFill>
                  <a:schemeClr val="tx1"/>
                </a:solidFill>
              </a:rPr>
              <a:t> </a:t>
            </a:r>
            <a:r>
              <a:rPr lang="en-US" sz="2400" i="1" dirty="0" err="1">
                <a:solidFill>
                  <a:schemeClr val="tx1"/>
                </a:solidFill>
              </a:rPr>
              <a:t>multa</a:t>
            </a:r>
            <a:r>
              <a:rPr lang="en-US" sz="2400" i="1" dirty="0">
                <a:solidFill>
                  <a:schemeClr val="tx1"/>
                </a:solidFill>
              </a:rPr>
              <a:t> </a:t>
            </a:r>
            <a:r>
              <a:rPr lang="en-US" sz="2400" i="1" dirty="0" err="1">
                <a:solidFill>
                  <a:schemeClr val="tx1"/>
                </a:solidFill>
              </a:rPr>
              <a:t>Crasso</a:t>
            </a:r>
            <a:r>
              <a:rPr lang="en-US" sz="2400" i="1" dirty="0">
                <a:solidFill>
                  <a:schemeClr val="tx1"/>
                </a:solidFill>
              </a:rPr>
              <a:t>, </a:t>
            </a:r>
            <a:r>
              <a:rPr lang="en-US" sz="2400" i="1" dirty="0" err="1">
                <a:solidFill>
                  <a:schemeClr val="tx1"/>
                </a:solidFill>
              </a:rPr>
              <a:t>quam</a:t>
            </a:r>
            <a:r>
              <a:rPr lang="en-US" sz="2400" i="1" dirty="0">
                <a:solidFill>
                  <a:schemeClr val="tx1"/>
                </a:solidFill>
              </a:rPr>
              <a:t> </a:t>
            </a:r>
            <a:r>
              <a:rPr lang="en-US" sz="2400" i="1" dirty="0" err="1">
                <a:solidFill>
                  <a:schemeClr val="tx1"/>
                </a:solidFill>
              </a:rPr>
              <a:t>multa</a:t>
            </a:r>
            <a:r>
              <a:rPr lang="en-US" sz="2400" i="1" dirty="0">
                <a:solidFill>
                  <a:schemeClr val="tx1"/>
                </a:solidFill>
              </a:rPr>
              <a:t> huic </a:t>
            </a:r>
            <a:r>
              <a:rPr lang="en-US" sz="2400" i="1" dirty="0" err="1">
                <a:solidFill>
                  <a:schemeClr val="tx1"/>
                </a:solidFill>
              </a:rPr>
              <a:t>ipsi</a:t>
            </a:r>
            <a:r>
              <a:rPr lang="en-US" sz="2400" i="1" dirty="0">
                <a:solidFill>
                  <a:schemeClr val="tx1"/>
                </a:solidFill>
              </a:rPr>
              <a:t> </a:t>
            </a:r>
            <a:r>
              <a:rPr lang="en-US" sz="2400" i="1" dirty="0" err="1">
                <a:solidFill>
                  <a:schemeClr val="tx1"/>
                </a:solidFill>
              </a:rPr>
              <a:t>Caesari</a:t>
            </a:r>
            <a:r>
              <a:rPr lang="en-US" sz="2400" i="1" dirty="0">
                <a:solidFill>
                  <a:schemeClr val="tx1"/>
                </a:solidFill>
              </a:rPr>
              <a:t>, a </a:t>
            </a:r>
            <a:r>
              <a:rPr lang="en-US" sz="2400" b="1" i="1" dirty="0" err="1">
                <a:solidFill>
                  <a:srgbClr val="00B0F0"/>
                </a:solidFill>
              </a:rPr>
              <a:t>Chaldaeis</a:t>
            </a:r>
            <a:r>
              <a:rPr lang="en-US" sz="2400" i="1" dirty="0"/>
              <a:t> </a:t>
            </a:r>
            <a:r>
              <a:rPr lang="en-US" sz="2400" i="1" dirty="0">
                <a:solidFill>
                  <a:schemeClr val="tx1"/>
                </a:solidFill>
              </a:rPr>
              <a:t>dicta </a:t>
            </a:r>
            <a:r>
              <a:rPr lang="en-US" sz="2400" i="1" dirty="0" err="1">
                <a:solidFill>
                  <a:schemeClr val="tx1"/>
                </a:solidFill>
              </a:rPr>
              <a:t>memini</a:t>
            </a:r>
            <a:r>
              <a:rPr lang="en-US" sz="2400" i="1" dirty="0">
                <a:solidFill>
                  <a:schemeClr val="tx1"/>
                </a:solidFill>
              </a:rPr>
              <a:t>, </a:t>
            </a:r>
            <a:r>
              <a:rPr lang="en-US" sz="2400" i="1" dirty="0" err="1">
                <a:solidFill>
                  <a:schemeClr val="tx1"/>
                </a:solidFill>
              </a:rPr>
              <a:t>neminem</a:t>
            </a:r>
            <a:r>
              <a:rPr lang="en-US" sz="2400" i="1" dirty="0">
                <a:solidFill>
                  <a:schemeClr val="tx1"/>
                </a:solidFill>
              </a:rPr>
              <a:t> </a:t>
            </a:r>
            <a:r>
              <a:rPr lang="en-US" sz="2400" i="1" dirty="0" err="1">
                <a:solidFill>
                  <a:schemeClr val="tx1"/>
                </a:solidFill>
              </a:rPr>
              <a:t>eorum</a:t>
            </a:r>
            <a:r>
              <a:rPr lang="en-US" sz="2400" i="1" dirty="0">
                <a:solidFill>
                  <a:schemeClr val="tx1"/>
                </a:solidFill>
              </a:rPr>
              <a:t> nisi </a:t>
            </a:r>
            <a:r>
              <a:rPr lang="en-US" sz="2400" i="1" dirty="0" err="1">
                <a:solidFill>
                  <a:schemeClr val="tx1"/>
                </a:solidFill>
              </a:rPr>
              <a:t>senectute</a:t>
            </a:r>
            <a:r>
              <a:rPr lang="en-US" sz="2400" i="1" dirty="0">
                <a:solidFill>
                  <a:schemeClr val="tx1"/>
                </a:solidFill>
              </a:rPr>
              <a:t>, nisi </a:t>
            </a:r>
            <a:r>
              <a:rPr lang="en-US" sz="2400" i="1" dirty="0" err="1">
                <a:solidFill>
                  <a:schemeClr val="tx1"/>
                </a:solidFill>
              </a:rPr>
              <a:t>domi</a:t>
            </a:r>
            <a:r>
              <a:rPr lang="en-US" sz="2400" i="1" dirty="0">
                <a:solidFill>
                  <a:schemeClr val="tx1"/>
                </a:solidFill>
              </a:rPr>
              <a:t>, nisi cum </a:t>
            </a:r>
            <a:r>
              <a:rPr lang="en-US" sz="2400" i="1" dirty="0" err="1">
                <a:solidFill>
                  <a:schemeClr val="tx1"/>
                </a:solidFill>
              </a:rPr>
              <a:t>claritate</a:t>
            </a:r>
            <a:r>
              <a:rPr lang="en-US" sz="2400" i="1" dirty="0">
                <a:solidFill>
                  <a:schemeClr val="tx1"/>
                </a:solidFill>
              </a:rPr>
              <a:t> </a:t>
            </a:r>
            <a:r>
              <a:rPr lang="en-US" sz="2400" i="1" dirty="0" err="1">
                <a:solidFill>
                  <a:schemeClr val="tx1"/>
                </a:solidFill>
              </a:rPr>
              <a:t>esse</a:t>
            </a:r>
            <a:r>
              <a:rPr lang="en-US" sz="2400" i="1" dirty="0">
                <a:solidFill>
                  <a:schemeClr val="tx1"/>
                </a:solidFill>
              </a:rPr>
              <a:t> </a:t>
            </a:r>
            <a:r>
              <a:rPr lang="en-US" sz="2400" i="1" dirty="0" err="1">
                <a:solidFill>
                  <a:schemeClr val="tx1"/>
                </a:solidFill>
              </a:rPr>
              <a:t>moriturum</a:t>
            </a:r>
            <a:r>
              <a:rPr lang="en-US" sz="2400" i="1" dirty="0">
                <a:solidFill>
                  <a:schemeClr val="tx1"/>
                </a:solidFill>
              </a:rPr>
              <a:t>!</a:t>
            </a:r>
          </a:p>
          <a:p>
            <a:pPr marL="0" indent="0">
              <a:buNone/>
            </a:pPr>
            <a:endParaRPr lang="en-US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I remember how many prophecies spoken by the </a:t>
            </a:r>
            <a:r>
              <a:rPr lang="en-US" sz="2400" b="1" dirty="0">
                <a:solidFill>
                  <a:srgbClr val="00B0F0"/>
                </a:solidFill>
              </a:rPr>
              <a:t>Chaldeans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tx1"/>
                </a:solidFill>
              </a:rPr>
              <a:t>to Pompey, how many to Crassus, how many even to Caesar himself, that no one of them would die except in old age, at home and in great glory!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i="1" dirty="0">
                <a:solidFill>
                  <a:schemeClr val="tx1"/>
                </a:solidFill>
              </a:rPr>
              <a:t>De Div. </a:t>
            </a:r>
            <a:r>
              <a:rPr lang="en-US" dirty="0">
                <a:solidFill>
                  <a:schemeClr val="tx1"/>
                </a:solidFill>
              </a:rPr>
              <a:t>2.99</a:t>
            </a:r>
            <a:endParaRPr lang="en-US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1750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FDA580-5F92-0C4B-9B97-ED8EF6837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Cicero on </a:t>
            </a:r>
            <a:r>
              <a:rPr lang="en-US" i="1" dirty="0" err="1"/>
              <a:t>Superstitio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vs.</a:t>
            </a:r>
            <a:br>
              <a:rPr lang="en-US" dirty="0"/>
            </a:br>
            <a:r>
              <a:rPr lang="en-US" i="1" dirty="0" err="1"/>
              <a:t>Religio</a:t>
            </a:r>
            <a:endParaRPr lang="en-US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A57D20-01DB-9E46-BFE1-6CFEA144CF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i="1" dirty="0" err="1">
                <a:solidFill>
                  <a:schemeClr val="tx1"/>
                </a:solidFill>
              </a:rPr>
              <a:t>Nec</a:t>
            </a:r>
            <a:r>
              <a:rPr lang="en-US" sz="2400" i="1" dirty="0">
                <a:solidFill>
                  <a:schemeClr val="tx1"/>
                </a:solidFill>
              </a:rPr>
              <a:t> </a:t>
            </a:r>
            <a:r>
              <a:rPr lang="en-US" sz="2400" i="1" dirty="0" err="1">
                <a:solidFill>
                  <a:schemeClr val="tx1"/>
                </a:solidFill>
              </a:rPr>
              <a:t>vero</a:t>
            </a:r>
            <a:r>
              <a:rPr lang="en-US" sz="2400" i="1" dirty="0">
                <a:solidFill>
                  <a:schemeClr val="tx1"/>
                </a:solidFill>
              </a:rPr>
              <a:t>—id </a:t>
            </a:r>
            <a:r>
              <a:rPr lang="en-US" sz="2400" i="1" dirty="0" err="1">
                <a:solidFill>
                  <a:schemeClr val="tx1"/>
                </a:solidFill>
              </a:rPr>
              <a:t>enim</a:t>
            </a:r>
            <a:r>
              <a:rPr lang="en-US" sz="2400" i="1" dirty="0">
                <a:solidFill>
                  <a:schemeClr val="tx1"/>
                </a:solidFill>
              </a:rPr>
              <a:t> </a:t>
            </a:r>
            <a:r>
              <a:rPr lang="en-US" sz="2400" i="1" dirty="0" err="1">
                <a:solidFill>
                  <a:schemeClr val="tx1"/>
                </a:solidFill>
              </a:rPr>
              <a:t>diligenter</a:t>
            </a:r>
            <a:r>
              <a:rPr lang="en-US" sz="2400" i="1" dirty="0">
                <a:solidFill>
                  <a:schemeClr val="tx1"/>
                </a:solidFill>
              </a:rPr>
              <a:t> </a:t>
            </a:r>
            <a:r>
              <a:rPr lang="en-US" sz="2400" i="1" dirty="0" err="1">
                <a:solidFill>
                  <a:schemeClr val="tx1"/>
                </a:solidFill>
              </a:rPr>
              <a:t>intellegi</a:t>
            </a:r>
            <a:r>
              <a:rPr lang="en-US" sz="2400" i="1" dirty="0">
                <a:solidFill>
                  <a:schemeClr val="tx1"/>
                </a:solidFill>
              </a:rPr>
              <a:t> </a:t>
            </a:r>
            <a:r>
              <a:rPr lang="en-US" sz="2400" i="1" dirty="0" err="1">
                <a:solidFill>
                  <a:schemeClr val="tx1"/>
                </a:solidFill>
              </a:rPr>
              <a:t>volo</a:t>
            </a:r>
            <a:r>
              <a:rPr lang="en-US" sz="2400" i="1" dirty="0">
                <a:solidFill>
                  <a:schemeClr val="tx1"/>
                </a:solidFill>
              </a:rPr>
              <a:t>—</a:t>
            </a:r>
            <a:r>
              <a:rPr lang="en-US" sz="2400" b="1" i="1" dirty="0" err="1">
                <a:solidFill>
                  <a:srgbClr val="00B0F0"/>
                </a:solidFill>
              </a:rPr>
              <a:t>superstitione</a:t>
            </a:r>
            <a:r>
              <a:rPr lang="en-US" sz="2400" i="1" dirty="0">
                <a:solidFill>
                  <a:srgbClr val="00B0F0"/>
                </a:solidFill>
              </a:rPr>
              <a:t> </a:t>
            </a:r>
            <a:r>
              <a:rPr lang="en-US" sz="2400" i="1" dirty="0" err="1">
                <a:solidFill>
                  <a:schemeClr val="tx1"/>
                </a:solidFill>
              </a:rPr>
              <a:t>tollenda</a:t>
            </a:r>
            <a:r>
              <a:rPr lang="en-US" sz="2400" i="1" dirty="0">
                <a:solidFill>
                  <a:schemeClr val="tx1"/>
                </a:solidFill>
              </a:rPr>
              <a:t> </a:t>
            </a:r>
            <a:r>
              <a:rPr lang="en-US" sz="2400" b="1" i="1" dirty="0" err="1">
                <a:solidFill>
                  <a:srgbClr val="00B0F0"/>
                </a:solidFill>
              </a:rPr>
              <a:t>religio</a:t>
            </a:r>
            <a:r>
              <a:rPr lang="en-US" sz="2400" i="1" dirty="0">
                <a:solidFill>
                  <a:schemeClr val="tx1"/>
                </a:solidFill>
              </a:rPr>
              <a:t> </a:t>
            </a:r>
            <a:r>
              <a:rPr lang="en-US" sz="2400" i="1" dirty="0" err="1">
                <a:solidFill>
                  <a:schemeClr val="tx1"/>
                </a:solidFill>
              </a:rPr>
              <a:t>tollitur</a:t>
            </a:r>
            <a:r>
              <a:rPr lang="en-US" sz="2400" i="1" dirty="0">
                <a:solidFill>
                  <a:schemeClr val="tx1"/>
                </a:solidFill>
              </a:rPr>
              <a:t>. Nam et maiorum </a:t>
            </a:r>
            <a:r>
              <a:rPr lang="en-US" sz="2400" i="1" dirty="0" err="1">
                <a:solidFill>
                  <a:schemeClr val="tx1"/>
                </a:solidFill>
              </a:rPr>
              <a:t>instituta</a:t>
            </a:r>
            <a:r>
              <a:rPr lang="en-US" sz="2400" i="1" dirty="0">
                <a:solidFill>
                  <a:schemeClr val="tx1"/>
                </a:solidFill>
              </a:rPr>
              <a:t> </a:t>
            </a:r>
            <a:r>
              <a:rPr lang="en-US" sz="2400" i="1" dirty="0" err="1">
                <a:solidFill>
                  <a:schemeClr val="tx1"/>
                </a:solidFill>
              </a:rPr>
              <a:t>tueri</a:t>
            </a:r>
            <a:r>
              <a:rPr lang="en-US" sz="2400" i="1" dirty="0">
                <a:solidFill>
                  <a:schemeClr val="tx1"/>
                </a:solidFill>
              </a:rPr>
              <a:t> </a:t>
            </a:r>
            <a:r>
              <a:rPr lang="en-US" sz="2400" i="1" dirty="0" err="1">
                <a:solidFill>
                  <a:schemeClr val="tx1"/>
                </a:solidFill>
              </a:rPr>
              <a:t>sacris</a:t>
            </a:r>
            <a:r>
              <a:rPr lang="en-US" sz="2400" i="1" dirty="0">
                <a:solidFill>
                  <a:schemeClr val="tx1"/>
                </a:solidFill>
              </a:rPr>
              <a:t> </a:t>
            </a:r>
            <a:r>
              <a:rPr lang="en-US" sz="2400" i="1" dirty="0" err="1">
                <a:solidFill>
                  <a:schemeClr val="tx1"/>
                </a:solidFill>
              </a:rPr>
              <a:t>caerimoniisque</a:t>
            </a:r>
            <a:r>
              <a:rPr lang="en-US" sz="2400" i="1" dirty="0">
                <a:solidFill>
                  <a:schemeClr val="tx1"/>
                </a:solidFill>
              </a:rPr>
              <a:t> </a:t>
            </a:r>
            <a:r>
              <a:rPr lang="en-US" sz="2400" i="1" dirty="0" err="1">
                <a:solidFill>
                  <a:schemeClr val="tx1"/>
                </a:solidFill>
              </a:rPr>
              <a:t>retinendis</a:t>
            </a:r>
            <a:r>
              <a:rPr lang="en-US" sz="2400" i="1" dirty="0">
                <a:solidFill>
                  <a:schemeClr val="tx1"/>
                </a:solidFill>
              </a:rPr>
              <a:t> </a:t>
            </a:r>
            <a:r>
              <a:rPr lang="en-US" sz="2400" i="1" dirty="0" err="1">
                <a:solidFill>
                  <a:schemeClr val="tx1"/>
                </a:solidFill>
              </a:rPr>
              <a:t>sapientis</a:t>
            </a:r>
            <a:r>
              <a:rPr lang="en-US" sz="2400" i="1" dirty="0">
                <a:solidFill>
                  <a:schemeClr val="tx1"/>
                </a:solidFill>
              </a:rPr>
              <a:t> est.</a:t>
            </a:r>
          </a:p>
          <a:p>
            <a:pPr marL="0" indent="0">
              <a:buNone/>
            </a:pPr>
            <a:endParaRPr lang="en-US" sz="2400" dirty="0">
              <a:solidFill>
                <a:schemeClr val="tx1"/>
              </a:solidFill>
              <a:effectLst/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But I want it distinctly understood that the destruction of </a:t>
            </a:r>
            <a:r>
              <a:rPr lang="en-US" sz="2400" b="1" dirty="0">
                <a:solidFill>
                  <a:srgbClr val="00B0F0"/>
                </a:solidFill>
              </a:rPr>
              <a:t>superstition</a:t>
            </a:r>
            <a:r>
              <a:rPr lang="en-US" sz="2400" dirty="0">
                <a:solidFill>
                  <a:schemeClr val="tx1"/>
                </a:solidFill>
              </a:rPr>
              <a:t> does not mean the destruction of </a:t>
            </a:r>
            <a:r>
              <a:rPr lang="en-US" sz="2400" b="1" dirty="0">
                <a:solidFill>
                  <a:srgbClr val="00B0F0"/>
                </a:solidFill>
              </a:rPr>
              <a:t>religion</a:t>
            </a:r>
            <a:r>
              <a:rPr lang="en-US" sz="2400" dirty="0">
                <a:solidFill>
                  <a:schemeClr val="tx1"/>
                </a:solidFill>
              </a:rPr>
              <a:t>. For I consider it the part of wisdom to preserve the institutions of our forefathers by retaining their sacred rites and ceremonies.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  <a:effectLst/>
            </a:endParaRPr>
          </a:p>
          <a:p>
            <a:pPr marL="0" indent="0">
              <a:buNone/>
            </a:pPr>
            <a:r>
              <a:rPr lang="en-US" i="1" dirty="0">
                <a:solidFill>
                  <a:schemeClr val="tx1"/>
                </a:solidFill>
              </a:rPr>
              <a:t>De Div. </a:t>
            </a:r>
            <a:r>
              <a:rPr lang="en-US" dirty="0">
                <a:solidFill>
                  <a:schemeClr val="tx1"/>
                </a:solidFill>
              </a:rPr>
              <a:t>2.148</a:t>
            </a:r>
            <a:endParaRPr lang="en-US" i="1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8324440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5E9D4C-4A4D-2840-AC95-0ECB25F98C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/>
              <a:t>Dreams in </a:t>
            </a:r>
            <a:br>
              <a:rPr lang="en-US" sz="4000" dirty="0"/>
            </a:br>
            <a:r>
              <a:rPr lang="en-US" sz="4000" i="1" dirty="0"/>
              <a:t>De Div.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FF2F9A-63F6-B843-820A-35CEE9E05D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8" y="864108"/>
            <a:ext cx="7661672" cy="5120640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>
                <a:solidFill>
                  <a:srgbClr val="00B0F0"/>
                </a:solidFill>
              </a:rPr>
              <a:t>Quintus: </a:t>
            </a:r>
            <a:r>
              <a:rPr lang="en-US" sz="2400" dirty="0">
                <a:solidFill>
                  <a:schemeClr val="tx1"/>
                </a:solidFill>
              </a:rPr>
              <a:t>uses successful predictions of foreign and Roman dreams to support credibility of divination in agreement with Stoic philosophy </a:t>
            </a:r>
          </a:p>
          <a:p>
            <a:pPr marL="0" indent="0">
              <a:buNone/>
            </a:pPr>
            <a:endParaRPr lang="en-US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rgbClr val="00B0F0"/>
                </a:solidFill>
              </a:rPr>
              <a:t>Cicero: </a:t>
            </a:r>
            <a:r>
              <a:rPr lang="en-US" sz="2400" dirty="0">
                <a:solidFill>
                  <a:schemeClr val="tx1"/>
                </a:solidFill>
              </a:rPr>
              <a:t>dreams cannot predict the future, part of </a:t>
            </a:r>
            <a:r>
              <a:rPr lang="en-US" sz="2400" i="1" dirty="0" err="1">
                <a:solidFill>
                  <a:schemeClr val="tx1"/>
                </a:solidFill>
              </a:rPr>
              <a:t>superstitio</a:t>
            </a:r>
            <a:r>
              <a:rPr lang="en-US" sz="2400" i="1" dirty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not </a:t>
            </a:r>
            <a:r>
              <a:rPr lang="en-US" sz="2400" i="1" dirty="0" err="1">
                <a:solidFill>
                  <a:schemeClr val="tx1"/>
                </a:solidFill>
              </a:rPr>
              <a:t>religio</a:t>
            </a:r>
            <a:endParaRPr lang="en-US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400" i="1" dirty="0" err="1">
                <a:solidFill>
                  <a:schemeClr val="tx1"/>
                </a:solidFill>
              </a:rPr>
              <a:t>Explodatur</a:t>
            </a:r>
            <a:r>
              <a:rPr lang="en-US" sz="2400" i="1" dirty="0">
                <a:solidFill>
                  <a:schemeClr val="tx1"/>
                </a:solidFill>
              </a:rPr>
              <a:t> </a:t>
            </a:r>
            <a:r>
              <a:rPr lang="en-US" sz="2400" i="1" dirty="0" err="1">
                <a:solidFill>
                  <a:schemeClr val="tx1"/>
                </a:solidFill>
              </a:rPr>
              <a:t>igitur</a:t>
            </a:r>
            <a:r>
              <a:rPr lang="en-US" sz="2400" i="1" dirty="0">
                <a:solidFill>
                  <a:schemeClr val="tx1"/>
                </a:solidFill>
              </a:rPr>
              <a:t> </a:t>
            </a:r>
            <a:r>
              <a:rPr lang="en-US" sz="2400" i="1" dirty="0" err="1">
                <a:solidFill>
                  <a:schemeClr val="tx1"/>
                </a:solidFill>
              </a:rPr>
              <a:t>haec</a:t>
            </a:r>
            <a:r>
              <a:rPr lang="en-US" sz="2400" i="1" dirty="0">
                <a:solidFill>
                  <a:schemeClr val="tx1"/>
                </a:solidFill>
              </a:rPr>
              <a:t> quoque </a:t>
            </a:r>
            <a:r>
              <a:rPr lang="en-US" sz="2400" i="1" dirty="0" err="1">
                <a:solidFill>
                  <a:schemeClr val="tx1"/>
                </a:solidFill>
              </a:rPr>
              <a:t>somniorum</a:t>
            </a:r>
            <a:r>
              <a:rPr lang="en-US" sz="2400" i="1" dirty="0">
                <a:solidFill>
                  <a:schemeClr val="tx1"/>
                </a:solidFill>
              </a:rPr>
              <a:t> </a:t>
            </a:r>
            <a:r>
              <a:rPr lang="en-US" sz="2400" i="1" dirty="0" err="1">
                <a:solidFill>
                  <a:schemeClr val="tx1"/>
                </a:solidFill>
              </a:rPr>
              <a:t>divinatio</a:t>
            </a:r>
            <a:r>
              <a:rPr lang="en-US" sz="2400" i="1" dirty="0">
                <a:solidFill>
                  <a:schemeClr val="tx1"/>
                </a:solidFill>
              </a:rPr>
              <a:t> </a:t>
            </a:r>
            <a:r>
              <a:rPr lang="en-US" sz="2400" i="1" dirty="0" err="1">
                <a:solidFill>
                  <a:schemeClr val="tx1"/>
                </a:solidFill>
              </a:rPr>
              <a:t>pariter</a:t>
            </a:r>
            <a:r>
              <a:rPr lang="en-US" sz="2400" i="1" dirty="0">
                <a:solidFill>
                  <a:schemeClr val="tx1"/>
                </a:solidFill>
              </a:rPr>
              <a:t> cum ceteris.</a:t>
            </a:r>
            <a:r>
              <a:rPr lang="en-US" sz="2400" i="1" dirty="0">
                <a:solidFill>
                  <a:schemeClr val="tx1"/>
                </a:solidFill>
                <a:effectLst/>
              </a:rPr>
              <a:t> </a:t>
            </a:r>
            <a:endParaRPr lang="en-US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Then let dreams, as a means of divination, be rejected along with the rest.</a:t>
            </a: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i="1" dirty="0">
                <a:solidFill>
                  <a:schemeClr val="tx1"/>
                </a:solidFill>
              </a:rPr>
              <a:t>De Div. </a:t>
            </a:r>
            <a:r>
              <a:rPr lang="en-US" dirty="0">
                <a:solidFill>
                  <a:schemeClr val="tx1"/>
                </a:solidFill>
              </a:rPr>
              <a:t>2.148</a:t>
            </a:r>
            <a:endParaRPr lang="en-US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32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39F3E8-59B2-2246-9086-B3B77237B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57C1C6-67C0-DE47-9AA9-F720A29380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69475" y="864108"/>
            <a:ext cx="8063345" cy="5120640"/>
          </a:xfrm>
        </p:spPr>
        <p:txBody>
          <a:bodyPr/>
          <a:lstStyle/>
          <a:p>
            <a:r>
              <a:rPr lang="en-US" sz="2400" dirty="0">
                <a:solidFill>
                  <a:schemeClr val="tx1"/>
                </a:solidFill>
              </a:rPr>
              <a:t>Philosophical Exercise</a:t>
            </a:r>
          </a:p>
          <a:p>
            <a:r>
              <a:rPr lang="en-US" sz="2400" dirty="0" err="1">
                <a:solidFill>
                  <a:schemeClr val="tx1"/>
                </a:solidFill>
              </a:rPr>
              <a:t>Krostenko</a:t>
            </a:r>
            <a:r>
              <a:rPr lang="en-US" sz="2400" dirty="0">
                <a:solidFill>
                  <a:schemeClr val="tx1"/>
                </a:solidFill>
              </a:rPr>
              <a:t> 2000, 355: “both </a:t>
            </a:r>
            <a:r>
              <a:rPr lang="en-US" sz="2400" dirty="0" err="1">
                <a:solidFill>
                  <a:schemeClr val="tx1"/>
                </a:solidFill>
              </a:rPr>
              <a:t>feidism</a:t>
            </a:r>
            <a:r>
              <a:rPr lang="en-US" sz="2400" dirty="0">
                <a:solidFill>
                  <a:schemeClr val="tx1"/>
                </a:solidFill>
              </a:rPr>
              <a:t> and skepticism fail to provide an adequate account of the Roman practice of divination” </a:t>
            </a:r>
          </a:p>
          <a:p>
            <a:r>
              <a:rPr lang="en-US" sz="2400" dirty="0">
                <a:solidFill>
                  <a:schemeClr val="tx1"/>
                </a:solidFill>
              </a:rPr>
              <a:t>Complex role of divination in both philosophy and Roman society</a:t>
            </a:r>
          </a:p>
          <a:p>
            <a:pPr lvl="1"/>
            <a:r>
              <a:rPr lang="en-US" sz="2000" b="1" dirty="0">
                <a:solidFill>
                  <a:srgbClr val="00B0F0"/>
                </a:solidFill>
              </a:rPr>
              <a:t>Quintus: </a:t>
            </a:r>
            <a:r>
              <a:rPr lang="en-US" sz="2000" dirty="0">
                <a:solidFill>
                  <a:schemeClr val="tx1"/>
                </a:solidFill>
              </a:rPr>
              <a:t>Stoicism</a:t>
            </a:r>
          </a:p>
          <a:p>
            <a:pPr lvl="1"/>
            <a:r>
              <a:rPr lang="en-US" sz="2000" b="1" dirty="0">
                <a:solidFill>
                  <a:srgbClr val="00B0F0"/>
                </a:solidFill>
              </a:rPr>
              <a:t>Cicero</a:t>
            </a:r>
            <a:r>
              <a:rPr lang="en-US" sz="2000" dirty="0">
                <a:solidFill>
                  <a:srgbClr val="00B0F0"/>
                </a:solidFill>
              </a:rPr>
              <a:t>: </a:t>
            </a:r>
            <a:r>
              <a:rPr lang="en-US" sz="2000" dirty="0">
                <a:solidFill>
                  <a:schemeClr val="tx1"/>
                </a:solidFill>
              </a:rPr>
              <a:t>Roman identity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6593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ECCE5F-C641-7643-BE9D-F3AF3B80F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Bibliography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54B266-85E4-5844-8F4E-3C2BA9FE4E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62390" y="1123837"/>
            <a:ext cx="7315200" cy="51206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Beard, Mary. 1986. “Cicero and Divination: the Formation of a Latin Discourse.” </a:t>
            </a:r>
            <a:r>
              <a:rPr lang="en-US" i="1" dirty="0">
                <a:solidFill>
                  <a:schemeClr val="tx1"/>
                </a:solidFill>
              </a:rPr>
              <a:t>Journal of Roman Studies</a:t>
            </a:r>
            <a:r>
              <a:rPr lang="en-US" dirty="0">
                <a:solidFill>
                  <a:schemeClr val="tx1"/>
                </a:solidFill>
              </a:rPr>
              <a:t> 76, 33-46.</a:t>
            </a:r>
          </a:p>
          <a:p>
            <a:pPr marL="0" indent="0">
              <a:buNone/>
            </a:pPr>
            <a:r>
              <a:rPr lang="en-US" dirty="0" err="1">
                <a:solidFill>
                  <a:schemeClr val="tx1"/>
                </a:solidFill>
              </a:rPr>
              <a:t>Denyer</a:t>
            </a:r>
            <a:r>
              <a:rPr lang="en-US" dirty="0">
                <a:solidFill>
                  <a:schemeClr val="tx1"/>
                </a:solidFill>
              </a:rPr>
              <a:t>, Nicholas. 1985. “The Case against Divination: an Examination of Cicero’s De </a:t>
            </a:r>
            <a:r>
              <a:rPr lang="en-US" dirty="0" err="1">
                <a:solidFill>
                  <a:schemeClr val="tx1"/>
                </a:solidFill>
              </a:rPr>
              <a:t>Divinatione</a:t>
            </a:r>
            <a:r>
              <a:rPr lang="en-US" dirty="0">
                <a:solidFill>
                  <a:schemeClr val="tx1"/>
                </a:solidFill>
              </a:rPr>
              <a:t>.” </a:t>
            </a:r>
            <a:r>
              <a:rPr lang="en-US" i="1" dirty="0">
                <a:solidFill>
                  <a:schemeClr val="tx1"/>
                </a:solidFill>
              </a:rPr>
              <a:t>Proceedings of the Cambridge Philological Society</a:t>
            </a:r>
            <a:r>
              <a:rPr lang="en-US" dirty="0">
                <a:solidFill>
                  <a:schemeClr val="tx1"/>
                </a:solidFill>
              </a:rPr>
              <a:t> 31, 1–10. 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Hankinson, R.J. 1988. “Stoicism, Science and Divination.” </a:t>
            </a:r>
            <a:r>
              <a:rPr lang="en-US" i="1" dirty="0">
                <a:solidFill>
                  <a:schemeClr val="tx1"/>
                </a:solidFill>
              </a:rPr>
              <a:t>Apeiron</a:t>
            </a:r>
            <a:r>
              <a:rPr lang="en-US" dirty="0">
                <a:solidFill>
                  <a:schemeClr val="tx1"/>
                </a:solidFill>
              </a:rPr>
              <a:t> 21.2.</a:t>
            </a:r>
          </a:p>
          <a:p>
            <a:pPr marL="0" indent="0">
              <a:buNone/>
            </a:pPr>
            <a:r>
              <a:rPr lang="en-US" dirty="0" err="1">
                <a:solidFill>
                  <a:schemeClr val="tx1"/>
                </a:solidFill>
              </a:rPr>
              <a:t>Krostenko</a:t>
            </a:r>
            <a:r>
              <a:rPr lang="en-US" dirty="0">
                <a:solidFill>
                  <a:schemeClr val="tx1"/>
                </a:solidFill>
              </a:rPr>
              <a:t>, Brian. “Beyond (Dis)belief: Rhetorical Form and Religious Symbol in Cicero’s de </a:t>
            </a:r>
            <a:r>
              <a:rPr lang="en-US" dirty="0" err="1">
                <a:solidFill>
                  <a:schemeClr val="tx1"/>
                </a:solidFill>
              </a:rPr>
              <a:t>Divinatione</a:t>
            </a:r>
            <a:r>
              <a:rPr lang="en-US" dirty="0">
                <a:solidFill>
                  <a:schemeClr val="tx1"/>
                </a:solidFill>
              </a:rPr>
              <a:t>”. </a:t>
            </a:r>
            <a:r>
              <a:rPr lang="en-US" i="1" dirty="0">
                <a:solidFill>
                  <a:schemeClr val="tx1"/>
                </a:solidFill>
              </a:rPr>
              <a:t>Transactions of the American Philological Association </a:t>
            </a:r>
            <a:r>
              <a:rPr lang="en-US" dirty="0">
                <a:solidFill>
                  <a:schemeClr val="tx1"/>
                </a:solidFill>
              </a:rPr>
              <a:t>130, 353-391.</a:t>
            </a:r>
          </a:p>
          <a:p>
            <a:pPr marL="0" indent="0">
              <a:buNone/>
            </a:pPr>
            <a:r>
              <a:rPr lang="en-US" dirty="0" err="1">
                <a:solidFill>
                  <a:schemeClr val="tx1"/>
                </a:solidFill>
              </a:rPr>
              <a:t>Riess</a:t>
            </a:r>
            <a:r>
              <a:rPr lang="en-US" dirty="0">
                <a:solidFill>
                  <a:schemeClr val="tx1"/>
                </a:solidFill>
              </a:rPr>
              <a:t>, Ernst. 1933. “The Influence of Astrology on Life and Literature at Rome.” </a:t>
            </a:r>
            <a:r>
              <a:rPr lang="en-US" i="1" dirty="0">
                <a:solidFill>
                  <a:schemeClr val="tx1"/>
                </a:solidFill>
              </a:rPr>
              <a:t>The Classical Weekly</a:t>
            </a:r>
            <a:r>
              <a:rPr lang="en-US" dirty="0">
                <a:solidFill>
                  <a:schemeClr val="tx1"/>
                </a:solidFill>
              </a:rPr>
              <a:t> 27.10, 73.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Schofield, Malcolm. 1986. “Cicero for and against Divination.” </a:t>
            </a:r>
            <a:r>
              <a:rPr lang="en-US" i="1" dirty="0">
                <a:solidFill>
                  <a:schemeClr val="tx1"/>
                </a:solidFill>
              </a:rPr>
              <a:t>Journal of Roman Studies</a:t>
            </a:r>
            <a:r>
              <a:rPr lang="en-US" dirty="0">
                <a:solidFill>
                  <a:schemeClr val="tx1"/>
                </a:solidFill>
              </a:rPr>
              <a:t> 76, 47–65.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8528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CC842D17-E14E-4882-8C0E-500860C061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" y="758952"/>
            <a:ext cx="262395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" name="Picture 2" descr="The white-tailed eagle">
            <a:extLst>
              <a:ext uri="{FF2B5EF4-FFF2-40B4-BE49-F238E27FC236}">
                <a16:creationId xmlns:a16="http://schemas.microsoft.com/office/drawing/2014/main" id="{E482321B-8951-2642-8D6D-ADBF4923E9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825" r="-3" b="-3"/>
          <a:stretch/>
        </p:blipFill>
        <p:spPr>
          <a:xfrm>
            <a:off x="423331" y="758952"/>
            <a:ext cx="5535397" cy="428761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2E71D009-CC72-45E6-8D1C-42189C5D3D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19594" y="758951"/>
            <a:ext cx="5535397" cy="8824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FC54905-BA4B-4491-B960-ED60CA7AA4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3330" y="5207429"/>
            <a:ext cx="5535397" cy="8824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Night stars on the desert">
            <a:extLst>
              <a:ext uri="{FF2B5EF4-FFF2-40B4-BE49-F238E27FC236}">
                <a16:creationId xmlns:a16="http://schemas.microsoft.com/office/drawing/2014/main" id="{C52078E6-350C-EC43-A476-7B5F161C40C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070" r="5723"/>
          <a:stretch/>
        </p:blipFill>
        <p:spPr>
          <a:xfrm>
            <a:off x="6119594" y="1802294"/>
            <a:ext cx="5535397" cy="428761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FB7BB494-9ECF-401D-A865-D03E511C26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428129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9528BB-F4D6-6B45-B419-F95A29F466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i="1" dirty="0"/>
              <a:t>De </a:t>
            </a:r>
            <a:r>
              <a:rPr lang="en-US" sz="4800" i="1" dirty="0" err="1"/>
              <a:t>Divinatione</a:t>
            </a:r>
            <a:endParaRPr lang="en-US" sz="4800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024E17-184A-D042-8CF4-82E1A9900D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0732" y="868680"/>
            <a:ext cx="7514993" cy="512064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Book One: Quintus’ Defense of Divination</a:t>
            </a:r>
          </a:p>
          <a:p>
            <a:pPr marL="0" indent="0">
              <a:buNone/>
            </a:pPr>
            <a:endParaRPr lang="en-US" sz="3200" dirty="0">
              <a:solidFill>
                <a:schemeClr val="tx1"/>
              </a:solidFill>
            </a:endParaRPr>
          </a:p>
          <a:p>
            <a:r>
              <a:rPr lang="en-US" sz="3200" dirty="0">
                <a:solidFill>
                  <a:schemeClr val="tx1"/>
                </a:solidFill>
              </a:rPr>
              <a:t>Book Two: Cicero’s Critique of Divination</a:t>
            </a:r>
          </a:p>
        </p:txBody>
      </p:sp>
    </p:spTree>
    <p:extLst>
      <p:ext uri="{BB962C8B-B14F-4D97-AF65-F5344CB8AC3E}">
        <p14:creationId xmlns:p14="http://schemas.microsoft.com/office/powerpoint/2010/main" val="1692742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FF4B64-CCD6-174C-B5A9-6F4F9C0D8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/>
              <a:t>Cicero the Character </a:t>
            </a:r>
            <a:br>
              <a:rPr lang="en-US" sz="4000" dirty="0"/>
            </a:br>
            <a:r>
              <a:rPr lang="en-US" sz="4000" dirty="0"/>
              <a:t>vs. </a:t>
            </a:r>
            <a:br>
              <a:rPr lang="en-US" sz="4000" dirty="0"/>
            </a:br>
            <a:r>
              <a:rPr lang="en-US" sz="4000" dirty="0"/>
              <a:t>Cicero the Author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075B48-F98D-7041-9BFE-F53225BE10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Beard 1986 and Schofield 1986</a:t>
            </a:r>
          </a:p>
          <a:p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The characters “Quintus” and “Cicero” provide a useful framework for introducing different philosophical thoughts on the topic </a:t>
            </a:r>
          </a:p>
        </p:txBody>
      </p:sp>
    </p:spTree>
    <p:extLst>
      <p:ext uri="{BB962C8B-B14F-4D97-AF65-F5344CB8AC3E}">
        <p14:creationId xmlns:p14="http://schemas.microsoft.com/office/powerpoint/2010/main" val="8274578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178B0B-FB85-F04A-B53C-EA6584774B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/>
              <a:t>Divination and Stoicism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77282A-2AD6-E240-90BA-8BA272B831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Hankinson 1988, 130: Stoicism was “peculiarly fitted to the acceptance of divination” </a:t>
            </a:r>
          </a:p>
          <a:p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dirty="0" err="1">
                <a:solidFill>
                  <a:schemeClr val="tx1"/>
                </a:solidFill>
              </a:rPr>
              <a:t>Denyer</a:t>
            </a:r>
            <a:r>
              <a:rPr lang="en-US" sz="2400" dirty="0">
                <a:solidFill>
                  <a:schemeClr val="tx1"/>
                </a:solidFill>
              </a:rPr>
              <a:t> 1985, 1: “the Stoic argument for divinatory realism ran: </a:t>
            </a:r>
            <a:r>
              <a:rPr lang="en-US" sz="2400" i="1" dirty="0" err="1">
                <a:solidFill>
                  <a:schemeClr val="tx1"/>
                </a:solidFill>
              </a:rPr>
              <a:t>si</a:t>
            </a:r>
            <a:r>
              <a:rPr lang="en-US" sz="2400" i="1" dirty="0">
                <a:solidFill>
                  <a:schemeClr val="tx1"/>
                </a:solidFill>
              </a:rPr>
              <a:t> </a:t>
            </a:r>
            <a:r>
              <a:rPr lang="en-US" sz="2400" i="1" dirty="0" err="1">
                <a:solidFill>
                  <a:schemeClr val="tx1"/>
                </a:solidFill>
              </a:rPr>
              <a:t>divinatio</a:t>
            </a:r>
            <a:r>
              <a:rPr lang="en-US" sz="2400" i="1" dirty="0">
                <a:solidFill>
                  <a:schemeClr val="tx1"/>
                </a:solidFill>
              </a:rPr>
              <a:t> </a:t>
            </a:r>
            <a:r>
              <a:rPr lang="en-US" sz="2400" i="1" dirty="0" err="1">
                <a:solidFill>
                  <a:schemeClr val="tx1"/>
                </a:solidFill>
              </a:rPr>
              <a:t>est</a:t>
            </a:r>
            <a:r>
              <a:rPr lang="en-US" sz="2400" i="1" dirty="0">
                <a:solidFill>
                  <a:schemeClr val="tx1"/>
                </a:solidFill>
              </a:rPr>
              <a:t>, di sunt </a:t>
            </a:r>
            <a:r>
              <a:rPr lang="en-US" sz="2400" dirty="0">
                <a:solidFill>
                  <a:schemeClr val="tx1"/>
                </a:solidFill>
              </a:rPr>
              <a:t>(</a:t>
            </a:r>
            <a:r>
              <a:rPr lang="en-US" sz="2400" i="1" dirty="0">
                <a:solidFill>
                  <a:schemeClr val="tx1"/>
                </a:solidFill>
              </a:rPr>
              <a:t>Div. </a:t>
            </a:r>
            <a:r>
              <a:rPr lang="en-US" sz="2400" dirty="0">
                <a:solidFill>
                  <a:schemeClr val="tx1"/>
                </a:solidFill>
              </a:rPr>
              <a:t>1.10)”</a:t>
            </a:r>
          </a:p>
        </p:txBody>
      </p:sp>
    </p:spTree>
    <p:extLst>
      <p:ext uri="{BB962C8B-B14F-4D97-AF65-F5344CB8AC3E}">
        <p14:creationId xmlns:p14="http://schemas.microsoft.com/office/powerpoint/2010/main" val="6982387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7DE5A1-FED7-F646-AF7D-D64CF994FD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Quintus on Traditionally Roman Divination</a:t>
            </a:r>
            <a:r>
              <a:rPr lang="en-US" dirty="0">
                <a:effectLst/>
              </a:rPr>
              <a:t>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0E0941-EBCD-C748-86C8-3C7DEAFB0A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i="1" dirty="0" err="1">
                <a:solidFill>
                  <a:schemeClr val="tx1"/>
                </a:solidFill>
              </a:rPr>
              <a:t>Quoties</a:t>
            </a:r>
            <a:r>
              <a:rPr lang="en-US" sz="2400" i="1" dirty="0">
                <a:solidFill>
                  <a:schemeClr val="tx1"/>
                </a:solidFill>
              </a:rPr>
              <a:t> </a:t>
            </a:r>
            <a:r>
              <a:rPr lang="en-US" sz="2400" i="1" dirty="0" err="1">
                <a:solidFill>
                  <a:schemeClr val="tx1"/>
                </a:solidFill>
              </a:rPr>
              <a:t>senatus</a:t>
            </a:r>
            <a:r>
              <a:rPr lang="en-US" sz="2400" i="1" dirty="0">
                <a:solidFill>
                  <a:schemeClr val="tx1"/>
                </a:solidFill>
              </a:rPr>
              <a:t> </a:t>
            </a:r>
            <a:r>
              <a:rPr lang="en-US" sz="2400" i="1" dirty="0" err="1">
                <a:solidFill>
                  <a:schemeClr val="tx1"/>
                </a:solidFill>
              </a:rPr>
              <a:t>decemviros</a:t>
            </a:r>
            <a:r>
              <a:rPr lang="en-US" sz="2400" i="1" dirty="0">
                <a:solidFill>
                  <a:schemeClr val="tx1"/>
                </a:solidFill>
              </a:rPr>
              <a:t> ad </a:t>
            </a:r>
            <a:r>
              <a:rPr lang="en-US" sz="2400" i="1" dirty="0" err="1">
                <a:solidFill>
                  <a:schemeClr val="tx1"/>
                </a:solidFill>
              </a:rPr>
              <a:t>libros</a:t>
            </a:r>
            <a:r>
              <a:rPr lang="en-US" sz="2400" i="1" dirty="0">
                <a:solidFill>
                  <a:schemeClr val="tx1"/>
                </a:solidFill>
              </a:rPr>
              <a:t> ire </a:t>
            </a:r>
            <a:r>
              <a:rPr lang="en-US" sz="2400" i="1" dirty="0" err="1">
                <a:solidFill>
                  <a:schemeClr val="tx1"/>
                </a:solidFill>
              </a:rPr>
              <a:t>iussit</a:t>
            </a:r>
            <a:r>
              <a:rPr lang="en-US" sz="2400" i="1" dirty="0">
                <a:solidFill>
                  <a:schemeClr val="tx1"/>
                </a:solidFill>
              </a:rPr>
              <a:t>! </a:t>
            </a:r>
            <a:r>
              <a:rPr lang="en-US" sz="2400" i="1" dirty="0" err="1">
                <a:solidFill>
                  <a:schemeClr val="tx1"/>
                </a:solidFill>
              </a:rPr>
              <a:t>quantis</a:t>
            </a:r>
            <a:r>
              <a:rPr lang="en-US" sz="2400" i="1" dirty="0">
                <a:solidFill>
                  <a:schemeClr val="tx1"/>
                </a:solidFill>
              </a:rPr>
              <a:t> in rebus </a:t>
            </a:r>
            <a:r>
              <a:rPr lang="en-US" sz="2400" i="1" dirty="0" err="1">
                <a:solidFill>
                  <a:schemeClr val="tx1"/>
                </a:solidFill>
              </a:rPr>
              <a:t>quamque</a:t>
            </a:r>
            <a:r>
              <a:rPr lang="en-US" sz="2400" i="1" dirty="0">
                <a:solidFill>
                  <a:schemeClr val="tx1"/>
                </a:solidFill>
              </a:rPr>
              <a:t> </a:t>
            </a:r>
            <a:r>
              <a:rPr lang="en-US" sz="2400" i="1" dirty="0" err="1">
                <a:solidFill>
                  <a:schemeClr val="tx1"/>
                </a:solidFill>
              </a:rPr>
              <a:t>saepe</a:t>
            </a:r>
            <a:r>
              <a:rPr lang="en-US" sz="2400" i="1" dirty="0">
                <a:solidFill>
                  <a:schemeClr val="tx1"/>
                </a:solidFill>
              </a:rPr>
              <a:t> </a:t>
            </a:r>
            <a:r>
              <a:rPr lang="en-US" sz="2400" i="1" dirty="0" err="1">
                <a:solidFill>
                  <a:schemeClr val="tx1"/>
                </a:solidFill>
              </a:rPr>
              <a:t>responsis</a:t>
            </a:r>
            <a:r>
              <a:rPr lang="en-US" sz="2400" i="1" dirty="0">
                <a:solidFill>
                  <a:schemeClr val="tx1"/>
                </a:solidFill>
              </a:rPr>
              <a:t> </a:t>
            </a:r>
            <a:r>
              <a:rPr lang="en-US" sz="2400" i="1" dirty="0" err="1">
                <a:solidFill>
                  <a:schemeClr val="tx1"/>
                </a:solidFill>
              </a:rPr>
              <a:t>haruspicum</a:t>
            </a:r>
            <a:r>
              <a:rPr lang="en-US" sz="2400" i="1" dirty="0">
                <a:solidFill>
                  <a:schemeClr val="tx1"/>
                </a:solidFill>
              </a:rPr>
              <a:t> </a:t>
            </a:r>
            <a:r>
              <a:rPr lang="en-US" sz="2400" i="1" dirty="0" err="1">
                <a:solidFill>
                  <a:schemeClr val="tx1"/>
                </a:solidFill>
              </a:rPr>
              <a:t>paruit</a:t>
            </a:r>
            <a:r>
              <a:rPr lang="en-US" sz="2400" i="1" dirty="0">
                <a:solidFill>
                  <a:schemeClr val="tx1"/>
                </a:solidFill>
              </a:rPr>
              <a:t>!</a:t>
            </a:r>
          </a:p>
          <a:p>
            <a:pPr marL="0" indent="0">
              <a:buNone/>
            </a:pPr>
            <a:endParaRPr lang="en-US" sz="2400" i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How many times the Senate has ordered the decemvirs to consult the Sibylline books! How often in matters of grave concern it has obeyed the responses of the soothsayers!</a:t>
            </a:r>
          </a:p>
          <a:p>
            <a:pPr marL="0" indent="0">
              <a:buNone/>
            </a:pPr>
            <a:endParaRPr lang="en-US" i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i="1" dirty="0">
                <a:solidFill>
                  <a:schemeClr val="tx1"/>
                </a:solidFill>
              </a:rPr>
              <a:t>De Div. </a:t>
            </a:r>
            <a:r>
              <a:rPr lang="en-US" dirty="0">
                <a:solidFill>
                  <a:schemeClr val="tx1"/>
                </a:solidFill>
              </a:rPr>
              <a:t>1.97</a:t>
            </a:r>
            <a:endParaRPr lang="en-US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7610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F02CD2-65DC-C04B-AA23-0746F94B83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Quintus on Foreign Divination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43DAE1-A9C1-CB44-97B0-9EA4959EF8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i="1" dirty="0" err="1">
                <a:solidFill>
                  <a:schemeClr val="tx1"/>
                </a:solidFill>
              </a:rPr>
              <a:t>diuturna</a:t>
            </a:r>
            <a:r>
              <a:rPr lang="en-US" sz="2400" i="1" dirty="0">
                <a:solidFill>
                  <a:schemeClr val="tx1"/>
                </a:solidFill>
              </a:rPr>
              <a:t> </a:t>
            </a:r>
            <a:r>
              <a:rPr lang="en-US" sz="2400" i="1" dirty="0" err="1">
                <a:solidFill>
                  <a:schemeClr val="tx1"/>
                </a:solidFill>
              </a:rPr>
              <a:t>observatione</a:t>
            </a:r>
            <a:r>
              <a:rPr lang="en-US" sz="2400" i="1" dirty="0">
                <a:solidFill>
                  <a:schemeClr val="tx1"/>
                </a:solidFill>
              </a:rPr>
              <a:t> </a:t>
            </a:r>
            <a:r>
              <a:rPr lang="en-US" sz="2400" i="1" dirty="0" err="1">
                <a:solidFill>
                  <a:schemeClr val="tx1"/>
                </a:solidFill>
              </a:rPr>
              <a:t>siderum</a:t>
            </a:r>
            <a:r>
              <a:rPr lang="en-US" sz="2400" i="1" dirty="0">
                <a:solidFill>
                  <a:schemeClr val="tx1"/>
                </a:solidFill>
              </a:rPr>
              <a:t> </a:t>
            </a:r>
            <a:r>
              <a:rPr lang="en-US" sz="2400" i="1" dirty="0" err="1">
                <a:solidFill>
                  <a:schemeClr val="tx1"/>
                </a:solidFill>
              </a:rPr>
              <a:t>scientiam</a:t>
            </a:r>
            <a:r>
              <a:rPr lang="en-US" sz="2400" i="1" dirty="0">
                <a:solidFill>
                  <a:schemeClr val="tx1"/>
                </a:solidFill>
              </a:rPr>
              <a:t> </a:t>
            </a:r>
            <a:r>
              <a:rPr lang="en-US" sz="2400" i="1" dirty="0" err="1">
                <a:solidFill>
                  <a:schemeClr val="tx1"/>
                </a:solidFill>
              </a:rPr>
              <a:t>putantur</a:t>
            </a:r>
            <a:r>
              <a:rPr lang="en-US" sz="2400" i="1" dirty="0">
                <a:solidFill>
                  <a:schemeClr val="tx1"/>
                </a:solidFill>
              </a:rPr>
              <a:t> </a:t>
            </a:r>
            <a:r>
              <a:rPr lang="en-US" sz="2400" i="1" dirty="0" err="1">
                <a:solidFill>
                  <a:schemeClr val="tx1"/>
                </a:solidFill>
              </a:rPr>
              <a:t>effecisse</a:t>
            </a:r>
            <a:r>
              <a:rPr lang="en-US" sz="2400" i="1" dirty="0">
                <a:solidFill>
                  <a:schemeClr val="tx1"/>
                </a:solidFill>
              </a:rPr>
              <a:t>, </a:t>
            </a:r>
            <a:r>
              <a:rPr lang="en-US" sz="2400" i="1" dirty="0" err="1">
                <a:solidFill>
                  <a:schemeClr val="tx1"/>
                </a:solidFill>
              </a:rPr>
              <a:t>ut</a:t>
            </a:r>
            <a:r>
              <a:rPr lang="en-US" sz="2400" i="1" dirty="0">
                <a:solidFill>
                  <a:schemeClr val="tx1"/>
                </a:solidFill>
              </a:rPr>
              <a:t> </a:t>
            </a:r>
            <a:r>
              <a:rPr lang="en-US" sz="2400" i="1" dirty="0" err="1">
                <a:solidFill>
                  <a:schemeClr val="tx1"/>
                </a:solidFill>
              </a:rPr>
              <a:t>praedici</a:t>
            </a:r>
            <a:r>
              <a:rPr lang="en-US" sz="2400" i="1" dirty="0">
                <a:solidFill>
                  <a:schemeClr val="tx1"/>
                </a:solidFill>
              </a:rPr>
              <a:t> posset quid </a:t>
            </a:r>
            <a:r>
              <a:rPr lang="en-US" sz="2400" i="1" dirty="0" err="1">
                <a:solidFill>
                  <a:schemeClr val="tx1"/>
                </a:solidFill>
              </a:rPr>
              <a:t>cuique</a:t>
            </a:r>
            <a:r>
              <a:rPr lang="en-US" sz="2400" i="1" dirty="0">
                <a:solidFill>
                  <a:schemeClr val="tx1"/>
                </a:solidFill>
              </a:rPr>
              <a:t> </a:t>
            </a:r>
            <a:r>
              <a:rPr lang="en-US" sz="2400" i="1" dirty="0" err="1">
                <a:solidFill>
                  <a:schemeClr val="tx1"/>
                </a:solidFill>
              </a:rPr>
              <a:t>eventurum</a:t>
            </a:r>
            <a:r>
              <a:rPr lang="en-US" sz="2400" i="1" dirty="0">
                <a:solidFill>
                  <a:schemeClr val="tx1"/>
                </a:solidFill>
              </a:rPr>
              <a:t> et quo </a:t>
            </a:r>
            <a:r>
              <a:rPr lang="en-US" sz="2400" i="1" dirty="0" err="1">
                <a:solidFill>
                  <a:schemeClr val="tx1"/>
                </a:solidFill>
              </a:rPr>
              <a:t>quisque</a:t>
            </a:r>
            <a:r>
              <a:rPr lang="en-US" sz="2400" i="1" dirty="0">
                <a:solidFill>
                  <a:schemeClr val="tx1"/>
                </a:solidFill>
              </a:rPr>
              <a:t> </a:t>
            </a:r>
            <a:r>
              <a:rPr lang="en-US" sz="2400" i="1" dirty="0" err="1">
                <a:solidFill>
                  <a:schemeClr val="tx1"/>
                </a:solidFill>
              </a:rPr>
              <a:t>fato</a:t>
            </a:r>
            <a:r>
              <a:rPr lang="en-US" sz="2400" i="1" dirty="0">
                <a:solidFill>
                  <a:schemeClr val="tx1"/>
                </a:solidFill>
              </a:rPr>
              <a:t> </a:t>
            </a:r>
            <a:r>
              <a:rPr lang="en-US" sz="2400" i="1" dirty="0" err="1">
                <a:solidFill>
                  <a:schemeClr val="tx1"/>
                </a:solidFill>
              </a:rPr>
              <a:t>natus</a:t>
            </a:r>
            <a:r>
              <a:rPr lang="en-US" sz="2400" i="1" dirty="0">
                <a:solidFill>
                  <a:schemeClr val="tx1"/>
                </a:solidFill>
              </a:rPr>
              <a:t> </a:t>
            </a:r>
            <a:r>
              <a:rPr lang="en-US" sz="2400" i="1" dirty="0" err="1">
                <a:solidFill>
                  <a:schemeClr val="tx1"/>
                </a:solidFill>
              </a:rPr>
              <a:t>esset</a:t>
            </a:r>
            <a:r>
              <a:rPr lang="en-US" sz="2400" i="1" dirty="0">
                <a:solidFill>
                  <a:schemeClr val="tx1"/>
                </a:solidFill>
                <a:effectLst/>
              </a:rPr>
              <a:t>.</a:t>
            </a:r>
          </a:p>
          <a:p>
            <a:pPr marL="0" indent="0">
              <a:buNone/>
            </a:pPr>
            <a:endParaRPr lang="en-US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It is thought, by means of long-continued observation of the constellations, they perfected a science which enables them to foretell what any man's lot will be and for what fate he was born.</a:t>
            </a:r>
          </a:p>
          <a:p>
            <a:pPr marL="0" indent="0">
              <a:buNone/>
            </a:pPr>
            <a:endParaRPr lang="en-US" i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i="1" dirty="0">
                <a:solidFill>
                  <a:schemeClr val="tx1"/>
                </a:solidFill>
              </a:rPr>
              <a:t>De Div. </a:t>
            </a:r>
            <a:r>
              <a:rPr lang="en-US" dirty="0">
                <a:solidFill>
                  <a:schemeClr val="tx1"/>
                </a:solidFill>
              </a:rPr>
              <a:t>1.2</a:t>
            </a:r>
            <a:endParaRPr lang="en-US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6950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B9FF84-8F0A-384E-9520-19AEA0627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Cicero on Traditionally Roman Divination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B2A749-DFFD-7546-B8D6-1FB6F20219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8" y="864108"/>
            <a:ext cx="7768550" cy="5120640"/>
          </a:xfrm>
        </p:spPr>
        <p:txBody>
          <a:bodyPr/>
          <a:lstStyle/>
          <a:p>
            <a:pPr marL="0" indent="0">
              <a:buNone/>
            </a:pPr>
            <a:r>
              <a:rPr lang="en-US" sz="2400" i="1" dirty="0" err="1">
                <a:solidFill>
                  <a:schemeClr val="tx1"/>
                </a:solidFill>
              </a:rPr>
              <a:t>Ita</a:t>
            </a:r>
            <a:r>
              <a:rPr lang="en-US" sz="2400" i="1" dirty="0">
                <a:solidFill>
                  <a:schemeClr val="tx1"/>
                </a:solidFill>
              </a:rPr>
              <a:t> nobis sinistra </a:t>
            </a:r>
            <a:r>
              <a:rPr lang="en-US" sz="2400" i="1" dirty="0" err="1">
                <a:solidFill>
                  <a:schemeClr val="tx1"/>
                </a:solidFill>
              </a:rPr>
              <a:t>videntur</a:t>
            </a:r>
            <a:r>
              <a:rPr lang="en-US" sz="2400" i="1" dirty="0">
                <a:solidFill>
                  <a:schemeClr val="tx1"/>
                </a:solidFill>
              </a:rPr>
              <a:t>, </a:t>
            </a:r>
            <a:r>
              <a:rPr lang="en-US" sz="2400" i="1" dirty="0" err="1">
                <a:solidFill>
                  <a:schemeClr val="tx1"/>
                </a:solidFill>
              </a:rPr>
              <a:t>Graiis</a:t>
            </a:r>
            <a:r>
              <a:rPr lang="en-US" sz="2400" i="1" dirty="0">
                <a:solidFill>
                  <a:schemeClr val="tx1"/>
                </a:solidFill>
              </a:rPr>
              <a:t> et </a:t>
            </a:r>
            <a:r>
              <a:rPr lang="en-US" sz="2400" i="1" dirty="0" err="1">
                <a:solidFill>
                  <a:schemeClr val="tx1"/>
                </a:solidFill>
              </a:rPr>
              <a:t>barbaris</a:t>
            </a:r>
            <a:r>
              <a:rPr lang="en-US" sz="2400" i="1" dirty="0">
                <a:solidFill>
                  <a:schemeClr val="tx1"/>
                </a:solidFill>
              </a:rPr>
              <a:t> </a:t>
            </a:r>
            <a:r>
              <a:rPr lang="en-US" sz="2400" i="1" dirty="0" err="1">
                <a:solidFill>
                  <a:schemeClr val="tx1"/>
                </a:solidFill>
              </a:rPr>
              <a:t>dextra</a:t>
            </a:r>
            <a:r>
              <a:rPr lang="en-US" sz="2400" i="1" dirty="0">
                <a:solidFill>
                  <a:schemeClr val="tx1"/>
                </a:solidFill>
              </a:rPr>
              <a:t> </a:t>
            </a:r>
            <a:r>
              <a:rPr lang="en-US" sz="2400" i="1" dirty="0" err="1">
                <a:solidFill>
                  <a:schemeClr val="tx1"/>
                </a:solidFill>
              </a:rPr>
              <a:t>meliora</a:t>
            </a:r>
            <a:r>
              <a:rPr lang="en-US" sz="2400" i="1" dirty="0">
                <a:solidFill>
                  <a:schemeClr val="tx1"/>
                </a:solidFill>
              </a:rPr>
              <a:t>…</a:t>
            </a:r>
            <a:r>
              <a:rPr lang="en-US" sz="2400" i="1" dirty="0">
                <a:solidFill>
                  <a:schemeClr val="tx1"/>
                </a:solidFill>
                <a:effectLst/>
              </a:rPr>
              <a:t> </a:t>
            </a:r>
          </a:p>
          <a:p>
            <a:pPr marL="0" indent="0">
              <a:buNone/>
            </a:pPr>
            <a:endParaRPr lang="en-US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Thus it seems to us that signs on the left are better, Greeks and barbarians signs on the right…</a:t>
            </a:r>
          </a:p>
          <a:p>
            <a:pPr marL="0" indent="0">
              <a:buNone/>
            </a:pPr>
            <a:endParaRPr lang="en-US" i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i="1" dirty="0">
                <a:solidFill>
                  <a:schemeClr val="tx1"/>
                </a:solidFill>
              </a:rPr>
              <a:t>De Div. </a:t>
            </a:r>
            <a:r>
              <a:rPr lang="en-US" dirty="0">
                <a:solidFill>
                  <a:schemeClr val="tx1"/>
                </a:solidFill>
              </a:rPr>
              <a:t>2.82</a:t>
            </a:r>
            <a:endParaRPr lang="en-US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1292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A19E42-F3A7-2C40-A1B2-54FE33D43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Cicero on Traditionally Roman Divination </a:t>
            </a:r>
            <a:endParaRPr lang="en-US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C9C4D4-07B4-5943-98FF-EBB63D34E6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i="1" dirty="0" err="1">
                <a:solidFill>
                  <a:schemeClr val="tx1"/>
                </a:solidFill>
              </a:rPr>
              <a:t>quod</a:t>
            </a:r>
            <a:r>
              <a:rPr lang="en-US" sz="2400" i="1" dirty="0">
                <a:solidFill>
                  <a:schemeClr val="tx1"/>
                </a:solidFill>
              </a:rPr>
              <a:t> </a:t>
            </a:r>
            <a:r>
              <a:rPr lang="en-US" sz="2400" i="1" dirty="0" err="1">
                <a:solidFill>
                  <a:schemeClr val="tx1"/>
                </a:solidFill>
              </a:rPr>
              <a:t>aliis</a:t>
            </a:r>
            <a:r>
              <a:rPr lang="en-US" sz="2400" i="1" dirty="0">
                <a:solidFill>
                  <a:schemeClr val="tx1"/>
                </a:solidFill>
              </a:rPr>
              <a:t> </a:t>
            </a:r>
            <a:r>
              <a:rPr lang="en-US" sz="2400" i="1" dirty="0" err="1">
                <a:solidFill>
                  <a:schemeClr val="tx1"/>
                </a:solidFill>
              </a:rPr>
              <a:t>avibus</a:t>
            </a:r>
            <a:r>
              <a:rPr lang="en-US" sz="2400" i="1" dirty="0">
                <a:solidFill>
                  <a:schemeClr val="tx1"/>
                </a:solidFill>
              </a:rPr>
              <a:t> </a:t>
            </a:r>
            <a:r>
              <a:rPr lang="en-US" sz="2400" i="1" dirty="0" err="1">
                <a:solidFill>
                  <a:schemeClr val="tx1"/>
                </a:solidFill>
              </a:rPr>
              <a:t>utuntur</a:t>
            </a:r>
            <a:r>
              <a:rPr lang="en-US" sz="2400" i="1" dirty="0">
                <a:solidFill>
                  <a:schemeClr val="tx1"/>
                </a:solidFill>
              </a:rPr>
              <a:t>, </a:t>
            </a:r>
            <a:r>
              <a:rPr lang="en-US" sz="2400" i="1" dirty="0" err="1">
                <a:solidFill>
                  <a:schemeClr val="tx1"/>
                </a:solidFill>
              </a:rPr>
              <a:t>aliis</a:t>
            </a:r>
            <a:r>
              <a:rPr lang="en-US" sz="2400" i="1" dirty="0">
                <a:solidFill>
                  <a:schemeClr val="tx1"/>
                </a:solidFill>
              </a:rPr>
              <a:t> </a:t>
            </a:r>
            <a:r>
              <a:rPr lang="en-US" sz="2400" i="1" dirty="0" err="1">
                <a:solidFill>
                  <a:schemeClr val="tx1"/>
                </a:solidFill>
              </a:rPr>
              <a:t>signis</a:t>
            </a:r>
            <a:r>
              <a:rPr lang="en-US" sz="2400" i="1" dirty="0">
                <a:solidFill>
                  <a:schemeClr val="tx1"/>
                </a:solidFill>
              </a:rPr>
              <a:t>, </a:t>
            </a:r>
            <a:r>
              <a:rPr lang="en-US" sz="2400" i="1" dirty="0" err="1">
                <a:solidFill>
                  <a:schemeClr val="tx1"/>
                </a:solidFill>
              </a:rPr>
              <a:t>aliter</a:t>
            </a:r>
            <a:r>
              <a:rPr lang="en-US" sz="2400" i="1" dirty="0">
                <a:solidFill>
                  <a:schemeClr val="tx1"/>
                </a:solidFill>
              </a:rPr>
              <a:t> observant, alia respondent, non </a:t>
            </a:r>
            <a:r>
              <a:rPr lang="en-US" sz="2400" i="1" dirty="0" err="1">
                <a:solidFill>
                  <a:schemeClr val="tx1"/>
                </a:solidFill>
              </a:rPr>
              <a:t>necesse</a:t>
            </a:r>
            <a:r>
              <a:rPr lang="en-US" sz="2400" i="1" dirty="0">
                <a:solidFill>
                  <a:schemeClr val="tx1"/>
                </a:solidFill>
              </a:rPr>
              <a:t> </a:t>
            </a:r>
            <a:r>
              <a:rPr lang="en-US" sz="2400" i="1" dirty="0" err="1">
                <a:solidFill>
                  <a:schemeClr val="tx1"/>
                </a:solidFill>
              </a:rPr>
              <a:t>est</a:t>
            </a:r>
            <a:r>
              <a:rPr lang="en-US" sz="2400" i="1" dirty="0">
                <a:solidFill>
                  <a:schemeClr val="tx1"/>
                </a:solidFill>
              </a:rPr>
              <a:t> </a:t>
            </a:r>
            <a:r>
              <a:rPr lang="en-US" sz="2400" i="1" dirty="0" err="1">
                <a:solidFill>
                  <a:schemeClr val="tx1"/>
                </a:solidFill>
              </a:rPr>
              <a:t>fateri</a:t>
            </a:r>
            <a:r>
              <a:rPr lang="en-US" sz="2400" i="1" dirty="0">
                <a:solidFill>
                  <a:schemeClr val="tx1"/>
                </a:solidFill>
              </a:rPr>
              <a:t> </a:t>
            </a:r>
            <a:r>
              <a:rPr lang="en-US" sz="2400" i="1" dirty="0" err="1">
                <a:solidFill>
                  <a:schemeClr val="tx1"/>
                </a:solidFill>
              </a:rPr>
              <a:t>partim</a:t>
            </a:r>
            <a:r>
              <a:rPr lang="en-US" sz="2400" i="1" dirty="0">
                <a:solidFill>
                  <a:schemeClr val="tx1"/>
                </a:solidFill>
              </a:rPr>
              <a:t> </a:t>
            </a:r>
            <a:r>
              <a:rPr lang="en-US" sz="2400" i="1" dirty="0" err="1">
                <a:solidFill>
                  <a:schemeClr val="tx1"/>
                </a:solidFill>
              </a:rPr>
              <a:t>horum</a:t>
            </a:r>
            <a:r>
              <a:rPr lang="en-US" sz="2400" i="1" dirty="0">
                <a:solidFill>
                  <a:schemeClr val="tx1"/>
                </a:solidFill>
              </a:rPr>
              <a:t> </a:t>
            </a:r>
            <a:r>
              <a:rPr lang="en-US" sz="2400" i="1" dirty="0" err="1">
                <a:solidFill>
                  <a:schemeClr val="tx1"/>
                </a:solidFill>
              </a:rPr>
              <a:t>errore</a:t>
            </a:r>
            <a:r>
              <a:rPr lang="en-US" sz="2400" i="1" dirty="0">
                <a:solidFill>
                  <a:schemeClr val="tx1"/>
                </a:solidFill>
              </a:rPr>
              <a:t> </a:t>
            </a:r>
            <a:r>
              <a:rPr lang="en-US" sz="2400" i="1" dirty="0" err="1">
                <a:solidFill>
                  <a:schemeClr val="tx1"/>
                </a:solidFill>
              </a:rPr>
              <a:t>susceptum</a:t>
            </a:r>
            <a:r>
              <a:rPr lang="en-US" sz="2400" i="1" dirty="0">
                <a:solidFill>
                  <a:schemeClr val="tx1"/>
                </a:solidFill>
              </a:rPr>
              <a:t> </a:t>
            </a:r>
            <a:r>
              <a:rPr lang="en-US" sz="2400" i="1" dirty="0" err="1">
                <a:solidFill>
                  <a:schemeClr val="tx1"/>
                </a:solidFill>
              </a:rPr>
              <a:t>esse</a:t>
            </a:r>
            <a:r>
              <a:rPr lang="en-US" sz="2400" i="1" dirty="0">
                <a:solidFill>
                  <a:schemeClr val="tx1"/>
                </a:solidFill>
              </a:rPr>
              <a:t>, </a:t>
            </a:r>
            <a:r>
              <a:rPr lang="en-US" sz="2400" i="1" dirty="0" err="1">
                <a:solidFill>
                  <a:schemeClr val="tx1"/>
                </a:solidFill>
              </a:rPr>
              <a:t>partim</a:t>
            </a:r>
            <a:r>
              <a:rPr lang="en-US" sz="2400" i="1" dirty="0">
                <a:solidFill>
                  <a:schemeClr val="tx1"/>
                </a:solidFill>
              </a:rPr>
              <a:t> </a:t>
            </a:r>
            <a:r>
              <a:rPr lang="en-US" sz="2400" i="1" dirty="0" err="1">
                <a:solidFill>
                  <a:schemeClr val="tx1"/>
                </a:solidFill>
              </a:rPr>
              <a:t>superstitione</a:t>
            </a:r>
            <a:r>
              <a:rPr lang="en-US" sz="2400" i="1" dirty="0">
                <a:solidFill>
                  <a:schemeClr val="tx1"/>
                </a:solidFill>
              </a:rPr>
              <a:t>, </a:t>
            </a:r>
            <a:r>
              <a:rPr lang="en-US" sz="2400" i="1" dirty="0" err="1">
                <a:solidFill>
                  <a:schemeClr val="tx1"/>
                </a:solidFill>
              </a:rPr>
              <a:t>multa</a:t>
            </a:r>
            <a:r>
              <a:rPr lang="en-US" sz="2400" i="1" dirty="0">
                <a:solidFill>
                  <a:schemeClr val="tx1"/>
                </a:solidFill>
              </a:rPr>
              <a:t> </a:t>
            </a:r>
            <a:r>
              <a:rPr lang="en-US" sz="2400" i="1" dirty="0" err="1">
                <a:solidFill>
                  <a:schemeClr val="tx1"/>
                </a:solidFill>
              </a:rPr>
              <a:t>fallendo</a:t>
            </a:r>
            <a:r>
              <a:rPr lang="en-US" sz="2400" i="1" dirty="0">
                <a:solidFill>
                  <a:schemeClr val="tx1"/>
                </a:solidFill>
              </a:rPr>
              <a:t>?</a:t>
            </a:r>
          </a:p>
          <a:p>
            <a:pPr marL="0" indent="0">
              <a:buNone/>
            </a:pPr>
            <a:endParaRPr lang="en-US" sz="2400" i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In view, then, of the differences between different nations in the responses, in the manner in which observations are made and in the kinds of birds and signs employed, need I assert that divination is compounded of a little error, a little superstition, and a good deal of fraud?</a:t>
            </a:r>
          </a:p>
          <a:p>
            <a:pPr marL="0" indent="0">
              <a:buNone/>
            </a:pPr>
            <a:endParaRPr lang="en-US" i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i="1" dirty="0">
                <a:solidFill>
                  <a:schemeClr val="tx1"/>
                </a:solidFill>
              </a:rPr>
              <a:t>De Div. </a:t>
            </a:r>
            <a:r>
              <a:rPr lang="en-US" dirty="0">
                <a:solidFill>
                  <a:schemeClr val="tx1"/>
                </a:solidFill>
              </a:rPr>
              <a:t>2.83</a:t>
            </a:r>
            <a:endParaRPr lang="en-US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602429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{3D6F53A5-7B0E-6740-BF6C-9B2EE6DD6B50}tf10001124</Template>
  <TotalTime>1039</TotalTime>
  <Words>932</Words>
  <Application>Microsoft Macintosh PowerPoint</Application>
  <PresentationFormat>Widescreen</PresentationFormat>
  <Paragraphs>86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Corbel</vt:lpstr>
      <vt:lpstr>Wingdings 2</vt:lpstr>
      <vt:lpstr>Frame</vt:lpstr>
      <vt:lpstr>Foreign or Roman? Divination in Cicero’s De Divinatione</vt:lpstr>
      <vt:lpstr>PowerPoint Presentation</vt:lpstr>
      <vt:lpstr>De Divinatione</vt:lpstr>
      <vt:lpstr>Cicero the Character  vs.  Cicero the Author</vt:lpstr>
      <vt:lpstr>Divination and Stoicism</vt:lpstr>
      <vt:lpstr>Quintus on Traditionally Roman Divination </vt:lpstr>
      <vt:lpstr>Quintus on Foreign Divination</vt:lpstr>
      <vt:lpstr>Cicero on Traditionally Roman Divination </vt:lpstr>
      <vt:lpstr>Cicero on Traditionally Roman Divination </vt:lpstr>
      <vt:lpstr>Cicero on Traditionally Roman Divination </vt:lpstr>
      <vt:lpstr>Cicero on Foreign Divination</vt:lpstr>
      <vt:lpstr>Cicero on Foreign Divination</vt:lpstr>
      <vt:lpstr>Cicero on Superstitio  vs. Religio</vt:lpstr>
      <vt:lpstr>Dreams in  De Div.</vt:lpstr>
      <vt:lpstr>Conclusion</vt:lpstr>
      <vt:lpstr>Bibliography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Foreign or Roman? Divination in Cicero’s De Divinatione</dc:title>
  <dc:creator>Patrick Zollner</dc:creator>
  <cp:lastModifiedBy>Patrick Zollner</cp:lastModifiedBy>
  <cp:revision>4</cp:revision>
  <dcterms:created xsi:type="dcterms:W3CDTF">2022-03-21T04:36:30Z</dcterms:created>
  <dcterms:modified xsi:type="dcterms:W3CDTF">2022-03-23T20:32:48Z</dcterms:modified>
</cp:coreProperties>
</file>