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7" r:id="rId4"/>
    <p:sldId id="267" r:id="rId5"/>
    <p:sldId id="258" r:id="rId6"/>
    <p:sldId id="271" r:id="rId7"/>
    <p:sldId id="260" r:id="rId8"/>
    <p:sldId id="261" r:id="rId9"/>
    <p:sldId id="262" r:id="rId10"/>
    <p:sldId id="263" r:id="rId11"/>
    <p:sldId id="268" r:id="rId12"/>
    <p:sldId id="264"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723"/>
    <p:restoredTop sz="96296"/>
  </p:normalViewPr>
  <p:slideViewPr>
    <p:cSldViewPr snapToGrid="0" snapToObjects="1">
      <p:cViewPr varScale="1">
        <p:scale>
          <a:sx n="96" d="100"/>
          <a:sy n="96" d="100"/>
        </p:scale>
        <p:origin x="168"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9506D-2FE1-5547-BD54-2D23C697E1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9890B5-A6D6-C24A-A6D8-D37171958F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5A414E-739D-C246-9539-A9A690A9D3FE}"/>
              </a:ext>
            </a:extLst>
          </p:cNvPr>
          <p:cNvSpPr>
            <a:spLocks noGrp="1"/>
          </p:cNvSpPr>
          <p:nvPr>
            <p:ph type="dt" sz="half" idx="10"/>
          </p:nvPr>
        </p:nvSpPr>
        <p:spPr/>
        <p:txBody>
          <a:bodyPr/>
          <a:lstStyle/>
          <a:p>
            <a:fld id="{5265CBD7-20E1-C748-8A8C-7D12D26D6A28}" type="datetimeFigureOut">
              <a:rPr lang="en-US" smtClean="0"/>
              <a:t>3/21/22</a:t>
            </a:fld>
            <a:endParaRPr lang="en-US"/>
          </a:p>
        </p:txBody>
      </p:sp>
      <p:sp>
        <p:nvSpPr>
          <p:cNvPr id="5" name="Footer Placeholder 4">
            <a:extLst>
              <a:ext uri="{FF2B5EF4-FFF2-40B4-BE49-F238E27FC236}">
                <a16:creationId xmlns:a16="http://schemas.microsoft.com/office/drawing/2014/main" id="{99E208C7-7000-9C4F-97ED-1136FD458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CA25F-B074-434F-ABED-5E47FA542B8E}"/>
              </a:ext>
            </a:extLst>
          </p:cNvPr>
          <p:cNvSpPr>
            <a:spLocks noGrp="1"/>
          </p:cNvSpPr>
          <p:nvPr>
            <p:ph type="sldNum" sz="quarter" idx="12"/>
          </p:nvPr>
        </p:nvSpPr>
        <p:spPr/>
        <p:txBody>
          <a:bodyPr/>
          <a:lstStyle/>
          <a:p>
            <a:fld id="{36BDF24A-BEB0-7E41-850B-AF8A9D3A987A}" type="slidenum">
              <a:rPr lang="en-US" smtClean="0"/>
              <a:t>‹#›</a:t>
            </a:fld>
            <a:endParaRPr lang="en-US"/>
          </a:p>
        </p:txBody>
      </p:sp>
    </p:spTree>
    <p:extLst>
      <p:ext uri="{BB962C8B-B14F-4D97-AF65-F5344CB8AC3E}">
        <p14:creationId xmlns:p14="http://schemas.microsoft.com/office/powerpoint/2010/main" val="1262156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42BC-03EF-334E-82B7-ABD6203C4B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E28980-B06C-9C4D-9076-0EBBE4F800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16ECE-2C91-0040-AFAD-DD902D2122AA}"/>
              </a:ext>
            </a:extLst>
          </p:cNvPr>
          <p:cNvSpPr>
            <a:spLocks noGrp="1"/>
          </p:cNvSpPr>
          <p:nvPr>
            <p:ph type="dt" sz="half" idx="10"/>
          </p:nvPr>
        </p:nvSpPr>
        <p:spPr/>
        <p:txBody>
          <a:bodyPr/>
          <a:lstStyle/>
          <a:p>
            <a:fld id="{5265CBD7-20E1-C748-8A8C-7D12D26D6A28}" type="datetimeFigureOut">
              <a:rPr lang="en-US" smtClean="0"/>
              <a:t>3/21/22</a:t>
            </a:fld>
            <a:endParaRPr lang="en-US"/>
          </a:p>
        </p:txBody>
      </p:sp>
      <p:sp>
        <p:nvSpPr>
          <p:cNvPr id="5" name="Footer Placeholder 4">
            <a:extLst>
              <a:ext uri="{FF2B5EF4-FFF2-40B4-BE49-F238E27FC236}">
                <a16:creationId xmlns:a16="http://schemas.microsoft.com/office/drawing/2014/main" id="{99FBB688-EC96-2D45-BF99-6A6268617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EF4E0F-A013-BD4F-AFC4-DE5996FCD376}"/>
              </a:ext>
            </a:extLst>
          </p:cNvPr>
          <p:cNvSpPr>
            <a:spLocks noGrp="1"/>
          </p:cNvSpPr>
          <p:nvPr>
            <p:ph type="sldNum" sz="quarter" idx="12"/>
          </p:nvPr>
        </p:nvSpPr>
        <p:spPr/>
        <p:txBody>
          <a:bodyPr/>
          <a:lstStyle/>
          <a:p>
            <a:fld id="{36BDF24A-BEB0-7E41-850B-AF8A9D3A987A}" type="slidenum">
              <a:rPr lang="en-US" smtClean="0"/>
              <a:t>‹#›</a:t>
            </a:fld>
            <a:endParaRPr lang="en-US"/>
          </a:p>
        </p:txBody>
      </p:sp>
    </p:spTree>
    <p:extLst>
      <p:ext uri="{BB962C8B-B14F-4D97-AF65-F5344CB8AC3E}">
        <p14:creationId xmlns:p14="http://schemas.microsoft.com/office/powerpoint/2010/main" val="114464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1D25E6-3BE5-8145-A03F-463A0382A4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5A30EE-2986-204B-BEAE-89CEE08ACA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D663A-F190-7A4E-A94C-5B5516343DBD}"/>
              </a:ext>
            </a:extLst>
          </p:cNvPr>
          <p:cNvSpPr>
            <a:spLocks noGrp="1"/>
          </p:cNvSpPr>
          <p:nvPr>
            <p:ph type="dt" sz="half" idx="10"/>
          </p:nvPr>
        </p:nvSpPr>
        <p:spPr/>
        <p:txBody>
          <a:bodyPr/>
          <a:lstStyle/>
          <a:p>
            <a:fld id="{5265CBD7-20E1-C748-8A8C-7D12D26D6A28}" type="datetimeFigureOut">
              <a:rPr lang="en-US" smtClean="0"/>
              <a:t>3/21/22</a:t>
            </a:fld>
            <a:endParaRPr lang="en-US"/>
          </a:p>
        </p:txBody>
      </p:sp>
      <p:sp>
        <p:nvSpPr>
          <p:cNvPr id="5" name="Footer Placeholder 4">
            <a:extLst>
              <a:ext uri="{FF2B5EF4-FFF2-40B4-BE49-F238E27FC236}">
                <a16:creationId xmlns:a16="http://schemas.microsoft.com/office/drawing/2014/main" id="{3D3C4A5B-C5C7-8744-9A45-220265752F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F84B02-F67D-6E46-8AD3-BFA6DDD5F2C5}"/>
              </a:ext>
            </a:extLst>
          </p:cNvPr>
          <p:cNvSpPr>
            <a:spLocks noGrp="1"/>
          </p:cNvSpPr>
          <p:nvPr>
            <p:ph type="sldNum" sz="quarter" idx="12"/>
          </p:nvPr>
        </p:nvSpPr>
        <p:spPr/>
        <p:txBody>
          <a:bodyPr/>
          <a:lstStyle/>
          <a:p>
            <a:fld id="{36BDF24A-BEB0-7E41-850B-AF8A9D3A987A}" type="slidenum">
              <a:rPr lang="en-US" smtClean="0"/>
              <a:t>‹#›</a:t>
            </a:fld>
            <a:endParaRPr lang="en-US"/>
          </a:p>
        </p:txBody>
      </p:sp>
    </p:spTree>
    <p:extLst>
      <p:ext uri="{BB962C8B-B14F-4D97-AF65-F5344CB8AC3E}">
        <p14:creationId xmlns:p14="http://schemas.microsoft.com/office/powerpoint/2010/main" val="22047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3A148-4B47-8C46-89AF-D17CBD6F6D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B998AA-632C-184F-91BB-AB82CA8B59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2DC28-28DF-8C4B-9C28-CAD70A7C73C6}"/>
              </a:ext>
            </a:extLst>
          </p:cNvPr>
          <p:cNvSpPr>
            <a:spLocks noGrp="1"/>
          </p:cNvSpPr>
          <p:nvPr>
            <p:ph type="dt" sz="half" idx="10"/>
          </p:nvPr>
        </p:nvSpPr>
        <p:spPr/>
        <p:txBody>
          <a:bodyPr/>
          <a:lstStyle/>
          <a:p>
            <a:fld id="{5265CBD7-20E1-C748-8A8C-7D12D26D6A28}" type="datetimeFigureOut">
              <a:rPr lang="en-US" smtClean="0"/>
              <a:t>3/21/22</a:t>
            </a:fld>
            <a:endParaRPr lang="en-US"/>
          </a:p>
        </p:txBody>
      </p:sp>
      <p:sp>
        <p:nvSpPr>
          <p:cNvPr id="5" name="Footer Placeholder 4">
            <a:extLst>
              <a:ext uri="{FF2B5EF4-FFF2-40B4-BE49-F238E27FC236}">
                <a16:creationId xmlns:a16="http://schemas.microsoft.com/office/drawing/2014/main" id="{3FF0087A-A42A-FE40-9124-DBDE96433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687DB-7C54-2B41-91D5-1CBF018F44F5}"/>
              </a:ext>
            </a:extLst>
          </p:cNvPr>
          <p:cNvSpPr>
            <a:spLocks noGrp="1"/>
          </p:cNvSpPr>
          <p:nvPr>
            <p:ph type="sldNum" sz="quarter" idx="12"/>
          </p:nvPr>
        </p:nvSpPr>
        <p:spPr/>
        <p:txBody>
          <a:bodyPr/>
          <a:lstStyle/>
          <a:p>
            <a:fld id="{36BDF24A-BEB0-7E41-850B-AF8A9D3A987A}" type="slidenum">
              <a:rPr lang="en-US" smtClean="0"/>
              <a:t>‹#›</a:t>
            </a:fld>
            <a:endParaRPr lang="en-US"/>
          </a:p>
        </p:txBody>
      </p:sp>
    </p:spTree>
    <p:extLst>
      <p:ext uri="{BB962C8B-B14F-4D97-AF65-F5344CB8AC3E}">
        <p14:creationId xmlns:p14="http://schemas.microsoft.com/office/powerpoint/2010/main" val="2623211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26D4B-FCF4-CE49-8A3C-0F98DD5050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655DA3-DA30-FA45-BC29-7898A916C1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668F15-0E77-8349-86DD-BEACE1C87B39}"/>
              </a:ext>
            </a:extLst>
          </p:cNvPr>
          <p:cNvSpPr>
            <a:spLocks noGrp="1"/>
          </p:cNvSpPr>
          <p:nvPr>
            <p:ph type="dt" sz="half" idx="10"/>
          </p:nvPr>
        </p:nvSpPr>
        <p:spPr/>
        <p:txBody>
          <a:bodyPr/>
          <a:lstStyle/>
          <a:p>
            <a:fld id="{5265CBD7-20E1-C748-8A8C-7D12D26D6A28}" type="datetimeFigureOut">
              <a:rPr lang="en-US" smtClean="0"/>
              <a:t>3/21/22</a:t>
            </a:fld>
            <a:endParaRPr lang="en-US"/>
          </a:p>
        </p:txBody>
      </p:sp>
      <p:sp>
        <p:nvSpPr>
          <p:cNvPr id="5" name="Footer Placeholder 4">
            <a:extLst>
              <a:ext uri="{FF2B5EF4-FFF2-40B4-BE49-F238E27FC236}">
                <a16:creationId xmlns:a16="http://schemas.microsoft.com/office/drawing/2014/main" id="{78F551FB-04BB-3847-8CA4-E62610436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86DA7-583E-ED44-A174-094FDA56E0C0}"/>
              </a:ext>
            </a:extLst>
          </p:cNvPr>
          <p:cNvSpPr>
            <a:spLocks noGrp="1"/>
          </p:cNvSpPr>
          <p:nvPr>
            <p:ph type="sldNum" sz="quarter" idx="12"/>
          </p:nvPr>
        </p:nvSpPr>
        <p:spPr/>
        <p:txBody>
          <a:bodyPr/>
          <a:lstStyle/>
          <a:p>
            <a:fld id="{36BDF24A-BEB0-7E41-850B-AF8A9D3A987A}" type="slidenum">
              <a:rPr lang="en-US" smtClean="0"/>
              <a:t>‹#›</a:t>
            </a:fld>
            <a:endParaRPr lang="en-US"/>
          </a:p>
        </p:txBody>
      </p:sp>
    </p:spTree>
    <p:extLst>
      <p:ext uri="{BB962C8B-B14F-4D97-AF65-F5344CB8AC3E}">
        <p14:creationId xmlns:p14="http://schemas.microsoft.com/office/powerpoint/2010/main" val="143214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1BF3F-DAD2-8841-9CB6-F9F93289C3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FCBE1E-C4B5-9B4F-850A-94B805E5ED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C4DAC6-8976-AF4C-B64F-8F0B53411A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838A46-745D-3B42-93B5-CCF7CD424E13}"/>
              </a:ext>
            </a:extLst>
          </p:cNvPr>
          <p:cNvSpPr>
            <a:spLocks noGrp="1"/>
          </p:cNvSpPr>
          <p:nvPr>
            <p:ph type="dt" sz="half" idx="10"/>
          </p:nvPr>
        </p:nvSpPr>
        <p:spPr/>
        <p:txBody>
          <a:bodyPr/>
          <a:lstStyle/>
          <a:p>
            <a:fld id="{5265CBD7-20E1-C748-8A8C-7D12D26D6A28}" type="datetimeFigureOut">
              <a:rPr lang="en-US" smtClean="0"/>
              <a:t>3/21/22</a:t>
            </a:fld>
            <a:endParaRPr lang="en-US"/>
          </a:p>
        </p:txBody>
      </p:sp>
      <p:sp>
        <p:nvSpPr>
          <p:cNvPr id="6" name="Footer Placeholder 5">
            <a:extLst>
              <a:ext uri="{FF2B5EF4-FFF2-40B4-BE49-F238E27FC236}">
                <a16:creationId xmlns:a16="http://schemas.microsoft.com/office/drawing/2014/main" id="{C8A40BCD-FF7B-534E-BA57-6D22BF94DA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907EBA-3AC9-B346-9816-9C70B526500C}"/>
              </a:ext>
            </a:extLst>
          </p:cNvPr>
          <p:cNvSpPr>
            <a:spLocks noGrp="1"/>
          </p:cNvSpPr>
          <p:nvPr>
            <p:ph type="sldNum" sz="quarter" idx="12"/>
          </p:nvPr>
        </p:nvSpPr>
        <p:spPr/>
        <p:txBody>
          <a:bodyPr/>
          <a:lstStyle/>
          <a:p>
            <a:fld id="{36BDF24A-BEB0-7E41-850B-AF8A9D3A987A}" type="slidenum">
              <a:rPr lang="en-US" smtClean="0"/>
              <a:t>‹#›</a:t>
            </a:fld>
            <a:endParaRPr lang="en-US"/>
          </a:p>
        </p:txBody>
      </p:sp>
    </p:spTree>
    <p:extLst>
      <p:ext uri="{BB962C8B-B14F-4D97-AF65-F5344CB8AC3E}">
        <p14:creationId xmlns:p14="http://schemas.microsoft.com/office/powerpoint/2010/main" val="396225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4ED3A-DAFF-114B-9439-5E97DFBA5C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9D27BB-7F71-2D43-B2D4-41A7C90808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13CD16-0464-D04B-BE41-F485C632EF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98068E-A580-554E-BC80-ED038C4CFA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207617-3AD2-9542-B8F4-FBF80AEA04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666E56-FA2B-704E-B00C-C27D38981FC4}"/>
              </a:ext>
            </a:extLst>
          </p:cNvPr>
          <p:cNvSpPr>
            <a:spLocks noGrp="1"/>
          </p:cNvSpPr>
          <p:nvPr>
            <p:ph type="dt" sz="half" idx="10"/>
          </p:nvPr>
        </p:nvSpPr>
        <p:spPr/>
        <p:txBody>
          <a:bodyPr/>
          <a:lstStyle/>
          <a:p>
            <a:fld id="{5265CBD7-20E1-C748-8A8C-7D12D26D6A28}" type="datetimeFigureOut">
              <a:rPr lang="en-US" smtClean="0"/>
              <a:t>3/21/22</a:t>
            </a:fld>
            <a:endParaRPr lang="en-US"/>
          </a:p>
        </p:txBody>
      </p:sp>
      <p:sp>
        <p:nvSpPr>
          <p:cNvPr id="8" name="Footer Placeholder 7">
            <a:extLst>
              <a:ext uri="{FF2B5EF4-FFF2-40B4-BE49-F238E27FC236}">
                <a16:creationId xmlns:a16="http://schemas.microsoft.com/office/drawing/2014/main" id="{A0C49256-925F-0C40-B5D2-3FBF335C24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6B26A6-2DC5-CB4A-8125-AA8814001F59}"/>
              </a:ext>
            </a:extLst>
          </p:cNvPr>
          <p:cNvSpPr>
            <a:spLocks noGrp="1"/>
          </p:cNvSpPr>
          <p:nvPr>
            <p:ph type="sldNum" sz="quarter" idx="12"/>
          </p:nvPr>
        </p:nvSpPr>
        <p:spPr/>
        <p:txBody>
          <a:bodyPr/>
          <a:lstStyle/>
          <a:p>
            <a:fld id="{36BDF24A-BEB0-7E41-850B-AF8A9D3A987A}" type="slidenum">
              <a:rPr lang="en-US" smtClean="0"/>
              <a:t>‹#›</a:t>
            </a:fld>
            <a:endParaRPr lang="en-US"/>
          </a:p>
        </p:txBody>
      </p:sp>
    </p:spTree>
    <p:extLst>
      <p:ext uri="{BB962C8B-B14F-4D97-AF65-F5344CB8AC3E}">
        <p14:creationId xmlns:p14="http://schemas.microsoft.com/office/powerpoint/2010/main" val="1729024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AEDB6-9312-AF4F-B2A2-D29F17A0D9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A18AAA-9150-C648-871D-D52113EEDF3E}"/>
              </a:ext>
            </a:extLst>
          </p:cNvPr>
          <p:cNvSpPr>
            <a:spLocks noGrp="1"/>
          </p:cNvSpPr>
          <p:nvPr>
            <p:ph type="dt" sz="half" idx="10"/>
          </p:nvPr>
        </p:nvSpPr>
        <p:spPr/>
        <p:txBody>
          <a:bodyPr/>
          <a:lstStyle/>
          <a:p>
            <a:fld id="{5265CBD7-20E1-C748-8A8C-7D12D26D6A28}" type="datetimeFigureOut">
              <a:rPr lang="en-US" smtClean="0"/>
              <a:t>3/21/22</a:t>
            </a:fld>
            <a:endParaRPr lang="en-US"/>
          </a:p>
        </p:txBody>
      </p:sp>
      <p:sp>
        <p:nvSpPr>
          <p:cNvPr id="4" name="Footer Placeholder 3">
            <a:extLst>
              <a:ext uri="{FF2B5EF4-FFF2-40B4-BE49-F238E27FC236}">
                <a16:creationId xmlns:a16="http://schemas.microsoft.com/office/drawing/2014/main" id="{03170BD5-58B6-8246-B450-5DF51C55FC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C9163E-AD9E-CA45-A5F6-A336A7F39EFB}"/>
              </a:ext>
            </a:extLst>
          </p:cNvPr>
          <p:cNvSpPr>
            <a:spLocks noGrp="1"/>
          </p:cNvSpPr>
          <p:nvPr>
            <p:ph type="sldNum" sz="quarter" idx="12"/>
          </p:nvPr>
        </p:nvSpPr>
        <p:spPr/>
        <p:txBody>
          <a:bodyPr/>
          <a:lstStyle/>
          <a:p>
            <a:fld id="{36BDF24A-BEB0-7E41-850B-AF8A9D3A987A}" type="slidenum">
              <a:rPr lang="en-US" smtClean="0"/>
              <a:t>‹#›</a:t>
            </a:fld>
            <a:endParaRPr lang="en-US"/>
          </a:p>
        </p:txBody>
      </p:sp>
    </p:spTree>
    <p:extLst>
      <p:ext uri="{BB962C8B-B14F-4D97-AF65-F5344CB8AC3E}">
        <p14:creationId xmlns:p14="http://schemas.microsoft.com/office/powerpoint/2010/main" val="3574747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11C878-7ACF-AA4E-9236-CD97CE30A00A}"/>
              </a:ext>
            </a:extLst>
          </p:cNvPr>
          <p:cNvSpPr>
            <a:spLocks noGrp="1"/>
          </p:cNvSpPr>
          <p:nvPr>
            <p:ph type="dt" sz="half" idx="10"/>
          </p:nvPr>
        </p:nvSpPr>
        <p:spPr/>
        <p:txBody>
          <a:bodyPr/>
          <a:lstStyle/>
          <a:p>
            <a:fld id="{5265CBD7-20E1-C748-8A8C-7D12D26D6A28}" type="datetimeFigureOut">
              <a:rPr lang="en-US" smtClean="0"/>
              <a:t>3/21/22</a:t>
            </a:fld>
            <a:endParaRPr lang="en-US"/>
          </a:p>
        </p:txBody>
      </p:sp>
      <p:sp>
        <p:nvSpPr>
          <p:cNvPr id="3" name="Footer Placeholder 2">
            <a:extLst>
              <a:ext uri="{FF2B5EF4-FFF2-40B4-BE49-F238E27FC236}">
                <a16:creationId xmlns:a16="http://schemas.microsoft.com/office/drawing/2014/main" id="{57DBBFDD-A157-BF4D-919A-660A6239EE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015A71-A469-7C4E-A1BF-0F392DACDDC6}"/>
              </a:ext>
            </a:extLst>
          </p:cNvPr>
          <p:cNvSpPr>
            <a:spLocks noGrp="1"/>
          </p:cNvSpPr>
          <p:nvPr>
            <p:ph type="sldNum" sz="quarter" idx="12"/>
          </p:nvPr>
        </p:nvSpPr>
        <p:spPr/>
        <p:txBody>
          <a:bodyPr/>
          <a:lstStyle/>
          <a:p>
            <a:fld id="{36BDF24A-BEB0-7E41-850B-AF8A9D3A987A}" type="slidenum">
              <a:rPr lang="en-US" smtClean="0"/>
              <a:t>‹#›</a:t>
            </a:fld>
            <a:endParaRPr lang="en-US"/>
          </a:p>
        </p:txBody>
      </p:sp>
    </p:spTree>
    <p:extLst>
      <p:ext uri="{BB962C8B-B14F-4D97-AF65-F5344CB8AC3E}">
        <p14:creationId xmlns:p14="http://schemas.microsoft.com/office/powerpoint/2010/main" val="731876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0805-5348-104C-8835-32ABAD6A64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2185C8-D928-E440-9277-3E858D6570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30E4DD-7841-CA41-BA6C-9ECEF7B6F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2FE5A3-BB91-EB43-BB5B-C784828EC6E0}"/>
              </a:ext>
            </a:extLst>
          </p:cNvPr>
          <p:cNvSpPr>
            <a:spLocks noGrp="1"/>
          </p:cNvSpPr>
          <p:nvPr>
            <p:ph type="dt" sz="half" idx="10"/>
          </p:nvPr>
        </p:nvSpPr>
        <p:spPr/>
        <p:txBody>
          <a:bodyPr/>
          <a:lstStyle/>
          <a:p>
            <a:fld id="{5265CBD7-20E1-C748-8A8C-7D12D26D6A28}" type="datetimeFigureOut">
              <a:rPr lang="en-US" smtClean="0"/>
              <a:t>3/21/22</a:t>
            </a:fld>
            <a:endParaRPr lang="en-US"/>
          </a:p>
        </p:txBody>
      </p:sp>
      <p:sp>
        <p:nvSpPr>
          <p:cNvPr id="6" name="Footer Placeholder 5">
            <a:extLst>
              <a:ext uri="{FF2B5EF4-FFF2-40B4-BE49-F238E27FC236}">
                <a16:creationId xmlns:a16="http://schemas.microsoft.com/office/drawing/2014/main" id="{91BD2DE8-ADE6-304A-91D3-8886BFBC88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250EB-4CCE-B744-B09C-D5F5588CC49F}"/>
              </a:ext>
            </a:extLst>
          </p:cNvPr>
          <p:cNvSpPr>
            <a:spLocks noGrp="1"/>
          </p:cNvSpPr>
          <p:nvPr>
            <p:ph type="sldNum" sz="quarter" idx="12"/>
          </p:nvPr>
        </p:nvSpPr>
        <p:spPr/>
        <p:txBody>
          <a:bodyPr/>
          <a:lstStyle/>
          <a:p>
            <a:fld id="{36BDF24A-BEB0-7E41-850B-AF8A9D3A987A}" type="slidenum">
              <a:rPr lang="en-US" smtClean="0"/>
              <a:t>‹#›</a:t>
            </a:fld>
            <a:endParaRPr lang="en-US"/>
          </a:p>
        </p:txBody>
      </p:sp>
    </p:spTree>
    <p:extLst>
      <p:ext uri="{BB962C8B-B14F-4D97-AF65-F5344CB8AC3E}">
        <p14:creationId xmlns:p14="http://schemas.microsoft.com/office/powerpoint/2010/main" val="4167370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2CCD-2CB7-E84B-BAD1-863A868420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6DEFB8-9249-4740-A2D5-40BCD79E9D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D16B40-682D-024B-B34D-0B8882106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B87D50-510A-4149-8D4F-F12791D8E468}"/>
              </a:ext>
            </a:extLst>
          </p:cNvPr>
          <p:cNvSpPr>
            <a:spLocks noGrp="1"/>
          </p:cNvSpPr>
          <p:nvPr>
            <p:ph type="dt" sz="half" idx="10"/>
          </p:nvPr>
        </p:nvSpPr>
        <p:spPr/>
        <p:txBody>
          <a:bodyPr/>
          <a:lstStyle/>
          <a:p>
            <a:fld id="{5265CBD7-20E1-C748-8A8C-7D12D26D6A28}" type="datetimeFigureOut">
              <a:rPr lang="en-US" smtClean="0"/>
              <a:t>3/21/22</a:t>
            </a:fld>
            <a:endParaRPr lang="en-US"/>
          </a:p>
        </p:txBody>
      </p:sp>
      <p:sp>
        <p:nvSpPr>
          <p:cNvPr id="6" name="Footer Placeholder 5">
            <a:extLst>
              <a:ext uri="{FF2B5EF4-FFF2-40B4-BE49-F238E27FC236}">
                <a16:creationId xmlns:a16="http://schemas.microsoft.com/office/drawing/2014/main" id="{6618A957-7E18-0543-B6E6-BDE241AE1C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7F75FC-C167-1C49-900A-F2F7FE67EF8D}"/>
              </a:ext>
            </a:extLst>
          </p:cNvPr>
          <p:cNvSpPr>
            <a:spLocks noGrp="1"/>
          </p:cNvSpPr>
          <p:nvPr>
            <p:ph type="sldNum" sz="quarter" idx="12"/>
          </p:nvPr>
        </p:nvSpPr>
        <p:spPr/>
        <p:txBody>
          <a:bodyPr/>
          <a:lstStyle/>
          <a:p>
            <a:fld id="{36BDF24A-BEB0-7E41-850B-AF8A9D3A987A}" type="slidenum">
              <a:rPr lang="en-US" smtClean="0"/>
              <a:t>‹#›</a:t>
            </a:fld>
            <a:endParaRPr lang="en-US"/>
          </a:p>
        </p:txBody>
      </p:sp>
    </p:spTree>
    <p:extLst>
      <p:ext uri="{BB962C8B-B14F-4D97-AF65-F5344CB8AC3E}">
        <p14:creationId xmlns:p14="http://schemas.microsoft.com/office/powerpoint/2010/main" val="416647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B3BFCA-5DA7-7D42-9ABA-1F1BC5874E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51EDA6-1E4B-6445-9D7D-0001C56983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3BFCB-E73D-7146-BD2A-841041061B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5CBD7-20E1-C748-8A8C-7D12D26D6A28}" type="datetimeFigureOut">
              <a:rPr lang="en-US" smtClean="0"/>
              <a:t>3/21/22</a:t>
            </a:fld>
            <a:endParaRPr lang="en-US"/>
          </a:p>
        </p:txBody>
      </p:sp>
      <p:sp>
        <p:nvSpPr>
          <p:cNvPr id="5" name="Footer Placeholder 4">
            <a:extLst>
              <a:ext uri="{FF2B5EF4-FFF2-40B4-BE49-F238E27FC236}">
                <a16:creationId xmlns:a16="http://schemas.microsoft.com/office/drawing/2014/main" id="{84DAB91F-1706-4D4A-AF71-C64042551D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51F6BD-A55A-E54D-A63C-667D92C13B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DF24A-BEB0-7E41-850B-AF8A9D3A987A}" type="slidenum">
              <a:rPr lang="en-US" smtClean="0"/>
              <a:t>‹#›</a:t>
            </a:fld>
            <a:endParaRPr lang="en-US"/>
          </a:p>
        </p:txBody>
      </p:sp>
    </p:spTree>
    <p:extLst>
      <p:ext uri="{BB962C8B-B14F-4D97-AF65-F5344CB8AC3E}">
        <p14:creationId xmlns:p14="http://schemas.microsoft.com/office/powerpoint/2010/main" val="13041157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Servius_by_Rouille.jpg" TargetMode="External"/><Relationship Id="rId2" Type="http://schemas.openxmlformats.org/officeDocument/2006/relationships/hyperlink" Target="https://www.reed.edu/ara-pacis/meier/exterior/res-gestae/res-gestae.php" TargetMode="External"/><Relationship Id="rId1" Type="http://schemas.openxmlformats.org/officeDocument/2006/relationships/slideLayout" Target="../slideLayouts/slideLayout2.xml"/><Relationship Id="rId5" Type="http://schemas.openxmlformats.org/officeDocument/2006/relationships/hyperlink" Target="https://commons.wikimedia.org/wiki/File:Pantheon_Rom_1_cropped.jpg" TargetMode="External"/><Relationship Id="rId4" Type="http://schemas.openxmlformats.org/officeDocument/2006/relationships/hyperlink" Target="https://www.geneseo.edu/~walker/ShieldofAchilles.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2B743-6317-A541-8118-362371B0B0A6}"/>
              </a:ext>
            </a:extLst>
          </p:cNvPr>
          <p:cNvSpPr>
            <a:spLocks noGrp="1"/>
          </p:cNvSpPr>
          <p:nvPr>
            <p:ph type="ctrTitle"/>
          </p:nvPr>
        </p:nvSpPr>
        <p:spPr>
          <a:xfrm>
            <a:off x="1524000" y="1131811"/>
            <a:ext cx="9144000" cy="2808505"/>
          </a:xfrm>
        </p:spPr>
        <p:txBody>
          <a:bodyPr>
            <a:normAutofit fontScale="90000"/>
          </a:bodyPr>
          <a:lstStyle/>
          <a:p>
            <a:r>
              <a:rPr lang="en-US" dirty="0"/>
              <a:t>The Romanization of Vulcan During the Rise and Reign of Octavian: A Change in Identity</a:t>
            </a:r>
          </a:p>
        </p:txBody>
      </p:sp>
      <p:sp>
        <p:nvSpPr>
          <p:cNvPr id="3" name="Subtitle 2">
            <a:extLst>
              <a:ext uri="{FF2B5EF4-FFF2-40B4-BE49-F238E27FC236}">
                <a16:creationId xmlns:a16="http://schemas.microsoft.com/office/drawing/2014/main" id="{C243D063-A506-1C43-B7FD-1DB655B7059F}"/>
              </a:ext>
            </a:extLst>
          </p:cNvPr>
          <p:cNvSpPr>
            <a:spLocks noGrp="1"/>
          </p:cNvSpPr>
          <p:nvPr>
            <p:ph type="subTitle" idx="1"/>
          </p:nvPr>
        </p:nvSpPr>
        <p:spPr>
          <a:xfrm>
            <a:off x="1524000" y="4283900"/>
            <a:ext cx="9144000" cy="973899"/>
          </a:xfrm>
        </p:spPr>
        <p:txBody>
          <a:bodyPr/>
          <a:lstStyle/>
          <a:p>
            <a:r>
              <a:rPr lang="en-US" dirty="0"/>
              <a:t>Griffin Fleischaker</a:t>
            </a:r>
          </a:p>
        </p:txBody>
      </p:sp>
    </p:spTree>
    <p:extLst>
      <p:ext uri="{BB962C8B-B14F-4D97-AF65-F5344CB8AC3E}">
        <p14:creationId xmlns:p14="http://schemas.microsoft.com/office/powerpoint/2010/main" val="1614833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EDB9A0-6984-A04A-94AF-1EE3756D1C57}"/>
              </a:ext>
            </a:extLst>
          </p:cNvPr>
          <p:cNvSpPr>
            <a:spLocks noGrp="1"/>
          </p:cNvSpPr>
          <p:nvPr>
            <p:ph type="title"/>
          </p:nvPr>
        </p:nvSpPr>
        <p:spPr>
          <a:xfrm>
            <a:off x="640080" y="325369"/>
            <a:ext cx="4368602" cy="1956841"/>
          </a:xfrm>
        </p:spPr>
        <p:txBody>
          <a:bodyPr anchor="b">
            <a:normAutofit/>
          </a:bodyPr>
          <a:lstStyle/>
          <a:p>
            <a:r>
              <a:rPr lang="en-US" sz="5400" dirty="0"/>
              <a:t>The Pantheon</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36F937-D056-ED41-BEB8-1A71A0AB5204}"/>
              </a:ext>
            </a:extLst>
          </p:cNvPr>
          <p:cNvSpPr>
            <a:spLocks noGrp="1"/>
          </p:cNvSpPr>
          <p:nvPr>
            <p:ph idx="1"/>
          </p:nvPr>
        </p:nvSpPr>
        <p:spPr>
          <a:xfrm>
            <a:off x="640080" y="2872899"/>
            <a:ext cx="4243589" cy="3320668"/>
          </a:xfrm>
        </p:spPr>
        <p:txBody>
          <a:bodyPr>
            <a:normAutofit fontScale="92500" lnSpcReduction="10000"/>
          </a:bodyPr>
          <a:lstStyle/>
          <a:p>
            <a:r>
              <a:rPr lang="en-US" sz="2000" dirty="0"/>
              <a:t>Built by Marcus Agrippa in 29 BCE – 19 BCE</a:t>
            </a:r>
          </a:p>
          <a:p>
            <a:r>
              <a:rPr lang="en-US" sz="2000" dirty="0"/>
              <a:t>Dedicated to all the gods, with specific alters for</a:t>
            </a:r>
          </a:p>
          <a:p>
            <a:pPr lvl="1"/>
            <a:r>
              <a:rPr lang="en-US" sz="2000" dirty="0"/>
              <a:t>“</a:t>
            </a:r>
            <a:r>
              <a:rPr lang="en-US" dirty="0"/>
              <a:t>First Jove and Juno, another is Neptune and Minerva, third is Mars and Venus, fourth is Apollo and Diana, fifth is Vulcan and Vesta, sixth is Mercury and Ceres</a:t>
            </a:r>
            <a:r>
              <a:rPr lang="en-US" sz="2000" dirty="0"/>
              <a:t>.”</a:t>
            </a:r>
            <a:r>
              <a:rPr lang="en-US" sz="2000" dirty="0">
                <a:effectLst/>
              </a:rPr>
              <a:t>  (Livy. </a:t>
            </a:r>
            <a:r>
              <a:rPr lang="en-US" sz="2000" i="1" dirty="0">
                <a:effectLst/>
              </a:rPr>
              <a:t>Ab Urbe Condita</a:t>
            </a:r>
            <a:r>
              <a:rPr lang="en-US" sz="2000" i="1" dirty="0"/>
              <a:t>, 22.10.9)</a:t>
            </a:r>
            <a:endParaRPr lang="en-US" sz="2000" dirty="0"/>
          </a:p>
        </p:txBody>
      </p:sp>
      <p:pic>
        <p:nvPicPr>
          <p:cNvPr id="6146" name="Picture 2">
            <a:extLst>
              <a:ext uri="{FF2B5EF4-FFF2-40B4-BE49-F238E27FC236}">
                <a16:creationId xmlns:a16="http://schemas.microsoft.com/office/drawing/2014/main" id="{B3C64DEA-231B-264C-A0FD-059624B4D8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19" r="11157"/>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06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090341-EA9F-0D45-835D-B988952EED87}"/>
              </a:ext>
            </a:extLst>
          </p:cNvPr>
          <p:cNvSpPr>
            <a:spLocks noGrp="1"/>
          </p:cNvSpPr>
          <p:nvPr>
            <p:ph type="title"/>
          </p:nvPr>
        </p:nvSpPr>
        <p:spPr>
          <a:xfrm>
            <a:off x="686834" y="1153572"/>
            <a:ext cx="3200400" cy="4461163"/>
          </a:xfrm>
        </p:spPr>
        <p:txBody>
          <a:bodyPr>
            <a:normAutofit/>
          </a:bodyPr>
          <a:lstStyle/>
          <a:p>
            <a:r>
              <a:rPr lang="en-US">
                <a:solidFill>
                  <a:srgbClr val="FFFFFF"/>
                </a:solidFill>
              </a:rPr>
              <a:t>Conclusion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588AC86-C9D6-E94A-B399-C693C2853E59}"/>
              </a:ext>
            </a:extLst>
          </p:cNvPr>
          <p:cNvSpPr>
            <a:spLocks noGrp="1"/>
          </p:cNvSpPr>
          <p:nvPr>
            <p:ph idx="1"/>
          </p:nvPr>
        </p:nvSpPr>
        <p:spPr>
          <a:xfrm>
            <a:off x="4447308" y="591344"/>
            <a:ext cx="6906491" cy="5585619"/>
          </a:xfrm>
        </p:spPr>
        <p:txBody>
          <a:bodyPr anchor="ctr">
            <a:normAutofit/>
          </a:bodyPr>
          <a:lstStyle/>
          <a:p>
            <a:pPr marL="0" indent="0">
              <a:buNone/>
            </a:pPr>
            <a:r>
              <a:rPr lang="en-US" dirty="0"/>
              <a:t>The introduction of new stories, construction of the Parthenon, and increased dedication to Vulcan in terms of cities, leads one to see that there was shift in the identification of Vulcan during Octavian’s rule in Rome.</a:t>
            </a:r>
          </a:p>
        </p:txBody>
      </p:sp>
    </p:spTree>
    <p:extLst>
      <p:ext uri="{BB962C8B-B14F-4D97-AF65-F5344CB8AC3E}">
        <p14:creationId xmlns:p14="http://schemas.microsoft.com/office/powerpoint/2010/main" val="2734102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9D0C9C-B56B-6E4B-9738-FECDB4FE10AE}"/>
              </a:ext>
            </a:extLst>
          </p:cNvPr>
          <p:cNvSpPr>
            <a:spLocks noGrp="1"/>
          </p:cNvSpPr>
          <p:nvPr>
            <p:ph type="title"/>
          </p:nvPr>
        </p:nvSpPr>
        <p:spPr>
          <a:xfrm>
            <a:off x="838200" y="365125"/>
            <a:ext cx="10515600" cy="1325563"/>
          </a:xfrm>
        </p:spPr>
        <p:txBody>
          <a:bodyPr>
            <a:normAutofit/>
          </a:bodyPr>
          <a:lstStyle/>
          <a:p>
            <a:r>
              <a:rPr lang="en-US" sz="5400"/>
              <a:t>Bibliography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DD163B-3C65-7A48-9FCB-0C699F472CA7}"/>
              </a:ext>
            </a:extLst>
          </p:cNvPr>
          <p:cNvSpPr>
            <a:spLocks noGrp="1"/>
          </p:cNvSpPr>
          <p:nvPr>
            <p:ph idx="1"/>
          </p:nvPr>
        </p:nvSpPr>
        <p:spPr>
          <a:xfrm>
            <a:off x="838200" y="1929384"/>
            <a:ext cx="10515600" cy="4251960"/>
          </a:xfrm>
        </p:spPr>
        <p:txBody>
          <a:bodyPr>
            <a:normAutofit/>
          </a:bodyPr>
          <a:lstStyle/>
          <a:p>
            <a:r>
              <a:rPr lang="en-US" sz="1200"/>
              <a:t>Appian. </a:t>
            </a:r>
            <a:r>
              <a:rPr lang="en-US" sz="1200" i="1"/>
              <a:t>Roman History, Volume IV: The Civil Wars, Books 3.27 – 5</a:t>
            </a:r>
            <a:r>
              <a:rPr lang="en-US" sz="1200"/>
              <a:t>. Translated by Horace White. Cambridge, MA: Harvard University Press, 1913.</a:t>
            </a:r>
          </a:p>
          <a:p>
            <a:r>
              <a:rPr lang="en-US" sz="1200"/>
              <a:t>Beard, Mary, John North, and Simon Price. 1998. </a:t>
            </a:r>
            <a:r>
              <a:rPr lang="en-US" sz="1200" i="1"/>
              <a:t>Religions of Ancient Rome</a:t>
            </a:r>
            <a:r>
              <a:rPr lang="en-US" sz="1200"/>
              <a:t>. 2 vols. New York: Cambridge University Press. </a:t>
            </a:r>
          </a:p>
          <a:p>
            <a:r>
              <a:rPr lang="en-US" sz="1200"/>
              <a:t>Brill’s New Pauly, s.v. “Volcanus,” accessed November 12, 2021,https://referenceworks-brillonline-com.ezproxy2.library.arizona.edu/entries/brill-s-new-pauly/volcanus-e12206780</a:t>
            </a:r>
          </a:p>
          <a:p>
            <a:r>
              <a:rPr lang="en-US" sz="1200"/>
              <a:t>Capdeville, G. </a:t>
            </a:r>
            <a:r>
              <a:rPr lang="en-US" sz="1200" i="1"/>
              <a:t>Volcanus: recherches comparatistes sur les origins du culte de Vulcan</a:t>
            </a:r>
            <a:r>
              <a:rPr lang="en-US" sz="1200"/>
              <a:t>. BEFAR. 	Rome. 1995.</a:t>
            </a:r>
          </a:p>
          <a:p>
            <a:r>
              <a:rPr lang="en-US" sz="1200"/>
              <a:t>Carandini, Andrea. 2017. “The Atlas of Ancient Rome: Biography and Portraits of the City.” Edited by Andrea Caradini, and Paolo Carafa. Translated by Andrew Campbell Halvais. Bologna, Italy. Princeton University Press.</a:t>
            </a:r>
          </a:p>
          <a:p>
            <a:r>
              <a:rPr lang="en-US" sz="1200"/>
              <a:t>Casali, Sergio. Oct., 2006. “The Making of the Shield: Inspiration and Repression in the “Aeneid”.” </a:t>
            </a:r>
            <a:r>
              <a:rPr lang="en-US" sz="1200" i="1"/>
              <a:t>Greece &amp; Rome</a:t>
            </a:r>
            <a:r>
              <a:rPr lang="en-US" sz="1200"/>
              <a:t>, Oct., 2006, Vol. 53, No.2, pp. 185-204.</a:t>
            </a:r>
          </a:p>
          <a:p>
            <a:r>
              <a:rPr lang="en-US" sz="1200"/>
              <a:t>Cassius, Dio. </a:t>
            </a:r>
            <a:r>
              <a:rPr lang="en-US" sz="1200" i="1"/>
              <a:t>Roman History, Volume IV: Books 41 – 45</a:t>
            </a:r>
            <a:r>
              <a:rPr lang="en-US" sz="1200"/>
              <a:t>. Translated by Earnest Cary and Herbert B. Foster. Cambridge, MA: Harvard University Press, 1916.</a:t>
            </a:r>
          </a:p>
          <a:p>
            <a:r>
              <a:rPr lang="en-US" sz="1200"/>
              <a:t>Coarelli, F. 1977. </a:t>
            </a:r>
            <a:r>
              <a:rPr lang="en-US" sz="1200" i="1"/>
              <a:t>Il comizio dale origini alla fine della republica</a:t>
            </a:r>
            <a:r>
              <a:rPr lang="en-US" sz="1200"/>
              <a:t>: cornologia e topografia, PdP</a:t>
            </a:r>
            <a:r>
              <a:rPr lang="en-US" sz="1200" i="1"/>
              <a:t> </a:t>
            </a:r>
            <a:r>
              <a:rPr lang="en-US" sz="1200"/>
              <a:t>32: 166-238.</a:t>
            </a:r>
          </a:p>
          <a:p>
            <a:r>
              <a:rPr lang="en-US" sz="1200"/>
              <a:t>Coarelli, F. 1983-5. </a:t>
            </a:r>
            <a:r>
              <a:rPr lang="en-US" sz="1200" i="1"/>
              <a:t>Il Foro Romano</a:t>
            </a:r>
            <a:r>
              <a:rPr lang="en-US" sz="1200"/>
              <a:t>. Rome and Bari. 2 vols.</a:t>
            </a:r>
          </a:p>
          <a:p>
            <a:r>
              <a:rPr lang="en-US" sz="1200"/>
              <a:t>Diodorus Siculus. </a:t>
            </a:r>
            <a:r>
              <a:rPr lang="en-US" sz="1200" i="1"/>
              <a:t>The Library of History, Volume II: Books 2.35 – 4.58. </a:t>
            </a:r>
            <a:r>
              <a:rPr lang="en-US" sz="1200"/>
              <a:t> Translated by C. H. Oldfather, Cambridge, MA: Harvard University Press, 1935.</a:t>
            </a:r>
          </a:p>
          <a:p>
            <a:r>
              <a:rPr lang="en-US" sz="1200"/>
              <a:t>Ennius. </a:t>
            </a:r>
            <a:r>
              <a:rPr lang="en-US" sz="1200" i="1"/>
              <a:t>Fragmentary Republican Literature: Ennius: Testimonia: Epic Fragments</a:t>
            </a:r>
            <a:r>
              <a:rPr lang="en-US" sz="1200"/>
              <a:t>. Translated 	by Sander M. Goldberg and Gesine Manuwald. Cambridge, MA: Harvard University Press, 2018.</a:t>
            </a:r>
          </a:p>
          <a:p>
            <a:endParaRPr lang="en-US" sz="1200"/>
          </a:p>
        </p:txBody>
      </p:sp>
    </p:spTree>
    <p:extLst>
      <p:ext uri="{BB962C8B-B14F-4D97-AF65-F5344CB8AC3E}">
        <p14:creationId xmlns:p14="http://schemas.microsoft.com/office/powerpoint/2010/main" val="4099785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B4CCE1-372D-F34D-B949-618BA49F91E0}"/>
              </a:ext>
            </a:extLst>
          </p:cNvPr>
          <p:cNvSpPr>
            <a:spLocks noGrp="1"/>
          </p:cNvSpPr>
          <p:nvPr>
            <p:ph type="title"/>
          </p:nvPr>
        </p:nvSpPr>
        <p:spPr>
          <a:xfrm>
            <a:off x="838200" y="365125"/>
            <a:ext cx="10515600" cy="1325563"/>
          </a:xfrm>
        </p:spPr>
        <p:txBody>
          <a:bodyPr>
            <a:normAutofit/>
          </a:bodyPr>
          <a:lstStyle/>
          <a:p>
            <a:r>
              <a:rPr lang="en-US" sz="5400"/>
              <a:t>Bibliography Continued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7C06FD-A584-534C-BB2C-403A6EE385DE}"/>
              </a:ext>
            </a:extLst>
          </p:cNvPr>
          <p:cNvSpPr>
            <a:spLocks noGrp="1"/>
          </p:cNvSpPr>
          <p:nvPr>
            <p:ph idx="1"/>
          </p:nvPr>
        </p:nvSpPr>
        <p:spPr>
          <a:xfrm>
            <a:off x="838200" y="1929384"/>
            <a:ext cx="10515600" cy="4251960"/>
          </a:xfrm>
        </p:spPr>
        <p:txBody>
          <a:bodyPr>
            <a:normAutofit/>
          </a:bodyPr>
          <a:lstStyle/>
          <a:p>
            <a:r>
              <a:rPr lang="en-US" sz="1400" dirty="0"/>
              <a:t>Gaius Octavian Caesar. </a:t>
            </a:r>
            <a:r>
              <a:rPr lang="en-US" sz="1400" i="1" dirty="0"/>
              <a:t>Compendium of Roman History. Res Gestae Divi Augustus</a:t>
            </a:r>
            <a:r>
              <a:rPr lang="en-US" sz="1400" dirty="0"/>
              <a:t>. Translated by Frederick W. Shipley. Cambridge, MA: Harvard University Press, 1924.</a:t>
            </a:r>
          </a:p>
          <a:p>
            <a:r>
              <a:rPr lang="en-US" sz="1400" dirty="0"/>
              <a:t>Griffin, J. 1997. “Cult and Personality in Horace.” </a:t>
            </a:r>
            <a:r>
              <a:rPr lang="en-US" sz="1400" i="1" dirty="0"/>
              <a:t>The Journal of Roman Studies</a:t>
            </a:r>
            <a:r>
              <a:rPr lang="en-US" sz="1400" dirty="0"/>
              <a:t>, 87, 54–69.</a:t>
            </a:r>
          </a:p>
          <a:p>
            <a:r>
              <a:rPr lang="en-US" sz="1400" dirty="0"/>
              <a:t>Horace. </a:t>
            </a:r>
            <a:r>
              <a:rPr lang="en-US" sz="1400" i="1" dirty="0"/>
              <a:t>Ode 1.4</a:t>
            </a:r>
            <a:r>
              <a:rPr lang="en-US" sz="1400" dirty="0"/>
              <a:t>. Edited by H. W. Garrod. Annotated by Edward C. Wickham. New York: Clarendon Press, 1834.</a:t>
            </a:r>
          </a:p>
          <a:p>
            <a:r>
              <a:rPr lang="en-US" sz="1400" dirty="0"/>
              <a:t>Livy. </a:t>
            </a:r>
            <a:r>
              <a:rPr lang="en-US" sz="1400" i="1" dirty="0"/>
              <a:t>Ab Urbe Condita</a:t>
            </a:r>
            <a:r>
              <a:rPr lang="en-US" sz="1400" dirty="0"/>
              <a:t>. Annotated by Robert Maxwell </a:t>
            </a:r>
            <a:r>
              <a:rPr lang="en-US" sz="1400" dirty="0" err="1"/>
              <a:t>Oglivie</a:t>
            </a:r>
            <a:r>
              <a:rPr lang="en-US" sz="1400" dirty="0"/>
              <a:t>. 6 vols. New York: Oxford University Press, 1974.</a:t>
            </a:r>
          </a:p>
          <a:p>
            <a:r>
              <a:rPr lang="en-US" sz="1400" dirty="0"/>
              <a:t>Ovid. </a:t>
            </a:r>
            <a:r>
              <a:rPr lang="en-US" sz="1400" i="1" dirty="0"/>
              <a:t>Fasti</a:t>
            </a:r>
            <a:r>
              <a:rPr lang="en-US" sz="1400" dirty="0"/>
              <a:t>. Annotated by R. J. Tarrant. New York: Oxford University Press, 2004.</a:t>
            </a:r>
          </a:p>
          <a:p>
            <a:r>
              <a:rPr lang="en-US" sz="1400" dirty="0"/>
              <a:t>Pliny the Elder. </a:t>
            </a:r>
            <a:r>
              <a:rPr lang="en-US" sz="1400" i="1" dirty="0"/>
              <a:t>Natural History, Volume VI: Books 12 – 19</a:t>
            </a:r>
            <a:r>
              <a:rPr lang="en-US" sz="1400" dirty="0"/>
              <a:t>.  Translated by H. Rackham. Cambridge, MA: Harvard University Press, 1938.</a:t>
            </a:r>
          </a:p>
          <a:p>
            <a:r>
              <a:rPr lang="en-US" sz="1400" dirty="0"/>
              <a:t>Plutarch. </a:t>
            </a:r>
            <a:r>
              <a:rPr lang="en-US" sz="1400" i="1" dirty="0"/>
              <a:t>Lives, Volume I: Theseus and Romulus. Lycurgus and </a:t>
            </a:r>
            <a:r>
              <a:rPr lang="en-US" sz="1400" i="1" dirty="0" err="1"/>
              <a:t>Numa</a:t>
            </a:r>
            <a:r>
              <a:rPr lang="en-US" sz="1400" i="1" dirty="0"/>
              <a:t>. Solon and </a:t>
            </a:r>
            <a:r>
              <a:rPr lang="en-US" sz="1400" i="1" dirty="0" err="1"/>
              <a:t>Publicola</a:t>
            </a:r>
            <a:r>
              <a:rPr lang="en-US" sz="1400" dirty="0"/>
              <a:t>. Translated by Bernadotte Perrin. Cambridge, MA: Harvard University Press, 1914.</a:t>
            </a:r>
          </a:p>
          <a:p>
            <a:r>
              <a:rPr lang="en-US" sz="1400" dirty="0"/>
              <a:t>Reid, J. S. 2012. “Human Sacrifices at Rome and Other Notes on Roman Religion,” </a:t>
            </a:r>
            <a:r>
              <a:rPr lang="en-US" sz="1400" i="1" dirty="0"/>
              <a:t>Journal of Roman Studies</a:t>
            </a:r>
            <a:r>
              <a:rPr lang="en-US" sz="1400" dirty="0"/>
              <a:t>, Vol. 2, pp. 34-52.</a:t>
            </a:r>
          </a:p>
          <a:p>
            <a:r>
              <a:rPr lang="en-US" sz="1400" dirty="0"/>
              <a:t>Rose, H. J. 1933. “The Cult of </a:t>
            </a:r>
            <a:r>
              <a:rPr lang="en-US" sz="1400" dirty="0" err="1"/>
              <a:t>Volkanus</a:t>
            </a:r>
            <a:r>
              <a:rPr lang="en-US" sz="1400" dirty="0"/>
              <a:t> at Rome.” </a:t>
            </a:r>
            <a:r>
              <a:rPr lang="en-US" sz="1400" i="1" dirty="0"/>
              <a:t>The Journal of Roman Studies</a:t>
            </a:r>
            <a:r>
              <a:rPr lang="en-US" sz="1400" dirty="0"/>
              <a:t>, 1933, Vol. 23, pp. 46-63.</a:t>
            </a:r>
          </a:p>
          <a:p>
            <a:r>
              <a:rPr lang="en-US" sz="1400" dirty="0" err="1"/>
              <a:t>Smolenaars</a:t>
            </a:r>
            <a:r>
              <a:rPr lang="en-US" sz="1400" dirty="0"/>
              <a:t>, J. J. L. 2004. “A Disturbing Scene from the Marriage of Venus and </a:t>
            </a:r>
            <a:r>
              <a:rPr lang="en-US" sz="1400" dirty="0" err="1"/>
              <a:t>Vulcan:“Aeneid</a:t>
            </a:r>
            <a:r>
              <a:rPr lang="en-US" sz="1400" dirty="0"/>
              <a:t>" 8.370-415,” </a:t>
            </a:r>
            <a:r>
              <a:rPr lang="en-US" sz="1400" dirty="0" err="1"/>
              <a:t>Vergilius</a:t>
            </a:r>
            <a:r>
              <a:rPr lang="en-US" sz="1400" dirty="0"/>
              <a:t>, Vol. 50, pp. 96-107.</a:t>
            </a:r>
          </a:p>
          <a:p>
            <a:r>
              <a:rPr lang="en-US" sz="1400" dirty="0"/>
              <a:t>Thomas, Edmund. 2017. “The Cult Statues of the Pantheon,” </a:t>
            </a:r>
            <a:r>
              <a:rPr lang="en-US" sz="1400" i="1" dirty="0"/>
              <a:t>The Journal of Roman Studies</a:t>
            </a:r>
            <a:r>
              <a:rPr lang="en-US" sz="1400" dirty="0"/>
              <a:t>, Vol. 107, pp. 146-212.</a:t>
            </a:r>
          </a:p>
          <a:p>
            <a:r>
              <a:rPr lang="en-US" sz="1400" dirty="0"/>
              <a:t>Virgil. </a:t>
            </a:r>
            <a:r>
              <a:rPr lang="en-US" sz="1400" i="1" dirty="0"/>
              <a:t>Aeneid</a:t>
            </a:r>
            <a:r>
              <a:rPr lang="en-US" sz="1400" dirty="0"/>
              <a:t>. Annotated by R. A. B. </a:t>
            </a:r>
            <a:r>
              <a:rPr lang="en-US" sz="1400" dirty="0" err="1"/>
              <a:t>Mynors</a:t>
            </a:r>
            <a:r>
              <a:rPr lang="en-US" sz="1400" dirty="0"/>
              <a:t>. New York, NY: Clarendon Press, 1969.</a:t>
            </a:r>
          </a:p>
        </p:txBody>
      </p:sp>
    </p:spTree>
    <p:extLst>
      <p:ext uri="{BB962C8B-B14F-4D97-AF65-F5344CB8AC3E}">
        <p14:creationId xmlns:p14="http://schemas.microsoft.com/office/powerpoint/2010/main" val="1713581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CCFEC3-E56B-D146-9500-7CBE310E6A54}"/>
              </a:ext>
            </a:extLst>
          </p:cNvPr>
          <p:cNvSpPr>
            <a:spLocks noGrp="1"/>
          </p:cNvSpPr>
          <p:nvPr>
            <p:ph type="title"/>
          </p:nvPr>
        </p:nvSpPr>
        <p:spPr>
          <a:xfrm>
            <a:off x="838200" y="365125"/>
            <a:ext cx="10515600" cy="1325563"/>
          </a:xfrm>
        </p:spPr>
        <p:txBody>
          <a:bodyPr>
            <a:normAutofit/>
          </a:bodyPr>
          <a:lstStyle/>
          <a:p>
            <a:r>
              <a:rPr lang="en-US" sz="5400" dirty="0"/>
              <a:t>Figure Citations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2D896D-4D40-984A-80F1-21769E388B15}"/>
              </a:ext>
            </a:extLst>
          </p:cNvPr>
          <p:cNvSpPr>
            <a:spLocks noGrp="1"/>
          </p:cNvSpPr>
          <p:nvPr>
            <p:ph idx="1"/>
          </p:nvPr>
        </p:nvSpPr>
        <p:spPr>
          <a:xfrm>
            <a:off x="838200" y="1929384"/>
            <a:ext cx="10515600" cy="4251960"/>
          </a:xfrm>
        </p:spPr>
        <p:txBody>
          <a:bodyPr>
            <a:normAutofit fontScale="77500" lnSpcReduction="20000"/>
          </a:bodyPr>
          <a:lstStyle/>
          <a:p>
            <a:pPr fontAlgn="base"/>
            <a:r>
              <a:rPr lang="en-US" dirty="0"/>
              <a:t>Figure 1: ”Hephaestus hands in the new Achilles' armor to Thetis (</a:t>
            </a:r>
            <a:r>
              <a:rPr lang="en-US" i="1" dirty="0"/>
              <a:t>Iliad</a:t>
            </a:r>
            <a:r>
              <a:rPr lang="en-US" dirty="0"/>
              <a:t>, XVIII, 617). Attic red-figure Kylix, 490–480 BC,” </a:t>
            </a:r>
            <a:r>
              <a:rPr lang="en-US" i="1" dirty="0" err="1"/>
              <a:t>Antikenmuseen</a:t>
            </a:r>
            <a:r>
              <a:rPr lang="en-US" dirty="0"/>
              <a:t>, accessed March 22, 2022.</a:t>
            </a:r>
          </a:p>
          <a:p>
            <a:pPr fontAlgn="base"/>
            <a:r>
              <a:rPr lang="en-US" dirty="0"/>
              <a:t>Figure 2: “Via </a:t>
            </a:r>
            <a:r>
              <a:rPr lang="en-US" dirty="0" err="1"/>
              <a:t>Labicana</a:t>
            </a:r>
            <a:r>
              <a:rPr lang="en-US" dirty="0"/>
              <a:t> Augustus (Augustus as Pontifex Maximus),” </a:t>
            </a:r>
            <a:r>
              <a:rPr lang="en-US" i="1" dirty="0"/>
              <a:t>The City of Rome</a:t>
            </a:r>
            <a:r>
              <a:rPr lang="en-US" dirty="0"/>
              <a:t>, accessed March 2, 2022, https://</a:t>
            </a:r>
            <a:r>
              <a:rPr lang="en-US" dirty="0" err="1"/>
              <a:t>romesummerclass.georgetown.domains</a:t>
            </a:r>
            <a:r>
              <a:rPr lang="en-US" dirty="0"/>
              <a:t>/items/show/548. </a:t>
            </a:r>
          </a:p>
          <a:p>
            <a:pPr fontAlgn="base"/>
            <a:r>
              <a:rPr lang="en-US" dirty="0"/>
              <a:t>Figure 3: “Panel 5 left-right,” </a:t>
            </a:r>
            <a:r>
              <a:rPr lang="en-US" i="1" dirty="0"/>
              <a:t>Reed College</a:t>
            </a:r>
            <a:r>
              <a:rPr lang="en-US" dirty="0"/>
              <a:t>, accessed March 2, 2022, </a:t>
            </a:r>
            <a:r>
              <a:rPr lang="en-US" dirty="0">
                <a:hlinkClick r:id="rId2"/>
              </a:rPr>
              <a:t>https://www.reed.edu/ara-pacis/meier/exterior/res-gestae/res-gestae.php</a:t>
            </a:r>
            <a:r>
              <a:rPr lang="en-US" dirty="0"/>
              <a:t>.</a:t>
            </a:r>
          </a:p>
          <a:p>
            <a:pPr fontAlgn="base"/>
            <a:r>
              <a:rPr lang="en-US" dirty="0"/>
              <a:t>Figure 4: “</a:t>
            </a:r>
            <a:r>
              <a:rPr lang="en-US" dirty="0" err="1"/>
              <a:t>Promptuarii</a:t>
            </a:r>
            <a:r>
              <a:rPr lang="en-US" dirty="0"/>
              <a:t> </a:t>
            </a:r>
            <a:r>
              <a:rPr lang="en-US" dirty="0" err="1"/>
              <a:t>Iconum</a:t>
            </a:r>
            <a:r>
              <a:rPr lang="en-US" dirty="0"/>
              <a:t> </a:t>
            </a:r>
            <a:r>
              <a:rPr lang="en-US" dirty="0" err="1"/>
              <a:t>Insigniorum</a:t>
            </a:r>
            <a:r>
              <a:rPr lang="en-US" dirty="0"/>
              <a:t>,” </a:t>
            </a:r>
            <a:r>
              <a:rPr lang="en-US" i="1" dirty="0"/>
              <a:t>Guillaume Rouille</a:t>
            </a:r>
            <a:r>
              <a:rPr lang="en-US" dirty="0"/>
              <a:t>, accessed March 2, 2022, </a:t>
            </a:r>
            <a:r>
              <a:rPr lang="en-US" dirty="0">
                <a:hlinkClick r:id="rId3"/>
              </a:rPr>
              <a:t>https://commons.wikimedia.org/wiki/File:Servius_by_Rouille.jpg</a:t>
            </a:r>
            <a:r>
              <a:rPr lang="en-US" dirty="0"/>
              <a:t>. </a:t>
            </a:r>
            <a:endParaRPr lang="en-US" i="1" dirty="0"/>
          </a:p>
          <a:p>
            <a:pPr fontAlgn="base"/>
            <a:r>
              <a:rPr lang="en-US" dirty="0"/>
              <a:t>Figure 5: “The Shield of Achilles,” </a:t>
            </a:r>
            <a:r>
              <a:rPr lang="en-US" i="1" dirty="0"/>
              <a:t>Geneseo</a:t>
            </a:r>
            <a:r>
              <a:rPr lang="en-US" dirty="0"/>
              <a:t>, accessed March 2, 2022, </a:t>
            </a:r>
            <a:r>
              <a:rPr lang="en-US" dirty="0">
                <a:hlinkClick r:id="rId4"/>
              </a:rPr>
              <a:t>https://www.geneseo.edu/~walker/ShieldofAchilles.htm</a:t>
            </a:r>
            <a:r>
              <a:rPr lang="en-US" dirty="0"/>
              <a:t>.</a:t>
            </a:r>
          </a:p>
          <a:p>
            <a:pPr fontAlgn="base"/>
            <a:r>
              <a:rPr lang="en-US" dirty="0"/>
              <a:t>Figure 6: “Pantheon (Rome),” </a:t>
            </a:r>
            <a:r>
              <a:rPr lang="en-US" i="1" dirty="0"/>
              <a:t>Rabax3</a:t>
            </a:r>
            <a:r>
              <a:rPr lang="en-US" dirty="0"/>
              <a:t>, accessed  March 3, 2022, </a:t>
            </a:r>
            <a:r>
              <a:rPr lang="en-US" dirty="0">
                <a:hlinkClick r:id="rId5"/>
              </a:rPr>
              <a:t>https://commons.wikimedia.org/wiki/File:Pantheon_Rom_1_cropped.jpg</a:t>
            </a:r>
            <a:r>
              <a:rPr lang="en-US" dirty="0"/>
              <a:t>. </a:t>
            </a:r>
            <a:br>
              <a:rPr lang="en-US" dirty="0"/>
            </a:br>
            <a:endParaRPr lang="en-US" dirty="0"/>
          </a:p>
          <a:p>
            <a:endParaRPr lang="en-US" sz="2200" dirty="0"/>
          </a:p>
        </p:txBody>
      </p:sp>
    </p:spTree>
    <p:extLst>
      <p:ext uri="{BB962C8B-B14F-4D97-AF65-F5344CB8AC3E}">
        <p14:creationId xmlns:p14="http://schemas.microsoft.com/office/powerpoint/2010/main" val="3093162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D17953-763A-BB42-A6F9-6982E45AA480}"/>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Thesis</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42185C1-13AC-B84C-AB03-8B2679EFC6AD}"/>
              </a:ext>
            </a:extLst>
          </p:cNvPr>
          <p:cNvSpPr>
            <a:spLocks noGrp="1"/>
          </p:cNvSpPr>
          <p:nvPr>
            <p:ph idx="1"/>
          </p:nvPr>
        </p:nvSpPr>
        <p:spPr>
          <a:xfrm>
            <a:off x="4447308" y="591344"/>
            <a:ext cx="6906491" cy="5585619"/>
          </a:xfrm>
        </p:spPr>
        <p:txBody>
          <a:bodyPr anchor="ctr">
            <a:normAutofit/>
          </a:bodyPr>
          <a:lstStyle/>
          <a:p>
            <a:pPr marL="0" indent="0">
              <a:buNone/>
            </a:pPr>
            <a:r>
              <a:rPr lang="en-US" dirty="0"/>
              <a:t>During the rise and reign of Octavian Caesar, there was a shift in the identity of Vulcan that led to his increased Romanization.</a:t>
            </a:r>
          </a:p>
        </p:txBody>
      </p:sp>
    </p:spTree>
    <p:extLst>
      <p:ext uri="{BB962C8B-B14F-4D97-AF65-F5344CB8AC3E}">
        <p14:creationId xmlns:p14="http://schemas.microsoft.com/office/powerpoint/2010/main" val="3173525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3AE936-19FC-4448-AA2C-CBBB4CB381B2}"/>
              </a:ext>
            </a:extLst>
          </p:cNvPr>
          <p:cNvSpPr>
            <a:spLocks noGrp="1"/>
          </p:cNvSpPr>
          <p:nvPr>
            <p:ph type="title"/>
          </p:nvPr>
        </p:nvSpPr>
        <p:spPr>
          <a:xfrm>
            <a:off x="640080" y="325369"/>
            <a:ext cx="4368602" cy="1956841"/>
          </a:xfrm>
        </p:spPr>
        <p:txBody>
          <a:bodyPr anchor="b">
            <a:normAutofit/>
          </a:bodyPr>
          <a:lstStyle/>
          <a:p>
            <a:r>
              <a:rPr lang="en-US" sz="4200" dirty="0"/>
              <a:t>Hephaestus in Greece and Vulcan Early Rome</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E9852B-2E1C-A441-8EBF-8E1C84AAEFAB}"/>
              </a:ext>
            </a:extLst>
          </p:cNvPr>
          <p:cNvSpPr>
            <a:spLocks noGrp="1"/>
          </p:cNvSpPr>
          <p:nvPr>
            <p:ph idx="1"/>
          </p:nvPr>
        </p:nvSpPr>
        <p:spPr>
          <a:xfrm>
            <a:off x="640080" y="2623570"/>
            <a:ext cx="4243589" cy="4234429"/>
          </a:xfrm>
        </p:spPr>
        <p:txBody>
          <a:bodyPr>
            <a:normAutofit lnSpcReduction="10000"/>
          </a:bodyPr>
          <a:lstStyle/>
          <a:p>
            <a:r>
              <a:rPr lang="en-US" sz="2400" dirty="0"/>
              <a:t>Hephaestus in Greece</a:t>
            </a:r>
          </a:p>
          <a:p>
            <a:pPr lvl="1"/>
            <a:r>
              <a:rPr lang="en-US" sz="1800" dirty="0"/>
              <a:t>God of craftsmen and smith of the gods</a:t>
            </a:r>
          </a:p>
          <a:p>
            <a:r>
              <a:rPr lang="en-US" sz="2400" dirty="0"/>
              <a:t>The Vocanal</a:t>
            </a:r>
          </a:p>
          <a:p>
            <a:pPr lvl="1"/>
            <a:r>
              <a:rPr lang="en-US" sz="1800" dirty="0"/>
              <a:t>Originally built during the age of Romulus</a:t>
            </a:r>
          </a:p>
          <a:p>
            <a:pPr lvl="1"/>
            <a:r>
              <a:rPr lang="en-US" sz="1800" dirty="0"/>
              <a:t>Thought to have been at the foot of the Capitoline Hill</a:t>
            </a:r>
          </a:p>
          <a:p>
            <a:pPr lvl="1"/>
            <a:r>
              <a:rPr lang="en-US" sz="1800" dirty="0"/>
              <a:t>The exact location relative to the modern Forum is unknown</a:t>
            </a:r>
          </a:p>
          <a:p>
            <a:r>
              <a:rPr lang="en-US" sz="2400" dirty="0"/>
              <a:t>214 BCE Temple</a:t>
            </a:r>
          </a:p>
          <a:p>
            <a:pPr lvl="1"/>
            <a:r>
              <a:rPr lang="en-US" sz="1800" dirty="0"/>
              <a:t>Built on the Campus Martius</a:t>
            </a:r>
          </a:p>
          <a:p>
            <a:pPr lvl="1"/>
            <a:r>
              <a:rPr lang="en-US" sz="1800" dirty="0"/>
              <a:t>Burned down after being struck by lightning and was not rebuilt</a:t>
            </a:r>
          </a:p>
        </p:txBody>
      </p:sp>
      <p:pic>
        <p:nvPicPr>
          <p:cNvPr id="5" name="Picture 4" descr="A picture containing text, kylix, cup, tableware&#10;&#10;Description automatically generated">
            <a:extLst>
              <a:ext uri="{FF2B5EF4-FFF2-40B4-BE49-F238E27FC236}">
                <a16:creationId xmlns:a16="http://schemas.microsoft.com/office/drawing/2014/main" id="{29DA5A40-6196-9043-89F7-02A45916C89F}"/>
              </a:ext>
            </a:extLst>
          </p:cNvPr>
          <p:cNvPicPr>
            <a:picLocks noChangeAspect="1"/>
          </p:cNvPicPr>
          <p:nvPr/>
        </p:nvPicPr>
        <p:blipFill rotWithShape="1">
          <a:blip r:embed="rId2"/>
          <a:srcRect r="452" b="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8870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738293-2A7D-174E-A38C-D160388CB340}"/>
              </a:ext>
            </a:extLst>
          </p:cNvPr>
          <p:cNvSpPr>
            <a:spLocks noGrp="1"/>
          </p:cNvSpPr>
          <p:nvPr>
            <p:ph type="title"/>
          </p:nvPr>
        </p:nvSpPr>
        <p:spPr>
          <a:xfrm>
            <a:off x="640080" y="325369"/>
            <a:ext cx="4368602" cy="1956841"/>
          </a:xfrm>
        </p:spPr>
        <p:txBody>
          <a:bodyPr anchor="b">
            <a:normAutofit/>
          </a:bodyPr>
          <a:lstStyle/>
          <a:p>
            <a:r>
              <a:rPr lang="en-US" sz="5400" dirty="0"/>
              <a:t>Octavian and the Divine</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BD2DF9-EC70-D94D-BAEE-9FE27E576CCD}"/>
              </a:ext>
            </a:extLst>
          </p:cNvPr>
          <p:cNvSpPr>
            <a:spLocks noGrp="1"/>
          </p:cNvSpPr>
          <p:nvPr>
            <p:ph idx="1"/>
          </p:nvPr>
        </p:nvSpPr>
        <p:spPr>
          <a:xfrm>
            <a:off x="640080" y="2872899"/>
            <a:ext cx="4243589" cy="3320668"/>
          </a:xfrm>
        </p:spPr>
        <p:txBody>
          <a:bodyPr>
            <a:normAutofit/>
          </a:bodyPr>
          <a:lstStyle/>
          <a:p>
            <a:r>
              <a:rPr lang="en-US" dirty="0"/>
              <a:t>Claims divine heritage</a:t>
            </a:r>
          </a:p>
          <a:p>
            <a:pPr lvl="1"/>
            <a:r>
              <a:rPr lang="en-US" dirty="0"/>
              <a:t>Julius Caesar is deified</a:t>
            </a:r>
          </a:p>
          <a:p>
            <a:pPr lvl="1"/>
            <a:r>
              <a:rPr lang="en-US" dirty="0"/>
              <a:t>Venus Genitrix </a:t>
            </a:r>
          </a:p>
          <a:p>
            <a:r>
              <a:rPr lang="en-US" dirty="0"/>
              <a:t>Pontifex Maximus</a:t>
            </a:r>
          </a:p>
          <a:p>
            <a:pPr lvl="1"/>
            <a:r>
              <a:rPr lang="en-US" dirty="0"/>
              <a:t>He held the position starting in 12 BCE</a:t>
            </a:r>
          </a:p>
          <a:p>
            <a:pPr lvl="1"/>
            <a:r>
              <a:rPr lang="en-US" dirty="0"/>
              <a:t>Head priest of the empire</a:t>
            </a:r>
          </a:p>
        </p:txBody>
      </p:sp>
      <p:pic>
        <p:nvPicPr>
          <p:cNvPr id="3074" name="Picture 2">
            <a:extLst>
              <a:ext uri="{FF2B5EF4-FFF2-40B4-BE49-F238E27FC236}">
                <a16:creationId xmlns:a16="http://schemas.microsoft.com/office/drawing/2014/main" id="{22409FBF-956B-7D49-928F-8894FCECAB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494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315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3872BD-F1CD-2744-B412-0CEB02C27497}"/>
              </a:ext>
            </a:extLst>
          </p:cNvPr>
          <p:cNvSpPr>
            <a:spLocks noGrp="1"/>
          </p:cNvSpPr>
          <p:nvPr>
            <p:ph type="title"/>
          </p:nvPr>
        </p:nvSpPr>
        <p:spPr>
          <a:xfrm>
            <a:off x="838200" y="365125"/>
            <a:ext cx="10515600" cy="1325563"/>
          </a:xfrm>
        </p:spPr>
        <p:txBody>
          <a:bodyPr>
            <a:normAutofit/>
          </a:bodyPr>
          <a:lstStyle/>
          <a:p>
            <a:r>
              <a:rPr lang="en-US" sz="5400" dirty="0"/>
              <a:t>Octavian and the Divine cont.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0E180D-A059-324D-92B8-E1E637AFD861}"/>
              </a:ext>
            </a:extLst>
          </p:cNvPr>
          <p:cNvSpPr>
            <a:spLocks noGrp="1"/>
          </p:cNvSpPr>
          <p:nvPr>
            <p:ph idx="1"/>
          </p:nvPr>
        </p:nvSpPr>
        <p:spPr>
          <a:xfrm>
            <a:off x="838200" y="1929384"/>
            <a:ext cx="10515600" cy="4251960"/>
          </a:xfrm>
        </p:spPr>
        <p:txBody>
          <a:bodyPr>
            <a:normAutofit/>
          </a:bodyPr>
          <a:lstStyle/>
          <a:p>
            <a:r>
              <a:rPr lang="en-US" sz="2200" dirty="0"/>
              <a:t>On my land I built the Temple to Mars Ultor and the Augustan Forum from the spoils of war… From the spoils of war, I gave consecrated gifts to the </a:t>
            </a:r>
            <a:r>
              <a:rPr lang="en-US" sz="2200" dirty="0" err="1"/>
              <a:t>Capitaline</a:t>
            </a:r>
            <a:r>
              <a:rPr lang="en-US" sz="2200" dirty="0"/>
              <a:t> and to the temple of Divi </a:t>
            </a:r>
            <a:r>
              <a:rPr lang="en-US" sz="2200" dirty="0" err="1"/>
              <a:t>Iulius</a:t>
            </a:r>
            <a:r>
              <a:rPr lang="en-US" sz="2200" dirty="0"/>
              <a:t> and to the temple of Apollo and to the temple of Vesta and to the temple of Mars Ultor, which cost not far from 100 million sesterces… After my victory, I put back the ornaments in the temples in all the cities of the province of Asia, which [my enemy] stripped from the temples for his private use (</a:t>
            </a:r>
            <a:r>
              <a:rPr lang="en-US" sz="2200" i="1" dirty="0"/>
              <a:t>Res Gestae Divi </a:t>
            </a:r>
            <a:r>
              <a:rPr lang="en-US" sz="2200" i="1" dirty="0" err="1"/>
              <a:t>Augusti</a:t>
            </a:r>
            <a:r>
              <a:rPr lang="en-US" sz="2200" dirty="0"/>
              <a:t>)</a:t>
            </a:r>
            <a:r>
              <a:rPr lang="en-US" sz="2200" dirty="0">
                <a:effectLst/>
              </a:rPr>
              <a:t> </a:t>
            </a:r>
            <a:endParaRPr lang="en-US" sz="2200" dirty="0"/>
          </a:p>
        </p:txBody>
      </p:sp>
      <p:pic>
        <p:nvPicPr>
          <p:cNvPr id="4098" name="Picture 2">
            <a:extLst>
              <a:ext uri="{FF2B5EF4-FFF2-40B4-BE49-F238E27FC236}">
                <a16:creationId xmlns:a16="http://schemas.microsoft.com/office/drawing/2014/main" id="{57FBD6A1-54BE-224F-88CB-56FF88BCC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7" y="1677373"/>
            <a:ext cx="121237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129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A54B1-0FD2-494E-BADB-0819AF3681A6}"/>
              </a:ext>
            </a:extLst>
          </p:cNvPr>
          <p:cNvSpPr>
            <a:spLocks noGrp="1"/>
          </p:cNvSpPr>
          <p:nvPr>
            <p:ph type="title"/>
          </p:nvPr>
        </p:nvSpPr>
        <p:spPr/>
        <p:txBody>
          <a:bodyPr/>
          <a:lstStyle/>
          <a:p>
            <a:r>
              <a:rPr lang="en-US" dirty="0"/>
              <a:t>Vulcan in the Civil Wars and War in General</a:t>
            </a:r>
          </a:p>
        </p:txBody>
      </p:sp>
      <p:sp>
        <p:nvSpPr>
          <p:cNvPr id="3" name="Content Placeholder 2">
            <a:extLst>
              <a:ext uri="{FF2B5EF4-FFF2-40B4-BE49-F238E27FC236}">
                <a16:creationId xmlns:a16="http://schemas.microsoft.com/office/drawing/2014/main" id="{FF331664-132B-2F40-A741-D9BA4BC5F4E6}"/>
              </a:ext>
            </a:extLst>
          </p:cNvPr>
          <p:cNvSpPr>
            <a:spLocks noGrp="1"/>
          </p:cNvSpPr>
          <p:nvPr>
            <p:ph idx="1"/>
          </p:nvPr>
        </p:nvSpPr>
        <p:spPr/>
        <p:txBody>
          <a:bodyPr/>
          <a:lstStyle/>
          <a:p>
            <a:r>
              <a:rPr lang="en-US" sz="2400" dirty="0"/>
              <a:t>Liv. 8,10,13; App. Hann. 133; Serv. </a:t>
            </a:r>
            <a:r>
              <a:rPr lang="en-US" sz="2400" dirty="0" err="1"/>
              <a:t>Aen</a:t>
            </a:r>
            <a:r>
              <a:rPr lang="en-US" sz="2400" dirty="0"/>
              <a:t>. 8,562 </a:t>
            </a:r>
          </a:p>
          <a:p>
            <a:pPr lvl="1"/>
            <a:r>
              <a:rPr lang="en-US" sz="1800" dirty="0"/>
              <a:t>The weapons of enemies were burned to honor Vulcan</a:t>
            </a:r>
          </a:p>
          <a:p>
            <a:pPr lvl="1"/>
            <a:r>
              <a:rPr lang="en-US" sz="1800" dirty="0"/>
              <a:t>Vulcan being related to war was not new to Rome, making it easier to expand his field of influence within a militarily based civilization</a:t>
            </a:r>
          </a:p>
          <a:p>
            <a:r>
              <a:rPr lang="en-US" sz="2400" dirty="0"/>
              <a:t>Appian shows Vulcanic devotion increased under Octavian prior to his rule starting</a:t>
            </a:r>
          </a:p>
          <a:p>
            <a:pPr lvl="1"/>
            <a:r>
              <a:rPr lang="en-US" sz="1800" dirty="0"/>
              <a:t>Winds picked up the flames from all of Perusia and burnt everything except the temple of Hephaestus… but then those left to divide the remains of the city, they placed Hephaestus to be god of the city over Hera. (Appian, </a:t>
            </a:r>
            <a:r>
              <a:rPr lang="en-US" sz="1800" i="1" dirty="0"/>
              <a:t>The Civil Wars</a:t>
            </a:r>
            <a:r>
              <a:rPr lang="en-US" sz="1800" dirty="0"/>
              <a:t>. 5</a:t>
            </a:r>
            <a:r>
              <a:rPr lang="en-US" sz="1800" i="1" dirty="0"/>
              <a:t>.5.49)</a:t>
            </a:r>
            <a:endParaRPr lang="en-US" sz="1800" dirty="0"/>
          </a:p>
          <a:p>
            <a:endParaRPr lang="en-US" dirty="0"/>
          </a:p>
        </p:txBody>
      </p:sp>
    </p:spTree>
    <p:extLst>
      <p:ext uri="{BB962C8B-B14F-4D97-AF65-F5344CB8AC3E}">
        <p14:creationId xmlns:p14="http://schemas.microsoft.com/office/powerpoint/2010/main" val="189642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9FA928-F756-CF4E-B5B9-2AA5B044B617}"/>
              </a:ext>
            </a:extLst>
          </p:cNvPr>
          <p:cNvSpPr>
            <a:spLocks noGrp="1"/>
          </p:cNvSpPr>
          <p:nvPr>
            <p:ph type="title"/>
          </p:nvPr>
        </p:nvSpPr>
        <p:spPr>
          <a:xfrm>
            <a:off x="640080" y="325369"/>
            <a:ext cx="4368602" cy="1956841"/>
          </a:xfrm>
        </p:spPr>
        <p:txBody>
          <a:bodyPr anchor="b">
            <a:normAutofit/>
          </a:bodyPr>
          <a:lstStyle/>
          <a:p>
            <a:r>
              <a:rPr lang="en-US" sz="5400"/>
              <a:t>Servius Tullius</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4A31C2-46A4-4F48-A95A-3CECE070F312}"/>
              </a:ext>
            </a:extLst>
          </p:cNvPr>
          <p:cNvSpPr>
            <a:spLocks noGrp="1"/>
          </p:cNvSpPr>
          <p:nvPr>
            <p:ph idx="1"/>
          </p:nvPr>
        </p:nvSpPr>
        <p:spPr>
          <a:xfrm>
            <a:off x="640080" y="2872899"/>
            <a:ext cx="4243589" cy="3320668"/>
          </a:xfrm>
        </p:spPr>
        <p:txBody>
          <a:bodyPr>
            <a:normAutofit/>
          </a:bodyPr>
          <a:lstStyle/>
          <a:p>
            <a:r>
              <a:rPr lang="en-US" sz="2200" dirty="0"/>
              <a:t>To this burned temple, yet he spared the fire // sign: Mulciber himself helped bear the birth // for Vulcan is the father of Tullius, </a:t>
            </a:r>
            <a:r>
              <a:rPr lang="en-US" sz="2200" dirty="0" err="1"/>
              <a:t>Orcresia</a:t>
            </a:r>
            <a:r>
              <a:rPr lang="en-US" sz="2200" dirty="0"/>
              <a:t> is the mother // made the distinguished little form. (Ovid. </a:t>
            </a:r>
            <a:r>
              <a:rPr lang="en-US" sz="2200" i="1" dirty="0"/>
              <a:t>Fasti</a:t>
            </a:r>
            <a:r>
              <a:rPr lang="en-US" sz="2200" dirty="0"/>
              <a:t>. 6.625 – 6.628)</a:t>
            </a:r>
          </a:p>
        </p:txBody>
      </p:sp>
      <p:pic>
        <p:nvPicPr>
          <p:cNvPr id="5122" name="Picture 2">
            <a:extLst>
              <a:ext uri="{FF2B5EF4-FFF2-40B4-BE49-F238E27FC236}">
                <a16:creationId xmlns:a16="http://schemas.microsoft.com/office/drawing/2014/main" id="{263B7BBE-850E-204E-97CB-46211E276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01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485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997262-C8B1-4047-AEA8-EA9CB29A2422}"/>
              </a:ext>
            </a:extLst>
          </p:cNvPr>
          <p:cNvSpPr>
            <a:spLocks noGrp="1"/>
          </p:cNvSpPr>
          <p:nvPr>
            <p:ph type="title"/>
          </p:nvPr>
        </p:nvSpPr>
        <p:spPr>
          <a:xfrm>
            <a:off x="838200" y="365125"/>
            <a:ext cx="10515600" cy="1325563"/>
          </a:xfrm>
        </p:spPr>
        <p:txBody>
          <a:bodyPr>
            <a:normAutofit/>
          </a:bodyPr>
          <a:lstStyle/>
          <a:p>
            <a:r>
              <a:rPr lang="en-US" sz="5400"/>
              <a:t>Cacus, son of Vulcan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656DC6-22BD-3F47-AC5E-576E74C8DBFC}"/>
              </a:ext>
            </a:extLst>
          </p:cNvPr>
          <p:cNvSpPr>
            <a:spLocks noGrp="1"/>
          </p:cNvSpPr>
          <p:nvPr>
            <p:ph idx="1"/>
          </p:nvPr>
        </p:nvSpPr>
        <p:spPr>
          <a:xfrm>
            <a:off x="838200" y="1929384"/>
            <a:ext cx="10515600" cy="4251960"/>
          </a:xfrm>
        </p:spPr>
        <p:txBody>
          <a:bodyPr>
            <a:normAutofit/>
          </a:bodyPr>
          <a:lstStyle/>
          <a:p>
            <a:r>
              <a:rPr lang="en-US" sz="2200" dirty="0"/>
              <a:t>Livy</a:t>
            </a:r>
          </a:p>
          <a:p>
            <a:pPr lvl="1"/>
            <a:r>
              <a:rPr lang="en-US" sz="2200" i="1" dirty="0"/>
              <a:t>“</a:t>
            </a:r>
            <a:r>
              <a:rPr lang="en-US" sz="2200" dirty="0"/>
              <a:t>A shepherd lived here, named Cacus, who was bold by means of strength, caught by the beauty of the cows he wished to take them with him… he dragged them to the cave.</a:t>
            </a:r>
            <a:r>
              <a:rPr lang="en-US" sz="2200" i="1" dirty="0"/>
              <a:t>” (Ab Urbe Condita, </a:t>
            </a:r>
            <a:r>
              <a:rPr lang="en-US" sz="2200" dirty="0"/>
              <a:t>1.7.5-7)</a:t>
            </a:r>
          </a:p>
          <a:p>
            <a:r>
              <a:rPr lang="en-US" sz="2200" dirty="0"/>
              <a:t>Vergil</a:t>
            </a:r>
          </a:p>
          <a:p>
            <a:pPr lvl="1"/>
            <a:r>
              <a:rPr lang="en-US" sz="2200" dirty="0"/>
              <a:t>“Vulcan was the father of this monster”</a:t>
            </a:r>
            <a:r>
              <a:rPr lang="en-US" sz="2200" i="1" dirty="0"/>
              <a:t> </a:t>
            </a:r>
            <a:r>
              <a:rPr lang="en-US" sz="2200" dirty="0"/>
              <a:t>(Aeneid, 8.198)</a:t>
            </a:r>
          </a:p>
          <a:p>
            <a:r>
              <a:rPr lang="en-US" sz="2200" dirty="0"/>
              <a:t>Ovid</a:t>
            </a:r>
          </a:p>
          <a:p>
            <a:pPr lvl="1"/>
            <a:r>
              <a:rPr lang="en-US" sz="2200" dirty="0"/>
              <a:t>“The father of this monster was Mulciber”</a:t>
            </a:r>
            <a:r>
              <a:rPr lang="en-US" sz="2200" i="1" dirty="0"/>
              <a:t> </a:t>
            </a:r>
            <a:r>
              <a:rPr lang="en-US" sz="2200" dirty="0"/>
              <a:t>(Fasti, 1.554)</a:t>
            </a:r>
          </a:p>
        </p:txBody>
      </p:sp>
    </p:spTree>
    <p:extLst>
      <p:ext uri="{BB962C8B-B14F-4D97-AF65-F5344CB8AC3E}">
        <p14:creationId xmlns:p14="http://schemas.microsoft.com/office/powerpoint/2010/main" val="4175007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D2BC58-3187-8245-AC23-13A8E482BD00}"/>
              </a:ext>
            </a:extLst>
          </p:cNvPr>
          <p:cNvSpPr>
            <a:spLocks noGrp="1"/>
          </p:cNvSpPr>
          <p:nvPr>
            <p:ph type="title"/>
          </p:nvPr>
        </p:nvSpPr>
        <p:spPr>
          <a:xfrm>
            <a:off x="572493" y="238539"/>
            <a:ext cx="11018520" cy="1434415"/>
          </a:xfrm>
        </p:spPr>
        <p:txBody>
          <a:bodyPr anchor="b">
            <a:normAutofit/>
          </a:bodyPr>
          <a:lstStyle/>
          <a:p>
            <a:r>
              <a:rPr lang="en-US" sz="5400" dirty="0"/>
              <a:t>The Shield of Aeneas</a:t>
            </a:r>
          </a:p>
        </p:txBody>
      </p:sp>
      <p:sp>
        <p:nvSpPr>
          <p:cNvPr id="205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A7ED16-2D07-5743-B99F-868051F6F1EF}"/>
              </a:ext>
            </a:extLst>
          </p:cNvPr>
          <p:cNvSpPr>
            <a:spLocks noGrp="1"/>
          </p:cNvSpPr>
          <p:nvPr>
            <p:ph idx="1"/>
          </p:nvPr>
        </p:nvSpPr>
        <p:spPr>
          <a:xfrm>
            <a:off x="572493" y="2071316"/>
            <a:ext cx="6713552" cy="4119172"/>
          </a:xfrm>
        </p:spPr>
        <p:txBody>
          <a:bodyPr anchor="t">
            <a:normAutofit lnSpcReduction="10000"/>
          </a:bodyPr>
          <a:lstStyle/>
          <a:p>
            <a:pPr>
              <a:lnSpc>
                <a:spcPct val="120000"/>
              </a:lnSpc>
            </a:pPr>
            <a:r>
              <a:rPr lang="en-US" dirty="0"/>
              <a:t>Through this shield of Vulcan, a gift of the mother, // Delighting and wondering at the images, // Aeneas lifted it to his shoulder and Venus uttered a prophecy of his grandkids. (Vergil. Aeneid, 8.729-731)</a:t>
            </a:r>
          </a:p>
          <a:p>
            <a:pPr>
              <a:lnSpc>
                <a:spcPct val="120000"/>
              </a:lnSpc>
            </a:pPr>
            <a:r>
              <a:rPr lang="en-US" dirty="0"/>
              <a:t>Shifts Hephaestus to Vulcan</a:t>
            </a:r>
          </a:p>
          <a:p>
            <a:pPr>
              <a:lnSpc>
                <a:spcPct val="120000"/>
              </a:lnSpc>
            </a:pPr>
            <a:r>
              <a:rPr lang="en-US" dirty="0"/>
              <a:t>Increases the persuasive power of Venus Genitrix</a:t>
            </a:r>
          </a:p>
          <a:p>
            <a:pPr marL="0" indent="0">
              <a:buNone/>
            </a:pPr>
            <a:endParaRPr lang="en-US" sz="2200" dirty="0"/>
          </a:p>
        </p:txBody>
      </p:sp>
      <p:pic>
        <p:nvPicPr>
          <p:cNvPr id="2050" name="Picture 2">
            <a:extLst>
              <a:ext uri="{FF2B5EF4-FFF2-40B4-BE49-F238E27FC236}">
                <a16:creationId xmlns:a16="http://schemas.microsoft.com/office/drawing/2014/main" id="{755B5770-849F-A64C-A1AD-8F9B68D869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1" r="488"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5723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{C1ECD111-1A96-4340-8616-AB04CB73DB8C}tf10001063</Template>
  <TotalTime>7500</TotalTime>
  <Words>1589</Words>
  <Application>Microsoft Macintosh PowerPoint</Application>
  <PresentationFormat>Widescreen</PresentationFormat>
  <Paragraphs>80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The Romanization of Vulcan During the Rise and Reign of Octavian: A Change in Identity</vt:lpstr>
      <vt:lpstr>Thesis</vt:lpstr>
      <vt:lpstr>Hephaestus in Greece and Vulcan Early Rome</vt:lpstr>
      <vt:lpstr>Octavian and the Divine</vt:lpstr>
      <vt:lpstr>Octavian and the Divine cont.</vt:lpstr>
      <vt:lpstr>Vulcan in the Civil Wars and War in General</vt:lpstr>
      <vt:lpstr>Servius Tullius</vt:lpstr>
      <vt:lpstr>Cacus, son of Vulcan</vt:lpstr>
      <vt:lpstr>The Shield of Aeneas</vt:lpstr>
      <vt:lpstr>The Pantheon</vt:lpstr>
      <vt:lpstr>Conclusion</vt:lpstr>
      <vt:lpstr>Bibliography</vt:lpstr>
      <vt:lpstr>Bibliography Continued</vt:lpstr>
      <vt:lpstr>Figure Citations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Romanization of Vulcan During the Reign of Octavian</dc:title>
  <dc:creator>Griffin Fleischaker (Alum)</dc:creator>
  <cp:lastModifiedBy>Griffin Fleischaker (Alum)</cp:lastModifiedBy>
  <cp:revision>8</cp:revision>
  <dcterms:created xsi:type="dcterms:W3CDTF">2022-03-01T19:58:24Z</dcterms:created>
  <dcterms:modified xsi:type="dcterms:W3CDTF">2022-03-24T00:06:58Z</dcterms:modified>
</cp:coreProperties>
</file>