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76" r:id="rId3"/>
    <p:sldId id="277" r:id="rId4"/>
    <p:sldId id="269" r:id="rId5"/>
    <p:sldId id="270" r:id="rId6"/>
    <p:sldId id="274" r:id="rId7"/>
    <p:sldId id="273" r:id="rId8"/>
    <p:sldId id="271" r:id="rId9"/>
    <p:sldId id="272"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43546-91D4-8649-8A52-93EA5FDDB263}" v="31" dt="2022-03-24T01:12:51.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0"/>
  </p:normalViewPr>
  <p:slideViewPr>
    <p:cSldViewPr snapToGrid="0" snapToObjects="1">
      <p:cViewPr varScale="1">
        <p:scale>
          <a:sx n="86" d="100"/>
          <a:sy n="86" d="100"/>
        </p:scale>
        <p:origin x="10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2CF30-90EE-504E-8BFE-5A18CE3F05F8}" type="datetimeFigureOut">
              <a:rPr lang="en-US" smtClean="0"/>
              <a:t>3/23/22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F25DF-03DE-894A-AAE1-E65E6AE016AC}" type="slidenum">
              <a:rPr lang="en-US" smtClean="0"/>
              <a:t>‹#›</a:t>
            </a:fld>
            <a:endParaRPr lang="en-US"/>
          </a:p>
        </p:txBody>
      </p:sp>
    </p:spTree>
    <p:extLst>
      <p:ext uri="{BB962C8B-B14F-4D97-AF65-F5344CB8AC3E}">
        <p14:creationId xmlns:p14="http://schemas.microsoft.com/office/powerpoint/2010/main" val="270691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6741-3EC2-814A-A7E9-DC89F85CE1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8DEC9A-AD87-D847-A77C-E1BFD3FCE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24B5DA-1C07-A64A-AC5F-9BFEB7DA25BC}"/>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6D4B5583-3791-2749-903C-DC87AE0E8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F3EC0-9CEB-A24A-928C-69F4FC42253F}"/>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27312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3FCA-533E-B147-9D90-3220BCF421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F29B58-6240-CC49-B879-6EF9431E09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EDBF18-6BB4-254A-814F-C29BA085CB87}"/>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C9A4BF8F-5491-1F40-8A69-AAB90C8A7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B119-D325-8C45-913B-33E8DF96F2C1}"/>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29306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8BFC2-8F19-A246-A753-A3C98382B3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4055CD-48D2-CE4A-BABE-E58DD66EE9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921867-C585-B14D-B1A3-9436A4262495}"/>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01943AB9-BFEF-6E4D-A902-B0F1FEA34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7B483-FE11-9741-93B9-4A329685721B}"/>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96906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3338-06A2-4241-AE58-269D2189A0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F29793-B782-C04A-A2BF-F4C58F4223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030015-3609-F64A-9F0F-51DAE680DBC6}"/>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F6EC3697-F490-3C43-BCDF-B98ED5DAB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1518-B7B9-E248-94AA-59DB04AAC47C}"/>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407931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BFF2-7FC0-FE4A-B488-42B27AD292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F1FC2BF-91DC-D848-B5DF-F26451CEDC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638BF6-4990-AC49-A974-32614F2DE222}"/>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AF5737F7-FD39-1C44-8EDD-A391CF13B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DD997-73C1-2F42-BECA-6C537012F2E0}"/>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61060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DD-9DAB-3146-A952-D9E30DBC18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B74AD4-6FC9-C146-BB13-F88DF2BD44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F68DB22-2297-884E-9361-029FD029F2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330ABC-B16A-5147-B108-87FE637CD513}"/>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6" name="Footer Placeholder 5">
            <a:extLst>
              <a:ext uri="{FF2B5EF4-FFF2-40B4-BE49-F238E27FC236}">
                <a16:creationId xmlns:a16="http://schemas.microsoft.com/office/drawing/2014/main" id="{04D30CDC-F286-AF4C-A9DB-7E0AD5532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41C2-B2E7-094F-B510-9725AB750F4D}"/>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376731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AB0D-CC4C-1D47-9F42-6B060A73496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CE8531-D85A-E84C-B0E5-6C73654F9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A118AC-45DB-6E47-96C6-14360CE6A4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92E27F-4D69-E54D-BF1F-A0F6C5958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A00C1B-AB44-AF48-89CF-D3F32C03B2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A9F83E-7A4D-624E-859B-31CCEE1174D2}"/>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8" name="Footer Placeholder 7">
            <a:extLst>
              <a:ext uri="{FF2B5EF4-FFF2-40B4-BE49-F238E27FC236}">
                <a16:creationId xmlns:a16="http://schemas.microsoft.com/office/drawing/2014/main" id="{FC19BCEE-6250-2D4D-A031-319CA29155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F522E7-F581-B246-A292-7282D23653A1}"/>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235785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6B26-6D40-0D4F-9B8E-04566474ED4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260E8C-3637-2145-BB51-FAF042EC0E49}"/>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4" name="Footer Placeholder 3">
            <a:extLst>
              <a:ext uri="{FF2B5EF4-FFF2-40B4-BE49-F238E27FC236}">
                <a16:creationId xmlns:a16="http://schemas.microsoft.com/office/drawing/2014/main" id="{CA52C0A9-5AE5-AF46-831D-2CFCA0E1D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D8149-6645-EE42-81E0-2ED3E2CB4EE2}"/>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36435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FB116-EED0-0B4F-9EE4-E1626386B913}"/>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3" name="Footer Placeholder 2">
            <a:extLst>
              <a:ext uri="{FF2B5EF4-FFF2-40B4-BE49-F238E27FC236}">
                <a16:creationId xmlns:a16="http://schemas.microsoft.com/office/drawing/2014/main" id="{4FF2C60D-D526-4340-BD83-E067F027BE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76503B-8785-9E4F-8BAD-F4065B2E2E9F}"/>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3118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5F3F-CDCC-FF47-8F26-B6E4D58CF4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180E5B-3571-3A4F-A2B2-3341E6372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DEB2F4-AE9D-6948-862C-6BFE9E9C4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92ED8F-CBF5-AD4E-AAB7-24515DAA3333}"/>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6" name="Footer Placeholder 5">
            <a:extLst>
              <a:ext uri="{FF2B5EF4-FFF2-40B4-BE49-F238E27FC236}">
                <a16:creationId xmlns:a16="http://schemas.microsoft.com/office/drawing/2014/main" id="{1C37AE11-0E5F-2C43-959A-8BF56B50C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AD83F-26B7-A845-962E-AC6FCF3D2A26}"/>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158429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FB18-9280-094C-A354-DB67DB636F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E801A1-CC12-FE4A-BA27-96D1A4561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63092B-C621-2F40-B6B7-413A12BA9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58FAD2-98B9-234D-B452-02A5961966C0}"/>
              </a:ext>
            </a:extLst>
          </p:cNvPr>
          <p:cNvSpPr>
            <a:spLocks noGrp="1"/>
          </p:cNvSpPr>
          <p:nvPr>
            <p:ph type="dt" sz="half" idx="10"/>
          </p:nvPr>
        </p:nvSpPr>
        <p:spPr/>
        <p:txBody>
          <a:bodyPr/>
          <a:lstStyle/>
          <a:p>
            <a:fld id="{D29E10D7-FFB0-D34E-A0E7-466AFDA7E2DA}" type="datetimeFigureOut">
              <a:rPr lang="en-US" smtClean="0"/>
              <a:t>3/23/22</a:t>
            </a:fld>
            <a:endParaRPr lang="en-US"/>
          </a:p>
        </p:txBody>
      </p:sp>
      <p:sp>
        <p:nvSpPr>
          <p:cNvPr id="6" name="Footer Placeholder 5">
            <a:extLst>
              <a:ext uri="{FF2B5EF4-FFF2-40B4-BE49-F238E27FC236}">
                <a16:creationId xmlns:a16="http://schemas.microsoft.com/office/drawing/2014/main" id="{4B5642F4-1901-BE47-9B9D-4B0140DD3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C3CD6-B0F6-8343-A1D4-2F9D4EE6AA1B}"/>
              </a:ext>
            </a:extLst>
          </p:cNvPr>
          <p:cNvSpPr>
            <a:spLocks noGrp="1"/>
          </p:cNvSpPr>
          <p:nvPr>
            <p:ph type="sldNum" sz="quarter" idx="12"/>
          </p:nvPr>
        </p:nvSpPr>
        <p:spPr/>
        <p:txBody>
          <a:bodyPr/>
          <a:lstStyle/>
          <a:p>
            <a:fld id="{495F05AA-8F99-E348-9351-53F98F7B9F31}" type="slidenum">
              <a:rPr lang="en-US" smtClean="0"/>
              <a:t>‹#›</a:t>
            </a:fld>
            <a:endParaRPr lang="en-US"/>
          </a:p>
        </p:txBody>
      </p:sp>
    </p:spTree>
    <p:extLst>
      <p:ext uri="{BB962C8B-B14F-4D97-AF65-F5344CB8AC3E}">
        <p14:creationId xmlns:p14="http://schemas.microsoft.com/office/powerpoint/2010/main" val="399886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BE61B-1710-6E49-9C5D-C440AF579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BDFB19-B6BD-964E-AF72-B244757CA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5AE839-B688-E645-BB75-B912D3135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E10D7-FFB0-D34E-A0E7-466AFDA7E2DA}" type="datetimeFigureOut">
              <a:rPr lang="en-US" smtClean="0"/>
              <a:t>3/23/22</a:t>
            </a:fld>
            <a:endParaRPr lang="en-US"/>
          </a:p>
        </p:txBody>
      </p:sp>
      <p:sp>
        <p:nvSpPr>
          <p:cNvPr id="5" name="Footer Placeholder 4">
            <a:extLst>
              <a:ext uri="{FF2B5EF4-FFF2-40B4-BE49-F238E27FC236}">
                <a16:creationId xmlns:a16="http://schemas.microsoft.com/office/drawing/2014/main" id="{8ADA2FEA-A9E0-9340-BFC5-AC332F753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81F876-EF23-D542-B934-F893FD2E5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05AA-8F99-E348-9351-53F98F7B9F31}" type="slidenum">
              <a:rPr lang="en-US" smtClean="0"/>
              <a:t>‹#›</a:t>
            </a:fld>
            <a:endParaRPr lang="en-US"/>
          </a:p>
        </p:txBody>
      </p:sp>
    </p:spTree>
    <p:extLst>
      <p:ext uri="{BB962C8B-B14F-4D97-AF65-F5344CB8AC3E}">
        <p14:creationId xmlns:p14="http://schemas.microsoft.com/office/powerpoint/2010/main" val="371479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1314F9-82F0-8047-8DB0-45F3AF242E9C}"/>
              </a:ext>
            </a:extLst>
          </p:cNvPr>
          <p:cNvSpPr>
            <a:spLocks noGrp="1"/>
          </p:cNvSpPr>
          <p:nvPr>
            <p:ph type="title"/>
          </p:nvPr>
        </p:nvSpPr>
        <p:spPr>
          <a:xfrm>
            <a:off x="804672" y="1705523"/>
            <a:ext cx="5157216" cy="1344975"/>
          </a:xfrm>
        </p:spPr>
        <p:txBody>
          <a:bodyPr>
            <a:normAutofit/>
          </a:bodyPr>
          <a:lstStyle/>
          <a:p>
            <a:pPr algn="ctr"/>
            <a:r>
              <a:rPr lang="en-AU" dirty="0"/>
              <a:t>Genre in </a:t>
            </a:r>
            <a:r>
              <a:rPr lang="en-AU" i="1" dirty="0" err="1"/>
              <a:t>TrGF</a:t>
            </a:r>
            <a:r>
              <a:rPr lang="en-AU" dirty="0"/>
              <a:t> </a:t>
            </a:r>
            <a:r>
              <a:rPr lang="en-AU" i="1" dirty="0" err="1"/>
              <a:t>adesp</a:t>
            </a:r>
            <a:r>
              <a:rPr lang="en-AU" dirty="0"/>
              <a:t>. F 646a</a:t>
            </a:r>
            <a:r>
              <a:rPr lang="en-AU" sz="2000" dirty="0"/>
              <a:t> </a:t>
            </a:r>
            <a:endParaRPr lang="en-US" sz="2000" dirty="0"/>
          </a:p>
        </p:txBody>
      </p:sp>
      <p:sp>
        <p:nvSpPr>
          <p:cNvPr id="3" name="Content Placeholder 2">
            <a:extLst>
              <a:ext uri="{FF2B5EF4-FFF2-40B4-BE49-F238E27FC236}">
                <a16:creationId xmlns:a16="http://schemas.microsoft.com/office/drawing/2014/main" id="{12F3DEC0-C94C-6A4F-9830-F43BBFEF7312}"/>
              </a:ext>
            </a:extLst>
          </p:cNvPr>
          <p:cNvSpPr>
            <a:spLocks noGrp="1"/>
          </p:cNvSpPr>
          <p:nvPr>
            <p:ph idx="1"/>
          </p:nvPr>
        </p:nvSpPr>
        <p:spPr>
          <a:xfrm>
            <a:off x="804672" y="3463431"/>
            <a:ext cx="5157216" cy="2799460"/>
          </a:xfrm>
        </p:spPr>
        <p:txBody>
          <a:bodyPr>
            <a:noAutofit/>
          </a:bodyPr>
          <a:lstStyle/>
          <a:p>
            <a:pPr marL="0" indent="0" algn="ctr">
              <a:lnSpc>
                <a:spcPct val="100000"/>
              </a:lnSpc>
              <a:buNone/>
            </a:pPr>
            <a:r>
              <a:rPr lang="en-US" dirty="0"/>
              <a:t>Paul Touyz</a:t>
            </a:r>
          </a:p>
          <a:p>
            <a:pPr marL="0" indent="0" algn="ctr">
              <a:lnSpc>
                <a:spcPct val="100000"/>
              </a:lnSpc>
              <a:buNone/>
            </a:pPr>
            <a:r>
              <a:rPr lang="en-US" sz="2400" dirty="0"/>
              <a:t>University of Kansas</a:t>
            </a:r>
            <a:br>
              <a:rPr lang="en-US" sz="2400" dirty="0"/>
            </a:br>
            <a:r>
              <a:rPr lang="en-US" sz="2400" dirty="0" err="1"/>
              <a:t>touyz@ku.edu</a:t>
            </a:r>
            <a:endParaRPr lang="en-US" sz="2400" u="sng" dirty="0"/>
          </a:p>
        </p:txBody>
      </p:sp>
      <p:pic>
        <p:nvPicPr>
          <p:cNvPr id="4" name="Content Placeholder 3" descr="A statue of two people&#10;&#10;Description automatically generated with medium confidence">
            <a:extLst>
              <a:ext uri="{FF2B5EF4-FFF2-40B4-BE49-F238E27FC236}">
                <a16:creationId xmlns:a16="http://schemas.microsoft.com/office/drawing/2014/main" id="{98FB903A-FDEA-E441-8AE1-BBF41CEB0EBD}"/>
              </a:ext>
            </a:extLst>
          </p:cNvPr>
          <p:cNvPicPr>
            <a:picLocks noChangeAspect="1"/>
          </p:cNvPicPr>
          <p:nvPr/>
        </p:nvPicPr>
        <p:blipFill rotWithShape="1">
          <a:blip r:embed="rId2"/>
          <a:srcRect r="9843"/>
          <a:stretch/>
        </p:blipFill>
        <p:spPr>
          <a:xfrm>
            <a:off x="7399765" y="484632"/>
            <a:ext cx="3876717" cy="5733287"/>
          </a:xfrm>
          <a:prstGeom prst="rect">
            <a:avLst/>
          </a:prstGeom>
        </p:spPr>
      </p:pic>
    </p:spTree>
    <p:extLst>
      <p:ext uri="{BB962C8B-B14F-4D97-AF65-F5344CB8AC3E}">
        <p14:creationId xmlns:p14="http://schemas.microsoft.com/office/powerpoint/2010/main" val="40001573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DAD0-C97B-8249-B8A7-3A44DD12C00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BC2878A-7B2E-7C4C-B11D-A3D7F6B7E405}"/>
              </a:ext>
            </a:extLst>
          </p:cNvPr>
          <p:cNvSpPr>
            <a:spLocks noGrp="1"/>
          </p:cNvSpPr>
          <p:nvPr>
            <p:ph idx="1"/>
          </p:nvPr>
        </p:nvSpPr>
        <p:spPr>
          <a:xfrm>
            <a:off x="838200" y="1690688"/>
            <a:ext cx="10515600" cy="5032375"/>
          </a:xfrm>
        </p:spPr>
        <p:txBody>
          <a:bodyPr>
            <a:normAutofit fontScale="70000" lnSpcReduction="20000"/>
          </a:bodyPr>
          <a:lstStyle/>
          <a:p>
            <a:r>
              <a:rPr lang="en-AU" dirty="0" err="1"/>
              <a:t>Battezzato</a:t>
            </a:r>
            <a:r>
              <a:rPr lang="en-AU" dirty="0"/>
              <a:t>, L. 2006. “La </a:t>
            </a:r>
            <a:r>
              <a:rPr lang="en-AU" dirty="0" err="1"/>
              <a:t>fatica</a:t>
            </a:r>
            <a:r>
              <a:rPr lang="en-AU" dirty="0"/>
              <a:t> </a:t>
            </a:r>
            <a:r>
              <a:rPr lang="en-AU" dirty="0" err="1"/>
              <a:t>dei</a:t>
            </a:r>
            <a:r>
              <a:rPr lang="en-AU" dirty="0"/>
              <a:t> </a:t>
            </a:r>
            <a:r>
              <a:rPr lang="en-AU" dirty="0" err="1"/>
              <a:t>canti</a:t>
            </a:r>
            <a:r>
              <a:rPr lang="en-AU" dirty="0"/>
              <a:t>: </a:t>
            </a:r>
            <a:r>
              <a:rPr lang="en-AU" dirty="0" err="1"/>
              <a:t>tragedia</a:t>
            </a:r>
            <a:r>
              <a:rPr lang="en-AU" dirty="0"/>
              <a:t>, commedia e </a:t>
            </a:r>
            <a:r>
              <a:rPr lang="en-AU" dirty="0" err="1"/>
              <a:t>dramma</a:t>
            </a:r>
            <a:r>
              <a:rPr lang="en-AU" dirty="0"/>
              <a:t> </a:t>
            </a:r>
            <a:r>
              <a:rPr lang="en-AU" dirty="0" err="1"/>
              <a:t>satiresco</a:t>
            </a:r>
            <a:r>
              <a:rPr lang="en-AU" dirty="0"/>
              <a:t> </a:t>
            </a:r>
            <a:r>
              <a:rPr lang="en-AU" dirty="0" err="1"/>
              <a:t>nel</a:t>
            </a:r>
            <a:r>
              <a:rPr lang="en-AU" dirty="0"/>
              <a:t> </a:t>
            </a:r>
            <a:r>
              <a:rPr lang="en-AU" dirty="0" err="1"/>
              <a:t>frammento</a:t>
            </a:r>
            <a:r>
              <a:rPr lang="en-AU" dirty="0"/>
              <a:t> </a:t>
            </a:r>
            <a:r>
              <a:rPr lang="en-AU" dirty="0" err="1"/>
              <a:t>adespoto</a:t>
            </a:r>
            <a:r>
              <a:rPr lang="en-AU" dirty="0"/>
              <a:t> 646a </a:t>
            </a:r>
            <a:r>
              <a:rPr lang="en-AU" i="1" dirty="0" err="1"/>
              <a:t>TrGF</a:t>
            </a:r>
            <a:r>
              <a:rPr lang="en-AU" dirty="0"/>
              <a:t>”, in </a:t>
            </a:r>
            <a:r>
              <a:rPr lang="en-US" dirty="0" err="1"/>
              <a:t>Medda</a:t>
            </a:r>
            <a:r>
              <a:rPr lang="en-US" dirty="0"/>
              <a:t>, E., </a:t>
            </a:r>
            <a:r>
              <a:rPr lang="en-US" dirty="0" err="1"/>
              <a:t>Mirto</a:t>
            </a:r>
            <a:r>
              <a:rPr lang="en-US" dirty="0"/>
              <a:t>, M. S., and </a:t>
            </a:r>
            <a:r>
              <a:rPr lang="en-US" dirty="0" err="1"/>
              <a:t>Pattoni</a:t>
            </a:r>
            <a:r>
              <a:rPr lang="en-US" dirty="0"/>
              <a:t>, M. P.</a:t>
            </a:r>
            <a:r>
              <a:rPr lang="en-US" i="1" dirty="0"/>
              <a:t> </a:t>
            </a:r>
            <a:r>
              <a:rPr lang="en-US" i="1" dirty="0" err="1"/>
              <a:t>Kômôidotragôidia</a:t>
            </a:r>
            <a:r>
              <a:rPr lang="en-US" i="1" dirty="0"/>
              <a:t>: </a:t>
            </a:r>
            <a:r>
              <a:rPr lang="en-US" i="1" dirty="0" err="1"/>
              <a:t>intersezioni</a:t>
            </a:r>
            <a:r>
              <a:rPr lang="en-US" i="1" dirty="0"/>
              <a:t> del </a:t>
            </a:r>
            <a:r>
              <a:rPr lang="en-US" i="1" dirty="0" err="1"/>
              <a:t>tragico</a:t>
            </a:r>
            <a:r>
              <a:rPr lang="en-US" i="1" dirty="0"/>
              <a:t> e del </a:t>
            </a:r>
            <a:r>
              <a:rPr lang="en-US" i="1" dirty="0" err="1"/>
              <a:t>comico</a:t>
            </a:r>
            <a:r>
              <a:rPr lang="en-US" i="1" dirty="0"/>
              <a:t> </a:t>
            </a:r>
            <a:r>
              <a:rPr lang="en-US" i="1" dirty="0" err="1"/>
              <a:t>nel</a:t>
            </a:r>
            <a:r>
              <a:rPr lang="en-US" i="1" dirty="0"/>
              <a:t> </a:t>
            </a:r>
            <a:r>
              <a:rPr lang="en-US" i="1" dirty="0" err="1"/>
              <a:t>teatro</a:t>
            </a:r>
            <a:r>
              <a:rPr lang="en-US" i="1" dirty="0"/>
              <a:t> del V </a:t>
            </a:r>
            <a:r>
              <a:rPr lang="en-US" i="1" dirty="0" err="1"/>
              <a:t>secolo</a:t>
            </a:r>
            <a:r>
              <a:rPr lang="en-US" i="1" dirty="0"/>
              <a:t> </a:t>
            </a:r>
            <a:r>
              <a:rPr lang="en-US" i="1" dirty="0" err="1"/>
              <a:t>a.C</a:t>
            </a:r>
            <a:r>
              <a:rPr lang="en-US" dirty="0"/>
              <a:t>. Pisa</a:t>
            </a:r>
            <a:r>
              <a:rPr lang="en-AU" dirty="0"/>
              <a:t>: 19-68.</a:t>
            </a:r>
          </a:p>
          <a:p>
            <a:r>
              <a:rPr lang="en-AU" dirty="0" err="1"/>
              <a:t>Bierl</a:t>
            </a:r>
            <a:r>
              <a:rPr lang="en-AU" dirty="0"/>
              <a:t>, A. 1990. “</a:t>
            </a:r>
            <a:r>
              <a:rPr lang="en-AU" dirty="0" err="1"/>
              <a:t>Dionysos</a:t>
            </a:r>
            <a:r>
              <a:rPr lang="en-AU" dirty="0"/>
              <a:t>, Wine, and Tragic Poetry: A Metatheatrical Reading of </a:t>
            </a:r>
            <a:r>
              <a:rPr lang="en-AU" i="1" dirty="0"/>
              <a:t>P. Köln </a:t>
            </a:r>
            <a:r>
              <a:rPr lang="en-AU" dirty="0"/>
              <a:t>VI 242A = </a:t>
            </a:r>
            <a:r>
              <a:rPr lang="en-AU" i="1" dirty="0" err="1"/>
              <a:t>TrGF</a:t>
            </a:r>
            <a:r>
              <a:rPr lang="en-AU" i="1" dirty="0"/>
              <a:t> </a:t>
            </a:r>
            <a:r>
              <a:rPr lang="en-AU" dirty="0"/>
              <a:t>II F 646a”, </a:t>
            </a:r>
            <a:r>
              <a:rPr lang="en-AU" i="1" dirty="0"/>
              <a:t>GRBS </a:t>
            </a:r>
            <a:r>
              <a:rPr lang="en-AU" dirty="0"/>
              <a:t>31: 353-391.</a:t>
            </a:r>
          </a:p>
          <a:p>
            <a:r>
              <a:rPr lang="en-AU" dirty="0" err="1"/>
              <a:t>Cipolla</a:t>
            </a:r>
            <a:r>
              <a:rPr lang="en-AU" dirty="0"/>
              <a:t>, P.  2011. “</a:t>
            </a:r>
            <a:r>
              <a:rPr lang="en-AU" dirty="0" err="1"/>
              <a:t>Sugli</a:t>
            </a:r>
            <a:r>
              <a:rPr lang="en-AU" dirty="0"/>
              <a:t> </a:t>
            </a:r>
            <a:r>
              <a:rPr lang="en-AU" dirty="0" err="1"/>
              <a:t>anapesti</a:t>
            </a:r>
            <a:r>
              <a:rPr lang="en-AU" dirty="0"/>
              <a:t> di </a:t>
            </a:r>
            <a:r>
              <a:rPr lang="en-AU" dirty="0" err="1"/>
              <a:t>Trag</a:t>
            </a:r>
            <a:r>
              <a:rPr lang="en-AU" dirty="0"/>
              <a:t>. </a:t>
            </a:r>
            <a:r>
              <a:rPr lang="en-AU" dirty="0" err="1"/>
              <a:t>Adesp</a:t>
            </a:r>
            <a:r>
              <a:rPr lang="en-AU" dirty="0"/>
              <a:t>. F 646a Sn.-K”, </a:t>
            </a:r>
            <a:r>
              <a:rPr lang="en-AU" i="1" dirty="0"/>
              <a:t>Lexis</a:t>
            </a:r>
            <a:r>
              <a:rPr lang="en-AU" dirty="0"/>
              <a:t> 29: 131-172.</a:t>
            </a:r>
          </a:p>
          <a:p>
            <a:r>
              <a:rPr lang="en-AU" dirty="0"/>
              <a:t>Di Marco, M. 2003 “Poetica e </a:t>
            </a:r>
            <a:r>
              <a:rPr lang="en-AU" dirty="0" err="1"/>
              <a:t>metateatro</a:t>
            </a:r>
            <a:r>
              <a:rPr lang="en-AU" dirty="0"/>
              <a:t> in un </a:t>
            </a:r>
            <a:r>
              <a:rPr lang="en-AU" dirty="0" err="1"/>
              <a:t>dramma</a:t>
            </a:r>
            <a:r>
              <a:rPr lang="en-AU" dirty="0"/>
              <a:t> </a:t>
            </a:r>
            <a:r>
              <a:rPr lang="en-AU" dirty="0" err="1"/>
              <a:t>satiresco</a:t>
            </a:r>
            <a:r>
              <a:rPr lang="en-AU" dirty="0"/>
              <a:t> di </a:t>
            </a:r>
            <a:r>
              <a:rPr lang="en-AU" dirty="0" err="1"/>
              <a:t>età</a:t>
            </a:r>
            <a:r>
              <a:rPr lang="en-AU" dirty="0"/>
              <a:t> </a:t>
            </a:r>
            <a:r>
              <a:rPr lang="en-AU" dirty="0" err="1"/>
              <a:t>ellenistica</a:t>
            </a:r>
            <a:r>
              <a:rPr lang="en-AU" dirty="0"/>
              <a:t>”, in Martina, A. ed. </a:t>
            </a:r>
            <a:r>
              <a:rPr lang="en-AU" i="1" dirty="0"/>
              <a:t>Teatro </a:t>
            </a:r>
            <a:r>
              <a:rPr lang="en-AU" i="1" dirty="0" err="1"/>
              <a:t>greco</a:t>
            </a:r>
            <a:r>
              <a:rPr lang="en-AU" i="1" dirty="0"/>
              <a:t> </a:t>
            </a:r>
            <a:r>
              <a:rPr lang="en-AU" i="1" dirty="0" err="1"/>
              <a:t>postclassico</a:t>
            </a:r>
            <a:r>
              <a:rPr lang="en-AU" i="1" dirty="0"/>
              <a:t> e </a:t>
            </a:r>
            <a:r>
              <a:rPr lang="en-AU" i="1" dirty="0" err="1"/>
              <a:t>teatro</a:t>
            </a:r>
            <a:r>
              <a:rPr lang="en-AU" i="1" dirty="0"/>
              <a:t> </a:t>
            </a:r>
            <a:r>
              <a:rPr lang="en-AU" i="1" dirty="0" err="1"/>
              <a:t>latino</a:t>
            </a:r>
            <a:r>
              <a:rPr lang="en-AU" i="1" dirty="0"/>
              <a:t>. </a:t>
            </a:r>
            <a:r>
              <a:rPr lang="en-AU" i="1" dirty="0" err="1"/>
              <a:t>Teorie</a:t>
            </a:r>
            <a:r>
              <a:rPr lang="en-AU" i="1" dirty="0"/>
              <a:t> e </a:t>
            </a:r>
            <a:r>
              <a:rPr lang="en-AU" i="1" dirty="0" err="1"/>
              <a:t>prassi</a:t>
            </a:r>
            <a:r>
              <a:rPr lang="en-AU" i="1" dirty="0"/>
              <a:t> </a:t>
            </a:r>
            <a:r>
              <a:rPr lang="en-AU" i="1" dirty="0" err="1"/>
              <a:t>drammatica</a:t>
            </a:r>
            <a:r>
              <a:rPr lang="en-AU" i="1" dirty="0"/>
              <a:t>.</a:t>
            </a:r>
            <a:r>
              <a:rPr lang="en-AU" dirty="0"/>
              <a:t> Rome: 41-74.</a:t>
            </a:r>
          </a:p>
          <a:p>
            <a:r>
              <a:rPr lang="en-AU" dirty="0" err="1"/>
              <a:t>Kannicht</a:t>
            </a:r>
            <a:r>
              <a:rPr lang="en-AU" dirty="0"/>
              <a:t>, R., </a:t>
            </a:r>
            <a:r>
              <a:rPr lang="en-AU" dirty="0" err="1"/>
              <a:t>Gauly</a:t>
            </a:r>
            <a:r>
              <a:rPr lang="en-AU" dirty="0"/>
              <a:t>, B., </a:t>
            </a:r>
            <a:r>
              <a:rPr lang="en-AU" dirty="0" err="1"/>
              <a:t>Käppel</a:t>
            </a:r>
            <a:r>
              <a:rPr lang="en-AU" dirty="0"/>
              <a:t>, L., Klimek-Winter, R., </a:t>
            </a:r>
            <a:r>
              <a:rPr lang="en-AU" dirty="0" err="1"/>
              <a:t>Krasser</a:t>
            </a:r>
            <a:r>
              <a:rPr lang="en-AU" dirty="0"/>
              <a:t>, H., </a:t>
            </a:r>
            <a:r>
              <a:rPr lang="en-AU" dirty="0" err="1"/>
              <a:t>Stanzel</a:t>
            </a:r>
            <a:r>
              <a:rPr lang="en-AU" dirty="0"/>
              <a:t>, K.-H., </a:t>
            </a:r>
            <a:r>
              <a:rPr lang="en-AU" dirty="0" err="1"/>
              <a:t>Uhrmeister</a:t>
            </a:r>
            <a:r>
              <a:rPr lang="en-AU" dirty="0"/>
              <a:t>, V. eds. 1991, </a:t>
            </a:r>
            <a:r>
              <a:rPr lang="en-AU" i="1" dirty="0"/>
              <a:t>Musa </a:t>
            </a:r>
            <a:r>
              <a:rPr lang="en-AU" i="1" dirty="0" err="1"/>
              <a:t>Tragica</a:t>
            </a:r>
            <a:r>
              <a:rPr lang="en-AU" i="1" dirty="0"/>
              <a:t>: die </a:t>
            </a:r>
            <a:r>
              <a:rPr lang="en-AU" i="1" dirty="0" err="1"/>
              <a:t>griechische</a:t>
            </a:r>
            <a:r>
              <a:rPr lang="en-AU" i="1" dirty="0"/>
              <a:t> </a:t>
            </a:r>
            <a:r>
              <a:rPr lang="en-AU" i="1" dirty="0" err="1"/>
              <a:t>Tragödie</a:t>
            </a:r>
            <a:r>
              <a:rPr lang="en-AU" i="1" dirty="0"/>
              <a:t> von Thespis bis </a:t>
            </a:r>
            <a:r>
              <a:rPr lang="en-AU" i="1" dirty="0" err="1"/>
              <a:t>Ezechiel</a:t>
            </a:r>
            <a:r>
              <a:rPr lang="en-AU" dirty="0"/>
              <a:t>. Göttingen.</a:t>
            </a:r>
          </a:p>
          <a:p>
            <a:r>
              <a:rPr lang="en-US" dirty="0"/>
              <a:t>Laemmle, Rebecca 2013: </a:t>
            </a:r>
            <a:r>
              <a:rPr lang="en-US" i="1" dirty="0" err="1"/>
              <a:t>Poetik</a:t>
            </a:r>
            <a:r>
              <a:rPr lang="en-US" i="1" dirty="0"/>
              <a:t> des </a:t>
            </a:r>
            <a:r>
              <a:rPr lang="en-US" i="1" dirty="0" err="1"/>
              <a:t>Satyrspiels</a:t>
            </a:r>
            <a:r>
              <a:rPr lang="en-US" i="1" dirty="0"/>
              <a:t>.</a:t>
            </a:r>
            <a:r>
              <a:rPr lang="en-US" dirty="0"/>
              <a:t> </a:t>
            </a:r>
            <a:r>
              <a:rPr lang="en-AU" dirty="0"/>
              <a:t>Heidelberg.</a:t>
            </a:r>
          </a:p>
          <a:p>
            <a:r>
              <a:rPr lang="en-US" dirty="0"/>
              <a:t>O’Sullivan, Patrick and Collard, Christopher 2013: </a:t>
            </a:r>
            <a:r>
              <a:rPr lang="en-US" i="1" dirty="0"/>
              <a:t>Euripides</a:t>
            </a:r>
            <a:r>
              <a:rPr lang="en-US" dirty="0"/>
              <a:t>: Cyclops</a:t>
            </a:r>
            <a:r>
              <a:rPr lang="en-US" i="1" dirty="0"/>
              <a:t> and Major Fragments of Greek </a:t>
            </a:r>
            <a:r>
              <a:rPr lang="en-US" i="1" dirty="0" err="1"/>
              <a:t>Satyric</a:t>
            </a:r>
            <a:r>
              <a:rPr lang="en-US" i="1" dirty="0"/>
              <a:t> Drama </a:t>
            </a:r>
            <a:r>
              <a:rPr lang="en-US" dirty="0"/>
              <a:t>(eds. and trans.). Oxford.</a:t>
            </a:r>
            <a:endParaRPr lang="en-AU" dirty="0"/>
          </a:p>
          <a:p>
            <a:r>
              <a:rPr lang="en-US" dirty="0"/>
              <a:t>Shaw, Carl A.  2014: </a:t>
            </a:r>
            <a:r>
              <a:rPr lang="en-US" i="1" dirty="0" err="1"/>
              <a:t>Satyric</a:t>
            </a:r>
            <a:r>
              <a:rPr lang="en-US" i="1" dirty="0"/>
              <a:t> Play: the evolution of Greek comedy and satyr drama</a:t>
            </a:r>
            <a:r>
              <a:rPr lang="en-US" dirty="0"/>
              <a:t>, </a:t>
            </a:r>
            <a:r>
              <a:rPr lang="en-AU" dirty="0"/>
              <a:t>Oxford.</a:t>
            </a:r>
          </a:p>
          <a:p>
            <a:r>
              <a:rPr lang="en-AU" dirty="0" err="1"/>
              <a:t>Sommerstein</a:t>
            </a:r>
            <a:r>
              <a:rPr lang="en-AU" dirty="0"/>
              <a:t>, A. H. 2007: “Review of </a:t>
            </a:r>
            <a:r>
              <a:rPr lang="en-US" dirty="0" err="1"/>
              <a:t>Medda</a:t>
            </a:r>
            <a:r>
              <a:rPr lang="en-US" dirty="0"/>
              <a:t>, E., </a:t>
            </a:r>
            <a:r>
              <a:rPr lang="en-US" dirty="0" err="1"/>
              <a:t>Mirto</a:t>
            </a:r>
            <a:r>
              <a:rPr lang="en-US" dirty="0"/>
              <a:t>, M. S., and </a:t>
            </a:r>
            <a:r>
              <a:rPr lang="en-US" dirty="0" err="1"/>
              <a:t>Pattoni</a:t>
            </a:r>
            <a:r>
              <a:rPr lang="en-US" dirty="0"/>
              <a:t>, M. P. </a:t>
            </a:r>
            <a:r>
              <a:rPr lang="en-US" i="1" dirty="0" err="1"/>
              <a:t>Kômôidotragôidia</a:t>
            </a:r>
            <a:r>
              <a:rPr lang="en-US" i="1" dirty="0"/>
              <a:t>: </a:t>
            </a:r>
            <a:r>
              <a:rPr lang="en-US" i="1" dirty="0" err="1"/>
              <a:t>intersezioni</a:t>
            </a:r>
            <a:r>
              <a:rPr lang="en-US" i="1" dirty="0"/>
              <a:t> del </a:t>
            </a:r>
            <a:r>
              <a:rPr lang="en-US" i="1" dirty="0" err="1"/>
              <a:t>tragico</a:t>
            </a:r>
            <a:r>
              <a:rPr lang="en-US" i="1" dirty="0"/>
              <a:t> e del </a:t>
            </a:r>
            <a:r>
              <a:rPr lang="en-US" i="1" dirty="0" err="1"/>
              <a:t>comico</a:t>
            </a:r>
            <a:r>
              <a:rPr lang="en-US" i="1" dirty="0"/>
              <a:t> </a:t>
            </a:r>
            <a:r>
              <a:rPr lang="en-US" i="1" dirty="0" err="1"/>
              <a:t>nel</a:t>
            </a:r>
            <a:r>
              <a:rPr lang="en-US" i="1" dirty="0"/>
              <a:t> </a:t>
            </a:r>
            <a:r>
              <a:rPr lang="en-US" i="1" dirty="0" err="1"/>
              <a:t>teatro</a:t>
            </a:r>
            <a:r>
              <a:rPr lang="en-US" i="1" dirty="0"/>
              <a:t> del V </a:t>
            </a:r>
            <a:r>
              <a:rPr lang="en-US" i="1" dirty="0" err="1"/>
              <a:t>secolo</a:t>
            </a:r>
            <a:r>
              <a:rPr lang="en-US" i="1" dirty="0"/>
              <a:t> </a:t>
            </a:r>
            <a:r>
              <a:rPr lang="en-US" i="1" dirty="0" err="1"/>
              <a:t>a.C</a:t>
            </a:r>
            <a:r>
              <a:rPr lang="en-US" dirty="0"/>
              <a:t>.” </a:t>
            </a:r>
            <a:r>
              <a:rPr lang="en-GB" i="1" dirty="0"/>
              <a:t>Bryn </a:t>
            </a:r>
            <a:r>
              <a:rPr lang="en-GB" i="1" dirty="0" err="1"/>
              <a:t>Mawr</a:t>
            </a:r>
            <a:r>
              <a:rPr lang="en-GB" i="1" dirty="0"/>
              <a:t> Classical Review</a:t>
            </a:r>
            <a:r>
              <a:rPr lang="en-GB" dirty="0"/>
              <a:t> 2007.03.29. (http://</a:t>
            </a:r>
            <a:r>
              <a:rPr lang="en-GB" dirty="0" err="1"/>
              <a:t>bmcr.brynmawr.edu</a:t>
            </a:r>
            <a:r>
              <a:rPr lang="en-GB" dirty="0"/>
              <a:t>/2007/2007-03-29.html).</a:t>
            </a:r>
            <a:endParaRPr lang="en-AU" dirty="0"/>
          </a:p>
          <a:p>
            <a:endParaRPr lang="en-US" dirty="0"/>
          </a:p>
        </p:txBody>
      </p:sp>
    </p:spTree>
    <p:extLst>
      <p:ext uri="{BB962C8B-B14F-4D97-AF65-F5344CB8AC3E}">
        <p14:creationId xmlns:p14="http://schemas.microsoft.com/office/powerpoint/2010/main" val="121926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6A5320-31C6-F545-A071-D909818B9577}"/>
              </a:ext>
            </a:extLst>
          </p:cNvPr>
          <p:cNvSpPr txBox="1"/>
          <p:nvPr/>
        </p:nvSpPr>
        <p:spPr>
          <a:xfrm>
            <a:off x="6880485" y="1828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21BF2E2-B637-9D47-AA2B-FA2DB360767D}"/>
              </a:ext>
            </a:extLst>
          </p:cNvPr>
          <p:cNvSpPr txBox="1"/>
          <p:nvPr/>
        </p:nvSpPr>
        <p:spPr>
          <a:xfrm>
            <a:off x="173008" y="1612635"/>
            <a:ext cx="6615111" cy="5078313"/>
          </a:xfrm>
          <a:prstGeom prst="rect">
            <a:avLst/>
          </a:prstGeom>
          <a:noFill/>
        </p:spPr>
        <p:txBody>
          <a:bodyPr wrap="square" rtlCol="0">
            <a:spAutoFit/>
          </a:bodyPr>
          <a:lstStyle/>
          <a:p>
            <a:r>
              <a:rPr lang="en-AU" dirty="0"/>
              <a:t>[1]…(</a:t>
            </a:r>
            <a:r>
              <a:rPr lang="en-AU" i="1" dirty="0"/>
              <a:t>lest he?</a:t>
            </a:r>
            <a:r>
              <a:rPr lang="en-AU" dirty="0"/>
              <a:t>) slip off into the swell [4]…the hymn (to?) Semele’s son [5]… the Arcadian god [6]… (examining?)…[7]…(Hermes?) hand over (Dionysus) [8]…after my escape I played as a youngster in the cave [9]… a simple…-worker, untainted by every vice [10]…taking the mountain’s harvest [11]…what anciently had not been guarded because of wild beasts’ attacks [12]…I educated and guarded (</a:t>
            </a:r>
            <a:r>
              <a:rPr lang="en-AU" i="1" dirty="0"/>
              <a:t>Dionysus’</a:t>
            </a:r>
            <a:r>
              <a:rPr lang="en-AU" dirty="0"/>
              <a:t>) youthful prime [13]…I bore autumn’s (harvest?) to deep vats [14]…I revealed Dionysus’ draught to mortals [15]…the initiate never ceasing…for Bacchus [16]…and the first (Bacchant?) of the god tied up…in her locks [17]… forgetfulness of…shone out in those delights [18]…</a:t>
            </a:r>
            <a:r>
              <a:rPr lang="en-AU" i="1" dirty="0" err="1"/>
              <a:t>thiasos</a:t>
            </a:r>
            <a:r>
              <a:rPr lang="en-AU" dirty="0"/>
              <a:t>. I was taught to vaunt such things. [19]…says the great bard of Salamis [20]…steward of…but now I have been rolled headlong into deceptions [21]…a little (…?) serving the lying [22]…will escort the…from a foreign land(?) [23]…know (well? </a:t>
            </a:r>
            <a:r>
              <a:rPr lang="en-AU" i="1" dirty="0"/>
              <a:t>or</a:t>
            </a:r>
            <a:r>
              <a:rPr lang="en-AU" dirty="0"/>
              <a:t> show pardon?), you goddesses: the present labour of tragic hymns [24]…sets a limit. Don’t put what is justly beautiful [25]…(</a:t>
            </a:r>
            <a:r>
              <a:rPr lang="en-AU" i="1" dirty="0"/>
              <a:t>and?</a:t>
            </a:r>
            <a:r>
              <a:rPr lang="en-AU" dirty="0"/>
              <a:t>) has been hard (</a:t>
            </a:r>
            <a:r>
              <a:rPr lang="en-AU" i="1" dirty="0"/>
              <a:t>won?</a:t>
            </a:r>
            <a:r>
              <a:rPr lang="en-AU" dirty="0"/>
              <a:t>)…with toil…in third place…among incidental trash [26]…with upright…Dionysus [27]…adjudicating the contest. </a:t>
            </a:r>
            <a:endParaRPr lang="en-US" dirty="0"/>
          </a:p>
        </p:txBody>
      </p:sp>
      <p:sp>
        <p:nvSpPr>
          <p:cNvPr id="6" name="TextBox 5">
            <a:extLst>
              <a:ext uri="{FF2B5EF4-FFF2-40B4-BE49-F238E27FC236}">
                <a16:creationId xmlns:a16="http://schemas.microsoft.com/office/drawing/2014/main" id="{53E327F0-B2E1-A548-A7AA-56A68D7E4438}"/>
              </a:ext>
            </a:extLst>
          </p:cNvPr>
          <p:cNvSpPr txBox="1"/>
          <p:nvPr/>
        </p:nvSpPr>
        <p:spPr>
          <a:xfrm>
            <a:off x="1375378" y="382012"/>
            <a:ext cx="3692036" cy="646331"/>
          </a:xfrm>
          <a:prstGeom prst="rect">
            <a:avLst/>
          </a:prstGeom>
          <a:noFill/>
        </p:spPr>
        <p:txBody>
          <a:bodyPr wrap="none" rtlCol="0">
            <a:spAutoFit/>
          </a:bodyPr>
          <a:lstStyle/>
          <a:p>
            <a:r>
              <a:rPr lang="en-AU" sz="3600" i="1" dirty="0" err="1">
                <a:latin typeface="+mj-lt"/>
              </a:rPr>
              <a:t>TrGF</a:t>
            </a:r>
            <a:r>
              <a:rPr lang="en-AU" sz="3600" dirty="0">
                <a:latin typeface="+mj-lt"/>
              </a:rPr>
              <a:t> </a:t>
            </a:r>
            <a:r>
              <a:rPr lang="en-AU" sz="3600" i="1" dirty="0" err="1">
                <a:latin typeface="+mj-lt"/>
              </a:rPr>
              <a:t>adesp</a:t>
            </a:r>
            <a:r>
              <a:rPr lang="en-AU" sz="3600" dirty="0">
                <a:latin typeface="+mj-lt"/>
              </a:rPr>
              <a:t>. F 646a</a:t>
            </a:r>
            <a:endParaRPr lang="en-US" sz="3600" dirty="0">
              <a:latin typeface="+mj-lt"/>
            </a:endParaRPr>
          </a:p>
        </p:txBody>
      </p:sp>
      <p:sp>
        <p:nvSpPr>
          <p:cNvPr id="8" name="Rectangle 7">
            <a:extLst>
              <a:ext uri="{FF2B5EF4-FFF2-40B4-BE49-F238E27FC236}">
                <a16:creationId xmlns:a16="http://schemas.microsoft.com/office/drawing/2014/main" id="{843B3702-4827-214E-8B5E-E56519D414F5}"/>
              </a:ext>
            </a:extLst>
          </p:cNvPr>
          <p:cNvSpPr/>
          <p:nvPr/>
        </p:nvSpPr>
        <p:spPr>
          <a:xfrm>
            <a:off x="1072448" y="1028343"/>
            <a:ext cx="4304383"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rPr>
              <a:t>trans. based on O’Sullivan and Collard 2013</a:t>
            </a:r>
            <a:r>
              <a:rPr lang="en-AU" dirty="0"/>
              <a:t> </a:t>
            </a:r>
            <a:endParaRPr lang="en-US" dirty="0"/>
          </a:p>
        </p:txBody>
      </p:sp>
      <p:sp>
        <p:nvSpPr>
          <p:cNvPr id="9" name="Content Placeholder 2">
            <a:extLst>
              <a:ext uri="{FF2B5EF4-FFF2-40B4-BE49-F238E27FC236}">
                <a16:creationId xmlns:a16="http://schemas.microsoft.com/office/drawing/2014/main" id="{96FFF890-B975-854B-B2C8-AE7D00C67642}"/>
              </a:ext>
            </a:extLst>
          </p:cNvPr>
          <p:cNvSpPr>
            <a:spLocks noGrp="1"/>
          </p:cNvSpPr>
          <p:nvPr>
            <p:ph idx="1"/>
          </p:nvPr>
        </p:nvSpPr>
        <p:spPr>
          <a:xfrm>
            <a:off x="7065216" y="167052"/>
            <a:ext cx="5181052" cy="6690948"/>
          </a:xfrm>
        </p:spPr>
        <p:txBody>
          <a:bodyPr>
            <a:normAutofit fontScale="25000" lnSpcReduction="20000"/>
          </a:bodyPr>
          <a:lstStyle/>
          <a:p>
            <a:pPr marL="0" indent="0">
              <a:lnSpc>
                <a:spcPct val="120000"/>
              </a:lnSpc>
              <a:spcBef>
                <a:spcPts val="0"/>
              </a:spcBef>
              <a:buNone/>
            </a:pPr>
            <a:r>
              <a:rPr lang="en-GB" sz="6400" dirty="0"/>
              <a:t>1		</a:t>
            </a:r>
            <a:r>
              <a:rPr lang="en-GB" sz="6400" dirty="0" err="1"/>
              <a:t>ε</a:t>
            </a:r>
            <a:r>
              <a:rPr lang="en-AU" sz="6400" dirty="0"/>
              <a:t>]</a:t>
            </a:r>
            <a:r>
              <a:rPr lang="el-GR" sz="6400" dirty="0" err="1"/>
              <a:t>ἰς</a:t>
            </a:r>
            <a:r>
              <a:rPr lang="el-GR" sz="6400" dirty="0"/>
              <a:t> </a:t>
            </a:r>
            <a:r>
              <a:rPr lang="el-GR" sz="6400" dirty="0" err="1"/>
              <a:t>οἰδμ</a:t>
            </a:r>
            <a:r>
              <a:rPr lang="el-GR" sz="6400" dirty="0"/>
              <a:t>᾽ </a:t>
            </a:r>
            <a:r>
              <a:rPr lang="el-GR" sz="6400" dirty="0" err="1"/>
              <a:t>ἀπολίσθο</a:t>
            </a:r>
            <a:r>
              <a:rPr lang="en-AU" sz="6400" dirty="0"/>
              <a:t>[</a:t>
            </a:r>
            <a:r>
              <a:rPr lang="el-GR" sz="6400" dirty="0"/>
              <a:t>ι</a:t>
            </a:r>
            <a:endParaRPr lang="en-AU" sz="6400" dirty="0"/>
          </a:p>
          <a:p>
            <a:pPr marL="0" indent="0">
              <a:lnSpc>
                <a:spcPct val="120000"/>
              </a:lnSpc>
              <a:spcBef>
                <a:spcPts val="0"/>
              </a:spcBef>
              <a:buNone/>
            </a:pPr>
            <a:r>
              <a:rPr lang="en-GB" sz="6400" dirty="0"/>
              <a:t>2		]</a:t>
            </a:r>
            <a:r>
              <a:rPr lang="el-GR" sz="6400" dirty="0" err="1"/>
              <a:t>τορ</a:t>
            </a:r>
            <a:r>
              <a:rPr lang="en-GB" sz="6400" dirty="0"/>
              <a:t>….</a:t>
            </a:r>
            <a:r>
              <a:rPr lang="el-GR" sz="6400" dirty="0" err="1"/>
              <a:t>ις</a:t>
            </a:r>
            <a:endParaRPr lang="en-AU" sz="6400" dirty="0"/>
          </a:p>
          <a:p>
            <a:pPr marL="0" indent="0">
              <a:lnSpc>
                <a:spcPct val="120000"/>
              </a:lnSpc>
              <a:spcBef>
                <a:spcPts val="0"/>
              </a:spcBef>
              <a:buNone/>
            </a:pPr>
            <a:r>
              <a:rPr lang="el-GR" sz="6400" dirty="0"/>
              <a:t>3		]</a:t>
            </a:r>
            <a:r>
              <a:rPr lang="el-GR" sz="6400" dirty="0" err="1"/>
              <a:t>νασε</a:t>
            </a:r>
            <a:r>
              <a:rPr lang="el-GR" sz="6400" dirty="0"/>
              <a:t>….</a:t>
            </a:r>
            <a:r>
              <a:rPr lang="el-GR" sz="6400" dirty="0" err="1"/>
              <a:t>ιαις</a:t>
            </a:r>
            <a:endParaRPr lang="en-AU" sz="6400" dirty="0"/>
          </a:p>
          <a:p>
            <a:pPr marL="0" indent="0">
              <a:lnSpc>
                <a:spcPct val="120000"/>
              </a:lnSpc>
              <a:spcBef>
                <a:spcPts val="0"/>
              </a:spcBef>
              <a:buNone/>
            </a:pPr>
            <a:r>
              <a:rPr lang="el-GR" sz="6400" dirty="0"/>
              <a:t>4		]Σεμέλης </a:t>
            </a:r>
            <a:r>
              <a:rPr lang="el-GR" sz="6400" dirty="0" err="1"/>
              <a:t>τέκος</a:t>
            </a:r>
            <a:r>
              <a:rPr lang="el-GR" sz="6400" dirty="0"/>
              <a:t> </a:t>
            </a:r>
            <a:r>
              <a:rPr lang="el-GR" sz="6400" dirty="0" err="1"/>
              <a:t>ὕμνον</a:t>
            </a:r>
            <a:endParaRPr lang="en-AU" sz="6400" dirty="0"/>
          </a:p>
          <a:p>
            <a:pPr marL="0" indent="0">
              <a:lnSpc>
                <a:spcPct val="120000"/>
              </a:lnSpc>
              <a:spcBef>
                <a:spcPts val="0"/>
              </a:spcBef>
              <a:buNone/>
            </a:pPr>
            <a:r>
              <a:rPr lang="el-GR" sz="6400" dirty="0"/>
              <a:t>5		]. </a:t>
            </a:r>
            <a:r>
              <a:rPr lang="el-GR" sz="6400" dirty="0" err="1"/>
              <a:t>βλα</a:t>
            </a:r>
            <a:r>
              <a:rPr lang="el-GR" sz="6400" dirty="0"/>
              <a:t> [.] . [..] </a:t>
            </a:r>
            <a:r>
              <a:rPr lang="el-GR" sz="6400" dirty="0" err="1"/>
              <a:t>θεὸς</a:t>
            </a:r>
            <a:r>
              <a:rPr lang="el-GR" sz="6400" dirty="0"/>
              <a:t> </a:t>
            </a:r>
            <a:r>
              <a:rPr lang="el-GR" sz="6400" dirty="0" err="1"/>
              <a:t>Ἀρκάς</a:t>
            </a:r>
            <a:endParaRPr lang="en-AU" sz="6400" dirty="0"/>
          </a:p>
          <a:p>
            <a:pPr marL="0" indent="0">
              <a:lnSpc>
                <a:spcPct val="120000"/>
              </a:lnSpc>
              <a:spcBef>
                <a:spcPts val="0"/>
              </a:spcBef>
              <a:buNone/>
            </a:pPr>
            <a:r>
              <a:rPr lang="el-GR" sz="6400" dirty="0"/>
              <a:t>6		</a:t>
            </a:r>
            <a:r>
              <a:rPr lang="en-AU" sz="6400" dirty="0"/>
              <a:t>	</a:t>
            </a:r>
            <a:r>
              <a:rPr lang="el-GR" sz="6400" dirty="0"/>
              <a:t>]</a:t>
            </a:r>
            <a:r>
              <a:rPr lang="el-GR" sz="6400" dirty="0" err="1"/>
              <a:t>σκεπτομεν</a:t>
            </a:r>
            <a:r>
              <a:rPr lang="el-GR" sz="6400" dirty="0"/>
              <a:t>[….]</a:t>
            </a:r>
            <a:endParaRPr lang="en-AU" sz="6400" dirty="0"/>
          </a:p>
          <a:p>
            <a:pPr marL="0" indent="0">
              <a:lnSpc>
                <a:spcPct val="120000"/>
              </a:lnSpc>
              <a:spcBef>
                <a:spcPts val="0"/>
              </a:spcBef>
              <a:buNone/>
            </a:pPr>
            <a:r>
              <a:rPr lang="el-GR" sz="6400" dirty="0"/>
              <a:t>7                      ].</a:t>
            </a:r>
            <a:r>
              <a:rPr lang="el-GR" sz="6400" dirty="0" err="1"/>
              <a:t>υ̣λ̣ε</a:t>
            </a:r>
            <a:r>
              <a:rPr lang="el-GR" sz="6400" dirty="0"/>
              <a:t>̣....</a:t>
            </a:r>
            <a:r>
              <a:rPr lang="el-GR" sz="6400" dirty="0" err="1"/>
              <a:t>δ̣ης</a:t>
            </a:r>
            <a:r>
              <a:rPr lang="el-GR" sz="6400" dirty="0"/>
              <a:t>..…………….ει </a:t>
            </a:r>
            <a:r>
              <a:rPr lang="el-GR" sz="6400" dirty="0" err="1"/>
              <a:t>παρέδωκεν</a:t>
            </a:r>
            <a:endParaRPr lang="en-AU" sz="6400" dirty="0"/>
          </a:p>
          <a:p>
            <a:pPr marL="0" indent="0">
              <a:lnSpc>
                <a:spcPct val="120000"/>
              </a:lnSpc>
              <a:spcBef>
                <a:spcPts val="0"/>
              </a:spcBef>
              <a:buNone/>
            </a:pPr>
            <a:r>
              <a:rPr lang="el-GR" sz="6400" dirty="0"/>
              <a:t>8</a:t>
            </a:r>
            <a:r>
              <a:rPr lang="en-AU" sz="6400" dirty="0"/>
              <a:t>	</a:t>
            </a:r>
            <a:r>
              <a:rPr lang="el-GR" sz="6400" dirty="0"/>
              <a:t>]</a:t>
            </a:r>
            <a:r>
              <a:rPr lang="el-GR" sz="6400" dirty="0" err="1"/>
              <a:t>πεφευγὼς</a:t>
            </a:r>
            <a:r>
              <a:rPr lang="el-GR" sz="6400" dirty="0"/>
              <a:t> </a:t>
            </a:r>
            <a:r>
              <a:rPr lang="el-GR" sz="6400" dirty="0" err="1"/>
              <a:t>ἤθυρον</a:t>
            </a:r>
            <a:r>
              <a:rPr lang="el-GR" sz="6400" dirty="0"/>
              <a:t> </a:t>
            </a:r>
            <a:r>
              <a:rPr lang="el-GR" sz="6400" dirty="0" err="1"/>
              <a:t>ἐ̣γ̣ὼ</a:t>
            </a:r>
            <a:r>
              <a:rPr lang="el-GR" sz="6400" dirty="0"/>
              <a:t>̣ νέος </a:t>
            </a:r>
            <a:r>
              <a:rPr lang="el-GR" sz="6400" dirty="0" err="1"/>
              <a:t>ἄντρ̣οι̣ς</a:t>
            </a:r>
            <a:endParaRPr lang="en-AU" sz="6400" dirty="0"/>
          </a:p>
          <a:p>
            <a:pPr marL="0" indent="0">
              <a:lnSpc>
                <a:spcPct val="120000"/>
              </a:lnSpc>
              <a:spcBef>
                <a:spcPts val="0"/>
              </a:spcBef>
              <a:buNone/>
            </a:pPr>
            <a:r>
              <a:rPr lang="el-GR" sz="6400" dirty="0"/>
              <a:t>9</a:t>
            </a:r>
            <a:r>
              <a:rPr lang="en-AU" sz="6400" dirty="0"/>
              <a:t>	</a:t>
            </a:r>
            <a:r>
              <a:rPr lang="el-GR" sz="6400" dirty="0"/>
              <a:t>]</a:t>
            </a:r>
            <a:r>
              <a:rPr lang="el-GR" sz="6400" dirty="0" err="1"/>
              <a:t>ουργὸς</a:t>
            </a:r>
            <a:r>
              <a:rPr lang="el-GR" sz="6400" dirty="0"/>
              <a:t> </a:t>
            </a:r>
            <a:r>
              <a:rPr lang="el-GR" sz="6400" dirty="0" err="1"/>
              <a:t>ἁπλοῦς</a:t>
            </a:r>
            <a:r>
              <a:rPr lang="el-GR" sz="6400" dirty="0"/>
              <a:t>, πάσης κακίας </a:t>
            </a:r>
            <a:r>
              <a:rPr lang="el-GR" sz="6400" dirty="0" err="1"/>
              <a:t>ἀ̣μίαντος</a:t>
            </a:r>
            <a:endParaRPr lang="en-AU" sz="6400" dirty="0"/>
          </a:p>
          <a:p>
            <a:pPr marL="0" indent="0">
              <a:lnSpc>
                <a:spcPct val="120000"/>
              </a:lnSpc>
              <a:spcBef>
                <a:spcPts val="0"/>
              </a:spcBef>
              <a:buNone/>
            </a:pPr>
            <a:r>
              <a:rPr lang="el-GR" sz="6400" dirty="0"/>
              <a:t>10</a:t>
            </a:r>
            <a:r>
              <a:rPr lang="en-AU" sz="6400" dirty="0"/>
              <a:t>	</a:t>
            </a:r>
            <a:r>
              <a:rPr lang="el-GR" sz="6400" dirty="0"/>
              <a:t>].</a:t>
            </a:r>
            <a:r>
              <a:rPr lang="el-GR" sz="6400" dirty="0" err="1"/>
              <a:t>οσισου</a:t>
            </a:r>
            <a:r>
              <a:rPr lang="el-GR" sz="6400" dirty="0"/>
              <a:t> </a:t>
            </a:r>
            <a:r>
              <a:rPr lang="el-GR" sz="6400" dirty="0" err="1"/>
              <a:t>καρπὸν</a:t>
            </a:r>
            <a:r>
              <a:rPr lang="el-GR" sz="6400" dirty="0"/>
              <a:t> </a:t>
            </a:r>
            <a:r>
              <a:rPr lang="el-GR" sz="6400" dirty="0" err="1"/>
              <a:t>μὲν</a:t>
            </a:r>
            <a:r>
              <a:rPr lang="el-GR" sz="6400" dirty="0"/>
              <a:t> </a:t>
            </a:r>
            <a:r>
              <a:rPr lang="el-GR" sz="6400" dirty="0" err="1"/>
              <a:t>ἑλὼν</a:t>
            </a:r>
            <a:r>
              <a:rPr lang="el-GR" sz="6400" dirty="0"/>
              <a:t> </a:t>
            </a:r>
            <a:r>
              <a:rPr lang="el-GR" sz="6400" dirty="0" err="1"/>
              <a:t>τ̣ὸ̣ν</a:t>
            </a:r>
            <a:r>
              <a:rPr lang="el-GR" sz="6400" dirty="0"/>
              <a:t> </a:t>
            </a:r>
            <a:r>
              <a:rPr lang="el-GR" sz="6400" dirty="0" err="1"/>
              <a:t>ὄ̣ρειον</a:t>
            </a:r>
            <a:endParaRPr lang="en-AU" sz="6400" dirty="0"/>
          </a:p>
          <a:p>
            <a:pPr marL="0" indent="0">
              <a:lnSpc>
                <a:spcPct val="120000"/>
              </a:lnSpc>
              <a:spcBef>
                <a:spcPts val="0"/>
              </a:spcBef>
              <a:buNone/>
            </a:pPr>
            <a:r>
              <a:rPr lang="el-GR" sz="6400" dirty="0"/>
              <a:t>11</a:t>
            </a:r>
            <a:r>
              <a:rPr lang="en-AU" sz="6400" dirty="0"/>
              <a:t>	</a:t>
            </a:r>
            <a:r>
              <a:rPr lang="el-GR" sz="6400" dirty="0"/>
              <a:t>]</a:t>
            </a:r>
            <a:r>
              <a:rPr lang="el-GR" sz="6400" dirty="0" err="1"/>
              <a:t>α̣ι</a:t>
            </a:r>
            <a:r>
              <a:rPr lang="el-GR" sz="6400" dirty="0"/>
              <a:t> </a:t>
            </a:r>
            <a:r>
              <a:rPr lang="el-GR" sz="6400" dirty="0" err="1"/>
              <a:t>τὸ</a:t>
            </a:r>
            <a:r>
              <a:rPr lang="el-GR" sz="6400" dirty="0"/>
              <a:t> πάλαι </a:t>
            </a:r>
            <a:r>
              <a:rPr lang="el-GR" sz="6400" dirty="0" err="1"/>
              <a:t>θηρῶν</a:t>
            </a:r>
            <a:r>
              <a:rPr lang="el-GR" sz="6400" dirty="0"/>
              <a:t> </a:t>
            </a:r>
            <a:r>
              <a:rPr lang="el-GR" sz="6400" dirty="0" err="1"/>
              <a:t>ἐφόδοις</a:t>
            </a:r>
            <a:r>
              <a:rPr lang="el-GR" sz="6400" dirty="0"/>
              <a:t> </a:t>
            </a:r>
            <a:r>
              <a:rPr lang="el-GR" sz="6400" dirty="0" err="1"/>
              <a:t>ἀκόμιστον</a:t>
            </a:r>
            <a:endParaRPr lang="en-AU" sz="6400" dirty="0"/>
          </a:p>
          <a:p>
            <a:pPr marL="0" indent="0">
              <a:lnSpc>
                <a:spcPct val="120000"/>
              </a:lnSpc>
              <a:spcBef>
                <a:spcPts val="0"/>
              </a:spcBef>
              <a:buNone/>
            </a:pPr>
            <a:r>
              <a:rPr lang="el-GR" sz="6400" dirty="0"/>
              <a:t>12</a:t>
            </a:r>
            <a:r>
              <a:rPr lang="en-AU" sz="6400" dirty="0"/>
              <a:t>	</a:t>
            </a:r>
            <a:r>
              <a:rPr lang="el-GR" sz="6400" dirty="0"/>
              <a:t>]</a:t>
            </a:r>
            <a:r>
              <a:rPr lang="el-GR" sz="6400" dirty="0" err="1"/>
              <a:t>παιδεύσας</a:t>
            </a:r>
            <a:r>
              <a:rPr lang="el-GR" sz="6400" dirty="0"/>
              <a:t> </a:t>
            </a:r>
            <a:r>
              <a:rPr lang="el-GR" sz="6400" dirty="0" err="1"/>
              <a:t>ὥριον</a:t>
            </a:r>
            <a:r>
              <a:rPr lang="el-GR" sz="6400" dirty="0"/>
              <a:t> </a:t>
            </a:r>
            <a:r>
              <a:rPr lang="el-GR" sz="6400" dirty="0" err="1"/>
              <a:t>ἥβ̣ην</a:t>
            </a:r>
            <a:r>
              <a:rPr lang="el-GR" sz="6400" dirty="0"/>
              <a:t> </a:t>
            </a:r>
            <a:r>
              <a:rPr lang="el-GR" sz="6400" dirty="0" err="1"/>
              <a:t>ἐφύλαξ̣α</a:t>
            </a:r>
            <a:endParaRPr lang="en-AU" sz="6400" dirty="0"/>
          </a:p>
          <a:p>
            <a:pPr marL="0" indent="0">
              <a:lnSpc>
                <a:spcPct val="120000"/>
              </a:lnSpc>
              <a:spcBef>
                <a:spcPts val="0"/>
              </a:spcBef>
              <a:buNone/>
            </a:pPr>
            <a:r>
              <a:rPr lang="el-GR" sz="6400" dirty="0"/>
              <a:t>13 </a:t>
            </a:r>
            <a:r>
              <a:rPr lang="en-AU" sz="6400" dirty="0"/>
              <a:t>          </a:t>
            </a:r>
            <a:r>
              <a:rPr lang="el-GR" sz="6400" dirty="0" err="1"/>
              <a:t>καρπὸ</a:t>
            </a:r>
            <a:r>
              <a:rPr lang="el-GR" sz="6400" dirty="0"/>
              <a:t>]ν </a:t>
            </a:r>
            <a:r>
              <a:rPr lang="el-GR" sz="6400" dirty="0" err="1"/>
              <a:t>ὀπώρας</a:t>
            </a:r>
            <a:r>
              <a:rPr lang="el-GR" sz="6400" dirty="0"/>
              <a:t> </a:t>
            </a:r>
            <a:r>
              <a:rPr lang="el-GR" sz="6400" dirty="0" err="1"/>
              <a:t>ἦρα</a:t>
            </a:r>
            <a:r>
              <a:rPr lang="el-GR" sz="6400" dirty="0"/>
              <a:t> </a:t>
            </a:r>
            <a:r>
              <a:rPr lang="el-GR" sz="6400" dirty="0" err="1"/>
              <a:t>βαθείας</a:t>
            </a:r>
            <a:r>
              <a:rPr lang="el-GR" sz="6400" dirty="0"/>
              <a:t> </a:t>
            </a:r>
            <a:r>
              <a:rPr lang="el-GR" sz="6400" dirty="0" err="1"/>
              <a:t>ἐπὶ</a:t>
            </a:r>
            <a:r>
              <a:rPr lang="el-GR" sz="6400" dirty="0"/>
              <a:t> ληνούς</a:t>
            </a:r>
            <a:endParaRPr lang="en-AU" sz="6400" dirty="0"/>
          </a:p>
          <a:p>
            <a:pPr marL="0" indent="0">
              <a:lnSpc>
                <a:spcPct val="120000"/>
              </a:lnSpc>
              <a:spcBef>
                <a:spcPts val="0"/>
              </a:spcBef>
              <a:buNone/>
            </a:pPr>
            <a:r>
              <a:rPr lang="el-GR" sz="6400" dirty="0"/>
              <a:t>14</a:t>
            </a:r>
            <a:r>
              <a:rPr lang="en-AU" sz="6400" dirty="0"/>
              <a:t>                </a:t>
            </a:r>
            <a:r>
              <a:rPr lang="el-GR" sz="6400" dirty="0"/>
              <a:t>]ν </a:t>
            </a:r>
            <a:r>
              <a:rPr lang="el-GR" sz="6400" dirty="0" err="1"/>
              <a:t>εἰς</a:t>
            </a:r>
            <a:r>
              <a:rPr lang="el-GR" sz="6400" dirty="0"/>
              <a:t> </a:t>
            </a:r>
            <a:r>
              <a:rPr lang="el-GR" sz="6400" dirty="0" err="1"/>
              <a:t>θνητοὺς</a:t>
            </a:r>
            <a:r>
              <a:rPr lang="el-GR" sz="6400" dirty="0"/>
              <a:t> </a:t>
            </a:r>
            <a:r>
              <a:rPr lang="el-GR" sz="6400" dirty="0" err="1"/>
              <a:t>ἀνέ̣φηνα</a:t>
            </a:r>
            <a:r>
              <a:rPr lang="el-GR" sz="6400" dirty="0"/>
              <a:t> </a:t>
            </a:r>
            <a:r>
              <a:rPr lang="el-GR" sz="6400" dirty="0" err="1"/>
              <a:t>ποτὸν</a:t>
            </a:r>
            <a:r>
              <a:rPr lang="el-GR" sz="6400" dirty="0"/>
              <a:t> </a:t>
            </a:r>
            <a:r>
              <a:rPr lang="el-GR" sz="6400" dirty="0" err="1"/>
              <a:t>Διονύ</a:t>
            </a:r>
            <a:r>
              <a:rPr lang="el-GR" sz="6400" dirty="0"/>
              <a:t>̣[σου</a:t>
            </a:r>
            <a:endParaRPr lang="en-AU" sz="6400" dirty="0"/>
          </a:p>
          <a:p>
            <a:pPr marL="0" indent="0">
              <a:lnSpc>
                <a:spcPct val="120000"/>
              </a:lnSpc>
              <a:spcBef>
                <a:spcPts val="0"/>
              </a:spcBef>
              <a:buNone/>
            </a:pPr>
            <a:r>
              <a:rPr lang="el-GR" sz="6400" dirty="0"/>
              <a:t>15</a:t>
            </a:r>
            <a:r>
              <a:rPr lang="en-AU" sz="6400" dirty="0"/>
              <a:t>	</a:t>
            </a:r>
            <a:r>
              <a:rPr lang="el-GR" sz="6400" dirty="0"/>
              <a:t>]</a:t>
            </a:r>
            <a:r>
              <a:rPr lang="el-GR" sz="6400" dirty="0" err="1"/>
              <a:t>σ̣ος</a:t>
            </a:r>
            <a:r>
              <a:rPr lang="el-GR" sz="6400" dirty="0"/>
              <a:t> </a:t>
            </a:r>
            <a:r>
              <a:rPr lang="el-GR" sz="6400" dirty="0" err="1"/>
              <a:t>ὁ</a:t>
            </a:r>
            <a:r>
              <a:rPr lang="el-GR" sz="6400" dirty="0"/>
              <a:t> μύστης </a:t>
            </a:r>
            <a:r>
              <a:rPr lang="el-GR" sz="6400" dirty="0" err="1"/>
              <a:t>οὔποτε</a:t>
            </a:r>
            <a:r>
              <a:rPr lang="el-GR" sz="6400" dirty="0"/>
              <a:t> </a:t>
            </a:r>
            <a:r>
              <a:rPr lang="el-GR" sz="6400" dirty="0" err="1"/>
              <a:t>λήγων</a:t>
            </a:r>
            <a:r>
              <a:rPr lang="el-GR" sz="6400" dirty="0"/>
              <a:t> </a:t>
            </a:r>
            <a:r>
              <a:rPr lang="el-GR" sz="6400" dirty="0" err="1"/>
              <a:t>ἐπι</a:t>
            </a:r>
            <a:r>
              <a:rPr lang="el-GR" sz="6400" dirty="0"/>
              <a:t> </a:t>
            </a:r>
            <a:r>
              <a:rPr lang="el-GR" sz="6400" dirty="0" err="1"/>
              <a:t>Βάκχωι</a:t>
            </a:r>
            <a:endParaRPr lang="en-AU" sz="6400" dirty="0"/>
          </a:p>
          <a:p>
            <a:pPr marL="0" indent="0">
              <a:lnSpc>
                <a:spcPct val="120000"/>
              </a:lnSpc>
              <a:spcBef>
                <a:spcPts val="0"/>
              </a:spcBef>
              <a:buNone/>
            </a:pPr>
            <a:r>
              <a:rPr lang="el-GR" sz="6400" dirty="0"/>
              <a:t>16</a:t>
            </a:r>
            <a:r>
              <a:rPr lang="en-AU" sz="6400" dirty="0"/>
              <a:t>	</a:t>
            </a:r>
            <a:r>
              <a:rPr lang="el-GR" sz="6400" dirty="0"/>
              <a:t>]δε </a:t>
            </a:r>
            <a:r>
              <a:rPr lang="el-GR" sz="6400" dirty="0" err="1"/>
              <a:t>θεοῦ</a:t>
            </a:r>
            <a:r>
              <a:rPr lang="el-GR" sz="6400" dirty="0"/>
              <a:t> πρώτη </a:t>
            </a:r>
            <a:r>
              <a:rPr lang="el-GR" sz="6400" dirty="0" err="1"/>
              <a:t>π̣λοκάμοις</a:t>
            </a:r>
            <a:r>
              <a:rPr lang="el-GR" sz="6400" dirty="0"/>
              <a:t> </a:t>
            </a:r>
            <a:r>
              <a:rPr lang="el-GR" sz="6400" dirty="0" err="1"/>
              <a:t>ἀνέδησε̣ν</a:t>
            </a:r>
            <a:endParaRPr lang="en-AU" sz="6400" dirty="0"/>
          </a:p>
          <a:p>
            <a:pPr marL="0" indent="0">
              <a:lnSpc>
                <a:spcPct val="120000"/>
              </a:lnSpc>
              <a:spcBef>
                <a:spcPts val="0"/>
              </a:spcBef>
              <a:buNone/>
            </a:pPr>
            <a:r>
              <a:rPr lang="el-GR" sz="6400" dirty="0"/>
              <a:t>17</a:t>
            </a:r>
            <a:r>
              <a:rPr lang="en-AU" sz="6400" dirty="0"/>
              <a:t>	</a:t>
            </a:r>
            <a:r>
              <a:rPr lang="el-GR" sz="6400" dirty="0"/>
              <a:t>]</a:t>
            </a:r>
            <a:r>
              <a:rPr lang="el-GR" sz="6400" dirty="0" err="1"/>
              <a:t>ω̣ν</a:t>
            </a:r>
            <a:r>
              <a:rPr lang="el-GR" sz="6400" dirty="0"/>
              <a:t> λήθη </a:t>
            </a:r>
            <a:r>
              <a:rPr lang="el-GR" sz="6400" dirty="0" err="1"/>
              <a:t>χάρισ̣ι̣ν</a:t>
            </a:r>
            <a:r>
              <a:rPr lang="el-GR" sz="6400" dirty="0"/>
              <a:t>̣ </a:t>
            </a:r>
            <a:r>
              <a:rPr lang="el-GR" sz="6400" dirty="0" err="1"/>
              <a:t>ξ̣είναις</a:t>
            </a:r>
            <a:r>
              <a:rPr lang="el-GR" sz="6400" dirty="0"/>
              <a:t> </a:t>
            </a:r>
            <a:r>
              <a:rPr lang="el-GR" sz="6400" dirty="0" err="1"/>
              <a:t>ἀνέλαμψεν</a:t>
            </a:r>
            <a:endParaRPr lang="en-AU" sz="6400" dirty="0"/>
          </a:p>
          <a:p>
            <a:pPr marL="0" indent="0">
              <a:lnSpc>
                <a:spcPct val="120000"/>
              </a:lnSpc>
              <a:spcBef>
                <a:spcPts val="0"/>
              </a:spcBef>
              <a:buNone/>
            </a:pPr>
            <a:r>
              <a:rPr lang="el-GR" sz="6400" dirty="0"/>
              <a:t>18</a:t>
            </a:r>
            <a:r>
              <a:rPr lang="en-AU" sz="6400" dirty="0"/>
              <a:t>	</a:t>
            </a:r>
            <a:r>
              <a:rPr lang="el-GR" sz="6400" dirty="0"/>
              <a:t>]αι θίασος. </a:t>
            </a:r>
            <a:r>
              <a:rPr lang="el-GR" sz="6400" dirty="0" err="1"/>
              <a:t>τοιάδε</a:t>
            </a:r>
            <a:r>
              <a:rPr lang="el-GR" sz="6400" dirty="0"/>
              <a:t> </a:t>
            </a:r>
            <a:r>
              <a:rPr lang="el-GR" sz="6400" dirty="0" err="1"/>
              <a:t>κομπεῖν</a:t>
            </a:r>
            <a:r>
              <a:rPr lang="el-GR" sz="6400" dirty="0"/>
              <a:t> </a:t>
            </a:r>
            <a:r>
              <a:rPr lang="el-GR" sz="6400" dirty="0" err="1"/>
              <a:t>ἐδιδάχθην</a:t>
            </a:r>
            <a:r>
              <a:rPr lang="el-GR" sz="6400" dirty="0"/>
              <a:t>.</a:t>
            </a:r>
            <a:endParaRPr lang="en-AU" sz="6400" dirty="0"/>
          </a:p>
          <a:p>
            <a:pPr marL="0" indent="0">
              <a:lnSpc>
                <a:spcPct val="120000"/>
              </a:lnSpc>
              <a:spcBef>
                <a:spcPts val="0"/>
              </a:spcBef>
              <a:buNone/>
            </a:pPr>
            <a:r>
              <a:rPr lang="el-GR" sz="6400" dirty="0"/>
              <a:t>19</a:t>
            </a:r>
            <a:r>
              <a:rPr lang="en-AU" sz="6400" dirty="0"/>
              <a:t>	</a:t>
            </a:r>
            <a:r>
              <a:rPr lang="el-GR" sz="6400" dirty="0"/>
              <a:t>]. μέγας </a:t>
            </a:r>
            <a:r>
              <a:rPr lang="el-GR" sz="6400" dirty="0" err="1"/>
              <a:t>φησὶν</a:t>
            </a:r>
            <a:r>
              <a:rPr lang="el-GR" sz="6400" dirty="0"/>
              <a:t> </a:t>
            </a:r>
            <a:r>
              <a:rPr lang="el-GR" sz="6400" dirty="0" err="1"/>
              <a:t>ἀοιδὸς</a:t>
            </a:r>
            <a:r>
              <a:rPr lang="el-GR" sz="6400" dirty="0"/>
              <a:t> </a:t>
            </a:r>
            <a:r>
              <a:rPr lang="el-GR" sz="6400" dirty="0" err="1"/>
              <a:t>Σαλαμῖνος</a:t>
            </a:r>
            <a:endParaRPr lang="en-AU" sz="6400" dirty="0"/>
          </a:p>
          <a:p>
            <a:pPr marL="0" indent="0">
              <a:lnSpc>
                <a:spcPct val="120000"/>
              </a:lnSpc>
              <a:spcBef>
                <a:spcPts val="0"/>
              </a:spcBef>
              <a:buNone/>
            </a:pPr>
            <a:r>
              <a:rPr lang="el-GR" sz="6400" dirty="0"/>
              <a:t>20</a:t>
            </a:r>
            <a:r>
              <a:rPr lang="en-AU" sz="6400" dirty="0"/>
              <a:t>	</a:t>
            </a:r>
            <a:r>
              <a:rPr lang="el-GR" sz="6400" dirty="0"/>
              <a:t>]ης ταμίας, </a:t>
            </a:r>
            <a:r>
              <a:rPr lang="el-GR" sz="6400" dirty="0" err="1"/>
              <a:t>νῦν</a:t>
            </a:r>
            <a:r>
              <a:rPr lang="el-GR" sz="6400" dirty="0"/>
              <a:t> δ' </a:t>
            </a:r>
            <a:r>
              <a:rPr lang="el-GR" sz="6400" dirty="0" err="1"/>
              <a:t>εἰς</a:t>
            </a:r>
            <a:r>
              <a:rPr lang="el-GR" sz="6400" dirty="0"/>
              <a:t> </a:t>
            </a:r>
            <a:r>
              <a:rPr lang="el-GR" sz="6400" dirty="0" err="1"/>
              <a:t>ἀπάτας</a:t>
            </a:r>
            <a:r>
              <a:rPr lang="el-GR" sz="6400" dirty="0"/>
              <a:t> </a:t>
            </a:r>
            <a:r>
              <a:rPr lang="el-GR" sz="6400" dirty="0" err="1"/>
              <a:t>κεκύλισμαι</a:t>
            </a:r>
            <a:r>
              <a:rPr lang="el-GR" sz="6400" dirty="0"/>
              <a:t>.</a:t>
            </a:r>
            <a:endParaRPr lang="en-AU" sz="6400" dirty="0"/>
          </a:p>
          <a:p>
            <a:pPr marL="0" indent="0">
              <a:lnSpc>
                <a:spcPct val="120000"/>
              </a:lnSpc>
              <a:spcBef>
                <a:spcPts val="0"/>
              </a:spcBef>
              <a:buNone/>
            </a:pPr>
            <a:r>
              <a:rPr lang="el-GR" sz="6400" dirty="0"/>
              <a:t>21</a:t>
            </a:r>
            <a:r>
              <a:rPr lang="en-AU" sz="6400" dirty="0"/>
              <a:t>	</a:t>
            </a:r>
            <a:r>
              <a:rPr lang="el-GR" sz="6400" dirty="0"/>
              <a:t>]ας </a:t>
            </a:r>
            <a:r>
              <a:rPr lang="el-GR" sz="6400" dirty="0" err="1"/>
              <a:t>παῦρος</a:t>
            </a:r>
            <a:r>
              <a:rPr lang="el-GR" sz="6400" dirty="0"/>
              <a:t> </a:t>
            </a:r>
            <a:r>
              <a:rPr lang="el-GR" sz="6400" dirty="0" err="1"/>
              <a:t>ὑπουργῶν</a:t>
            </a:r>
            <a:r>
              <a:rPr lang="el-GR" sz="6400" dirty="0"/>
              <a:t> </a:t>
            </a:r>
            <a:r>
              <a:rPr lang="el-GR" sz="6400" dirty="0" err="1"/>
              <a:t>ταῖς</a:t>
            </a:r>
            <a:r>
              <a:rPr lang="el-GR" sz="6400" dirty="0"/>
              <a:t> </a:t>
            </a:r>
            <a:r>
              <a:rPr lang="el-GR" sz="6400" dirty="0" err="1"/>
              <a:t>ψευδομέ̣να</a:t>
            </a:r>
            <a:r>
              <a:rPr lang="el-GR" sz="6400" dirty="0"/>
              <a:t>[</a:t>
            </a:r>
            <a:r>
              <a:rPr lang="el-GR" sz="6400" dirty="0" err="1"/>
              <a:t>ις</a:t>
            </a:r>
            <a:r>
              <a:rPr lang="el-GR" sz="6400" dirty="0"/>
              <a:t>]…</a:t>
            </a:r>
            <a:endParaRPr lang="en-AU" sz="6400" dirty="0"/>
          </a:p>
          <a:p>
            <a:pPr marL="0" indent="0">
              <a:lnSpc>
                <a:spcPct val="120000"/>
              </a:lnSpc>
              <a:spcBef>
                <a:spcPts val="0"/>
              </a:spcBef>
              <a:buNone/>
            </a:pPr>
            <a:r>
              <a:rPr lang="el-GR" sz="6400" dirty="0"/>
              <a:t>22 </a:t>
            </a:r>
            <a:r>
              <a:rPr lang="en-AU" sz="6400" dirty="0"/>
              <a:t>	</a:t>
            </a:r>
            <a:r>
              <a:rPr lang="el-GR" sz="6400" dirty="0"/>
              <a:t>]</a:t>
            </a:r>
            <a:r>
              <a:rPr lang="el-GR" sz="6400" dirty="0" err="1"/>
              <a:t>αραπέμψει</a:t>
            </a:r>
            <a:r>
              <a:rPr lang="el-GR" sz="6400" dirty="0"/>
              <a:t> </a:t>
            </a:r>
            <a:r>
              <a:rPr lang="el-GR" sz="6400" dirty="0" err="1"/>
              <a:t>τὸν</a:t>
            </a:r>
            <a:r>
              <a:rPr lang="el-GR" sz="6400" dirty="0"/>
              <a:t> </a:t>
            </a:r>
            <a:r>
              <a:rPr lang="el-GR" sz="6400" dirty="0" err="1"/>
              <a:t>ἀπ</a:t>
            </a:r>
            <a:r>
              <a:rPr lang="el-GR" sz="6400" dirty="0"/>
              <a:t>' </a:t>
            </a:r>
            <a:r>
              <a:rPr lang="el-GR" sz="6400" dirty="0" err="1"/>
              <a:t>ὀθνείας</a:t>
            </a:r>
            <a:r>
              <a:rPr lang="el-GR" sz="6400" dirty="0"/>
              <a:t> </a:t>
            </a:r>
            <a:r>
              <a:rPr lang="el-GR" sz="6400" dirty="0" err="1"/>
              <a:t>ἐπεγ̣είρων</a:t>
            </a:r>
            <a:endParaRPr lang="en-AU" sz="6400" dirty="0"/>
          </a:p>
          <a:p>
            <a:pPr marL="0" indent="0">
              <a:lnSpc>
                <a:spcPct val="120000"/>
              </a:lnSpc>
              <a:spcBef>
                <a:spcPts val="0"/>
              </a:spcBef>
              <a:buNone/>
            </a:pPr>
            <a:r>
              <a:rPr lang="el-GR" sz="6400" dirty="0"/>
              <a:t>23</a:t>
            </a:r>
            <a:r>
              <a:rPr lang="en-AU" sz="6400" dirty="0"/>
              <a:t>	</a:t>
            </a:r>
            <a:r>
              <a:rPr lang="el-GR" sz="6400" dirty="0"/>
              <a:t>]</a:t>
            </a:r>
            <a:r>
              <a:rPr lang="el-GR" sz="6400" dirty="0" err="1"/>
              <a:t>γνωτε</a:t>
            </a:r>
            <a:r>
              <a:rPr lang="el-GR" sz="6400" dirty="0"/>
              <a:t>, </a:t>
            </a:r>
            <a:r>
              <a:rPr lang="el-GR" sz="6400" dirty="0" err="1"/>
              <a:t>θεαί</a:t>
            </a:r>
            <a:r>
              <a:rPr lang="el-GR" sz="6400" dirty="0"/>
              <a:t>: </a:t>
            </a:r>
            <a:r>
              <a:rPr lang="el-GR" sz="6400" dirty="0" err="1"/>
              <a:t>τραγικῶν</a:t>
            </a:r>
            <a:r>
              <a:rPr lang="el-GR" sz="6400" dirty="0"/>
              <a:t> </a:t>
            </a:r>
            <a:r>
              <a:rPr lang="el-GR" sz="6400" dirty="0" err="1"/>
              <a:t>ὁ</a:t>
            </a:r>
            <a:r>
              <a:rPr lang="el-GR" sz="6400" dirty="0"/>
              <a:t> </a:t>
            </a:r>
            <a:r>
              <a:rPr lang="el-GR" sz="6400" dirty="0" err="1"/>
              <a:t>παρὼν</a:t>
            </a:r>
            <a:r>
              <a:rPr lang="el-GR" sz="6400" dirty="0"/>
              <a:t> πόνος </a:t>
            </a:r>
            <a:r>
              <a:rPr lang="el-GR" sz="6400" dirty="0" err="1"/>
              <a:t>ὕμνων</a:t>
            </a:r>
            <a:endParaRPr lang="en-AU" sz="6400" dirty="0"/>
          </a:p>
          <a:p>
            <a:pPr marL="0" indent="0">
              <a:lnSpc>
                <a:spcPct val="120000"/>
              </a:lnSpc>
              <a:spcBef>
                <a:spcPts val="0"/>
              </a:spcBef>
              <a:buNone/>
            </a:pPr>
            <a:r>
              <a:rPr lang="el-GR" sz="6400" dirty="0"/>
              <a:t>24</a:t>
            </a:r>
            <a:r>
              <a:rPr lang="en-AU" sz="6400" dirty="0"/>
              <a:t>	</a:t>
            </a:r>
            <a:r>
              <a:rPr lang="el-GR" sz="6400" dirty="0"/>
              <a:t>]</a:t>
            </a:r>
            <a:r>
              <a:rPr lang="el-GR" sz="6400" dirty="0" err="1"/>
              <a:t>ος</a:t>
            </a:r>
            <a:r>
              <a:rPr lang="el-GR" sz="6400" dirty="0"/>
              <a:t> </a:t>
            </a:r>
            <a:r>
              <a:rPr lang="el-GR" sz="6400" dirty="0" err="1"/>
              <a:t>ὁρίζει</a:t>
            </a:r>
            <a:r>
              <a:rPr lang="el-GR" sz="6400" dirty="0"/>
              <a:t>. </a:t>
            </a:r>
            <a:r>
              <a:rPr lang="el-GR" sz="6400" dirty="0" err="1"/>
              <a:t>μὴ</a:t>
            </a:r>
            <a:r>
              <a:rPr lang="el-GR" sz="6400" dirty="0"/>
              <a:t> </a:t>
            </a:r>
            <a:r>
              <a:rPr lang="el-GR" sz="6400" dirty="0" err="1"/>
              <a:t>τὰ</a:t>
            </a:r>
            <a:r>
              <a:rPr lang="el-GR" sz="6400" dirty="0"/>
              <a:t> </a:t>
            </a:r>
            <a:r>
              <a:rPr lang="el-GR" sz="6400" dirty="0" err="1"/>
              <a:t>δικαίω̣ς</a:t>
            </a:r>
            <a:r>
              <a:rPr lang="el-GR" sz="6400" dirty="0"/>
              <a:t> </a:t>
            </a:r>
            <a:r>
              <a:rPr lang="el-GR" sz="6400" dirty="0" err="1"/>
              <a:t>καλὰ</a:t>
            </a:r>
            <a:r>
              <a:rPr lang="el-GR" sz="6400" dirty="0"/>
              <a:t> </a:t>
            </a:r>
            <a:r>
              <a:rPr lang="el-GR" sz="6400" dirty="0" err="1"/>
              <a:t>μόχθωι</a:t>
            </a:r>
            <a:endParaRPr lang="en-AU" sz="6400" dirty="0"/>
          </a:p>
          <a:p>
            <a:pPr marL="0" indent="0">
              <a:lnSpc>
                <a:spcPct val="120000"/>
              </a:lnSpc>
              <a:spcBef>
                <a:spcPts val="0"/>
              </a:spcBef>
              <a:buNone/>
            </a:pPr>
            <a:r>
              <a:rPr lang="el-GR" sz="6400" dirty="0"/>
              <a:t>25</a:t>
            </a:r>
            <a:r>
              <a:rPr lang="en-AU" sz="6400" dirty="0"/>
              <a:t>	</a:t>
            </a:r>
            <a:r>
              <a:rPr lang="el-GR" sz="6400" dirty="0"/>
              <a:t>]</a:t>
            </a:r>
            <a:r>
              <a:rPr lang="el-GR" sz="6400" dirty="0" err="1"/>
              <a:t>φθέντα</a:t>
            </a:r>
            <a:r>
              <a:rPr lang="el-GR" sz="6400" dirty="0"/>
              <a:t> μόλις </a:t>
            </a:r>
            <a:r>
              <a:rPr lang="el-GR" sz="6400" dirty="0" err="1"/>
              <a:t>θῆτε</a:t>
            </a:r>
            <a:r>
              <a:rPr lang="el-GR" sz="6400" dirty="0"/>
              <a:t>̣ </a:t>
            </a:r>
            <a:r>
              <a:rPr lang="el-GR" sz="6400" dirty="0" err="1"/>
              <a:t>παρέργου</a:t>
            </a:r>
            <a:r>
              <a:rPr lang="el-GR" sz="6400" dirty="0"/>
              <a:t> τρίτα φόρτου</a:t>
            </a:r>
            <a:endParaRPr lang="en-AU" sz="6400" dirty="0"/>
          </a:p>
          <a:p>
            <a:pPr marL="0" indent="0">
              <a:lnSpc>
                <a:spcPct val="120000"/>
              </a:lnSpc>
              <a:spcBef>
                <a:spcPts val="0"/>
              </a:spcBef>
              <a:buNone/>
            </a:pPr>
            <a:r>
              <a:rPr lang="el-GR" sz="6400" dirty="0"/>
              <a:t>26	]</a:t>
            </a:r>
            <a:r>
              <a:rPr lang="el-GR" sz="6400" dirty="0" err="1"/>
              <a:t>αδεν</a:t>
            </a:r>
            <a:r>
              <a:rPr lang="el-GR" sz="6400" dirty="0"/>
              <a:t> </a:t>
            </a:r>
            <a:r>
              <a:rPr lang="el-GR" sz="6400" dirty="0" err="1"/>
              <a:t>ὀρθῆι</a:t>
            </a:r>
            <a:r>
              <a:rPr lang="el-GR" sz="6400" dirty="0"/>
              <a:t> Διόνυσος</a:t>
            </a:r>
            <a:endParaRPr lang="en-AU" sz="6400" dirty="0"/>
          </a:p>
          <a:p>
            <a:pPr marL="0" indent="0">
              <a:lnSpc>
                <a:spcPct val="120000"/>
              </a:lnSpc>
              <a:spcBef>
                <a:spcPts val="0"/>
              </a:spcBef>
              <a:buNone/>
            </a:pPr>
            <a:r>
              <a:rPr lang="el-GR" sz="6400" dirty="0"/>
              <a:t>27	</a:t>
            </a:r>
            <a:r>
              <a:rPr lang="en-AU" sz="6400" dirty="0"/>
              <a:t>	</a:t>
            </a:r>
            <a:r>
              <a:rPr lang="el-GR" sz="6400" dirty="0"/>
              <a:t>β]</a:t>
            </a:r>
            <a:r>
              <a:rPr lang="el-GR" sz="6400" dirty="0" err="1"/>
              <a:t>ραβεύσας</a:t>
            </a:r>
            <a:r>
              <a:rPr lang="el-GR" sz="6400" dirty="0"/>
              <a:t> </a:t>
            </a:r>
            <a:r>
              <a:rPr lang="el-GR" sz="6400" dirty="0" err="1"/>
              <a:t>γ’ἐν</a:t>
            </a:r>
            <a:r>
              <a:rPr lang="el-GR" sz="6400" dirty="0"/>
              <a:t> </a:t>
            </a:r>
            <a:r>
              <a:rPr lang="el-GR" sz="6400" dirty="0" err="1"/>
              <a:t>ἀγῶνι</a:t>
            </a:r>
            <a:r>
              <a:rPr lang="el-GR" sz="6400" dirty="0"/>
              <a:t>.</a:t>
            </a:r>
            <a:endParaRPr lang="en-AU" sz="6400" dirty="0"/>
          </a:p>
          <a:p>
            <a:endParaRPr lang="en-US" dirty="0"/>
          </a:p>
        </p:txBody>
      </p:sp>
    </p:spTree>
    <p:extLst>
      <p:ext uri="{BB962C8B-B14F-4D97-AF65-F5344CB8AC3E}">
        <p14:creationId xmlns:p14="http://schemas.microsoft.com/office/powerpoint/2010/main" val="391508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6AB7-1EDA-6D48-8F50-1A2A168082F3}"/>
              </a:ext>
            </a:extLst>
          </p:cNvPr>
          <p:cNvSpPr>
            <a:spLocks noGrp="1"/>
          </p:cNvSpPr>
          <p:nvPr>
            <p:ph type="title"/>
          </p:nvPr>
        </p:nvSpPr>
        <p:spPr/>
        <p:txBody>
          <a:bodyPr/>
          <a:lstStyle/>
          <a:p>
            <a:r>
              <a:rPr lang="en-US" dirty="0"/>
              <a:t>Attribution</a:t>
            </a:r>
          </a:p>
        </p:txBody>
      </p:sp>
      <p:sp>
        <p:nvSpPr>
          <p:cNvPr id="3" name="Content Placeholder 2">
            <a:extLst>
              <a:ext uri="{FF2B5EF4-FFF2-40B4-BE49-F238E27FC236}">
                <a16:creationId xmlns:a16="http://schemas.microsoft.com/office/drawing/2014/main" id="{F8986E86-89B2-554B-ADF0-AB1B37F98F88}"/>
              </a:ext>
            </a:extLst>
          </p:cNvPr>
          <p:cNvSpPr>
            <a:spLocks noGrp="1"/>
          </p:cNvSpPr>
          <p:nvPr>
            <p:ph idx="1"/>
          </p:nvPr>
        </p:nvSpPr>
        <p:spPr/>
        <p:txBody>
          <a:bodyPr>
            <a:normAutofit fontScale="85000" lnSpcReduction="20000"/>
          </a:bodyPr>
          <a:lstStyle/>
          <a:p>
            <a:r>
              <a:rPr lang="en-AU" dirty="0"/>
              <a:t>Old Comedy</a:t>
            </a:r>
          </a:p>
          <a:p>
            <a:pPr lvl="1"/>
            <a:r>
              <a:rPr lang="en-AU" dirty="0" err="1"/>
              <a:t>Bierl</a:t>
            </a:r>
            <a:r>
              <a:rPr lang="en-AU" dirty="0"/>
              <a:t>, A. 1990. “</a:t>
            </a:r>
            <a:r>
              <a:rPr lang="en-AU" dirty="0" err="1"/>
              <a:t>Dionysos</a:t>
            </a:r>
            <a:r>
              <a:rPr lang="en-AU" dirty="0"/>
              <a:t>, Wine, and Tragic Poetry: A Metatheatrical Reading of </a:t>
            </a:r>
            <a:r>
              <a:rPr lang="en-AU" i="1" dirty="0"/>
              <a:t>P. Köln </a:t>
            </a:r>
            <a:r>
              <a:rPr lang="en-AU" dirty="0"/>
              <a:t>VI 242A = </a:t>
            </a:r>
            <a:r>
              <a:rPr lang="en-AU" i="1" dirty="0" err="1"/>
              <a:t>TrGF</a:t>
            </a:r>
            <a:r>
              <a:rPr lang="en-AU" i="1" dirty="0"/>
              <a:t> </a:t>
            </a:r>
            <a:r>
              <a:rPr lang="en-AU" dirty="0"/>
              <a:t>II F 646a”, </a:t>
            </a:r>
            <a:r>
              <a:rPr lang="en-AU" i="1" dirty="0"/>
              <a:t>GRBS </a:t>
            </a:r>
            <a:r>
              <a:rPr lang="en-AU" dirty="0"/>
              <a:t>31: 353-391.</a:t>
            </a:r>
          </a:p>
          <a:p>
            <a:pPr lvl="1"/>
            <a:r>
              <a:rPr lang="en-AU" b="1" dirty="0" err="1"/>
              <a:t>Battezzato</a:t>
            </a:r>
            <a:r>
              <a:rPr lang="en-AU" b="1" dirty="0"/>
              <a:t>, L. 2006. “La </a:t>
            </a:r>
            <a:r>
              <a:rPr lang="en-AU" b="1" dirty="0" err="1"/>
              <a:t>fatica</a:t>
            </a:r>
            <a:r>
              <a:rPr lang="en-AU" b="1" dirty="0"/>
              <a:t> </a:t>
            </a:r>
            <a:r>
              <a:rPr lang="en-AU" b="1" dirty="0" err="1"/>
              <a:t>dei</a:t>
            </a:r>
            <a:r>
              <a:rPr lang="en-AU" b="1" dirty="0"/>
              <a:t> </a:t>
            </a:r>
            <a:r>
              <a:rPr lang="en-AU" b="1" dirty="0" err="1"/>
              <a:t>canti</a:t>
            </a:r>
            <a:r>
              <a:rPr lang="en-AU" b="1" dirty="0"/>
              <a:t>: </a:t>
            </a:r>
            <a:r>
              <a:rPr lang="en-AU" b="1" dirty="0" err="1"/>
              <a:t>tragedia</a:t>
            </a:r>
            <a:r>
              <a:rPr lang="en-AU" b="1" dirty="0"/>
              <a:t>, commedia e </a:t>
            </a:r>
            <a:r>
              <a:rPr lang="en-AU" b="1" dirty="0" err="1"/>
              <a:t>dramma</a:t>
            </a:r>
            <a:r>
              <a:rPr lang="en-AU" b="1" dirty="0"/>
              <a:t> </a:t>
            </a:r>
            <a:r>
              <a:rPr lang="en-AU" b="1" dirty="0" err="1"/>
              <a:t>satiresco</a:t>
            </a:r>
            <a:r>
              <a:rPr lang="en-AU" b="1" dirty="0"/>
              <a:t> </a:t>
            </a:r>
            <a:r>
              <a:rPr lang="en-AU" b="1" dirty="0" err="1"/>
              <a:t>nel</a:t>
            </a:r>
            <a:r>
              <a:rPr lang="en-AU" b="1" dirty="0"/>
              <a:t> </a:t>
            </a:r>
            <a:r>
              <a:rPr lang="en-AU" b="1" dirty="0" err="1"/>
              <a:t>frammento</a:t>
            </a:r>
            <a:r>
              <a:rPr lang="en-AU" b="1" dirty="0"/>
              <a:t> </a:t>
            </a:r>
            <a:r>
              <a:rPr lang="en-AU" b="1" dirty="0" err="1"/>
              <a:t>adespoto</a:t>
            </a:r>
            <a:r>
              <a:rPr lang="en-AU" b="1" dirty="0"/>
              <a:t> 646a </a:t>
            </a:r>
            <a:r>
              <a:rPr lang="en-AU" b="1" i="1" dirty="0" err="1"/>
              <a:t>TrGF</a:t>
            </a:r>
            <a:r>
              <a:rPr lang="en-AU" b="1" dirty="0"/>
              <a:t>”, in </a:t>
            </a:r>
            <a:r>
              <a:rPr lang="en-US" b="1" dirty="0" err="1"/>
              <a:t>Medda</a:t>
            </a:r>
            <a:r>
              <a:rPr lang="en-US" b="1" dirty="0"/>
              <a:t>, E., </a:t>
            </a:r>
            <a:r>
              <a:rPr lang="en-US" b="1" dirty="0" err="1"/>
              <a:t>Mirto</a:t>
            </a:r>
            <a:r>
              <a:rPr lang="en-US" b="1" dirty="0"/>
              <a:t>, M. S., and </a:t>
            </a:r>
            <a:r>
              <a:rPr lang="en-US" b="1" dirty="0" err="1"/>
              <a:t>Pattoni</a:t>
            </a:r>
            <a:r>
              <a:rPr lang="en-US" b="1" dirty="0"/>
              <a:t>, M. P.</a:t>
            </a:r>
            <a:r>
              <a:rPr lang="en-US" b="1" i="1" dirty="0"/>
              <a:t> </a:t>
            </a:r>
            <a:r>
              <a:rPr lang="en-US" b="1" i="1" dirty="0" err="1"/>
              <a:t>Kômôidotragôidia</a:t>
            </a:r>
            <a:r>
              <a:rPr lang="en-US" b="1" i="1" dirty="0"/>
              <a:t>: </a:t>
            </a:r>
            <a:r>
              <a:rPr lang="en-US" b="1" i="1" dirty="0" err="1"/>
              <a:t>intersezioni</a:t>
            </a:r>
            <a:r>
              <a:rPr lang="en-US" b="1" i="1" dirty="0"/>
              <a:t> del </a:t>
            </a:r>
            <a:r>
              <a:rPr lang="en-US" b="1" i="1" dirty="0" err="1"/>
              <a:t>tragico</a:t>
            </a:r>
            <a:r>
              <a:rPr lang="en-US" b="1" i="1" dirty="0"/>
              <a:t> e del </a:t>
            </a:r>
            <a:r>
              <a:rPr lang="en-US" b="1" i="1" dirty="0" err="1"/>
              <a:t>comico</a:t>
            </a:r>
            <a:r>
              <a:rPr lang="en-US" b="1" i="1" dirty="0"/>
              <a:t> </a:t>
            </a:r>
            <a:r>
              <a:rPr lang="en-US" b="1" i="1" dirty="0" err="1"/>
              <a:t>nel</a:t>
            </a:r>
            <a:r>
              <a:rPr lang="en-US" b="1" i="1" dirty="0"/>
              <a:t> </a:t>
            </a:r>
            <a:r>
              <a:rPr lang="en-US" b="1" i="1" dirty="0" err="1"/>
              <a:t>teatro</a:t>
            </a:r>
            <a:r>
              <a:rPr lang="en-US" b="1" i="1" dirty="0"/>
              <a:t> del V </a:t>
            </a:r>
            <a:r>
              <a:rPr lang="en-US" b="1" i="1" dirty="0" err="1"/>
              <a:t>secolo</a:t>
            </a:r>
            <a:r>
              <a:rPr lang="en-US" b="1" i="1" dirty="0"/>
              <a:t> </a:t>
            </a:r>
            <a:r>
              <a:rPr lang="en-US" b="1" i="1" dirty="0" err="1"/>
              <a:t>a.C</a:t>
            </a:r>
            <a:r>
              <a:rPr lang="en-US" b="1" dirty="0"/>
              <a:t>. Pisa</a:t>
            </a:r>
            <a:r>
              <a:rPr lang="en-AU" b="1" dirty="0"/>
              <a:t>: 19-68</a:t>
            </a:r>
            <a:r>
              <a:rPr lang="en-AU" dirty="0"/>
              <a:t>.</a:t>
            </a:r>
          </a:p>
          <a:p>
            <a:pPr lvl="1"/>
            <a:r>
              <a:rPr lang="en-US" dirty="0"/>
              <a:t>O’Sullivan, Patrick and Collard, Christopher 2013: </a:t>
            </a:r>
            <a:r>
              <a:rPr lang="en-US" i="1" dirty="0"/>
              <a:t>Euripides</a:t>
            </a:r>
            <a:r>
              <a:rPr lang="en-US" dirty="0"/>
              <a:t>: Cyclops</a:t>
            </a:r>
            <a:r>
              <a:rPr lang="en-US" i="1" dirty="0"/>
              <a:t> and Major Fragments of Greek </a:t>
            </a:r>
            <a:r>
              <a:rPr lang="en-US" i="1" dirty="0" err="1"/>
              <a:t>Satyric</a:t>
            </a:r>
            <a:r>
              <a:rPr lang="en-US" i="1" dirty="0"/>
              <a:t> Drama </a:t>
            </a:r>
            <a:r>
              <a:rPr lang="en-US" dirty="0"/>
              <a:t>(eds. and trans.). Oxford.</a:t>
            </a:r>
            <a:endParaRPr lang="en-AU" dirty="0"/>
          </a:p>
          <a:p>
            <a:r>
              <a:rPr lang="en-US" dirty="0"/>
              <a:t>Hellenistic </a:t>
            </a:r>
            <a:r>
              <a:rPr lang="en-US" dirty="0" err="1"/>
              <a:t>Satyrplay</a:t>
            </a:r>
            <a:endParaRPr lang="en-US" dirty="0"/>
          </a:p>
          <a:p>
            <a:pPr lvl="1"/>
            <a:r>
              <a:rPr lang="en-AU" dirty="0" err="1"/>
              <a:t>Kannicht</a:t>
            </a:r>
            <a:r>
              <a:rPr lang="en-AU" dirty="0"/>
              <a:t>, R., </a:t>
            </a:r>
            <a:r>
              <a:rPr lang="en-AU" dirty="0" err="1"/>
              <a:t>Gauly</a:t>
            </a:r>
            <a:r>
              <a:rPr lang="en-AU" dirty="0"/>
              <a:t>, B., </a:t>
            </a:r>
            <a:r>
              <a:rPr lang="en-AU" dirty="0" err="1"/>
              <a:t>Käppel</a:t>
            </a:r>
            <a:r>
              <a:rPr lang="en-AU" dirty="0"/>
              <a:t>, L., Klimek-Winter, R., </a:t>
            </a:r>
            <a:r>
              <a:rPr lang="en-AU" dirty="0" err="1"/>
              <a:t>Krasser</a:t>
            </a:r>
            <a:r>
              <a:rPr lang="en-AU" dirty="0"/>
              <a:t>, H., </a:t>
            </a:r>
            <a:r>
              <a:rPr lang="en-AU" dirty="0" err="1"/>
              <a:t>Stanzel</a:t>
            </a:r>
            <a:r>
              <a:rPr lang="en-AU" dirty="0"/>
              <a:t>, K.-H., </a:t>
            </a:r>
            <a:r>
              <a:rPr lang="en-AU" dirty="0" err="1"/>
              <a:t>Uhrmeister</a:t>
            </a:r>
            <a:r>
              <a:rPr lang="en-AU" dirty="0"/>
              <a:t>, V. eds. 1991, </a:t>
            </a:r>
            <a:r>
              <a:rPr lang="en-AU" i="1" dirty="0"/>
              <a:t>Musa </a:t>
            </a:r>
            <a:r>
              <a:rPr lang="en-AU" i="1" dirty="0" err="1"/>
              <a:t>Tragica</a:t>
            </a:r>
            <a:r>
              <a:rPr lang="en-AU" i="1" dirty="0"/>
              <a:t>: die </a:t>
            </a:r>
            <a:r>
              <a:rPr lang="en-AU" i="1" dirty="0" err="1"/>
              <a:t>griechische</a:t>
            </a:r>
            <a:r>
              <a:rPr lang="en-AU" i="1" dirty="0"/>
              <a:t> </a:t>
            </a:r>
            <a:r>
              <a:rPr lang="en-AU" i="1" dirty="0" err="1"/>
              <a:t>Tragödie</a:t>
            </a:r>
            <a:r>
              <a:rPr lang="en-AU" i="1" dirty="0"/>
              <a:t> von Thespis bis </a:t>
            </a:r>
            <a:r>
              <a:rPr lang="en-AU" i="1" dirty="0" err="1"/>
              <a:t>Ezechiel</a:t>
            </a:r>
            <a:r>
              <a:rPr lang="en-AU" dirty="0"/>
              <a:t>. Göttingen.</a:t>
            </a:r>
          </a:p>
          <a:p>
            <a:pPr lvl="1"/>
            <a:r>
              <a:rPr lang="en-AU" dirty="0"/>
              <a:t>Di Marco, M. 2003 “Poetica e </a:t>
            </a:r>
            <a:r>
              <a:rPr lang="en-AU" dirty="0" err="1"/>
              <a:t>metateatro</a:t>
            </a:r>
            <a:r>
              <a:rPr lang="en-AU" dirty="0"/>
              <a:t> in un </a:t>
            </a:r>
            <a:r>
              <a:rPr lang="en-AU" dirty="0" err="1"/>
              <a:t>dramma</a:t>
            </a:r>
            <a:r>
              <a:rPr lang="en-AU" dirty="0"/>
              <a:t> </a:t>
            </a:r>
            <a:r>
              <a:rPr lang="en-AU" dirty="0" err="1"/>
              <a:t>satiresco</a:t>
            </a:r>
            <a:r>
              <a:rPr lang="en-AU" dirty="0"/>
              <a:t> di </a:t>
            </a:r>
            <a:r>
              <a:rPr lang="en-AU" dirty="0" err="1"/>
              <a:t>età</a:t>
            </a:r>
            <a:r>
              <a:rPr lang="en-AU" dirty="0"/>
              <a:t> </a:t>
            </a:r>
            <a:r>
              <a:rPr lang="en-AU" dirty="0" err="1"/>
              <a:t>ellenistica</a:t>
            </a:r>
            <a:r>
              <a:rPr lang="en-AU" dirty="0"/>
              <a:t>”, in Martina, A. ed. </a:t>
            </a:r>
            <a:r>
              <a:rPr lang="en-AU" i="1" dirty="0"/>
              <a:t>Teatro </a:t>
            </a:r>
            <a:r>
              <a:rPr lang="en-AU" i="1" dirty="0" err="1"/>
              <a:t>greco</a:t>
            </a:r>
            <a:r>
              <a:rPr lang="en-AU" i="1" dirty="0"/>
              <a:t> </a:t>
            </a:r>
            <a:r>
              <a:rPr lang="en-AU" i="1" dirty="0" err="1"/>
              <a:t>postclassico</a:t>
            </a:r>
            <a:r>
              <a:rPr lang="en-AU" i="1" dirty="0"/>
              <a:t> e </a:t>
            </a:r>
            <a:r>
              <a:rPr lang="en-AU" i="1" dirty="0" err="1"/>
              <a:t>teatro</a:t>
            </a:r>
            <a:r>
              <a:rPr lang="en-AU" i="1" dirty="0"/>
              <a:t> </a:t>
            </a:r>
            <a:r>
              <a:rPr lang="en-AU" i="1" dirty="0" err="1"/>
              <a:t>latino</a:t>
            </a:r>
            <a:r>
              <a:rPr lang="en-AU" i="1" dirty="0"/>
              <a:t>. </a:t>
            </a:r>
            <a:r>
              <a:rPr lang="en-AU" i="1" dirty="0" err="1"/>
              <a:t>Teorie</a:t>
            </a:r>
            <a:r>
              <a:rPr lang="en-AU" i="1" dirty="0"/>
              <a:t> e </a:t>
            </a:r>
            <a:r>
              <a:rPr lang="en-AU" i="1" dirty="0" err="1"/>
              <a:t>prassi</a:t>
            </a:r>
            <a:r>
              <a:rPr lang="en-AU" i="1" dirty="0"/>
              <a:t> </a:t>
            </a:r>
            <a:r>
              <a:rPr lang="en-AU" i="1" dirty="0" err="1"/>
              <a:t>drammatica</a:t>
            </a:r>
            <a:r>
              <a:rPr lang="en-AU" i="1" dirty="0"/>
              <a:t>.</a:t>
            </a:r>
            <a:r>
              <a:rPr lang="en-AU" dirty="0"/>
              <a:t> Rome: 41-74.</a:t>
            </a:r>
          </a:p>
          <a:p>
            <a:pPr lvl="1"/>
            <a:r>
              <a:rPr lang="en-AU" b="1" dirty="0" err="1"/>
              <a:t>Cipolla</a:t>
            </a:r>
            <a:r>
              <a:rPr lang="en-AU" b="1" dirty="0"/>
              <a:t>, P.  2011. “</a:t>
            </a:r>
            <a:r>
              <a:rPr lang="en-AU" b="1" dirty="0" err="1"/>
              <a:t>Sugli</a:t>
            </a:r>
            <a:r>
              <a:rPr lang="en-AU" b="1" dirty="0"/>
              <a:t> </a:t>
            </a:r>
            <a:r>
              <a:rPr lang="en-AU" b="1" dirty="0" err="1"/>
              <a:t>anapesti</a:t>
            </a:r>
            <a:r>
              <a:rPr lang="en-AU" b="1" dirty="0"/>
              <a:t> di </a:t>
            </a:r>
            <a:r>
              <a:rPr lang="en-AU" b="1" dirty="0" err="1"/>
              <a:t>Trag</a:t>
            </a:r>
            <a:r>
              <a:rPr lang="en-AU" b="1" dirty="0"/>
              <a:t>. </a:t>
            </a:r>
            <a:r>
              <a:rPr lang="en-AU" b="1" dirty="0" err="1"/>
              <a:t>Adesp</a:t>
            </a:r>
            <a:r>
              <a:rPr lang="en-AU" b="1" dirty="0"/>
              <a:t>. F 646a Sn.-K”, </a:t>
            </a:r>
            <a:r>
              <a:rPr lang="en-AU" b="1" i="1" dirty="0"/>
              <a:t>Lexis</a:t>
            </a:r>
            <a:r>
              <a:rPr lang="en-AU" b="1" dirty="0"/>
              <a:t> 29: 131-172.</a:t>
            </a:r>
          </a:p>
          <a:p>
            <a:pPr lvl="1"/>
            <a:endParaRPr lang="en-US" dirty="0"/>
          </a:p>
        </p:txBody>
      </p:sp>
    </p:spTree>
    <p:extLst>
      <p:ext uri="{BB962C8B-B14F-4D97-AF65-F5344CB8AC3E}">
        <p14:creationId xmlns:p14="http://schemas.microsoft.com/office/powerpoint/2010/main" val="41412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73047-5D92-D34E-A106-729E0E2240DF}"/>
              </a:ext>
            </a:extLst>
          </p:cNvPr>
          <p:cNvSpPr>
            <a:spLocks noGrp="1"/>
          </p:cNvSpPr>
          <p:nvPr>
            <p:ph idx="1"/>
          </p:nvPr>
        </p:nvSpPr>
        <p:spPr>
          <a:xfrm>
            <a:off x="838200" y="1253331"/>
            <a:ext cx="10515600" cy="4351338"/>
          </a:xfrm>
        </p:spPr>
        <p:txBody>
          <a:bodyPr/>
          <a:lstStyle/>
          <a:p>
            <a:pPr marL="0" lvl="0" indent="0">
              <a:buNone/>
            </a:pPr>
            <a:r>
              <a:rPr lang="en-AU" b="1" dirty="0"/>
              <a:t>Alexander </a:t>
            </a:r>
            <a:r>
              <a:rPr lang="en-AU" b="1" dirty="0" err="1"/>
              <a:t>Aetolus</a:t>
            </a:r>
            <a:r>
              <a:rPr lang="en-AU" b="1" dirty="0"/>
              <a:t> F 7 </a:t>
            </a:r>
            <a:r>
              <a:rPr lang="en-AU" b="1" dirty="0" err="1"/>
              <a:t>Magnelli</a:t>
            </a:r>
            <a:r>
              <a:rPr lang="en-AU" dirty="0"/>
              <a:t> = </a:t>
            </a:r>
            <a:r>
              <a:rPr lang="en-AU" dirty="0" err="1"/>
              <a:t>Gell</a:t>
            </a:r>
            <a:r>
              <a:rPr lang="en-AU" dirty="0"/>
              <a:t>. 15.20.8</a:t>
            </a:r>
          </a:p>
          <a:p>
            <a:pPr marL="0" indent="0">
              <a:buNone/>
            </a:pPr>
            <a:endParaRPr lang="en-AU" dirty="0"/>
          </a:p>
          <a:p>
            <a:pPr marL="0" indent="0">
              <a:buNone/>
            </a:pPr>
            <a:r>
              <a:rPr lang="el-GR" dirty="0" err="1"/>
              <a:t>ὁ</a:t>
            </a:r>
            <a:r>
              <a:rPr lang="el-GR" dirty="0"/>
              <a:t> δ' </a:t>
            </a:r>
            <a:r>
              <a:rPr lang="el-GR" dirty="0" err="1"/>
              <a:t>Ἀναξαγόρου</a:t>
            </a:r>
            <a:r>
              <a:rPr lang="el-GR" dirty="0"/>
              <a:t> </a:t>
            </a:r>
            <a:r>
              <a:rPr lang="el-GR" dirty="0" err="1"/>
              <a:t>τρόφις</a:t>
            </a:r>
            <a:r>
              <a:rPr lang="el-GR" dirty="0"/>
              <a:t> </a:t>
            </a:r>
            <a:r>
              <a:rPr lang="el-GR" dirty="0" err="1"/>
              <a:t>ἀρχαίου</a:t>
            </a:r>
            <a:r>
              <a:rPr lang="el-GR" dirty="0"/>
              <a:t> </a:t>
            </a:r>
            <a:r>
              <a:rPr lang="el-GR" dirty="0" err="1"/>
              <a:t>στρυφνὸς</a:t>
            </a:r>
            <a:r>
              <a:rPr lang="el-GR" dirty="0"/>
              <a:t> </a:t>
            </a:r>
            <a:r>
              <a:rPr lang="el-GR" dirty="0" err="1"/>
              <a:t>μὲν</a:t>
            </a:r>
            <a:r>
              <a:rPr lang="el-GR" dirty="0"/>
              <a:t> </a:t>
            </a:r>
            <a:r>
              <a:rPr lang="el-GR" dirty="0" err="1"/>
              <a:t>ἔοικε</a:t>
            </a:r>
            <a:r>
              <a:rPr lang="el-GR" dirty="0"/>
              <a:t> </a:t>
            </a:r>
            <a:r>
              <a:rPr lang="el-GR" dirty="0" err="1"/>
              <a:t>προσειπεῖν</a:t>
            </a:r>
            <a:r>
              <a:rPr lang="el-GR" dirty="0"/>
              <a:t>, </a:t>
            </a:r>
            <a:endParaRPr lang="en-AU" dirty="0"/>
          </a:p>
          <a:p>
            <a:pPr marL="0" indent="0">
              <a:buNone/>
            </a:pPr>
            <a:r>
              <a:rPr lang="el-GR" dirty="0" err="1"/>
              <a:t>καὶ</a:t>
            </a:r>
            <a:r>
              <a:rPr lang="el-GR" dirty="0"/>
              <a:t> </a:t>
            </a:r>
            <a:r>
              <a:rPr lang="el-GR" dirty="0" err="1"/>
              <a:t>μισογέλως</a:t>
            </a:r>
            <a:r>
              <a:rPr lang="el-GR" dirty="0"/>
              <a:t> </a:t>
            </a:r>
            <a:r>
              <a:rPr lang="el-GR" dirty="0" err="1"/>
              <a:t>καὶ</a:t>
            </a:r>
            <a:r>
              <a:rPr lang="el-GR" dirty="0"/>
              <a:t> </a:t>
            </a:r>
            <a:r>
              <a:rPr lang="el-GR" dirty="0" err="1"/>
              <a:t>τωθάζειν</a:t>
            </a:r>
            <a:r>
              <a:rPr lang="el-GR" dirty="0"/>
              <a:t> </a:t>
            </a:r>
            <a:r>
              <a:rPr lang="el-GR" dirty="0" err="1"/>
              <a:t>οὐδὲ</a:t>
            </a:r>
            <a:r>
              <a:rPr lang="el-GR" dirty="0"/>
              <a:t> παρ' </a:t>
            </a:r>
            <a:r>
              <a:rPr lang="el-GR" dirty="0" err="1"/>
              <a:t>οἴνῳ</a:t>
            </a:r>
            <a:r>
              <a:rPr lang="el-GR" dirty="0"/>
              <a:t> </a:t>
            </a:r>
            <a:r>
              <a:rPr lang="el-GR" dirty="0" err="1"/>
              <a:t>μεμαθηκώς</a:t>
            </a:r>
            <a:r>
              <a:rPr lang="el-GR" dirty="0"/>
              <a:t>, </a:t>
            </a:r>
            <a:endParaRPr lang="en-AU" dirty="0"/>
          </a:p>
          <a:p>
            <a:pPr marL="0" indent="0">
              <a:buNone/>
            </a:pPr>
            <a:r>
              <a:rPr lang="el-GR" dirty="0" err="1"/>
              <a:t>ἀλλ</a:t>
            </a:r>
            <a:r>
              <a:rPr lang="el-GR" dirty="0"/>
              <a:t>' </a:t>
            </a:r>
            <a:r>
              <a:rPr lang="el-GR" dirty="0" err="1"/>
              <a:t>ὅ</a:t>
            </a:r>
            <a:r>
              <a:rPr lang="el-GR" dirty="0"/>
              <a:t> τι </a:t>
            </a:r>
            <a:r>
              <a:rPr lang="el-GR" dirty="0" err="1"/>
              <a:t>γράψαι</a:t>
            </a:r>
            <a:r>
              <a:rPr lang="el-GR" dirty="0"/>
              <a:t> </a:t>
            </a:r>
            <a:r>
              <a:rPr lang="el-GR" dirty="0" err="1"/>
              <a:t>τοῦτ</a:t>
            </a:r>
            <a:r>
              <a:rPr lang="el-GR" dirty="0"/>
              <a:t>' </a:t>
            </a:r>
            <a:r>
              <a:rPr lang="el-GR" dirty="0" err="1"/>
              <a:t>ἂν</a:t>
            </a:r>
            <a:r>
              <a:rPr lang="el-GR" dirty="0"/>
              <a:t> μέλιτος </a:t>
            </a:r>
            <a:r>
              <a:rPr lang="el-GR" dirty="0" err="1"/>
              <a:t>καὶ</a:t>
            </a:r>
            <a:r>
              <a:rPr lang="el-GR" dirty="0"/>
              <a:t> Σειρήνων </a:t>
            </a:r>
            <a:r>
              <a:rPr lang="el-GR" dirty="0" err="1"/>
              <a:t>ἐτετεύχει</a:t>
            </a:r>
            <a:r>
              <a:rPr lang="el-GR" dirty="0"/>
              <a:t>.   </a:t>
            </a:r>
            <a:endParaRPr lang="en-AU" dirty="0"/>
          </a:p>
          <a:p>
            <a:pPr marL="0" indent="0">
              <a:buNone/>
            </a:pPr>
            <a:endParaRPr lang="en-AU" dirty="0"/>
          </a:p>
          <a:p>
            <a:pPr marL="0" indent="0">
              <a:buNone/>
            </a:pPr>
            <a:r>
              <a:rPr lang="en-AU" dirty="0"/>
              <a:t>The nursling of ancient Anaxagoras seems harsh in speech, and he hates to laugh, not even having learnt to jest over wine, but whatever he wrote he might have wrought from honey and the Sirens.</a:t>
            </a:r>
          </a:p>
          <a:p>
            <a:endParaRPr lang="en-US" dirty="0"/>
          </a:p>
        </p:txBody>
      </p:sp>
    </p:spTree>
    <p:extLst>
      <p:ext uri="{BB962C8B-B14F-4D97-AF65-F5344CB8AC3E}">
        <p14:creationId xmlns:p14="http://schemas.microsoft.com/office/powerpoint/2010/main" val="316857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34651F-368E-734F-8E25-F45C9ACCDB1C}"/>
              </a:ext>
            </a:extLst>
          </p:cNvPr>
          <p:cNvSpPr>
            <a:spLocks noGrp="1"/>
          </p:cNvSpPr>
          <p:nvPr>
            <p:ph idx="1"/>
          </p:nvPr>
        </p:nvSpPr>
        <p:spPr>
          <a:xfrm>
            <a:off x="838200" y="644577"/>
            <a:ext cx="10515600" cy="5532386"/>
          </a:xfrm>
        </p:spPr>
        <p:txBody>
          <a:bodyPr>
            <a:normAutofit/>
          </a:bodyPr>
          <a:lstStyle/>
          <a:p>
            <a:pPr marL="0" lvl="0" indent="0">
              <a:buNone/>
            </a:pPr>
            <a:r>
              <a:rPr lang="en-GB" b="1" dirty="0" err="1"/>
              <a:t>Astydamas</a:t>
            </a:r>
            <a:r>
              <a:rPr lang="en-AU" b="1" dirty="0"/>
              <a:t> II </a:t>
            </a:r>
            <a:r>
              <a:rPr lang="en-GB" b="1" i="1" dirty="0"/>
              <a:t>Herakles</a:t>
            </a:r>
            <a:r>
              <a:rPr lang="en-GB" b="1" dirty="0"/>
              <a:t> F</a:t>
            </a:r>
            <a:r>
              <a:rPr lang="en-AU" b="1" dirty="0"/>
              <a:t> 4 </a:t>
            </a:r>
            <a:r>
              <a:rPr lang="en-AU" dirty="0"/>
              <a:t>(trans. </a:t>
            </a:r>
            <a:r>
              <a:rPr lang="en-GB" dirty="0"/>
              <a:t>based on O’Sullivan and Collard 2013) </a:t>
            </a:r>
            <a:endParaRPr lang="en-AU" dirty="0"/>
          </a:p>
          <a:p>
            <a:pPr marL="0" indent="0">
              <a:buNone/>
            </a:pPr>
            <a:endParaRPr lang="en-AU" dirty="0"/>
          </a:p>
          <a:p>
            <a:pPr marL="914400" lvl="2" indent="0">
              <a:buNone/>
            </a:pPr>
            <a:r>
              <a:rPr lang="el-GR" sz="2800" dirty="0" err="1"/>
              <a:t>ἀλλ</a:t>
            </a:r>
            <a:r>
              <a:rPr lang="en-AU" sz="2800" dirty="0"/>
              <a:t>' </a:t>
            </a:r>
            <a:r>
              <a:rPr lang="el-GR" sz="2800" dirty="0" err="1"/>
              <a:t>ὥσπερ</a:t>
            </a:r>
            <a:r>
              <a:rPr lang="el-GR" sz="2800" dirty="0"/>
              <a:t> δείπνου </a:t>
            </a:r>
            <a:r>
              <a:rPr lang="el-GR" sz="2800" dirty="0" err="1"/>
              <a:t>γλαφυροῦ</a:t>
            </a:r>
            <a:r>
              <a:rPr lang="el-GR" sz="2800" dirty="0"/>
              <a:t> </a:t>
            </a:r>
            <a:r>
              <a:rPr lang="el-GR" sz="2800" dirty="0" err="1"/>
              <a:t>ποικίλην</a:t>
            </a:r>
            <a:r>
              <a:rPr lang="el-GR" sz="2800" dirty="0"/>
              <a:t> </a:t>
            </a:r>
            <a:r>
              <a:rPr lang="el-GR" sz="2800" dirty="0" err="1"/>
              <a:t>εὐωχίαν</a:t>
            </a:r>
            <a:endParaRPr lang="en-AU" sz="2800" dirty="0"/>
          </a:p>
          <a:p>
            <a:pPr marL="914400" lvl="2" indent="0">
              <a:buNone/>
            </a:pPr>
            <a:r>
              <a:rPr lang="el-GR" sz="2800" dirty="0" err="1"/>
              <a:t>τὸν</a:t>
            </a:r>
            <a:r>
              <a:rPr lang="el-GR" sz="2800" dirty="0"/>
              <a:t> </a:t>
            </a:r>
            <a:r>
              <a:rPr lang="el-GR" sz="2800" dirty="0" err="1"/>
              <a:t>ποιητὴν</a:t>
            </a:r>
            <a:r>
              <a:rPr lang="el-GR" sz="2800" dirty="0"/>
              <a:t> </a:t>
            </a:r>
            <a:r>
              <a:rPr lang="el-GR" sz="2800" dirty="0" err="1"/>
              <a:t>δεῖ</a:t>
            </a:r>
            <a:r>
              <a:rPr lang="el-GR" sz="2800" dirty="0"/>
              <a:t> </a:t>
            </a:r>
            <a:r>
              <a:rPr lang="el-GR" sz="2800" dirty="0" err="1"/>
              <a:t>παρέχειν</a:t>
            </a:r>
            <a:r>
              <a:rPr lang="el-GR" sz="2800" dirty="0"/>
              <a:t> </a:t>
            </a:r>
            <a:r>
              <a:rPr lang="el-GR" sz="2800" dirty="0" err="1"/>
              <a:t>τοῖς</a:t>
            </a:r>
            <a:r>
              <a:rPr lang="el-GR" sz="2800" dirty="0"/>
              <a:t> </a:t>
            </a:r>
            <a:r>
              <a:rPr lang="el-GR" sz="2800" dirty="0" err="1"/>
              <a:t>θεαταῖς</a:t>
            </a:r>
            <a:r>
              <a:rPr lang="el-GR" sz="2800" dirty="0"/>
              <a:t> </a:t>
            </a:r>
            <a:r>
              <a:rPr lang="el-GR" sz="2800" dirty="0" err="1"/>
              <a:t>τὸν</a:t>
            </a:r>
            <a:r>
              <a:rPr lang="el-GR" sz="2800" dirty="0"/>
              <a:t> σοφόν</a:t>
            </a:r>
            <a:r>
              <a:rPr lang="en-AU" sz="2800" dirty="0"/>
              <a:t>,</a:t>
            </a:r>
          </a:p>
          <a:p>
            <a:pPr marL="914400" lvl="2" indent="0">
              <a:buNone/>
            </a:pPr>
            <a:r>
              <a:rPr lang="el-GR" sz="2800" dirty="0" err="1"/>
              <a:t>ἵν</a:t>
            </a:r>
            <a:r>
              <a:rPr lang="en-AU" sz="2800" dirty="0"/>
              <a:t>' </a:t>
            </a:r>
            <a:r>
              <a:rPr lang="el-GR" sz="2800" dirty="0" err="1"/>
              <a:t>ἀπίῃ</a:t>
            </a:r>
            <a:r>
              <a:rPr lang="el-GR" sz="2800" dirty="0"/>
              <a:t> τις </a:t>
            </a:r>
            <a:r>
              <a:rPr lang="el-GR" sz="2800" dirty="0" err="1"/>
              <a:t>τοῦτο</a:t>
            </a:r>
            <a:r>
              <a:rPr lang="el-GR" sz="2800" dirty="0"/>
              <a:t> </a:t>
            </a:r>
            <a:r>
              <a:rPr lang="el-GR" sz="2800" dirty="0" err="1"/>
              <a:t>φαγὼν</a:t>
            </a:r>
            <a:r>
              <a:rPr lang="el-GR" sz="2800" dirty="0"/>
              <a:t> </a:t>
            </a:r>
            <a:r>
              <a:rPr lang="el-GR" sz="2800" dirty="0" err="1"/>
              <a:t>καὶ</a:t>
            </a:r>
            <a:r>
              <a:rPr lang="el-GR" sz="2800" dirty="0"/>
              <a:t> </a:t>
            </a:r>
            <a:r>
              <a:rPr lang="el-GR" sz="2800" dirty="0" err="1"/>
              <a:t>πιών</a:t>
            </a:r>
            <a:r>
              <a:rPr lang="en-AU" sz="2800" dirty="0"/>
              <a:t>, </a:t>
            </a:r>
            <a:r>
              <a:rPr lang="el-GR" sz="2800" dirty="0" err="1"/>
              <a:t>ὅπερ</a:t>
            </a:r>
            <a:r>
              <a:rPr lang="el-GR" sz="2800" dirty="0"/>
              <a:t> </a:t>
            </a:r>
            <a:r>
              <a:rPr lang="el-GR" sz="2800" dirty="0" err="1"/>
              <a:t>λαβὼν</a:t>
            </a:r>
            <a:endParaRPr lang="en-AU" sz="2800" dirty="0"/>
          </a:p>
          <a:p>
            <a:pPr marL="914400" lvl="2" indent="0">
              <a:buNone/>
            </a:pPr>
            <a:r>
              <a:rPr lang="el-GR" sz="2800" dirty="0"/>
              <a:t>χαίρει &lt;τις&gt;, </a:t>
            </a:r>
            <a:r>
              <a:rPr lang="el-GR" sz="2800" dirty="0" err="1"/>
              <a:t>καὶ</a:t>
            </a:r>
            <a:r>
              <a:rPr lang="el-GR" sz="2800" dirty="0"/>
              <a:t> σκευασία </a:t>
            </a:r>
            <a:r>
              <a:rPr lang="el-GR" sz="2800" dirty="0" err="1"/>
              <a:t>μὴ</a:t>
            </a:r>
            <a:r>
              <a:rPr lang="el-GR" sz="2800" dirty="0"/>
              <a:t> </a:t>
            </a:r>
            <a:r>
              <a:rPr lang="el-GR" sz="2800" dirty="0" err="1"/>
              <a:t>μί</a:t>
            </a:r>
            <a:r>
              <a:rPr lang="el-GR" sz="2800" dirty="0"/>
              <a:t>' </a:t>
            </a:r>
            <a:r>
              <a:rPr lang="el-GR" sz="2800" dirty="0" err="1"/>
              <a:t>ᾖ</a:t>
            </a:r>
            <a:r>
              <a:rPr lang="el-GR" sz="2800" dirty="0"/>
              <a:t> </a:t>
            </a:r>
            <a:r>
              <a:rPr lang="el-GR" sz="2800" dirty="0" err="1"/>
              <a:t>τῆς</a:t>
            </a:r>
            <a:r>
              <a:rPr lang="el-GR" sz="2800" dirty="0"/>
              <a:t> </a:t>
            </a:r>
            <a:r>
              <a:rPr lang="el-GR" sz="2800" dirty="0" err="1"/>
              <a:t>μουσικῆς</a:t>
            </a:r>
            <a:endParaRPr lang="en-AU" sz="2800" dirty="0"/>
          </a:p>
          <a:p>
            <a:pPr marL="0" indent="0">
              <a:buNone/>
            </a:pPr>
            <a:endParaRPr lang="en-AU" dirty="0"/>
          </a:p>
          <a:p>
            <a:pPr marL="0" indent="0">
              <a:buNone/>
            </a:pPr>
            <a:r>
              <a:rPr lang="en-AU" dirty="0"/>
              <a:t>The wise poet must offer the spectators varied good cheer, like that of a rich dinner, so that a man may go away after eating and drinking what he enjoys taking, and there is no one kind of musical performance provided.</a:t>
            </a:r>
            <a:endParaRPr lang="en-US" dirty="0"/>
          </a:p>
        </p:txBody>
      </p:sp>
    </p:spTree>
    <p:extLst>
      <p:ext uri="{BB962C8B-B14F-4D97-AF65-F5344CB8AC3E}">
        <p14:creationId xmlns:p14="http://schemas.microsoft.com/office/powerpoint/2010/main" val="411827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6A5320-31C6-F545-A071-D909818B9577}"/>
              </a:ext>
            </a:extLst>
          </p:cNvPr>
          <p:cNvSpPr txBox="1"/>
          <p:nvPr/>
        </p:nvSpPr>
        <p:spPr>
          <a:xfrm>
            <a:off x="6880485" y="1828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21BF2E2-B637-9D47-AA2B-FA2DB360767D}"/>
              </a:ext>
            </a:extLst>
          </p:cNvPr>
          <p:cNvSpPr txBox="1"/>
          <p:nvPr/>
        </p:nvSpPr>
        <p:spPr>
          <a:xfrm>
            <a:off x="173008" y="1612635"/>
            <a:ext cx="6615111" cy="5078313"/>
          </a:xfrm>
          <a:prstGeom prst="rect">
            <a:avLst/>
          </a:prstGeom>
          <a:noFill/>
        </p:spPr>
        <p:txBody>
          <a:bodyPr wrap="square" rtlCol="0">
            <a:spAutoFit/>
          </a:bodyPr>
          <a:lstStyle/>
          <a:p>
            <a:r>
              <a:rPr lang="en-AU" dirty="0"/>
              <a:t>[1]…(</a:t>
            </a:r>
            <a:r>
              <a:rPr lang="en-AU" i="1" dirty="0"/>
              <a:t>lest he?</a:t>
            </a:r>
            <a:r>
              <a:rPr lang="en-AU" dirty="0"/>
              <a:t>) slip off into the swell [4]…the hymn (to?) Semele’s son [5]… the Arcadian god [6]… (examining?)…[7]…(Hermes?) hand over (Dionysus) [8]…after my escape I played as a youngster in the cave [9]… a simple…-worker, untainted by every vice [10]…taking the mountain’s harvest [11]…what anciently had not been guarded because of wild beasts’ attacks [12]…I educated and guarded (</a:t>
            </a:r>
            <a:r>
              <a:rPr lang="en-AU" i="1" dirty="0"/>
              <a:t>Dionysus’</a:t>
            </a:r>
            <a:r>
              <a:rPr lang="en-AU" dirty="0"/>
              <a:t>) youthful prime [13]…I bore autumn’s (harvest?) to deep vats [14]…I revealed Dionysus’ draught to mortals [15]…the initiate never ceasing…for Bacchus [16]…and the first (Bacchant?) of the god tied up…in her locks [17]… forgetfulness of…shone out in those delights [18]…</a:t>
            </a:r>
            <a:r>
              <a:rPr lang="en-AU" i="1" dirty="0" err="1"/>
              <a:t>thiasos</a:t>
            </a:r>
            <a:r>
              <a:rPr lang="en-AU" dirty="0"/>
              <a:t>. I was taught to vaunt such things. [19]…says the great bard of Salamis [20]…steward of…but now I have been rolled headlong into deceptions [21]…a little (…?) serving the lying [22]…will escort the…from a foreign land(?) [23]…know (well? </a:t>
            </a:r>
            <a:r>
              <a:rPr lang="en-AU" i="1" dirty="0"/>
              <a:t>or</a:t>
            </a:r>
            <a:r>
              <a:rPr lang="en-AU" dirty="0"/>
              <a:t> show pardon?), you goddesses: the present labour of tragic hymns [24]…sets a limit. Don’t put what is justly beautiful [25]…(</a:t>
            </a:r>
            <a:r>
              <a:rPr lang="en-AU" i="1" dirty="0"/>
              <a:t>and?</a:t>
            </a:r>
            <a:r>
              <a:rPr lang="en-AU" dirty="0"/>
              <a:t>) has been hard (</a:t>
            </a:r>
            <a:r>
              <a:rPr lang="en-AU" i="1" dirty="0"/>
              <a:t>won?</a:t>
            </a:r>
            <a:r>
              <a:rPr lang="en-AU" dirty="0"/>
              <a:t>)…with toil…in third place…among incidental trash [26]…with upright…Dionysus [27]…adjudicating the contest. </a:t>
            </a:r>
            <a:endParaRPr lang="en-US" dirty="0"/>
          </a:p>
        </p:txBody>
      </p:sp>
      <p:sp>
        <p:nvSpPr>
          <p:cNvPr id="6" name="TextBox 5">
            <a:extLst>
              <a:ext uri="{FF2B5EF4-FFF2-40B4-BE49-F238E27FC236}">
                <a16:creationId xmlns:a16="http://schemas.microsoft.com/office/drawing/2014/main" id="{53E327F0-B2E1-A548-A7AA-56A68D7E4438}"/>
              </a:ext>
            </a:extLst>
          </p:cNvPr>
          <p:cNvSpPr txBox="1"/>
          <p:nvPr/>
        </p:nvSpPr>
        <p:spPr>
          <a:xfrm>
            <a:off x="1375378" y="382012"/>
            <a:ext cx="3692036" cy="646331"/>
          </a:xfrm>
          <a:prstGeom prst="rect">
            <a:avLst/>
          </a:prstGeom>
          <a:noFill/>
        </p:spPr>
        <p:txBody>
          <a:bodyPr wrap="none" rtlCol="0">
            <a:spAutoFit/>
          </a:bodyPr>
          <a:lstStyle/>
          <a:p>
            <a:r>
              <a:rPr lang="en-AU" sz="3600" i="1" dirty="0" err="1">
                <a:latin typeface="+mj-lt"/>
              </a:rPr>
              <a:t>TrGF</a:t>
            </a:r>
            <a:r>
              <a:rPr lang="en-AU" sz="3600" dirty="0">
                <a:latin typeface="+mj-lt"/>
              </a:rPr>
              <a:t> </a:t>
            </a:r>
            <a:r>
              <a:rPr lang="en-AU" sz="3600" i="1" dirty="0" err="1">
                <a:latin typeface="+mj-lt"/>
              </a:rPr>
              <a:t>adesp</a:t>
            </a:r>
            <a:r>
              <a:rPr lang="en-AU" sz="3600" dirty="0">
                <a:latin typeface="+mj-lt"/>
              </a:rPr>
              <a:t>. F 646a</a:t>
            </a:r>
            <a:endParaRPr lang="en-US" sz="3600" dirty="0">
              <a:latin typeface="+mj-lt"/>
            </a:endParaRPr>
          </a:p>
        </p:txBody>
      </p:sp>
      <p:sp>
        <p:nvSpPr>
          <p:cNvPr id="8" name="Rectangle 7">
            <a:extLst>
              <a:ext uri="{FF2B5EF4-FFF2-40B4-BE49-F238E27FC236}">
                <a16:creationId xmlns:a16="http://schemas.microsoft.com/office/drawing/2014/main" id="{843B3702-4827-214E-8B5E-E56519D414F5}"/>
              </a:ext>
            </a:extLst>
          </p:cNvPr>
          <p:cNvSpPr/>
          <p:nvPr/>
        </p:nvSpPr>
        <p:spPr>
          <a:xfrm>
            <a:off x="1072448" y="1028343"/>
            <a:ext cx="4304383"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rPr>
              <a:t>trans. based on O’Sullivan and Collard 2013</a:t>
            </a:r>
            <a:r>
              <a:rPr lang="en-AU" dirty="0"/>
              <a:t> </a:t>
            </a:r>
            <a:endParaRPr lang="en-US" dirty="0"/>
          </a:p>
        </p:txBody>
      </p:sp>
      <p:sp>
        <p:nvSpPr>
          <p:cNvPr id="9" name="Content Placeholder 2">
            <a:extLst>
              <a:ext uri="{FF2B5EF4-FFF2-40B4-BE49-F238E27FC236}">
                <a16:creationId xmlns:a16="http://schemas.microsoft.com/office/drawing/2014/main" id="{96FFF890-B975-854B-B2C8-AE7D00C67642}"/>
              </a:ext>
            </a:extLst>
          </p:cNvPr>
          <p:cNvSpPr>
            <a:spLocks noGrp="1"/>
          </p:cNvSpPr>
          <p:nvPr>
            <p:ph idx="1"/>
          </p:nvPr>
        </p:nvSpPr>
        <p:spPr>
          <a:xfrm>
            <a:off x="7065216" y="167052"/>
            <a:ext cx="5181052" cy="6690948"/>
          </a:xfrm>
        </p:spPr>
        <p:txBody>
          <a:bodyPr>
            <a:normAutofit fontScale="25000" lnSpcReduction="20000"/>
          </a:bodyPr>
          <a:lstStyle/>
          <a:p>
            <a:pPr marL="0" indent="0">
              <a:lnSpc>
                <a:spcPct val="120000"/>
              </a:lnSpc>
              <a:spcBef>
                <a:spcPts val="0"/>
              </a:spcBef>
              <a:buNone/>
            </a:pPr>
            <a:r>
              <a:rPr lang="en-GB" sz="6400" dirty="0"/>
              <a:t>1		</a:t>
            </a:r>
            <a:r>
              <a:rPr lang="en-GB" sz="6400" dirty="0" err="1"/>
              <a:t>ε</a:t>
            </a:r>
            <a:r>
              <a:rPr lang="en-AU" sz="6400" dirty="0"/>
              <a:t>]</a:t>
            </a:r>
            <a:r>
              <a:rPr lang="el-GR" sz="6400" dirty="0" err="1"/>
              <a:t>ἰς</a:t>
            </a:r>
            <a:r>
              <a:rPr lang="el-GR" sz="6400" dirty="0"/>
              <a:t> </a:t>
            </a:r>
            <a:r>
              <a:rPr lang="el-GR" sz="6400" dirty="0" err="1"/>
              <a:t>οἰδμ</a:t>
            </a:r>
            <a:r>
              <a:rPr lang="el-GR" sz="6400" dirty="0"/>
              <a:t>᾽ </a:t>
            </a:r>
            <a:r>
              <a:rPr lang="el-GR" sz="6400" dirty="0" err="1"/>
              <a:t>ἀπολίσθο</a:t>
            </a:r>
            <a:r>
              <a:rPr lang="en-AU" sz="6400" dirty="0"/>
              <a:t>[</a:t>
            </a:r>
            <a:r>
              <a:rPr lang="el-GR" sz="6400" dirty="0"/>
              <a:t>ι</a:t>
            </a:r>
            <a:endParaRPr lang="en-AU" sz="6400" dirty="0"/>
          </a:p>
          <a:p>
            <a:pPr marL="0" indent="0">
              <a:lnSpc>
                <a:spcPct val="120000"/>
              </a:lnSpc>
              <a:spcBef>
                <a:spcPts val="0"/>
              </a:spcBef>
              <a:buNone/>
            </a:pPr>
            <a:r>
              <a:rPr lang="en-GB" sz="6400" dirty="0"/>
              <a:t>2		]</a:t>
            </a:r>
            <a:r>
              <a:rPr lang="el-GR" sz="6400" dirty="0" err="1"/>
              <a:t>τορ</a:t>
            </a:r>
            <a:r>
              <a:rPr lang="en-GB" sz="6400" dirty="0"/>
              <a:t>….</a:t>
            </a:r>
            <a:r>
              <a:rPr lang="el-GR" sz="6400" dirty="0" err="1"/>
              <a:t>ις</a:t>
            </a:r>
            <a:endParaRPr lang="en-AU" sz="6400" dirty="0"/>
          </a:p>
          <a:p>
            <a:pPr marL="0" indent="0">
              <a:lnSpc>
                <a:spcPct val="120000"/>
              </a:lnSpc>
              <a:spcBef>
                <a:spcPts val="0"/>
              </a:spcBef>
              <a:buNone/>
            </a:pPr>
            <a:r>
              <a:rPr lang="el-GR" sz="6400" dirty="0"/>
              <a:t>3		]</a:t>
            </a:r>
            <a:r>
              <a:rPr lang="el-GR" sz="6400" dirty="0" err="1"/>
              <a:t>νασε</a:t>
            </a:r>
            <a:r>
              <a:rPr lang="el-GR" sz="6400" dirty="0"/>
              <a:t>….</a:t>
            </a:r>
            <a:r>
              <a:rPr lang="el-GR" sz="6400" dirty="0" err="1"/>
              <a:t>ιαις</a:t>
            </a:r>
            <a:endParaRPr lang="en-AU" sz="6400" dirty="0"/>
          </a:p>
          <a:p>
            <a:pPr marL="0" indent="0">
              <a:lnSpc>
                <a:spcPct val="120000"/>
              </a:lnSpc>
              <a:spcBef>
                <a:spcPts val="0"/>
              </a:spcBef>
              <a:buNone/>
            </a:pPr>
            <a:r>
              <a:rPr lang="el-GR" sz="6400" dirty="0"/>
              <a:t>4		]Σεμέλης </a:t>
            </a:r>
            <a:r>
              <a:rPr lang="el-GR" sz="6400" dirty="0" err="1"/>
              <a:t>τέκος</a:t>
            </a:r>
            <a:r>
              <a:rPr lang="el-GR" sz="6400" dirty="0"/>
              <a:t> </a:t>
            </a:r>
            <a:r>
              <a:rPr lang="el-GR" sz="6400" dirty="0" err="1"/>
              <a:t>ὕμνον</a:t>
            </a:r>
            <a:endParaRPr lang="en-AU" sz="6400" dirty="0"/>
          </a:p>
          <a:p>
            <a:pPr marL="0" indent="0">
              <a:lnSpc>
                <a:spcPct val="120000"/>
              </a:lnSpc>
              <a:spcBef>
                <a:spcPts val="0"/>
              </a:spcBef>
              <a:buNone/>
            </a:pPr>
            <a:r>
              <a:rPr lang="el-GR" sz="6400" dirty="0"/>
              <a:t>5		]. </a:t>
            </a:r>
            <a:r>
              <a:rPr lang="el-GR" sz="6400" dirty="0" err="1"/>
              <a:t>βλα</a:t>
            </a:r>
            <a:r>
              <a:rPr lang="el-GR" sz="6400" dirty="0"/>
              <a:t> [.] . [..] </a:t>
            </a:r>
            <a:r>
              <a:rPr lang="el-GR" sz="6400" dirty="0" err="1"/>
              <a:t>θεὸς</a:t>
            </a:r>
            <a:r>
              <a:rPr lang="el-GR" sz="6400" dirty="0"/>
              <a:t> </a:t>
            </a:r>
            <a:r>
              <a:rPr lang="el-GR" sz="6400" dirty="0" err="1"/>
              <a:t>Ἀρκάς</a:t>
            </a:r>
            <a:endParaRPr lang="en-AU" sz="6400" dirty="0"/>
          </a:p>
          <a:p>
            <a:pPr marL="0" indent="0">
              <a:lnSpc>
                <a:spcPct val="120000"/>
              </a:lnSpc>
              <a:spcBef>
                <a:spcPts val="0"/>
              </a:spcBef>
              <a:buNone/>
            </a:pPr>
            <a:r>
              <a:rPr lang="el-GR" sz="6400" dirty="0"/>
              <a:t>6		</a:t>
            </a:r>
            <a:r>
              <a:rPr lang="en-AU" sz="6400" dirty="0"/>
              <a:t>	</a:t>
            </a:r>
            <a:r>
              <a:rPr lang="el-GR" sz="6400" dirty="0"/>
              <a:t>]</a:t>
            </a:r>
            <a:r>
              <a:rPr lang="el-GR" sz="6400" dirty="0" err="1"/>
              <a:t>σκεπτομεν</a:t>
            </a:r>
            <a:r>
              <a:rPr lang="el-GR" sz="6400" dirty="0"/>
              <a:t>[….]</a:t>
            </a:r>
            <a:endParaRPr lang="en-AU" sz="6400" dirty="0"/>
          </a:p>
          <a:p>
            <a:pPr marL="0" indent="0">
              <a:lnSpc>
                <a:spcPct val="120000"/>
              </a:lnSpc>
              <a:spcBef>
                <a:spcPts val="0"/>
              </a:spcBef>
              <a:buNone/>
            </a:pPr>
            <a:r>
              <a:rPr lang="el-GR" sz="6400" dirty="0"/>
              <a:t>7                      ].</a:t>
            </a:r>
            <a:r>
              <a:rPr lang="el-GR" sz="6400" dirty="0" err="1"/>
              <a:t>υ̣λ̣ε</a:t>
            </a:r>
            <a:r>
              <a:rPr lang="el-GR" sz="6400" dirty="0"/>
              <a:t>̣....</a:t>
            </a:r>
            <a:r>
              <a:rPr lang="el-GR" sz="6400" dirty="0" err="1"/>
              <a:t>δ̣ης</a:t>
            </a:r>
            <a:r>
              <a:rPr lang="el-GR" sz="6400" dirty="0"/>
              <a:t>..…………….ει </a:t>
            </a:r>
            <a:r>
              <a:rPr lang="el-GR" sz="6400" dirty="0" err="1"/>
              <a:t>παρέδωκεν</a:t>
            </a:r>
            <a:endParaRPr lang="en-AU" sz="6400" dirty="0"/>
          </a:p>
          <a:p>
            <a:pPr marL="0" indent="0">
              <a:lnSpc>
                <a:spcPct val="120000"/>
              </a:lnSpc>
              <a:spcBef>
                <a:spcPts val="0"/>
              </a:spcBef>
              <a:buNone/>
            </a:pPr>
            <a:r>
              <a:rPr lang="el-GR" sz="6400" dirty="0"/>
              <a:t>8</a:t>
            </a:r>
            <a:r>
              <a:rPr lang="en-AU" sz="6400" dirty="0"/>
              <a:t>	</a:t>
            </a:r>
            <a:r>
              <a:rPr lang="el-GR" sz="6400" dirty="0"/>
              <a:t>]</a:t>
            </a:r>
            <a:r>
              <a:rPr lang="el-GR" sz="6400" dirty="0" err="1"/>
              <a:t>πεφευγὼς</a:t>
            </a:r>
            <a:r>
              <a:rPr lang="el-GR" sz="6400" dirty="0"/>
              <a:t> </a:t>
            </a:r>
            <a:r>
              <a:rPr lang="el-GR" sz="6400" dirty="0" err="1"/>
              <a:t>ἤθυρον</a:t>
            </a:r>
            <a:r>
              <a:rPr lang="el-GR" sz="6400" dirty="0"/>
              <a:t> </a:t>
            </a:r>
            <a:r>
              <a:rPr lang="el-GR" sz="6400" dirty="0" err="1"/>
              <a:t>ἐ̣γ̣ὼ</a:t>
            </a:r>
            <a:r>
              <a:rPr lang="el-GR" sz="6400" dirty="0"/>
              <a:t>̣ νέος </a:t>
            </a:r>
            <a:r>
              <a:rPr lang="el-GR" sz="6400" dirty="0" err="1"/>
              <a:t>ἄντρ̣οι̣ς</a:t>
            </a:r>
            <a:endParaRPr lang="en-AU" sz="6400" dirty="0"/>
          </a:p>
          <a:p>
            <a:pPr marL="0" indent="0">
              <a:lnSpc>
                <a:spcPct val="120000"/>
              </a:lnSpc>
              <a:spcBef>
                <a:spcPts val="0"/>
              </a:spcBef>
              <a:buNone/>
            </a:pPr>
            <a:r>
              <a:rPr lang="el-GR" sz="6400" dirty="0"/>
              <a:t>9</a:t>
            </a:r>
            <a:r>
              <a:rPr lang="en-AU" sz="6400" dirty="0"/>
              <a:t>	</a:t>
            </a:r>
            <a:r>
              <a:rPr lang="el-GR" sz="6400" dirty="0"/>
              <a:t>]</a:t>
            </a:r>
            <a:r>
              <a:rPr lang="el-GR" sz="6400" dirty="0" err="1"/>
              <a:t>ουργὸς</a:t>
            </a:r>
            <a:r>
              <a:rPr lang="el-GR" sz="6400" dirty="0"/>
              <a:t> </a:t>
            </a:r>
            <a:r>
              <a:rPr lang="el-GR" sz="6400" dirty="0" err="1"/>
              <a:t>ἁπλοῦς</a:t>
            </a:r>
            <a:r>
              <a:rPr lang="el-GR" sz="6400" dirty="0"/>
              <a:t>, πάσης κακίας </a:t>
            </a:r>
            <a:r>
              <a:rPr lang="el-GR" sz="6400" dirty="0" err="1"/>
              <a:t>ἀ̣μίαντος</a:t>
            </a:r>
            <a:endParaRPr lang="en-AU" sz="6400" dirty="0"/>
          </a:p>
          <a:p>
            <a:pPr marL="0" indent="0">
              <a:lnSpc>
                <a:spcPct val="120000"/>
              </a:lnSpc>
              <a:spcBef>
                <a:spcPts val="0"/>
              </a:spcBef>
              <a:buNone/>
            </a:pPr>
            <a:r>
              <a:rPr lang="el-GR" sz="6400" dirty="0"/>
              <a:t>10</a:t>
            </a:r>
            <a:r>
              <a:rPr lang="en-AU" sz="6400" dirty="0"/>
              <a:t>	</a:t>
            </a:r>
            <a:r>
              <a:rPr lang="el-GR" sz="6400" dirty="0"/>
              <a:t>].</a:t>
            </a:r>
            <a:r>
              <a:rPr lang="el-GR" sz="6400" dirty="0" err="1"/>
              <a:t>οσισου</a:t>
            </a:r>
            <a:r>
              <a:rPr lang="el-GR" sz="6400" dirty="0"/>
              <a:t> </a:t>
            </a:r>
            <a:r>
              <a:rPr lang="el-GR" sz="6400" dirty="0" err="1"/>
              <a:t>καρπὸν</a:t>
            </a:r>
            <a:r>
              <a:rPr lang="el-GR" sz="6400" dirty="0"/>
              <a:t> </a:t>
            </a:r>
            <a:r>
              <a:rPr lang="el-GR" sz="6400" dirty="0" err="1"/>
              <a:t>μὲν</a:t>
            </a:r>
            <a:r>
              <a:rPr lang="el-GR" sz="6400" dirty="0"/>
              <a:t> </a:t>
            </a:r>
            <a:r>
              <a:rPr lang="el-GR" sz="6400" dirty="0" err="1"/>
              <a:t>ἑλὼν</a:t>
            </a:r>
            <a:r>
              <a:rPr lang="el-GR" sz="6400" dirty="0"/>
              <a:t> </a:t>
            </a:r>
            <a:r>
              <a:rPr lang="el-GR" sz="6400" dirty="0" err="1"/>
              <a:t>τ̣ὸ̣ν</a:t>
            </a:r>
            <a:r>
              <a:rPr lang="el-GR" sz="6400" dirty="0"/>
              <a:t> </a:t>
            </a:r>
            <a:r>
              <a:rPr lang="el-GR" sz="6400" dirty="0" err="1"/>
              <a:t>ὄ̣ρειον</a:t>
            </a:r>
            <a:endParaRPr lang="en-AU" sz="6400" dirty="0"/>
          </a:p>
          <a:p>
            <a:pPr marL="0" indent="0">
              <a:lnSpc>
                <a:spcPct val="120000"/>
              </a:lnSpc>
              <a:spcBef>
                <a:spcPts val="0"/>
              </a:spcBef>
              <a:buNone/>
            </a:pPr>
            <a:r>
              <a:rPr lang="el-GR" sz="6400" dirty="0"/>
              <a:t>11</a:t>
            </a:r>
            <a:r>
              <a:rPr lang="en-AU" sz="6400" dirty="0"/>
              <a:t>	</a:t>
            </a:r>
            <a:r>
              <a:rPr lang="el-GR" sz="6400" dirty="0"/>
              <a:t>]</a:t>
            </a:r>
            <a:r>
              <a:rPr lang="el-GR" sz="6400" dirty="0" err="1"/>
              <a:t>α̣ι</a:t>
            </a:r>
            <a:r>
              <a:rPr lang="el-GR" sz="6400" dirty="0"/>
              <a:t> </a:t>
            </a:r>
            <a:r>
              <a:rPr lang="el-GR" sz="6400" dirty="0" err="1"/>
              <a:t>τὸ</a:t>
            </a:r>
            <a:r>
              <a:rPr lang="el-GR" sz="6400" dirty="0"/>
              <a:t> πάλαι </a:t>
            </a:r>
            <a:r>
              <a:rPr lang="el-GR" sz="6400" dirty="0" err="1"/>
              <a:t>θηρῶν</a:t>
            </a:r>
            <a:r>
              <a:rPr lang="el-GR" sz="6400" dirty="0"/>
              <a:t> </a:t>
            </a:r>
            <a:r>
              <a:rPr lang="el-GR" sz="6400" dirty="0" err="1"/>
              <a:t>ἐφόδοις</a:t>
            </a:r>
            <a:r>
              <a:rPr lang="el-GR" sz="6400" dirty="0"/>
              <a:t> </a:t>
            </a:r>
            <a:r>
              <a:rPr lang="el-GR" sz="6400" b="1" dirty="0" err="1">
                <a:highlight>
                  <a:srgbClr val="FFFF00"/>
                </a:highlight>
              </a:rPr>
              <a:t>ἀκόμιστον</a:t>
            </a:r>
            <a:endParaRPr lang="en-AU" sz="6400" b="1" dirty="0">
              <a:highlight>
                <a:srgbClr val="FFFF00"/>
              </a:highlight>
            </a:endParaRPr>
          </a:p>
          <a:p>
            <a:pPr marL="0" indent="0">
              <a:lnSpc>
                <a:spcPct val="120000"/>
              </a:lnSpc>
              <a:spcBef>
                <a:spcPts val="0"/>
              </a:spcBef>
              <a:buNone/>
            </a:pPr>
            <a:r>
              <a:rPr lang="el-GR" sz="6400" dirty="0"/>
              <a:t>12</a:t>
            </a:r>
            <a:r>
              <a:rPr lang="en-AU" sz="6400" dirty="0"/>
              <a:t>	</a:t>
            </a:r>
            <a:r>
              <a:rPr lang="el-GR" sz="6400" dirty="0"/>
              <a:t>]</a:t>
            </a:r>
            <a:r>
              <a:rPr lang="el-GR" sz="6400" dirty="0" err="1"/>
              <a:t>παιδεύσας</a:t>
            </a:r>
            <a:r>
              <a:rPr lang="el-GR" sz="6400" dirty="0"/>
              <a:t> </a:t>
            </a:r>
            <a:r>
              <a:rPr lang="el-GR" sz="6400" b="1" dirty="0" err="1">
                <a:highlight>
                  <a:srgbClr val="FFFF00"/>
                </a:highlight>
              </a:rPr>
              <a:t>ὥριον</a:t>
            </a:r>
            <a:r>
              <a:rPr lang="el-GR" sz="6400" dirty="0"/>
              <a:t> </a:t>
            </a:r>
            <a:r>
              <a:rPr lang="el-GR" sz="6400" dirty="0" err="1"/>
              <a:t>ἥβ̣ην</a:t>
            </a:r>
            <a:r>
              <a:rPr lang="el-GR" sz="6400" dirty="0"/>
              <a:t> </a:t>
            </a:r>
            <a:r>
              <a:rPr lang="el-GR" sz="6400" dirty="0" err="1"/>
              <a:t>ἐφύλαξ̣α</a:t>
            </a:r>
            <a:endParaRPr lang="en-AU" sz="6400" dirty="0"/>
          </a:p>
          <a:p>
            <a:pPr marL="0" indent="0">
              <a:lnSpc>
                <a:spcPct val="120000"/>
              </a:lnSpc>
              <a:spcBef>
                <a:spcPts val="0"/>
              </a:spcBef>
              <a:buNone/>
            </a:pPr>
            <a:r>
              <a:rPr lang="el-GR" sz="6400" dirty="0"/>
              <a:t>13 </a:t>
            </a:r>
            <a:r>
              <a:rPr lang="en-AU" sz="6400" dirty="0"/>
              <a:t>          </a:t>
            </a:r>
            <a:r>
              <a:rPr lang="el-GR" sz="6400" dirty="0" err="1"/>
              <a:t>καρπὸ</a:t>
            </a:r>
            <a:r>
              <a:rPr lang="el-GR" sz="6400" dirty="0"/>
              <a:t>]ν </a:t>
            </a:r>
            <a:r>
              <a:rPr lang="el-GR" sz="6400" dirty="0" err="1"/>
              <a:t>ὀπώρας</a:t>
            </a:r>
            <a:r>
              <a:rPr lang="el-GR" sz="6400" dirty="0"/>
              <a:t> </a:t>
            </a:r>
            <a:r>
              <a:rPr lang="el-GR" sz="6400" dirty="0" err="1"/>
              <a:t>ἦρα</a:t>
            </a:r>
            <a:r>
              <a:rPr lang="el-GR" sz="6400" dirty="0"/>
              <a:t> </a:t>
            </a:r>
            <a:r>
              <a:rPr lang="el-GR" sz="6400" dirty="0" err="1"/>
              <a:t>βαθείας</a:t>
            </a:r>
            <a:r>
              <a:rPr lang="el-GR" sz="6400" dirty="0"/>
              <a:t> </a:t>
            </a:r>
            <a:r>
              <a:rPr lang="el-GR" sz="6400" dirty="0" err="1"/>
              <a:t>ἐπὶ</a:t>
            </a:r>
            <a:r>
              <a:rPr lang="el-GR" sz="6400" dirty="0"/>
              <a:t> ληνούς</a:t>
            </a:r>
            <a:endParaRPr lang="en-AU" sz="6400" dirty="0"/>
          </a:p>
          <a:p>
            <a:pPr marL="0" indent="0">
              <a:lnSpc>
                <a:spcPct val="120000"/>
              </a:lnSpc>
              <a:spcBef>
                <a:spcPts val="0"/>
              </a:spcBef>
              <a:buNone/>
            </a:pPr>
            <a:r>
              <a:rPr lang="el-GR" sz="6400" dirty="0"/>
              <a:t>14</a:t>
            </a:r>
            <a:r>
              <a:rPr lang="en-AU" sz="6400" dirty="0"/>
              <a:t>                </a:t>
            </a:r>
            <a:r>
              <a:rPr lang="el-GR" sz="6400" dirty="0"/>
              <a:t>]ν </a:t>
            </a:r>
            <a:r>
              <a:rPr lang="el-GR" sz="6400" dirty="0" err="1"/>
              <a:t>εἰς</a:t>
            </a:r>
            <a:r>
              <a:rPr lang="el-GR" sz="6400" dirty="0"/>
              <a:t> </a:t>
            </a:r>
            <a:r>
              <a:rPr lang="el-GR" sz="6400" dirty="0" err="1"/>
              <a:t>θνητοὺς</a:t>
            </a:r>
            <a:r>
              <a:rPr lang="el-GR" sz="6400" dirty="0"/>
              <a:t> </a:t>
            </a:r>
            <a:r>
              <a:rPr lang="el-GR" sz="6400" dirty="0" err="1"/>
              <a:t>ἀνέ̣φηνα</a:t>
            </a:r>
            <a:r>
              <a:rPr lang="el-GR" sz="6400" dirty="0"/>
              <a:t> </a:t>
            </a:r>
            <a:r>
              <a:rPr lang="el-GR" sz="6400" dirty="0" err="1"/>
              <a:t>ποτὸν</a:t>
            </a:r>
            <a:r>
              <a:rPr lang="el-GR" sz="6400" dirty="0"/>
              <a:t> </a:t>
            </a:r>
            <a:r>
              <a:rPr lang="el-GR" sz="6400" dirty="0" err="1"/>
              <a:t>Διονύ</a:t>
            </a:r>
            <a:r>
              <a:rPr lang="el-GR" sz="6400" dirty="0"/>
              <a:t>̣[σου</a:t>
            </a:r>
            <a:endParaRPr lang="en-AU" sz="6400" dirty="0"/>
          </a:p>
          <a:p>
            <a:pPr marL="0" indent="0">
              <a:lnSpc>
                <a:spcPct val="120000"/>
              </a:lnSpc>
              <a:spcBef>
                <a:spcPts val="0"/>
              </a:spcBef>
              <a:buNone/>
            </a:pPr>
            <a:r>
              <a:rPr lang="el-GR" sz="6400" dirty="0"/>
              <a:t>15</a:t>
            </a:r>
            <a:r>
              <a:rPr lang="en-AU" sz="6400" dirty="0"/>
              <a:t>	</a:t>
            </a:r>
            <a:r>
              <a:rPr lang="el-GR" sz="6400" dirty="0"/>
              <a:t>]</a:t>
            </a:r>
            <a:r>
              <a:rPr lang="el-GR" sz="6400" dirty="0" err="1"/>
              <a:t>σ̣ος</a:t>
            </a:r>
            <a:r>
              <a:rPr lang="el-GR" sz="6400" dirty="0"/>
              <a:t> </a:t>
            </a:r>
            <a:r>
              <a:rPr lang="el-GR" sz="6400" dirty="0" err="1"/>
              <a:t>ὁ</a:t>
            </a:r>
            <a:r>
              <a:rPr lang="el-GR" sz="6400" dirty="0"/>
              <a:t> μύστης </a:t>
            </a:r>
            <a:r>
              <a:rPr lang="el-GR" sz="6400" dirty="0" err="1"/>
              <a:t>οὔποτε</a:t>
            </a:r>
            <a:r>
              <a:rPr lang="el-GR" sz="6400" dirty="0"/>
              <a:t> </a:t>
            </a:r>
            <a:r>
              <a:rPr lang="el-GR" sz="6400" dirty="0" err="1"/>
              <a:t>λήγων</a:t>
            </a:r>
            <a:r>
              <a:rPr lang="el-GR" sz="6400" dirty="0"/>
              <a:t> </a:t>
            </a:r>
            <a:r>
              <a:rPr lang="el-GR" sz="6400" dirty="0" err="1"/>
              <a:t>ἐπι</a:t>
            </a:r>
            <a:r>
              <a:rPr lang="el-GR" sz="6400" dirty="0"/>
              <a:t> </a:t>
            </a:r>
            <a:r>
              <a:rPr lang="el-GR" sz="6400" dirty="0" err="1"/>
              <a:t>Βάκχωι</a:t>
            </a:r>
            <a:endParaRPr lang="en-AU" sz="6400" dirty="0"/>
          </a:p>
          <a:p>
            <a:pPr marL="0" indent="0">
              <a:lnSpc>
                <a:spcPct val="120000"/>
              </a:lnSpc>
              <a:spcBef>
                <a:spcPts val="0"/>
              </a:spcBef>
              <a:buNone/>
            </a:pPr>
            <a:r>
              <a:rPr lang="el-GR" sz="6400" dirty="0"/>
              <a:t>16</a:t>
            </a:r>
            <a:r>
              <a:rPr lang="en-AU" sz="6400" dirty="0"/>
              <a:t>	</a:t>
            </a:r>
            <a:r>
              <a:rPr lang="el-GR" sz="6400" dirty="0"/>
              <a:t>]δε </a:t>
            </a:r>
            <a:r>
              <a:rPr lang="el-GR" sz="6400" dirty="0" err="1"/>
              <a:t>θεοῦ</a:t>
            </a:r>
            <a:r>
              <a:rPr lang="el-GR" sz="6400" dirty="0"/>
              <a:t> πρώτη </a:t>
            </a:r>
            <a:r>
              <a:rPr lang="el-GR" sz="6400" dirty="0" err="1"/>
              <a:t>π̣λοκάμοις</a:t>
            </a:r>
            <a:r>
              <a:rPr lang="el-GR" sz="6400" dirty="0"/>
              <a:t> </a:t>
            </a:r>
            <a:r>
              <a:rPr lang="el-GR" sz="6400" dirty="0" err="1"/>
              <a:t>ἀνέδησε̣ν</a:t>
            </a:r>
            <a:endParaRPr lang="en-AU" sz="6400" dirty="0"/>
          </a:p>
          <a:p>
            <a:pPr marL="0" indent="0">
              <a:lnSpc>
                <a:spcPct val="120000"/>
              </a:lnSpc>
              <a:spcBef>
                <a:spcPts val="0"/>
              </a:spcBef>
              <a:buNone/>
            </a:pPr>
            <a:r>
              <a:rPr lang="el-GR" sz="6400" dirty="0"/>
              <a:t>17</a:t>
            </a:r>
            <a:r>
              <a:rPr lang="en-AU" sz="6400" dirty="0"/>
              <a:t>	</a:t>
            </a:r>
            <a:r>
              <a:rPr lang="el-GR" sz="6400" dirty="0"/>
              <a:t>]</a:t>
            </a:r>
            <a:r>
              <a:rPr lang="el-GR" sz="6400" dirty="0" err="1"/>
              <a:t>ω̣ν</a:t>
            </a:r>
            <a:r>
              <a:rPr lang="el-GR" sz="6400" dirty="0"/>
              <a:t> λήθη </a:t>
            </a:r>
            <a:r>
              <a:rPr lang="el-GR" sz="6400" dirty="0" err="1"/>
              <a:t>χάρισ̣ι̣ν</a:t>
            </a:r>
            <a:r>
              <a:rPr lang="el-GR" sz="6400" dirty="0"/>
              <a:t>̣ </a:t>
            </a:r>
            <a:r>
              <a:rPr lang="el-GR" sz="6400" dirty="0" err="1"/>
              <a:t>ξ̣είναις</a:t>
            </a:r>
            <a:r>
              <a:rPr lang="el-GR" sz="6400" dirty="0"/>
              <a:t> </a:t>
            </a:r>
            <a:r>
              <a:rPr lang="el-GR" sz="6400" b="1" dirty="0" err="1">
                <a:highlight>
                  <a:srgbClr val="FFFF00"/>
                </a:highlight>
              </a:rPr>
              <a:t>ἀνέλαμψεν</a:t>
            </a:r>
            <a:endParaRPr lang="en-AU" sz="6400" b="1" dirty="0">
              <a:highlight>
                <a:srgbClr val="FFFF00"/>
              </a:highlight>
            </a:endParaRPr>
          </a:p>
          <a:p>
            <a:pPr marL="0" indent="0">
              <a:lnSpc>
                <a:spcPct val="120000"/>
              </a:lnSpc>
              <a:spcBef>
                <a:spcPts val="0"/>
              </a:spcBef>
              <a:buNone/>
            </a:pPr>
            <a:r>
              <a:rPr lang="el-GR" sz="6400" dirty="0"/>
              <a:t>18</a:t>
            </a:r>
            <a:r>
              <a:rPr lang="en-AU" sz="6400" dirty="0"/>
              <a:t>	</a:t>
            </a:r>
            <a:r>
              <a:rPr lang="el-GR" sz="6400" dirty="0"/>
              <a:t>]αι θίασος. </a:t>
            </a:r>
            <a:r>
              <a:rPr lang="el-GR" sz="6400" dirty="0" err="1"/>
              <a:t>τοιάδε</a:t>
            </a:r>
            <a:r>
              <a:rPr lang="el-GR" sz="6400" dirty="0"/>
              <a:t> </a:t>
            </a:r>
            <a:r>
              <a:rPr lang="el-GR" sz="6400" dirty="0" err="1"/>
              <a:t>κομπεῖν</a:t>
            </a:r>
            <a:r>
              <a:rPr lang="el-GR" sz="6400" dirty="0"/>
              <a:t> </a:t>
            </a:r>
            <a:r>
              <a:rPr lang="el-GR" sz="6400" dirty="0" err="1"/>
              <a:t>ἐδιδάχθην</a:t>
            </a:r>
            <a:r>
              <a:rPr lang="el-GR" sz="6400" dirty="0"/>
              <a:t>.</a:t>
            </a:r>
            <a:endParaRPr lang="en-AU" sz="6400" dirty="0"/>
          </a:p>
          <a:p>
            <a:pPr marL="0" indent="0">
              <a:lnSpc>
                <a:spcPct val="120000"/>
              </a:lnSpc>
              <a:spcBef>
                <a:spcPts val="0"/>
              </a:spcBef>
              <a:buNone/>
            </a:pPr>
            <a:r>
              <a:rPr lang="el-GR" sz="6400" dirty="0"/>
              <a:t>19</a:t>
            </a:r>
            <a:r>
              <a:rPr lang="en-AU" sz="6400" dirty="0"/>
              <a:t>	</a:t>
            </a:r>
            <a:r>
              <a:rPr lang="el-GR" sz="6400" dirty="0"/>
              <a:t>]. μέγας </a:t>
            </a:r>
            <a:r>
              <a:rPr lang="el-GR" sz="6400" dirty="0" err="1"/>
              <a:t>φησὶν</a:t>
            </a:r>
            <a:r>
              <a:rPr lang="el-GR" sz="6400" dirty="0"/>
              <a:t> </a:t>
            </a:r>
            <a:r>
              <a:rPr lang="el-GR" sz="6400" dirty="0" err="1"/>
              <a:t>ἀοιδὸς</a:t>
            </a:r>
            <a:r>
              <a:rPr lang="el-GR" sz="6400" dirty="0"/>
              <a:t> </a:t>
            </a:r>
            <a:r>
              <a:rPr lang="el-GR" sz="6400" dirty="0" err="1"/>
              <a:t>Σαλαμῖνος</a:t>
            </a:r>
            <a:endParaRPr lang="en-AU" sz="6400" dirty="0"/>
          </a:p>
          <a:p>
            <a:pPr marL="0" indent="0">
              <a:lnSpc>
                <a:spcPct val="120000"/>
              </a:lnSpc>
              <a:spcBef>
                <a:spcPts val="0"/>
              </a:spcBef>
              <a:buNone/>
            </a:pPr>
            <a:r>
              <a:rPr lang="el-GR" sz="6400" dirty="0"/>
              <a:t>20</a:t>
            </a:r>
            <a:r>
              <a:rPr lang="en-AU" sz="6400" dirty="0"/>
              <a:t>	</a:t>
            </a:r>
            <a:r>
              <a:rPr lang="el-GR" sz="6400" dirty="0"/>
              <a:t>]ης ταμίας, </a:t>
            </a:r>
            <a:r>
              <a:rPr lang="el-GR" sz="6400" dirty="0" err="1"/>
              <a:t>νῦν</a:t>
            </a:r>
            <a:r>
              <a:rPr lang="el-GR" sz="6400" dirty="0"/>
              <a:t> δ' </a:t>
            </a:r>
            <a:r>
              <a:rPr lang="el-GR" sz="6400" dirty="0" err="1"/>
              <a:t>εἰς</a:t>
            </a:r>
            <a:r>
              <a:rPr lang="el-GR" sz="6400" dirty="0"/>
              <a:t> </a:t>
            </a:r>
            <a:r>
              <a:rPr lang="el-GR" sz="6400" dirty="0" err="1"/>
              <a:t>ἀπάτας</a:t>
            </a:r>
            <a:r>
              <a:rPr lang="el-GR" sz="6400" dirty="0"/>
              <a:t> </a:t>
            </a:r>
            <a:r>
              <a:rPr lang="el-GR" sz="6400" dirty="0" err="1"/>
              <a:t>κεκύλισμαι</a:t>
            </a:r>
            <a:r>
              <a:rPr lang="el-GR" sz="6400" dirty="0"/>
              <a:t>.</a:t>
            </a:r>
            <a:endParaRPr lang="en-AU" sz="6400" dirty="0"/>
          </a:p>
          <a:p>
            <a:pPr marL="0" indent="0">
              <a:lnSpc>
                <a:spcPct val="120000"/>
              </a:lnSpc>
              <a:spcBef>
                <a:spcPts val="0"/>
              </a:spcBef>
              <a:buNone/>
            </a:pPr>
            <a:r>
              <a:rPr lang="el-GR" sz="6400" dirty="0"/>
              <a:t>21</a:t>
            </a:r>
            <a:r>
              <a:rPr lang="en-AU" sz="6400" dirty="0"/>
              <a:t>	</a:t>
            </a:r>
            <a:r>
              <a:rPr lang="el-GR" sz="6400" dirty="0"/>
              <a:t>]ας </a:t>
            </a:r>
            <a:r>
              <a:rPr lang="el-GR" sz="6400" dirty="0" err="1"/>
              <a:t>παῦρος</a:t>
            </a:r>
            <a:r>
              <a:rPr lang="el-GR" sz="6400" dirty="0"/>
              <a:t> </a:t>
            </a:r>
            <a:r>
              <a:rPr lang="el-GR" sz="6400" dirty="0" err="1"/>
              <a:t>ὑπουργῶν</a:t>
            </a:r>
            <a:r>
              <a:rPr lang="el-GR" sz="6400" dirty="0"/>
              <a:t> </a:t>
            </a:r>
            <a:r>
              <a:rPr lang="el-GR" sz="6400" dirty="0" err="1"/>
              <a:t>ταῖς</a:t>
            </a:r>
            <a:r>
              <a:rPr lang="el-GR" sz="6400" dirty="0"/>
              <a:t> </a:t>
            </a:r>
            <a:r>
              <a:rPr lang="el-GR" sz="6400" dirty="0" err="1"/>
              <a:t>ψευδομέ̣να</a:t>
            </a:r>
            <a:r>
              <a:rPr lang="el-GR" sz="6400" dirty="0"/>
              <a:t>[</a:t>
            </a:r>
            <a:r>
              <a:rPr lang="el-GR" sz="6400" dirty="0" err="1"/>
              <a:t>ις</a:t>
            </a:r>
            <a:r>
              <a:rPr lang="el-GR" sz="6400" dirty="0"/>
              <a:t>]…</a:t>
            </a:r>
            <a:endParaRPr lang="en-AU" sz="6400" dirty="0"/>
          </a:p>
          <a:p>
            <a:pPr marL="0" indent="0">
              <a:lnSpc>
                <a:spcPct val="120000"/>
              </a:lnSpc>
              <a:spcBef>
                <a:spcPts val="0"/>
              </a:spcBef>
              <a:buNone/>
            </a:pPr>
            <a:r>
              <a:rPr lang="el-GR" sz="6400" dirty="0"/>
              <a:t>22 </a:t>
            </a:r>
            <a:r>
              <a:rPr lang="en-AU" sz="6400" dirty="0"/>
              <a:t>	</a:t>
            </a:r>
            <a:r>
              <a:rPr lang="el-GR" sz="6400" dirty="0"/>
              <a:t>]</a:t>
            </a:r>
            <a:r>
              <a:rPr lang="el-GR" sz="6400" dirty="0" err="1"/>
              <a:t>αραπέμψει</a:t>
            </a:r>
            <a:r>
              <a:rPr lang="el-GR" sz="6400" dirty="0"/>
              <a:t> </a:t>
            </a:r>
            <a:r>
              <a:rPr lang="el-GR" sz="6400" dirty="0" err="1"/>
              <a:t>τὸν</a:t>
            </a:r>
            <a:r>
              <a:rPr lang="el-GR" sz="6400" dirty="0"/>
              <a:t> </a:t>
            </a:r>
            <a:r>
              <a:rPr lang="el-GR" sz="6400" dirty="0" err="1"/>
              <a:t>ἀπ</a:t>
            </a:r>
            <a:r>
              <a:rPr lang="el-GR" sz="6400" dirty="0"/>
              <a:t>' </a:t>
            </a:r>
            <a:r>
              <a:rPr lang="el-GR" sz="6400" dirty="0" err="1"/>
              <a:t>ὀθνείας</a:t>
            </a:r>
            <a:r>
              <a:rPr lang="el-GR" sz="6400" dirty="0"/>
              <a:t> </a:t>
            </a:r>
            <a:r>
              <a:rPr lang="el-GR" sz="6400" dirty="0" err="1"/>
              <a:t>ἐπεγ̣είρων</a:t>
            </a:r>
            <a:endParaRPr lang="en-AU" sz="6400" dirty="0"/>
          </a:p>
          <a:p>
            <a:pPr marL="0" indent="0">
              <a:lnSpc>
                <a:spcPct val="120000"/>
              </a:lnSpc>
              <a:spcBef>
                <a:spcPts val="0"/>
              </a:spcBef>
              <a:buNone/>
            </a:pPr>
            <a:r>
              <a:rPr lang="el-GR" sz="6400" dirty="0"/>
              <a:t>23</a:t>
            </a:r>
            <a:r>
              <a:rPr lang="en-AU" sz="6400" dirty="0"/>
              <a:t>	</a:t>
            </a:r>
            <a:r>
              <a:rPr lang="el-GR" sz="6400" dirty="0"/>
              <a:t>]</a:t>
            </a:r>
            <a:r>
              <a:rPr lang="el-GR" sz="6400" dirty="0" err="1"/>
              <a:t>γνωτε</a:t>
            </a:r>
            <a:r>
              <a:rPr lang="el-GR" sz="6400" dirty="0"/>
              <a:t>, </a:t>
            </a:r>
            <a:r>
              <a:rPr lang="el-GR" sz="6400" dirty="0" err="1"/>
              <a:t>θεαί</a:t>
            </a:r>
            <a:r>
              <a:rPr lang="el-GR" sz="6400" dirty="0"/>
              <a:t>: </a:t>
            </a:r>
            <a:r>
              <a:rPr lang="el-GR" sz="6400" dirty="0" err="1"/>
              <a:t>τραγικῶν</a:t>
            </a:r>
            <a:r>
              <a:rPr lang="el-GR" sz="6400" dirty="0"/>
              <a:t> </a:t>
            </a:r>
            <a:r>
              <a:rPr lang="el-GR" sz="6400" dirty="0" err="1"/>
              <a:t>ὁ</a:t>
            </a:r>
            <a:r>
              <a:rPr lang="el-GR" sz="6400" dirty="0"/>
              <a:t> </a:t>
            </a:r>
            <a:r>
              <a:rPr lang="el-GR" sz="6400" dirty="0" err="1"/>
              <a:t>παρὼν</a:t>
            </a:r>
            <a:r>
              <a:rPr lang="el-GR" sz="6400" dirty="0"/>
              <a:t> πόνος </a:t>
            </a:r>
            <a:r>
              <a:rPr lang="el-GR" sz="6400" dirty="0" err="1"/>
              <a:t>ὕμνων</a:t>
            </a:r>
            <a:endParaRPr lang="en-AU" sz="6400" dirty="0"/>
          </a:p>
          <a:p>
            <a:pPr marL="0" indent="0">
              <a:lnSpc>
                <a:spcPct val="120000"/>
              </a:lnSpc>
              <a:spcBef>
                <a:spcPts val="0"/>
              </a:spcBef>
              <a:buNone/>
            </a:pPr>
            <a:r>
              <a:rPr lang="el-GR" sz="6400" dirty="0"/>
              <a:t>24</a:t>
            </a:r>
            <a:r>
              <a:rPr lang="en-AU" sz="6400" dirty="0"/>
              <a:t>	</a:t>
            </a:r>
            <a:r>
              <a:rPr lang="el-GR" sz="6400" dirty="0"/>
              <a:t>]</a:t>
            </a:r>
            <a:r>
              <a:rPr lang="el-GR" sz="6400" dirty="0" err="1"/>
              <a:t>ος</a:t>
            </a:r>
            <a:r>
              <a:rPr lang="el-GR" sz="6400" dirty="0"/>
              <a:t> </a:t>
            </a:r>
            <a:r>
              <a:rPr lang="el-GR" sz="6400" dirty="0" err="1"/>
              <a:t>ὁρίζει</a:t>
            </a:r>
            <a:r>
              <a:rPr lang="el-GR" sz="6400" dirty="0"/>
              <a:t>. </a:t>
            </a:r>
            <a:r>
              <a:rPr lang="el-GR" sz="6400" dirty="0" err="1"/>
              <a:t>μὴ</a:t>
            </a:r>
            <a:r>
              <a:rPr lang="el-GR" sz="6400" dirty="0"/>
              <a:t> </a:t>
            </a:r>
            <a:r>
              <a:rPr lang="el-GR" sz="6400" dirty="0" err="1"/>
              <a:t>τὰ</a:t>
            </a:r>
            <a:r>
              <a:rPr lang="el-GR" sz="6400" dirty="0"/>
              <a:t> </a:t>
            </a:r>
            <a:r>
              <a:rPr lang="el-GR" sz="6400" dirty="0" err="1"/>
              <a:t>δικαίω̣ς</a:t>
            </a:r>
            <a:r>
              <a:rPr lang="el-GR" sz="6400" dirty="0"/>
              <a:t> </a:t>
            </a:r>
            <a:r>
              <a:rPr lang="el-GR" sz="6400" dirty="0" err="1"/>
              <a:t>καλὰ</a:t>
            </a:r>
            <a:r>
              <a:rPr lang="el-GR" sz="6400" dirty="0"/>
              <a:t> </a:t>
            </a:r>
            <a:r>
              <a:rPr lang="el-GR" sz="6400" dirty="0" err="1"/>
              <a:t>μόχθωι</a:t>
            </a:r>
            <a:endParaRPr lang="en-AU" sz="6400" dirty="0"/>
          </a:p>
          <a:p>
            <a:pPr marL="0" indent="0">
              <a:lnSpc>
                <a:spcPct val="120000"/>
              </a:lnSpc>
              <a:spcBef>
                <a:spcPts val="0"/>
              </a:spcBef>
              <a:buNone/>
            </a:pPr>
            <a:r>
              <a:rPr lang="el-GR" sz="6400" dirty="0"/>
              <a:t>25</a:t>
            </a:r>
            <a:r>
              <a:rPr lang="en-AU" sz="6400" dirty="0"/>
              <a:t>	</a:t>
            </a:r>
            <a:r>
              <a:rPr lang="el-GR" sz="6400" dirty="0"/>
              <a:t>]</a:t>
            </a:r>
            <a:r>
              <a:rPr lang="el-GR" sz="6400" dirty="0" err="1"/>
              <a:t>φθέντα</a:t>
            </a:r>
            <a:r>
              <a:rPr lang="el-GR" sz="6400" dirty="0"/>
              <a:t> μόλις </a:t>
            </a:r>
            <a:r>
              <a:rPr lang="el-GR" sz="6400" dirty="0" err="1"/>
              <a:t>θῆτε</a:t>
            </a:r>
            <a:r>
              <a:rPr lang="el-GR" sz="6400" dirty="0"/>
              <a:t>̣ </a:t>
            </a:r>
            <a:r>
              <a:rPr lang="el-GR" sz="6400" dirty="0" err="1"/>
              <a:t>παρέργου</a:t>
            </a:r>
            <a:r>
              <a:rPr lang="el-GR" sz="6400" dirty="0"/>
              <a:t> τρίτα φόρτου</a:t>
            </a:r>
            <a:endParaRPr lang="en-AU" sz="6400" dirty="0"/>
          </a:p>
          <a:p>
            <a:pPr marL="0" indent="0">
              <a:lnSpc>
                <a:spcPct val="120000"/>
              </a:lnSpc>
              <a:spcBef>
                <a:spcPts val="0"/>
              </a:spcBef>
              <a:buNone/>
            </a:pPr>
            <a:r>
              <a:rPr lang="el-GR" sz="6400" dirty="0"/>
              <a:t>26	]</a:t>
            </a:r>
            <a:r>
              <a:rPr lang="el-GR" sz="6400" dirty="0" err="1"/>
              <a:t>αδεν</a:t>
            </a:r>
            <a:r>
              <a:rPr lang="el-GR" sz="6400" dirty="0"/>
              <a:t> </a:t>
            </a:r>
            <a:r>
              <a:rPr lang="el-GR" sz="6400" dirty="0" err="1"/>
              <a:t>ὀρθῆι</a:t>
            </a:r>
            <a:r>
              <a:rPr lang="el-GR" sz="6400" dirty="0"/>
              <a:t> Διόνυσος</a:t>
            </a:r>
            <a:endParaRPr lang="en-AU" sz="6400" dirty="0"/>
          </a:p>
          <a:p>
            <a:pPr marL="0" indent="0">
              <a:lnSpc>
                <a:spcPct val="120000"/>
              </a:lnSpc>
              <a:spcBef>
                <a:spcPts val="0"/>
              </a:spcBef>
              <a:buNone/>
            </a:pPr>
            <a:r>
              <a:rPr lang="el-GR" sz="6400" dirty="0"/>
              <a:t>27	</a:t>
            </a:r>
            <a:r>
              <a:rPr lang="en-AU" sz="6400" dirty="0"/>
              <a:t>	</a:t>
            </a:r>
            <a:r>
              <a:rPr lang="el-GR" sz="6400" dirty="0"/>
              <a:t>β]</a:t>
            </a:r>
            <a:r>
              <a:rPr lang="el-GR" sz="6400" dirty="0" err="1"/>
              <a:t>ραβεύσας</a:t>
            </a:r>
            <a:r>
              <a:rPr lang="el-GR" sz="6400" dirty="0"/>
              <a:t> </a:t>
            </a:r>
            <a:r>
              <a:rPr lang="el-GR" sz="6400" dirty="0" err="1"/>
              <a:t>γ’ἐν</a:t>
            </a:r>
            <a:r>
              <a:rPr lang="el-GR" sz="6400" dirty="0"/>
              <a:t> </a:t>
            </a:r>
            <a:r>
              <a:rPr lang="el-GR" sz="6400" dirty="0" err="1"/>
              <a:t>ἀγῶνι</a:t>
            </a:r>
            <a:r>
              <a:rPr lang="el-GR" sz="6400" dirty="0"/>
              <a:t>.</a:t>
            </a:r>
            <a:endParaRPr lang="en-AU" sz="6400" dirty="0"/>
          </a:p>
          <a:p>
            <a:endParaRPr lang="en-US" dirty="0"/>
          </a:p>
        </p:txBody>
      </p:sp>
    </p:spTree>
    <p:extLst>
      <p:ext uri="{BB962C8B-B14F-4D97-AF65-F5344CB8AC3E}">
        <p14:creationId xmlns:p14="http://schemas.microsoft.com/office/powerpoint/2010/main" val="880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17086-85FF-6849-8541-FD03E600359A}"/>
              </a:ext>
            </a:extLst>
          </p:cNvPr>
          <p:cNvSpPr>
            <a:spLocks noGrp="1"/>
          </p:cNvSpPr>
          <p:nvPr>
            <p:ph idx="1"/>
          </p:nvPr>
        </p:nvSpPr>
        <p:spPr>
          <a:xfrm>
            <a:off x="7065216" y="184202"/>
            <a:ext cx="5181052" cy="6690948"/>
          </a:xfrm>
        </p:spPr>
        <p:txBody>
          <a:bodyPr>
            <a:normAutofit fontScale="25000" lnSpcReduction="20000"/>
          </a:bodyPr>
          <a:lstStyle/>
          <a:p>
            <a:pPr marL="0" indent="0">
              <a:lnSpc>
                <a:spcPct val="120000"/>
              </a:lnSpc>
              <a:spcBef>
                <a:spcPts val="0"/>
              </a:spcBef>
              <a:buNone/>
            </a:pPr>
            <a:r>
              <a:rPr lang="en-GB" sz="6400" dirty="0"/>
              <a:t>1		</a:t>
            </a:r>
            <a:r>
              <a:rPr lang="en-GB" sz="6400" dirty="0" err="1">
                <a:highlight>
                  <a:srgbClr val="FFFF00"/>
                </a:highlight>
              </a:rPr>
              <a:t>ε</a:t>
            </a:r>
            <a:r>
              <a:rPr lang="en-AU" sz="6400" dirty="0">
                <a:highlight>
                  <a:srgbClr val="FFFF00"/>
                </a:highlight>
              </a:rPr>
              <a:t>]</a:t>
            </a:r>
            <a:r>
              <a:rPr lang="el-GR" sz="6400" dirty="0" err="1">
                <a:highlight>
                  <a:srgbClr val="FFFF00"/>
                </a:highlight>
              </a:rPr>
              <a:t>ἰς</a:t>
            </a:r>
            <a:r>
              <a:rPr lang="el-GR" sz="6400" dirty="0">
                <a:highlight>
                  <a:srgbClr val="FFFF00"/>
                </a:highlight>
              </a:rPr>
              <a:t> </a:t>
            </a:r>
            <a:r>
              <a:rPr lang="el-GR" sz="6400" dirty="0" err="1">
                <a:highlight>
                  <a:srgbClr val="FFFF00"/>
                </a:highlight>
              </a:rPr>
              <a:t>οἰδμ</a:t>
            </a:r>
            <a:r>
              <a:rPr lang="el-GR" sz="6400" dirty="0">
                <a:highlight>
                  <a:srgbClr val="FFFF00"/>
                </a:highlight>
              </a:rPr>
              <a:t>᾽ </a:t>
            </a:r>
            <a:r>
              <a:rPr lang="el-GR" sz="6400" dirty="0" err="1">
                <a:highlight>
                  <a:srgbClr val="FFFF00"/>
                </a:highlight>
              </a:rPr>
              <a:t>ἀπολίσθο</a:t>
            </a:r>
            <a:r>
              <a:rPr lang="en-AU" sz="6400" dirty="0">
                <a:highlight>
                  <a:srgbClr val="FFFF00"/>
                </a:highlight>
              </a:rPr>
              <a:t>[</a:t>
            </a:r>
            <a:r>
              <a:rPr lang="el-GR" sz="6400" dirty="0">
                <a:highlight>
                  <a:srgbClr val="FFFF00"/>
                </a:highlight>
              </a:rPr>
              <a:t>ι</a:t>
            </a:r>
            <a:endParaRPr lang="en-AU" sz="6400" dirty="0">
              <a:highlight>
                <a:srgbClr val="FFFF00"/>
              </a:highlight>
            </a:endParaRPr>
          </a:p>
          <a:p>
            <a:pPr marL="0" indent="0">
              <a:lnSpc>
                <a:spcPct val="120000"/>
              </a:lnSpc>
              <a:spcBef>
                <a:spcPts val="0"/>
              </a:spcBef>
              <a:buNone/>
            </a:pPr>
            <a:r>
              <a:rPr lang="en-GB" sz="6400" dirty="0"/>
              <a:t>2		</a:t>
            </a:r>
            <a:r>
              <a:rPr lang="en-GB" sz="6400" dirty="0">
                <a:highlight>
                  <a:srgbClr val="FFFF00"/>
                </a:highlight>
              </a:rPr>
              <a:t>]</a:t>
            </a:r>
            <a:r>
              <a:rPr lang="el-GR" sz="6400" dirty="0" err="1">
                <a:highlight>
                  <a:srgbClr val="FFFF00"/>
                </a:highlight>
              </a:rPr>
              <a:t>τορ</a:t>
            </a:r>
            <a:r>
              <a:rPr lang="en-GB" sz="6400" dirty="0">
                <a:highlight>
                  <a:srgbClr val="FFFF00"/>
                </a:highlight>
              </a:rPr>
              <a:t>….</a:t>
            </a:r>
            <a:r>
              <a:rPr lang="el-GR" sz="6400" dirty="0" err="1">
                <a:highlight>
                  <a:srgbClr val="FFFF00"/>
                </a:highlight>
              </a:rPr>
              <a:t>ις</a:t>
            </a:r>
            <a:endParaRPr lang="en-AU" sz="6400" dirty="0">
              <a:highlight>
                <a:srgbClr val="FFFF00"/>
              </a:highlight>
            </a:endParaRPr>
          </a:p>
          <a:p>
            <a:pPr marL="0" indent="0">
              <a:lnSpc>
                <a:spcPct val="120000"/>
              </a:lnSpc>
              <a:spcBef>
                <a:spcPts val="0"/>
              </a:spcBef>
              <a:buNone/>
            </a:pPr>
            <a:r>
              <a:rPr lang="el-GR" sz="6400" dirty="0"/>
              <a:t>3		</a:t>
            </a:r>
            <a:r>
              <a:rPr lang="el-GR" sz="6400" dirty="0">
                <a:highlight>
                  <a:srgbClr val="FFFF00"/>
                </a:highlight>
              </a:rPr>
              <a:t>]</a:t>
            </a:r>
            <a:r>
              <a:rPr lang="el-GR" sz="6400" dirty="0" err="1">
                <a:highlight>
                  <a:srgbClr val="FFFF00"/>
                </a:highlight>
              </a:rPr>
              <a:t>νασε</a:t>
            </a:r>
            <a:r>
              <a:rPr lang="el-GR" sz="6400" dirty="0">
                <a:highlight>
                  <a:srgbClr val="FFFF00"/>
                </a:highlight>
              </a:rPr>
              <a:t>….</a:t>
            </a:r>
            <a:r>
              <a:rPr lang="el-GR" sz="6400" dirty="0" err="1">
                <a:highlight>
                  <a:srgbClr val="FFFF00"/>
                </a:highlight>
              </a:rPr>
              <a:t>ιαις</a:t>
            </a:r>
            <a:endParaRPr lang="en-AU" sz="6400" dirty="0">
              <a:highlight>
                <a:srgbClr val="FFFF00"/>
              </a:highlight>
            </a:endParaRPr>
          </a:p>
          <a:p>
            <a:pPr marL="0" indent="0">
              <a:lnSpc>
                <a:spcPct val="120000"/>
              </a:lnSpc>
              <a:spcBef>
                <a:spcPts val="0"/>
              </a:spcBef>
              <a:buNone/>
            </a:pPr>
            <a:r>
              <a:rPr lang="el-GR" sz="6400" dirty="0"/>
              <a:t>4		</a:t>
            </a:r>
            <a:r>
              <a:rPr lang="el-GR" sz="6400" dirty="0">
                <a:highlight>
                  <a:srgbClr val="FFFF00"/>
                </a:highlight>
              </a:rPr>
              <a:t>]Σεμέλης </a:t>
            </a:r>
            <a:r>
              <a:rPr lang="el-GR" sz="6400" dirty="0" err="1">
                <a:highlight>
                  <a:srgbClr val="FFFF00"/>
                </a:highlight>
              </a:rPr>
              <a:t>τέκος</a:t>
            </a:r>
            <a:r>
              <a:rPr lang="el-GR" sz="6400" dirty="0">
                <a:highlight>
                  <a:srgbClr val="FFFF00"/>
                </a:highlight>
              </a:rPr>
              <a:t> </a:t>
            </a:r>
            <a:r>
              <a:rPr lang="el-GR" sz="6400" b="1" dirty="0" err="1">
                <a:highlight>
                  <a:srgbClr val="FFFF00"/>
                </a:highlight>
              </a:rPr>
              <a:t>ὕμνον</a:t>
            </a:r>
            <a:endParaRPr lang="en-AU" sz="6400" b="1" dirty="0">
              <a:highlight>
                <a:srgbClr val="FFFF00"/>
              </a:highlight>
            </a:endParaRPr>
          </a:p>
          <a:p>
            <a:pPr marL="0" indent="0">
              <a:lnSpc>
                <a:spcPct val="120000"/>
              </a:lnSpc>
              <a:spcBef>
                <a:spcPts val="0"/>
              </a:spcBef>
              <a:buNone/>
            </a:pPr>
            <a:r>
              <a:rPr lang="el-GR" sz="6400" dirty="0"/>
              <a:t>5		</a:t>
            </a:r>
            <a:r>
              <a:rPr lang="el-GR" sz="6400" dirty="0">
                <a:highlight>
                  <a:srgbClr val="FFFF00"/>
                </a:highlight>
              </a:rPr>
              <a:t>]. </a:t>
            </a:r>
            <a:r>
              <a:rPr lang="el-GR" sz="6400" dirty="0" err="1">
                <a:highlight>
                  <a:srgbClr val="FFFF00"/>
                </a:highlight>
              </a:rPr>
              <a:t>βλα</a:t>
            </a:r>
            <a:r>
              <a:rPr lang="el-GR" sz="6400" dirty="0">
                <a:highlight>
                  <a:srgbClr val="FFFF00"/>
                </a:highlight>
              </a:rPr>
              <a:t> [.] . [..] </a:t>
            </a:r>
            <a:r>
              <a:rPr lang="el-GR" sz="6400" dirty="0" err="1">
                <a:highlight>
                  <a:srgbClr val="FFFF00"/>
                </a:highlight>
              </a:rPr>
              <a:t>θεὸς</a:t>
            </a:r>
            <a:r>
              <a:rPr lang="el-GR" sz="6400" dirty="0">
                <a:highlight>
                  <a:srgbClr val="FFFF00"/>
                </a:highlight>
              </a:rPr>
              <a:t> </a:t>
            </a:r>
            <a:r>
              <a:rPr lang="el-GR" sz="6400" dirty="0" err="1">
                <a:highlight>
                  <a:srgbClr val="FFFF00"/>
                </a:highlight>
              </a:rPr>
              <a:t>Ἀρκάς</a:t>
            </a:r>
            <a:endParaRPr lang="en-AU" sz="6400" dirty="0">
              <a:highlight>
                <a:srgbClr val="FFFF00"/>
              </a:highlight>
            </a:endParaRPr>
          </a:p>
          <a:p>
            <a:pPr marL="0" indent="0">
              <a:lnSpc>
                <a:spcPct val="120000"/>
              </a:lnSpc>
              <a:spcBef>
                <a:spcPts val="0"/>
              </a:spcBef>
              <a:buNone/>
            </a:pPr>
            <a:r>
              <a:rPr lang="el-GR" sz="6400" dirty="0"/>
              <a:t>6		</a:t>
            </a:r>
            <a:r>
              <a:rPr lang="en-AU" sz="6400" dirty="0"/>
              <a:t>	</a:t>
            </a:r>
            <a:r>
              <a:rPr lang="el-GR" sz="6400" dirty="0">
                <a:highlight>
                  <a:srgbClr val="FFFF00"/>
                </a:highlight>
              </a:rPr>
              <a:t>]</a:t>
            </a:r>
            <a:r>
              <a:rPr lang="el-GR" sz="6400" dirty="0" err="1">
                <a:highlight>
                  <a:srgbClr val="FFFF00"/>
                </a:highlight>
              </a:rPr>
              <a:t>σκεπτομεν</a:t>
            </a:r>
            <a:r>
              <a:rPr lang="el-GR" sz="6400" dirty="0">
                <a:highlight>
                  <a:srgbClr val="FFFF00"/>
                </a:highlight>
              </a:rPr>
              <a:t>[….]</a:t>
            </a:r>
            <a:endParaRPr lang="en-AU" sz="6400" dirty="0">
              <a:highlight>
                <a:srgbClr val="FFFF00"/>
              </a:highlight>
            </a:endParaRPr>
          </a:p>
          <a:p>
            <a:pPr marL="0" indent="0">
              <a:lnSpc>
                <a:spcPct val="120000"/>
              </a:lnSpc>
              <a:spcBef>
                <a:spcPts val="0"/>
              </a:spcBef>
              <a:buNone/>
            </a:pPr>
            <a:r>
              <a:rPr lang="el-GR" sz="6400" dirty="0"/>
              <a:t>7                      </a:t>
            </a:r>
            <a:r>
              <a:rPr lang="el-GR" sz="6400" dirty="0">
                <a:highlight>
                  <a:srgbClr val="FFFF00"/>
                </a:highlight>
              </a:rPr>
              <a:t>].</a:t>
            </a:r>
            <a:r>
              <a:rPr lang="el-GR" sz="6400" dirty="0" err="1">
                <a:highlight>
                  <a:srgbClr val="FFFF00"/>
                </a:highlight>
              </a:rPr>
              <a:t>υ̣λ̣ε</a:t>
            </a:r>
            <a:r>
              <a:rPr lang="el-GR" sz="6400" dirty="0">
                <a:highlight>
                  <a:srgbClr val="FFFF00"/>
                </a:highlight>
              </a:rPr>
              <a:t>̣....</a:t>
            </a:r>
            <a:r>
              <a:rPr lang="el-GR" sz="6400" dirty="0" err="1">
                <a:highlight>
                  <a:srgbClr val="FFFF00"/>
                </a:highlight>
              </a:rPr>
              <a:t>δ̣ης</a:t>
            </a:r>
            <a:r>
              <a:rPr lang="el-GR" sz="6400" dirty="0">
                <a:highlight>
                  <a:srgbClr val="FFFF00"/>
                </a:highlight>
              </a:rPr>
              <a:t>..…………….ει </a:t>
            </a:r>
            <a:r>
              <a:rPr lang="el-GR" sz="6400" dirty="0" err="1">
                <a:highlight>
                  <a:srgbClr val="FFFF00"/>
                </a:highlight>
              </a:rPr>
              <a:t>παρέδωκεν</a:t>
            </a:r>
            <a:endParaRPr lang="en-AU" sz="6400" dirty="0">
              <a:highlight>
                <a:srgbClr val="FFFF00"/>
              </a:highlight>
            </a:endParaRPr>
          </a:p>
          <a:p>
            <a:pPr marL="0" indent="0">
              <a:lnSpc>
                <a:spcPct val="120000"/>
              </a:lnSpc>
              <a:spcBef>
                <a:spcPts val="0"/>
              </a:spcBef>
              <a:buNone/>
            </a:pPr>
            <a:r>
              <a:rPr lang="el-GR" sz="6400" dirty="0"/>
              <a:t>8</a:t>
            </a:r>
            <a:r>
              <a:rPr lang="en-AU" sz="6400" dirty="0"/>
              <a:t>	</a:t>
            </a:r>
            <a:r>
              <a:rPr lang="el-GR" sz="6400" dirty="0">
                <a:highlight>
                  <a:srgbClr val="FFFF00"/>
                </a:highlight>
              </a:rPr>
              <a:t>]</a:t>
            </a:r>
            <a:r>
              <a:rPr lang="el-GR" sz="6400" dirty="0" err="1">
                <a:highlight>
                  <a:srgbClr val="FFFF00"/>
                </a:highlight>
              </a:rPr>
              <a:t>πεφευγὼς</a:t>
            </a:r>
            <a:r>
              <a:rPr lang="el-GR" sz="6400" dirty="0">
                <a:highlight>
                  <a:srgbClr val="FFFF00"/>
                </a:highlight>
              </a:rPr>
              <a:t> </a:t>
            </a:r>
            <a:r>
              <a:rPr lang="el-GR" sz="6400" dirty="0" err="1">
                <a:highlight>
                  <a:srgbClr val="FFFF00"/>
                </a:highlight>
              </a:rPr>
              <a:t>ἤθυρον</a:t>
            </a:r>
            <a:r>
              <a:rPr lang="el-GR" sz="6400" dirty="0">
                <a:highlight>
                  <a:srgbClr val="FFFF00"/>
                </a:highlight>
              </a:rPr>
              <a:t> </a:t>
            </a:r>
            <a:r>
              <a:rPr lang="el-GR" sz="6400" dirty="0" err="1">
                <a:highlight>
                  <a:srgbClr val="FFFF00"/>
                </a:highlight>
              </a:rPr>
              <a:t>ἐ̣γ̣ὼ</a:t>
            </a:r>
            <a:r>
              <a:rPr lang="el-GR" sz="6400" dirty="0">
                <a:highlight>
                  <a:srgbClr val="FFFF00"/>
                </a:highlight>
              </a:rPr>
              <a:t>̣ νέος </a:t>
            </a:r>
            <a:r>
              <a:rPr lang="el-GR" sz="6400" dirty="0" err="1">
                <a:highlight>
                  <a:srgbClr val="FFFF00"/>
                </a:highlight>
              </a:rPr>
              <a:t>ἄντρ̣οι̣ς</a:t>
            </a:r>
            <a:endParaRPr lang="en-AU" sz="6400" dirty="0">
              <a:highlight>
                <a:srgbClr val="FFFF00"/>
              </a:highlight>
            </a:endParaRPr>
          </a:p>
          <a:p>
            <a:pPr marL="0" indent="0">
              <a:lnSpc>
                <a:spcPct val="120000"/>
              </a:lnSpc>
              <a:spcBef>
                <a:spcPts val="0"/>
              </a:spcBef>
              <a:buNone/>
            </a:pPr>
            <a:r>
              <a:rPr lang="el-GR" sz="6400" dirty="0"/>
              <a:t>9</a:t>
            </a:r>
            <a:r>
              <a:rPr lang="en-AU" sz="6400" dirty="0"/>
              <a:t>	</a:t>
            </a:r>
            <a:r>
              <a:rPr lang="el-GR" sz="6400" dirty="0">
                <a:highlight>
                  <a:srgbClr val="FFFF00"/>
                </a:highlight>
              </a:rPr>
              <a:t>]</a:t>
            </a:r>
            <a:r>
              <a:rPr lang="el-GR" sz="6400" dirty="0" err="1">
                <a:highlight>
                  <a:srgbClr val="FFFF00"/>
                </a:highlight>
              </a:rPr>
              <a:t>ουργὸς</a:t>
            </a:r>
            <a:r>
              <a:rPr lang="el-GR" sz="6400" dirty="0">
                <a:highlight>
                  <a:srgbClr val="FFFF00"/>
                </a:highlight>
              </a:rPr>
              <a:t> </a:t>
            </a:r>
            <a:r>
              <a:rPr lang="el-GR" sz="6400" dirty="0" err="1">
                <a:highlight>
                  <a:srgbClr val="FFFF00"/>
                </a:highlight>
              </a:rPr>
              <a:t>ἁπλοῦς</a:t>
            </a:r>
            <a:r>
              <a:rPr lang="el-GR" sz="6400" dirty="0">
                <a:highlight>
                  <a:srgbClr val="FFFF00"/>
                </a:highlight>
              </a:rPr>
              <a:t>, πάσης κακίας </a:t>
            </a:r>
            <a:r>
              <a:rPr lang="el-GR" sz="6400" dirty="0" err="1">
                <a:highlight>
                  <a:srgbClr val="FFFF00"/>
                </a:highlight>
              </a:rPr>
              <a:t>ἀ̣μίαντος</a:t>
            </a:r>
            <a:endParaRPr lang="en-AU" sz="6400" dirty="0">
              <a:highlight>
                <a:srgbClr val="FFFF00"/>
              </a:highlight>
            </a:endParaRPr>
          </a:p>
          <a:p>
            <a:pPr marL="0" indent="0">
              <a:lnSpc>
                <a:spcPct val="120000"/>
              </a:lnSpc>
              <a:spcBef>
                <a:spcPts val="0"/>
              </a:spcBef>
              <a:buNone/>
            </a:pPr>
            <a:r>
              <a:rPr lang="el-GR" sz="6400" dirty="0"/>
              <a:t>10</a:t>
            </a:r>
            <a:r>
              <a:rPr lang="en-AU" sz="6400" dirty="0"/>
              <a:t>	</a:t>
            </a:r>
            <a:r>
              <a:rPr lang="el-GR" sz="6400" dirty="0">
                <a:highlight>
                  <a:srgbClr val="FFFF00"/>
                </a:highlight>
              </a:rPr>
              <a:t>].</a:t>
            </a:r>
            <a:r>
              <a:rPr lang="el-GR" sz="6400" dirty="0" err="1">
                <a:highlight>
                  <a:srgbClr val="FFFF00"/>
                </a:highlight>
              </a:rPr>
              <a:t>οσισου</a:t>
            </a:r>
            <a:r>
              <a:rPr lang="el-GR" sz="6400" dirty="0">
                <a:highlight>
                  <a:srgbClr val="FFFF00"/>
                </a:highlight>
              </a:rPr>
              <a:t> </a:t>
            </a:r>
            <a:r>
              <a:rPr lang="el-GR" sz="6400" dirty="0" err="1">
                <a:highlight>
                  <a:srgbClr val="FFFF00"/>
                </a:highlight>
              </a:rPr>
              <a:t>καρπὸν</a:t>
            </a:r>
            <a:r>
              <a:rPr lang="el-GR" sz="6400" dirty="0">
                <a:highlight>
                  <a:srgbClr val="FFFF00"/>
                </a:highlight>
              </a:rPr>
              <a:t> </a:t>
            </a:r>
            <a:r>
              <a:rPr lang="el-GR" sz="6400" dirty="0" err="1">
                <a:highlight>
                  <a:srgbClr val="FFFF00"/>
                </a:highlight>
              </a:rPr>
              <a:t>μὲν</a:t>
            </a:r>
            <a:r>
              <a:rPr lang="el-GR" sz="6400" dirty="0">
                <a:highlight>
                  <a:srgbClr val="FFFF00"/>
                </a:highlight>
              </a:rPr>
              <a:t> </a:t>
            </a:r>
            <a:r>
              <a:rPr lang="el-GR" sz="6400" dirty="0" err="1">
                <a:highlight>
                  <a:srgbClr val="FFFF00"/>
                </a:highlight>
              </a:rPr>
              <a:t>ἑλὼν</a:t>
            </a:r>
            <a:r>
              <a:rPr lang="el-GR" sz="6400" dirty="0">
                <a:highlight>
                  <a:srgbClr val="FFFF00"/>
                </a:highlight>
              </a:rPr>
              <a:t> </a:t>
            </a:r>
            <a:r>
              <a:rPr lang="el-GR" sz="6400" dirty="0" err="1">
                <a:highlight>
                  <a:srgbClr val="FFFF00"/>
                </a:highlight>
              </a:rPr>
              <a:t>τ̣ὸ̣ν</a:t>
            </a:r>
            <a:r>
              <a:rPr lang="el-GR" sz="6400" dirty="0">
                <a:highlight>
                  <a:srgbClr val="FFFF00"/>
                </a:highlight>
              </a:rPr>
              <a:t> </a:t>
            </a:r>
            <a:r>
              <a:rPr lang="el-GR" sz="6400" dirty="0" err="1">
                <a:highlight>
                  <a:srgbClr val="FFFF00"/>
                </a:highlight>
              </a:rPr>
              <a:t>ὄ̣ρειον</a:t>
            </a:r>
            <a:endParaRPr lang="en-AU" sz="6400" dirty="0">
              <a:highlight>
                <a:srgbClr val="FFFF00"/>
              </a:highlight>
            </a:endParaRPr>
          </a:p>
          <a:p>
            <a:pPr marL="0" indent="0">
              <a:lnSpc>
                <a:spcPct val="120000"/>
              </a:lnSpc>
              <a:spcBef>
                <a:spcPts val="0"/>
              </a:spcBef>
              <a:buNone/>
            </a:pPr>
            <a:r>
              <a:rPr lang="el-GR" sz="6400" dirty="0"/>
              <a:t>11</a:t>
            </a:r>
            <a:r>
              <a:rPr lang="en-AU" sz="6400" dirty="0"/>
              <a:t>	</a:t>
            </a:r>
            <a:r>
              <a:rPr lang="el-GR" sz="6400" dirty="0">
                <a:highlight>
                  <a:srgbClr val="FFFF00"/>
                </a:highlight>
              </a:rPr>
              <a:t>]</a:t>
            </a:r>
            <a:r>
              <a:rPr lang="el-GR" sz="6400" dirty="0" err="1">
                <a:highlight>
                  <a:srgbClr val="FFFF00"/>
                </a:highlight>
              </a:rPr>
              <a:t>α̣ι</a:t>
            </a:r>
            <a:r>
              <a:rPr lang="el-GR" sz="6400" dirty="0">
                <a:highlight>
                  <a:srgbClr val="FFFF00"/>
                </a:highlight>
              </a:rPr>
              <a:t> </a:t>
            </a:r>
            <a:r>
              <a:rPr lang="el-GR" sz="6400" dirty="0" err="1">
                <a:highlight>
                  <a:srgbClr val="FFFF00"/>
                </a:highlight>
              </a:rPr>
              <a:t>τὸ</a:t>
            </a:r>
            <a:r>
              <a:rPr lang="el-GR" sz="6400" dirty="0">
                <a:highlight>
                  <a:srgbClr val="FFFF00"/>
                </a:highlight>
              </a:rPr>
              <a:t> πάλαι </a:t>
            </a:r>
            <a:r>
              <a:rPr lang="el-GR" sz="6400" dirty="0" err="1">
                <a:highlight>
                  <a:srgbClr val="FFFF00"/>
                </a:highlight>
              </a:rPr>
              <a:t>θηρῶν</a:t>
            </a:r>
            <a:r>
              <a:rPr lang="el-GR" sz="6400" dirty="0">
                <a:highlight>
                  <a:srgbClr val="FFFF00"/>
                </a:highlight>
              </a:rPr>
              <a:t> </a:t>
            </a:r>
            <a:r>
              <a:rPr lang="el-GR" sz="6400" dirty="0" err="1">
                <a:highlight>
                  <a:srgbClr val="FFFF00"/>
                </a:highlight>
              </a:rPr>
              <a:t>ἐφόδοις</a:t>
            </a:r>
            <a:r>
              <a:rPr lang="el-GR" sz="6400" dirty="0">
                <a:highlight>
                  <a:srgbClr val="FFFF00"/>
                </a:highlight>
              </a:rPr>
              <a:t> </a:t>
            </a:r>
            <a:r>
              <a:rPr lang="el-GR" sz="6400" dirty="0" err="1">
                <a:highlight>
                  <a:srgbClr val="FFFF00"/>
                </a:highlight>
              </a:rPr>
              <a:t>ἀκόμιστον</a:t>
            </a:r>
            <a:endParaRPr lang="en-AU" sz="6400" dirty="0">
              <a:highlight>
                <a:srgbClr val="FFFF00"/>
              </a:highlight>
            </a:endParaRPr>
          </a:p>
          <a:p>
            <a:pPr marL="0" indent="0">
              <a:lnSpc>
                <a:spcPct val="120000"/>
              </a:lnSpc>
              <a:spcBef>
                <a:spcPts val="0"/>
              </a:spcBef>
              <a:buNone/>
            </a:pPr>
            <a:r>
              <a:rPr lang="el-GR" sz="6400" dirty="0"/>
              <a:t>12</a:t>
            </a:r>
            <a:r>
              <a:rPr lang="en-AU" sz="6400" dirty="0"/>
              <a:t>	</a:t>
            </a:r>
            <a:r>
              <a:rPr lang="el-GR" sz="6400" dirty="0">
                <a:highlight>
                  <a:srgbClr val="FFFF00"/>
                </a:highlight>
              </a:rPr>
              <a:t>]</a:t>
            </a:r>
            <a:r>
              <a:rPr lang="el-GR" sz="6400" dirty="0" err="1">
                <a:highlight>
                  <a:srgbClr val="FFFF00"/>
                </a:highlight>
              </a:rPr>
              <a:t>παιδεύσας</a:t>
            </a:r>
            <a:r>
              <a:rPr lang="el-GR" sz="6400" dirty="0">
                <a:highlight>
                  <a:srgbClr val="FFFF00"/>
                </a:highlight>
              </a:rPr>
              <a:t> </a:t>
            </a:r>
            <a:r>
              <a:rPr lang="el-GR" sz="6400" dirty="0" err="1">
                <a:highlight>
                  <a:srgbClr val="FFFF00"/>
                </a:highlight>
              </a:rPr>
              <a:t>ὥριον</a:t>
            </a:r>
            <a:r>
              <a:rPr lang="el-GR" sz="6400" dirty="0">
                <a:highlight>
                  <a:srgbClr val="FFFF00"/>
                </a:highlight>
              </a:rPr>
              <a:t> </a:t>
            </a:r>
            <a:r>
              <a:rPr lang="el-GR" sz="6400" dirty="0" err="1">
                <a:highlight>
                  <a:srgbClr val="FFFF00"/>
                </a:highlight>
              </a:rPr>
              <a:t>ἥβ̣ην</a:t>
            </a:r>
            <a:r>
              <a:rPr lang="el-GR" sz="6400" dirty="0">
                <a:highlight>
                  <a:srgbClr val="FFFF00"/>
                </a:highlight>
              </a:rPr>
              <a:t> </a:t>
            </a:r>
            <a:r>
              <a:rPr lang="el-GR" sz="6400" dirty="0" err="1">
                <a:highlight>
                  <a:srgbClr val="FFFF00"/>
                </a:highlight>
              </a:rPr>
              <a:t>ἐφύλαξ̣α</a:t>
            </a:r>
            <a:endParaRPr lang="en-AU" sz="6400" dirty="0">
              <a:highlight>
                <a:srgbClr val="FFFF00"/>
              </a:highlight>
            </a:endParaRPr>
          </a:p>
          <a:p>
            <a:pPr marL="0" indent="0">
              <a:lnSpc>
                <a:spcPct val="120000"/>
              </a:lnSpc>
              <a:spcBef>
                <a:spcPts val="0"/>
              </a:spcBef>
              <a:buNone/>
            </a:pPr>
            <a:r>
              <a:rPr lang="el-GR" sz="6400" dirty="0"/>
              <a:t>13 </a:t>
            </a:r>
            <a:r>
              <a:rPr lang="en-AU" sz="6400" dirty="0"/>
              <a:t>          </a:t>
            </a:r>
            <a:r>
              <a:rPr lang="el-GR" sz="6400" dirty="0" err="1">
                <a:highlight>
                  <a:srgbClr val="FFFF00"/>
                </a:highlight>
              </a:rPr>
              <a:t>καρπὸ</a:t>
            </a:r>
            <a:r>
              <a:rPr lang="el-GR" sz="6400" dirty="0">
                <a:highlight>
                  <a:srgbClr val="FFFF00"/>
                </a:highlight>
              </a:rPr>
              <a:t>]ν </a:t>
            </a:r>
            <a:r>
              <a:rPr lang="el-GR" sz="6400" dirty="0" err="1">
                <a:highlight>
                  <a:srgbClr val="FFFF00"/>
                </a:highlight>
              </a:rPr>
              <a:t>ὀπώρας</a:t>
            </a:r>
            <a:r>
              <a:rPr lang="el-GR" sz="6400" dirty="0">
                <a:highlight>
                  <a:srgbClr val="FFFF00"/>
                </a:highlight>
              </a:rPr>
              <a:t> </a:t>
            </a:r>
            <a:r>
              <a:rPr lang="el-GR" sz="6400" dirty="0" err="1">
                <a:highlight>
                  <a:srgbClr val="FFFF00"/>
                </a:highlight>
              </a:rPr>
              <a:t>ἦρα</a:t>
            </a:r>
            <a:r>
              <a:rPr lang="el-GR" sz="6400" dirty="0">
                <a:highlight>
                  <a:srgbClr val="FFFF00"/>
                </a:highlight>
              </a:rPr>
              <a:t> </a:t>
            </a:r>
            <a:r>
              <a:rPr lang="el-GR" sz="6400" dirty="0" err="1">
                <a:highlight>
                  <a:srgbClr val="FFFF00"/>
                </a:highlight>
              </a:rPr>
              <a:t>βαθείας</a:t>
            </a:r>
            <a:r>
              <a:rPr lang="el-GR" sz="6400" dirty="0">
                <a:highlight>
                  <a:srgbClr val="FFFF00"/>
                </a:highlight>
              </a:rPr>
              <a:t> </a:t>
            </a:r>
            <a:r>
              <a:rPr lang="el-GR" sz="6400" dirty="0" err="1">
                <a:highlight>
                  <a:srgbClr val="FFFF00"/>
                </a:highlight>
              </a:rPr>
              <a:t>ἐπὶ</a:t>
            </a:r>
            <a:r>
              <a:rPr lang="el-GR" sz="6400" dirty="0">
                <a:highlight>
                  <a:srgbClr val="FFFF00"/>
                </a:highlight>
              </a:rPr>
              <a:t> ληνούς</a:t>
            </a:r>
            <a:endParaRPr lang="en-AU" sz="6400" dirty="0">
              <a:highlight>
                <a:srgbClr val="FFFF00"/>
              </a:highlight>
            </a:endParaRPr>
          </a:p>
          <a:p>
            <a:pPr marL="0" indent="0">
              <a:lnSpc>
                <a:spcPct val="120000"/>
              </a:lnSpc>
              <a:spcBef>
                <a:spcPts val="0"/>
              </a:spcBef>
              <a:buNone/>
            </a:pPr>
            <a:r>
              <a:rPr lang="el-GR" sz="6400" dirty="0"/>
              <a:t>14</a:t>
            </a:r>
            <a:r>
              <a:rPr lang="en-AU" sz="6400" dirty="0"/>
              <a:t>                </a:t>
            </a:r>
            <a:r>
              <a:rPr lang="el-GR" sz="6400" dirty="0">
                <a:highlight>
                  <a:srgbClr val="FFFF00"/>
                </a:highlight>
              </a:rPr>
              <a:t>]ν </a:t>
            </a:r>
            <a:r>
              <a:rPr lang="el-GR" sz="6400" dirty="0" err="1">
                <a:highlight>
                  <a:srgbClr val="FFFF00"/>
                </a:highlight>
              </a:rPr>
              <a:t>εἰς</a:t>
            </a:r>
            <a:r>
              <a:rPr lang="el-GR" sz="6400" dirty="0">
                <a:highlight>
                  <a:srgbClr val="FFFF00"/>
                </a:highlight>
              </a:rPr>
              <a:t> </a:t>
            </a:r>
            <a:r>
              <a:rPr lang="el-GR" sz="6400" dirty="0" err="1">
                <a:highlight>
                  <a:srgbClr val="FFFF00"/>
                </a:highlight>
              </a:rPr>
              <a:t>θνητοὺς</a:t>
            </a:r>
            <a:r>
              <a:rPr lang="el-GR" sz="6400" dirty="0">
                <a:highlight>
                  <a:srgbClr val="FFFF00"/>
                </a:highlight>
              </a:rPr>
              <a:t> </a:t>
            </a:r>
            <a:r>
              <a:rPr lang="el-GR" sz="6400" dirty="0" err="1">
                <a:highlight>
                  <a:srgbClr val="FFFF00"/>
                </a:highlight>
              </a:rPr>
              <a:t>ἀνέ̣φηνα</a:t>
            </a:r>
            <a:r>
              <a:rPr lang="el-GR" sz="6400" dirty="0">
                <a:highlight>
                  <a:srgbClr val="FFFF00"/>
                </a:highlight>
              </a:rPr>
              <a:t> </a:t>
            </a:r>
            <a:r>
              <a:rPr lang="el-GR" sz="6400" dirty="0" err="1">
                <a:highlight>
                  <a:srgbClr val="FFFF00"/>
                </a:highlight>
              </a:rPr>
              <a:t>ποτὸν</a:t>
            </a:r>
            <a:r>
              <a:rPr lang="el-GR" sz="6400" dirty="0">
                <a:highlight>
                  <a:srgbClr val="FFFF00"/>
                </a:highlight>
              </a:rPr>
              <a:t> </a:t>
            </a:r>
            <a:r>
              <a:rPr lang="el-GR" sz="6400" dirty="0" err="1">
                <a:highlight>
                  <a:srgbClr val="FFFF00"/>
                </a:highlight>
              </a:rPr>
              <a:t>Διονύ</a:t>
            </a:r>
            <a:r>
              <a:rPr lang="el-GR" sz="6400" dirty="0">
                <a:highlight>
                  <a:srgbClr val="FFFF00"/>
                </a:highlight>
              </a:rPr>
              <a:t>̣[σου</a:t>
            </a:r>
            <a:endParaRPr lang="en-AU" sz="6400" dirty="0">
              <a:highlight>
                <a:srgbClr val="FFFF00"/>
              </a:highlight>
            </a:endParaRPr>
          </a:p>
          <a:p>
            <a:pPr marL="0" indent="0">
              <a:lnSpc>
                <a:spcPct val="120000"/>
              </a:lnSpc>
              <a:spcBef>
                <a:spcPts val="0"/>
              </a:spcBef>
              <a:buNone/>
            </a:pPr>
            <a:r>
              <a:rPr lang="el-GR" sz="6400" dirty="0"/>
              <a:t>15</a:t>
            </a:r>
            <a:r>
              <a:rPr lang="en-AU" sz="6400" dirty="0"/>
              <a:t>	</a:t>
            </a:r>
            <a:r>
              <a:rPr lang="el-GR" sz="6400" dirty="0">
                <a:highlight>
                  <a:srgbClr val="FFFF00"/>
                </a:highlight>
              </a:rPr>
              <a:t>]</a:t>
            </a:r>
            <a:r>
              <a:rPr lang="el-GR" sz="6400" dirty="0" err="1">
                <a:highlight>
                  <a:srgbClr val="FFFF00"/>
                </a:highlight>
              </a:rPr>
              <a:t>σ̣ος</a:t>
            </a:r>
            <a:r>
              <a:rPr lang="el-GR" sz="6400" dirty="0">
                <a:highlight>
                  <a:srgbClr val="FFFF00"/>
                </a:highlight>
              </a:rPr>
              <a:t> </a:t>
            </a:r>
            <a:r>
              <a:rPr lang="el-GR" sz="6400" dirty="0" err="1">
                <a:highlight>
                  <a:srgbClr val="FFFF00"/>
                </a:highlight>
              </a:rPr>
              <a:t>ὁ</a:t>
            </a:r>
            <a:r>
              <a:rPr lang="el-GR" sz="6400" dirty="0">
                <a:highlight>
                  <a:srgbClr val="FFFF00"/>
                </a:highlight>
              </a:rPr>
              <a:t> μύστης </a:t>
            </a:r>
            <a:r>
              <a:rPr lang="el-GR" sz="6400" dirty="0" err="1">
                <a:highlight>
                  <a:srgbClr val="FFFF00"/>
                </a:highlight>
              </a:rPr>
              <a:t>οὔποτε</a:t>
            </a:r>
            <a:r>
              <a:rPr lang="el-GR" sz="6400" dirty="0">
                <a:highlight>
                  <a:srgbClr val="FFFF00"/>
                </a:highlight>
              </a:rPr>
              <a:t> </a:t>
            </a:r>
            <a:r>
              <a:rPr lang="el-GR" sz="6400" dirty="0" err="1">
                <a:highlight>
                  <a:srgbClr val="FFFF00"/>
                </a:highlight>
              </a:rPr>
              <a:t>λήγων</a:t>
            </a:r>
            <a:r>
              <a:rPr lang="el-GR" sz="6400" dirty="0">
                <a:highlight>
                  <a:srgbClr val="FFFF00"/>
                </a:highlight>
              </a:rPr>
              <a:t> </a:t>
            </a:r>
            <a:r>
              <a:rPr lang="el-GR" sz="6400" dirty="0" err="1">
                <a:highlight>
                  <a:srgbClr val="FFFF00"/>
                </a:highlight>
              </a:rPr>
              <a:t>ἐπι</a:t>
            </a:r>
            <a:r>
              <a:rPr lang="el-GR" sz="6400" dirty="0">
                <a:highlight>
                  <a:srgbClr val="FFFF00"/>
                </a:highlight>
              </a:rPr>
              <a:t> </a:t>
            </a:r>
            <a:r>
              <a:rPr lang="el-GR" sz="6400" dirty="0" err="1">
                <a:highlight>
                  <a:srgbClr val="FFFF00"/>
                </a:highlight>
              </a:rPr>
              <a:t>Βάκχωι</a:t>
            </a:r>
            <a:endParaRPr lang="en-AU" sz="6400" dirty="0">
              <a:highlight>
                <a:srgbClr val="FFFF00"/>
              </a:highlight>
            </a:endParaRPr>
          </a:p>
          <a:p>
            <a:pPr marL="0" indent="0">
              <a:lnSpc>
                <a:spcPct val="120000"/>
              </a:lnSpc>
              <a:spcBef>
                <a:spcPts val="0"/>
              </a:spcBef>
              <a:buNone/>
            </a:pPr>
            <a:r>
              <a:rPr lang="el-GR" sz="6400" dirty="0"/>
              <a:t>16</a:t>
            </a:r>
            <a:r>
              <a:rPr lang="en-AU" sz="6400" dirty="0"/>
              <a:t>	</a:t>
            </a:r>
            <a:r>
              <a:rPr lang="el-GR" sz="6400" dirty="0">
                <a:highlight>
                  <a:srgbClr val="FFFF00"/>
                </a:highlight>
              </a:rPr>
              <a:t>]δε </a:t>
            </a:r>
            <a:r>
              <a:rPr lang="el-GR" sz="6400" dirty="0" err="1">
                <a:highlight>
                  <a:srgbClr val="FFFF00"/>
                </a:highlight>
              </a:rPr>
              <a:t>θεοῦ</a:t>
            </a:r>
            <a:r>
              <a:rPr lang="el-GR" sz="6400" dirty="0">
                <a:highlight>
                  <a:srgbClr val="FFFF00"/>
                </a:highlight>
              </a:rPr>
              <a:t> πρώτη </a:t>
            </a:r>
            <a:r>
              <a:rPr lang="el-GR" sz="6400" dirty="0" err="1">
                <a:highlight>
                  <a:srgbClr val="FFFF00"/>
                </a:highlight>
              </a:rPr>
              <a:t>π̣λοκάμοις</a:t>
            </a:r>
            <a:r>
              <a:rPr lang="el-GR" sz="6400" dirty="0">
                <a:highlight>
                  <a:srgbClr val="FFFF00"/>
                </a:highlight>
              </a:rPr>
              <a:t> </a:t>
            </a:r>
            <a:r>
              <a:rPr lang="el-GR" sz="6400" dirty="0" err="1">
                <a:highlight>
                  <a:srgbClr val="FFFF00"/>
                </a:highlight>
              </a:rPr>
              <a:t>ἀνέδησε̣ν</a:t>
            </a:r>
            <a:endParaRPr lang="en-AU" sz="6400" dirty="0">
              <a:highlight>
                <a:srgbClr val="FFFF00"/>
              </a:highlight>
            </a:endParaRPr>
          </a:p>
          <a:p>
            <a:pPr marL="0" indent="0">
              <a:lnSpc>
                <a:spcPct val="120000"/>
              </a:lnSpc>
              <a:spcBef>
                <a:spcPts val="0"/>
              </a:spcBef>
              <a:buNone/>
            </a:pPr>
            <a:r>
              <a:rPr lang="el-GR" sz="6400" dirty="0"/>
              <a:t>17</a:t>
            </a:r>
            <a:r>
              <a:rPr lang="en-AU" sz="6400" dirty="0"/>
              <a:t>	</a:t>
            </a:r>
            <a:r>
              <a:rPr lang="el-GR" sz="6400" dirty="0">
                <a:highlight>
                  <a:srgbClr val="FFFF00"/>
                </a:highlight>
              </a:rPr>
              <a:t>]</a:t>
            </a:r>
            <a:r>
              <a:rPr lang="el-GR" sz="6400" dirty="0" err="1">
                <a:highlight>
                  <a:srgbClr val="FFFF00"/>
                </a:highlight>
              </a:rPr>
              <a:t>ω̣ν</a:t>
            </a:r>
            <a:r>
              <a:rPr lang="el-GR" sz="6400" dirty="0">
                <a:highlight>
                  <a:srgbClr val="FFFF00"/>
                </a:highlight>
              </a:rPr>
              <a:t> λήθη </a:t>
            </a:r>
            <a:r>
              <a:rPr lang="el-GR" sz="6400" dirty="0" err="1">
                <a:highlight>
                  <a:srgbClr val="FFFF00"/>
                </a:highlight>
              </a:rPr>
              <a:t>χάρισ̣ι̣ν</a:t>
            </a:r>
            <a:r>
              <a:rPr lang="el-GR" sz="6400" dirty="0">
                <a:highlight>
                  <a:srgbClr val="FFFF00"/>
                </a:highlight>
              </a:rPr>
              <a:t>̣ </a:t>
            </a:r>
            <a:r>
              <a:rPr lang="el-GR" sz="6400" dirty="0" err="1">
                <a:highlight>
                  <a:srgbClr val="FFFF00"/>
                </a:highlight>
              </a:rPr>
              <a:t>ξ̣είναις</a:t>
            </a:r>
            <a:r>
              <a:rPr lang="el-GR" sz="6400" dirty="0">
                <a:highlight>
                  <a:srgbClr val="FFFF00"/>
                </a:highlight>
              </a:rPr>
              <a:t> </a:t>
            </a:r>
            <a:r>
              <a:rPr lang="el-GR" sz="6400" dirty="0" err="1">
                <a:highlight>
                  <a:srgbClr val="FFFF00"/>
                </a:highlight>
              </a:rPr>
              <a:t>ἀνέλαμψεν</a:t>
            </a:r>
            <a:endParaRPr lang="en-AU" sz="6400" dirty="0">
              <a:highlight>
                <a:srgbClr val="FFFF00"/>
              </a:highlight>
            </a:endParaRPr>
          </a:p>
          <a:p>
            <a:pPr marL="0" indent="0">
              <a:lnSpc>
                <a:spcPct val="120000"/>
              </a:lnSpc>
              <a:spcBef>
                <a:spcPts val="0"/>
              </a:spcBef>
              <a:buNone/>
            </a:pPr>
            <a:r>
              <a:rPr lang="el-GR" sz="6400" dirty="0"/>
              <a:t>18</a:t>
            </a:r>
            <a:r>
              <a:rPr lang="en-AU" sz="6400" dirty="0"/>
              <a:t>	</a:t>
            </a:r>
            <a:r>
              <a:rPr lang="el-GR" sz="6400" dirty="0">
                <a:highlight>
                  <a:srgbClr val="FFFF00"/>
                </a:highlight>
              </a:rPr>
              <a:t>]αι θίασος</a:t>
            </a:r>
            <a:r>
              <a:rPr lang="el-GR" sz="6400" dirty="0"/>
              <a:t>. </a:t>
            </a:r>
            <a:r>
              <a:rPr lang="el-GR" sz="6400" dirty="0" err="1">
                <a:highlight>
                  <a:srgbClr val="00FF00"/>
                </a:highlight>
              </a:rPr>
              <a:t>τοιάδε</a:t>
            </a:r>
            <a:r>
              <a:rPr lang="el-GR" sz="6400" dirty="0">
                <a:highlight>
                  <a:srgbClr val="00FF00"/>
                </a:highlight>
              </a:rPr>
              <a:t> </a:t>
            </a:r>
            <a:r>
              <a:rPr lang="el-GR" sz="6400" dirty="0" err="1">
                <a:highlight>
                  <a:srgbClr val="00FF00"/>
                </a:highlight>
              </a:rPr>
              <a:t>κομπεῖν</a:t>
            </a:r>
            <a:r>
              <a:rPr lang="el-GR" sz="6400" dirty="0">
                <a:highlight>
                  <a:srgbClr val="00FF00"/>
                </a:highlight>
              </a:rPr>
              <a:t> </a:t>
            </a:r>
            <a:r>
              <a:rPr lang="el-GR" sz="6400" dirty="0" err="1">
                <a:highlight>
                  <a:srgbClr val="00FF00"/>
                </a:highlight>
              </a:rPr>
              <a:t>ἐδιδάχθην</a:t>
            </a:r>
            <a:r>
              <a:rPr lang="el-GR" sz="6400" dirty="0"/>
              <a:t>.</a:t>
            </a:r>
            <a:endParaRPr lang="en-AU" sz="6400" dirty="0"/>
          </a:p>
          <a:p>
            <a:pPr marL="0" indent="0">
              <a:lnSpc>
                <a:spcPct val="120000"/>
              </a:lnSpc>
              <a:spcBef>
                <a:spcPts val="0"/>
              </a:spcBef>
              <a:buNone/>
            </a:pPr>
            <a:r>
              <a:rPr lang="el-GR" sz="6400" dirty="0"/>
              <a:t>19</a:t>
            </a:r>
            <a:r>
              <a:rPr lang="en-AU" sz="6400" dirty="0"/>
              <a:t>	</a:t>
            </a:r>
            <a:r>
              <a:rPr lang="el-GR" sz="6400" dirty="0">
                <a:highlight>
                  <a:srgbClr val="00FF00"/>
                </a:highlight>
              </a:rPr>
              <a:t>]. μέγας </a:t>
            </a:r>
            <a:r>
              <a:rPr lang="el-GR" sz="6400" dirty="0" err="1">
                <a:highlight>
                  <a:srgbClr val="00FF00"/>
                </a:highlight>
              </a:rPr>
              <a:t>φησὶν</a:t>
            </a:r>
            <a:r>
              <a:rPr lang="el-GR" sz="6400" dirty="0">
                <a:highlight>
                  <a:srgbClr val="00FF00"/>
                </a:highlight>
              </a:rPr>
              <a:t> </a:t>
            </a:r>
            <a:r>
              <a:rPr lang="el-GR" sz="6400" dirty="0" err="1">
                <a:highlight>
                  <a:srgbClr val="00FF00"/>
                </a:highlight>
              </a:rPr>
              <a:t>ἀοιδὸς</a:t>
            </a:r>
            <a:r>
              <a:rPr lang="el-GR" sz="6400" dirty="0">
                <a:highlight>
                  <a:srgbClr val="00FF00"/>
                </a:highlight>
              </a:rPr>
              <a:t> </a:t>
            </a:r>
            <a:r>
              <a:rPr lang="el-GR" sz="6400" dirty="0" err="1">
                <a:highlight>
                  <a:srgbClr val="00FF00"/>
                </a:highlight>
              </a:rPr>
              <a:t>Σαλαμῖνος</a:t>
            </a:r>
            <a:endParaRPr lang="en-AU" sz="6400" dirty="0">
              <a:highlight>
                <a:srgbClr val="00FF00"/>
              </a:highlight>
            </a:endParaRPr>
          </a:p>
          <a:p>
            <a:pPr marL="0" indent="0">
              <a:lnSpc>
                <a:spcPct val="120000"/>
              </a:lnSpc>
              <a:spcBef>
                <a:spcPts val="0"/>
              </a:spcBef>
              <a:buNone/>
            </a:pPr>
            <a:r>
              <a:rPr lang="el-GR" sz="6400" dirty="0"/>
              <a:t>20</a:t>
            </a:r>
            <a:r>
              <a:rPr lang="en-AU" sz="6400" dirty="0"/>
              <a:t>	</a:t>
            </a:r>
            <a:r>
              <a:rPr lang="el-GR" sz="6400" dirty="0">
                <a:highlight>
                  <a:srgbClr val="00FF00"/>
                </a:highlight>
              </a:rPr>
              <a:t>]ης ταμίας, </a:t>
            </a:r>
            <a:r>
              <a:rPr lang="el-GR" sz="6400" dirty="0" err="1">
                <a:highlight>
                  <a:srgbClr val="00FF00"/>
                </a:highlight>
              </a:rPr>
              <a:t>νῦν</a:t>
            </a:r>
            <a:r>
              <a:rPr lang="el-GR" sz="6400" dirty="0">
                <a:highlight>
                  <a:srgbClr val="00FF00"/>
                </a:highlight>
              </a:rPr>
              <a:t> δ' </a:t>
            </a:r>
            <a:r>
              <a:rPr lang="el-GR" sz="6400" dirty="0" err="1">
                <a:highlight>
                  <a:srgbClr val="00FF00"/>
                </a:highlight>
              </a:rPr>
              <a:t>εἰς</a:t>
            </a:r>
            <a:r>
              <a:rPr lang="el-GR" sz="6400" dirty="0">
                <a:highlight>
                  <a:srgbClr val="00FF00"/>
                </a:highlight>
              </a:rPr>
              <a:t> </a:t>
            </a:r>
            <a:r>
              <a:rPr lang="el-GR" sz="6400" dirty="0" err="1">
                <a:highlight>
                  <a:srgbClr val="00FF00"/>
                </a:highlight>
              </a:rPr>
              <a:t>ἀπάτας</a:t>
            </a:r>
            <a:r>
              <a:rPr lang="el-GR" sz="6400" dirty="0">
                <a:highlight>
                  <a:srgbClr val="00FF00"/>
                </a:highlight>
              </a:rPr>
              <a:t> </a:t>
            </a:r>
            <a:r>
              <a:rPr lang="el-GR" sz="6400" dirty="0" err="1">
                <a:highlight>
                  <a:srgbClr val="00FF00"/>
                </a:highlight>
              </a:rPr>
              <a:t>κεκύλισμαι</a:t>
            </a:r>
            <a:r>
              <a:rPr lang="el-GR" sz="6400" dirty="0">
                <a:highlight>
                  <a:srgbClr val="00FF00"/>
                </a:highlight>
              </a:rPr>
              <a:t>.</a:t>
            </a:r>
            <a:endParaRPr lang="en-AU" sz="6400" dirty="0">
              <a:highlight>
                <a:srgbClr val="00FF00"/>
              </a:highlight>
            </a:endParaRPr>
          </a:p>
          <a:p>
            <a:pPr marL="0" indent="0">
              <a:lnSpc>
                <a:spcPct val="120000"/>
              </a:lnSpc>
              <a:spcBef>
                <a:spcPts val="0"/>
              </a:spcBef>
              <a:buNone/>
            </a:pPr>
            <a:r>
              <a:rPr lang="el-GR" sz="6400" dirty="0"/>
              <a:t>21</a:t>
            </a:r>
            <a:r>
              <a:rPr lang="en-AU" sz="6400" dirty="0"/>
              <a:t>	</a:t>
            </a:r>
            <a:r>
              <a:rPr lang="el-GR" sz="6400" dirty="0">
                <a:highlight>
                  <a:srgbClr val="00FF00"/>
                </a:highlight>
              </a:rPr>
              <a:t>]ας </a:t>
            </a:r>
            <a:r>
              <a:rPr lang="el-GR" sz="6400" dirty="0" err="1">
                <a:highlight>
                  <a:srgbClr val="00FF00"/>
                </a:highlight>
              </a:rPr>
              <a:t>παῦρος</a:t>
            </a:r>
            <a:r>
              <a:rPr lang="el-GR" sz="6400" dirty="0">
                <a:highlight>
                  <a:srgbClr val="00FF00"/>
                </a:highlight>
              </a:rPr>
              <a:t> </a:t>
            </a:r>
            <a:r>
              <a:rPr lang="el-GR" sz="6400" dirty="0" err="1">
                <a:highlight>
                  <a:srgbClr val="00FF00"/>
                </a:highlight>
              </a:rPr>
              <a:t>ὑπουργῶν</a:t>
            </a:r>
            <a:r>
              <a:rPr lang="el-GR" sz="6400" dirty="0">
                <a:highlight>
                  <a:srgbClr val="00FF00"/>
                </a:highlight>
              </a:rPr>
              <a:t> </a:t>
            </a:r>
            <a:r>
              <a:rPr lang="el-GR" sz="6400" dirty="0" err="1">
                <a:highlight>
                  <a:srgbClr val="00FF00"/>
                </a:highlight>
              </a:rPr>
              <a:t>ταῖς</a:t>
            </a:r>
            <a:r>
              <a:rPr lang="el-GR" sz="6400" dirty="0">
                <a:highlight>
                  <a:srgbClr val="00FF00"/>
                </a:highlight>
              </a:rPr>
              <a:t> </a:t>
            </a:r>
            <a:r>
              <a:rPr lang="el-GR" sz="6400" dirty="0" err="1">
                <a:highlight>
                  <a:srgbClr val="00FF00"/>
                </a:highlight>
              </a:rPr>
              <a:t>ψευδομέ̣να</a:t>
            </a:r>
            <a:r>
              <a:rPr lang="el-GR" sz="6400" dirty="0">
                <a:highlight>
                  <a:srgbClr val="00FF00"/>
                </a:highlight>
              </a:rPr>
              <a:t>[</a:t>
            </a:r>
            <a:r>
              <a:rPr lang="el-GR" sz="6400" dirty="0" err="1">
                <a:highlight>
                  <a:srgbClr val="00FF00"/>
                </a:highlight>
              </a:rPr>
              <a:t>ις</a:t>
            </a:r>
            <a:r>
              <a:rPr lang="el-GR" sz="6400" dirty="0">
                <a:highlight>
                  <a:srgbClr val="00FF00"/>
                </a:highlight>
              </a:rPr>
              <a:t>]…</a:t>
            </a:r>
            <a:endParaRPr lang="en-AU" sz="6400" dirty="0">
              <a:highlight>
                <a:srgbClr val="00FF00"/>
              </a:highlight>
            </a:endParaRPr>
          </a:p>
          <a:p>
            <a:pPr marL="0" indent="0">
              <a:lnSpc>
                <a:spcPct val="120000"/>
              </a:lnSpc>
              <a:spcBef>
                <a:spcPts val="0"/>
              </a:spcBef>
              <a:buNone/>
            </a:pPr>
            <a:r>
              <a:rPr lang="el-GR" sz="6400" dirty="0"/>
              <a:t>22 </a:t>
            </a:r>
            <a:r>
              <a:rPr lang="en-AU" sz="6400" dirty="0"/>
              <a:t>	</a:t>
            </a:r>
            <a:r>
              <a:rPr lang="el-GR" sz="6400" dirty="0">
                <a:highlight>
                  <a:srgbClr val="00FF00"/>
                </a:highlight>
              </a:rPr>
              <a:t>]</a:t>
            </a:r>
            <a:r>
              <a:rPr lang="el-GR" sz="6400" dirty="0" err="1">
                <a:highlight>
                  <a:srgbClr val="00FF00"/>
                </a:highlight>
              </a:rPr>
              <a:t>αραπέμψει</a:t>
            </a:r>
            <a:r>
              <a:rPr lang="el-GR" sz="6400" dirty="0">
                <a:highlight>
                  <a:srgbClr val="00FF00"/>
                </a:highlight>
              </a:rPr>
              <a:t> </a:t>
            </a:r>
            <a:r>
              <a:rPr lang="el-GR" sz="6400" dirty="0" err="1">
                <a:highlight>
                  <a:srgbClr val="00FF00"/>
                </a:highlight>
              </a:rPr>
              <a:t>τὸν</a:t>
            </a:r>
            <a:r>
              <a:rPr lang="el-GR" sz="6400" dirty="0">
                <a:highlight>
                  <a:srgbClr val="00FF00"/>
                </a:highlight>
              </a:rPr>
              <a:t> </a:t>
            </a:r>
            <a:r>
              <a:rPr lang="el-GR" sz="6400" dirty="0" err="1">
                <a:highlight>
                  <a:srgbClr val="00FF00"/>
                </a:highlight>
              </a:rPr>
              <a:t>ἀπ</a:t>
            </a:r>
            <a:r>
              <a:rPr lang="el-GR" sz="6400" dirty="0">
                <a:highlight>
                  <a:srgbClr val="00FF00"/>
                </a:highlight>
              </a:rPr>
              <a:t>' </a:t>
            </a:r>
            <a:r>
              <a:rPr lang="el-GR" sz="6400" dirty="0" err="1">
                <a:highlight>
                  <a:srgbClr val="00FF00"/>
                </a:highlight>
              </a:rPr>
              <a:t>ὀθνείας</a:t>
            </a:r>
            <a:r>
              <a:rPr lang="el-GR" sz="6400" dirty="0">
                <a:highlight>
                  <a:srgbClr val="00FF00"/>
                </a:highlight>
              </a:rPr>
              <a:t> </a:t>
            </a:r>
            <a:r>
              <a:rPr lang="el-GR" sz="6400" dirty="0" err="1">
                <a:highlight>
                  <a:srgbClr val="00FF00"/>
                </a:highlight>
              </a:rPr>
              <a:t>ἐπεγ̣είρων</a:t>
            </a:r>
            <a:endParaRPr lang="en-AU" sz="6400" dirty="0">
              <a:highlight>
                <a:srgbClr val="00FF00"/>
              </a:highlight>
            </a:endParaRPr>
          </a:p>
          <a:p>
            <a:pPr marL="0" indent="0">
              <a:lnSpc>
                <a:spcPct val="120000"/>
              </a:lnSpc>
              <a:spcBef>
                <a:spcPts val="0"/>
              </a:spcBef>
              <a:buNone/>
            </a:pPr>
            <a:r>
              <a:rPr lang="el-GR" sz="6400" dirty="0"/>
              <a:t>23</a:t>
            </a:r>
            <a:r>
              <a:rPr lang="en-AU" sz="6400" dirty="0"/>
              <a:t>	</a:t>
            </a:r>
            <a:r>
              <a:rPr lang="el-GR" sz="6400" dirty="0">
                <a:highlight>
                  <a:srgbClr val="00FFFF"/>
                </a:highlight>
              </a:rPr>
              <a:t>]</a:t>
            </a:r>
            <a:r>
              <a:rPr lang="el-GR" sz="6400" dirty="0" err="1">
                <a:highlight>
                  <a:srgbClr val="00FFFF"/>
                </a:highlight>
              </a:rPr>
              <a:t>γνωτε</a:t>
            </a:r>
            <a:r>
              <a:rPr lang="el-GR" sz="6400" dirty="0">
                <a:highlight>
                  <a:srgbClr val="00FFFF"/>
                </a:highlight>
              </a:rPr>
              <a:t>, </a:t>
            </a:r>
            <a:r>
              <a:rPr lang="el-GR" sz="6400" dirty="0" err="1">
                <a:highlight>
                  <a:srgbClr val="00FFFF"/>
                </a:highlight>
              </a:rPr>
              <a:t>θεαί</a:t>
            </a:r>
            <a:r>
              <a:rPr lang="el-GR" sz="6400" dirty="0">
                <a:highlight>
                  <a:srgbClr val="00FFFF"/>
                </a:highlight>
              </a:rPr>
              <a:t>: </a:t>
            </a:r>
            <a:r>
              <a:rPr lang="el-GR" sz="6400" b="1" dirty="0" err="1">
                <a:highlight>
                  <a:srgbClr val="00FFFF"/>
                </a:highlight>
              </a:rPr>
              <a:t>τραγικῶν</a:t>
            </a:r>
            <a:r>
              <a:rPr lang="el-GR" sz="6400" b="1" dirty="0">
                <a:highlight>
                  <a:srgbClr val="00FFFF"/>
                </a:highlight>
              </a:rPr>
              <a:t> </a:t>
            </a:r>
            <a:r>
              <a:rPr lang="el-GR" sz="6400" b="1" dirty="0" err="1">
                <a:highlight>
                  <a:srgbClr val="00FFFF"/>
                </a:highlight>
              </a:rPr>
              <a:t>ὁ</a:t>
            </a:r>
            <a:r>
              <a:rPr lang="el-GR" sz="6400" b="1" dirty="0">
                <a:highlight>
                  <a:srgbClr val="00FFFF"/>
                </a:highlight>
              </a:rPr>
              <a:t> </a:t>
            </a:r>
            <a:r>
              <a:rPr lang="el-GR" sz="6400" b="1" dirty="0" err="1">
                <a:highlight>
                  <a:srgbClr val="00FFFF"/>
                </a:highlight>
              </a:rPr>
              <a:t>παρὼν</a:t>
            </a:r>
            <a:r>
              <a:rPr lang="el-GR" sz="6400" b="1" dirty="0">
                <a:highlight>
                  <a:srgbClr val="00FFFF"/>
                </a:highlight>
              </a:rPr>
              <a:t> πόνος </a:t>
            </a:r>
            <a:r>
              <a:rPr lang="el-GR" sz="6400" b="1" dirty="0" err="1">
                <a:highlight>
                  <a:srgbClr val="00FFFF"/>
                </a:highlight>
              </a:rPr>
              <a:t>ὕμνων</a:t>
            </a:r>
            <a:endParaRPr lang="en-AU" sz="6400" b="1" dirty="0">
              <a:highlight>
                <a:srgbClr val="00FFFF"/>
              </a:highlight>
            </a:endParaRPr>
          </a:p>
          <a:p>
            <a:pPr marL="0" indent="0">
              <a:lnSpc>
                <a:spcPct val="120000"/>
              </a:lnSpc>
              <a:spcBef>
                <a:spcPts val="0"/>
              </a:spcBef>
              <a:buNone/>
            </a:pPr>
            <a:r>
              <a:rPr lang="el-GR" sz="6400" dirty="0"/>
              <a:t>24</a:t>
            </a:r>
            <a:r>
              <a:rPr lang="en-AU" sz="6400" dirty="0"/>
              <a:t>	</a:t>
            </a:r>
            <a:r>
              <a:rPr lang="el-GR" sz="6400" dirty="0">
                <a:highlight>
                  <a:srgbClr val="00FFFF"/>
                </a:highlight>
              </a:rPr>
              <a:t>]</a:t>
            </a:r>
            <a:r>
              <a:rPr lang="el-GR" sz="6400" dirty="0" err="1">
                <a:highlight>
                  <a:srgbClr val="00FFFF"/>
                </a:highlight>
              </a:rPr>
              <a:t>ος</a:t>
            </a:r>
            <a:r>
              <a:rPr lang="el-GR" sz="6400" dirty="0">
                <a:highlight>
                  <a:srgbClr val="00FFFF"/>
                </a:highlight>
              </a:rPr>
              <a:t> </a:t>
            </a:r>
            <a:r>
              <a:rPr lang="el-GR" sz="6400" dirty="0" err="1">
                <a:highlight>
                  <a:srgbClr val="00FFFF"/>
                </a:highlight>
              </a:rPr>
              <a:t>ὁρίζει</a:t>
            </a:r>
            <a:r>
              <a:rPr lang="el-GR" sz="6400" dirty="0">
                <a:highlight>
                  <a:srgbClr val="00FFFF"/>
                </a:highlight>
              </a:rPr>
              <a:t>. </a:t>
            </a:r>
            <a:r>
              <a:rPr lang="el-GR" sz="6400" dirty="0" err="1">
                <a:highlight>
                  <a:srgbClr val="00FFFF"/>
                </a:highlight>
              </a:rPr>
              <a:t>μὴ</a:t>
            </a:r>
            <a:r>
              <a:rPr lang="el-GR" sz="6400" dirty="0">
                <a:highlight>
                  <a:srgbClr val="00FFFF"/>
                </a:highlight>
              </a:rPr>
              <a:t> </a:t>
            </a:r>
            <a:r>
              <a:rPr lang="el-GR" sz="6400" dirty="0" err="1">
                <a:highlight>
                  <a:srgbClr val="00FFFF"/>
                </a:highlight>
              </a:rPr>
              <a:t>τὰ</a:t>
            </a:r>
            <a:r>
              <a:rPr lang="el-GR" sz="6400" dirty="0">
                <a:highlight>
                  <a:srgbClr val="00FFFF"/>
                </a:highlight>
              </a:rPr>
              <a:t> </a:t>
            </a:r>
            <a:r>
              <a:rPr lang="el-GR" sz="6400" dirty="0" err="1">
                <a:highlight>
                  <a:srgbClr val="00FFFF"/>
                </a:highlight>
              </a:rPr>
              <a:t>δικαίω̣ς</a:t>
            </a:r>
            <a:r>
              <a:rPr lang="el-GR" sz="6400" dirty="0">
                <a:highlight>
                  <a:srgbClr val="00FFFF"/>
                </a:highlight>
              </a:rPr>
              <a:t> </a:t>
            </a:r>
            <a:r>
              <a:rPr lang="el-GR" sz="6400" dirty="0" err="1">
                <a:highlight>
                  <a:srgbClr val="00FFFF"/>
                </a:highlight>
              </a:rPr>
              <a:t>καλὰ</a:t>
            </a:r>
            <a:r>
              <a:rPr lang="el-GR" sz="6400" dirty="0">
                <a:highlight>
                  <a:srgbClr val="00FFFF"/>
                </a:highlight>
              </a:rPr>
              <a:t> </a:t>
            </a:r>
            <a:r>
              <a:rPr lang="el-GR" sz="6400" dirty="0" err="1">
                <a:highlight>
                  <a:srgbClr val="00FFFF"/>
                </a:highlight>
              </a:rPr>
              <a:t>μόχθωι</a:t>
            </a:r>
            <a:endParaRPr lang="en-AU" sz="6400" dirty="0">
              <a:highlight>
                <a:srgbClr val="00FFFF"/>
              </a:highlight>
            </a:endParaRPr>
          </a:p>
          <a:p>
            <a:pPr marL="0" indent="0">
              <a:lnSpc>
                <a:spcPct val="120000"/>
              </a:lnSpc>
              <a:spcBef>
                <a:spcPts val="0"/>
              </a:spcBef>
              <a:buNone/>
            </a:pPr>
            <a:r>
              <a:rPr lang="el-GR" sz="6400" dirty="0"/>
              <a:t>25</a:t>
            </a:r>
            <a:r>
              <a:rPr lang="en-AU" sz="6400" dirty="0"/>
              <a:t>	</a:t>
            </a:r>
            <a:r>
              <a:rPr lang="el-GR" sz="6400" dirty="0">
                <a:highlight>
                  <a:srgbClr val="00FFFF"/>
                </a:highlight>
              </a:rPr>
              <a:t>]</a:t>
            </a:r>
            <a:r>
              <a:rPr lang="el-GR" sz="6400" dirty="0" err="1">
                <a:highlight>
                  <a:srgbClr val="00FFFF"/>
                </a:highlight>
              </a:rPr>
              <a:t>φθέντα</a:t>
            </a:r>
            <a:r>
              <a:rPr lang="el-GR" sz="6400" dirty="0">
                <a:highlight>
                  <a:srgbClr val="00FFFF"/>
                </a:highlight>
              </a:rPr>
              <a:t> μόλις </a:t>
            </a:r>
            <a:r>
              <a:rPr lang="el-GR" sz="6400" dirty="0" err="1">
                <a:highlight>
                  <a:srgbClr val="00FFFF"/>
                </a:highlight>
              </a:rPr>
              <a:t>θῆτε</a:t>
            </a:r>
            <a:r>
              <a:rPr lang="el-GR" sz="6400" dirty="0">
                <a:highlight>
                  <a:srgbClr val="00FFFF"/>
                </a:highlight>
              </a:rPr>
              <a:t>̣ </a:t>
            </a:r>
            <a:r>
              <a:rPr lang="el-GR" sz="6400" dirty="0" err="1">
                <a:highlight>
                  <a:srgbClr val="00FFFF"/>
                </a:highlight>
              </a:rPr>
              <a:t>παρέργου</a:t>
            </a:r>
            <a:r>
              <a:rPr lang="el-GR" sz="6400" dirty="0">
                <a:highlight>
                  <a:srgbClr val="00FFFF"/>
                </a:highlight>
              </a:rPr>
              <a:t> τρίτα φόρτου</a:t>
            </a:r>
            <a:endParaRPr lang="en-AU" sz="6400" dirty="0">
              <a:highlight>
                <a:srgbClr val="00FFFF"/>
              </a:highlight>
            </a:endParaRPr>
          </a:p>
          <a:p>
            <a:pPr marL="0" indent="0">
              <a:lnSpc>
                <a:spcPct val="120000"/>
              </a:lnSpc>
              <a:spcBef>
                <a:spcPts val="0"/>
              </a:spcBef>
              <a:buNone/>
            </a:pPr>
            <a:r>
              <a:rPr lang="el-GR" sz="6400" dirty="0"/>
              <a:t>26	</a:t>
            </a:r>
            <a:r>
              <a:rPr lang="el-GR" sz="6400" dirty="0">
                <a:highlight>
                  <a:srgbClr val="00FFFF"/>
                </a:highlight>
              </a:rPr>
              <a:t>]</a:t>
            </a:r>
            <a:r>
              <a:rPr lang="el-GR" sz="6400" dirty="0" err="1">
                <a:highlight>
                  <a:srgbClr val="00FFFF"/>
                </a:highlight>
              </a:rPr>
              <a:t>αδεν</a:t>
            </a:r>
            <a:r>
              <a:rPr lang="el-GR" sz="6400" dirty="0">
                <a:highlight>
                  <a:srgbClr val="00FFFF"/>
                </a:highlight>
              </a:rPr>
              <a:t> </a:t>
            </a:r>
            <a:r>
              <a:rPr lang="el-GR" sz="6400" dirty="0" err="1">
                <a:highlight>
                  <a:srgbClr val="00FFFF"/>
                </a:highlight>
              </a:rPr>
              <a:t>ὀρθῆι</a:t>
            </a:r>
            <a:r>
              <a:rPr lang="el-GR" sz="6400" dirty="0">
                <a:highlight>
                  <a:srgbClr val="00FFFF"/>
                </a:highlight>
              </a:rPr>
              <a:t> Διόνυσος</a:t>
            </a:r>
            <a:endParaRPr lang="en-AU" sz="6400" dirty="0">
              <a:highlight>
                <a:srgbClr val="00FFFF"/>
              </a:highlight>
            </a:endParaRPr>
          </a:p>
          <a:p>
            <a:pPr marL="0" indent="0">
              <a:lnSpc>
                <a:spcPct val="120000"/>
              </a:lnSpc>
              <a:spcBef>
                <a:spcPts val="0"/>
              </a:spcBef>
              <a:buNone/>
            </a:pPr>
            <a:r>
              <a:rPr lang="el-GR" sz="6400" dirty="0"/>
              <a:t>27	</a:t>
            </a:r>
            <a:r>
              <a:rPr lang="en-AU" sz="6400" dirty="0"/>
              <a:t>	</a:t>
            </a:r>
            <a:r>
              <a:rPr lang="el-GR" sz="6400" dirty="0">
                <a:highlight>
                  <a:srgbClr val="00FFFF"/>
                </a:highlight>
              </a:rPr>
              <a:t>β]</a:t>
            </a:r>
            <a:r>
              <a:rPr lang="el-GR" sz="6400" dirty="0" err="1">
                <a:highlight>
                  <a:srgbClr val="00FFFF"/>
                </a:highlight>
              </a:rPr>
              <a:t>ραβεύσας</a:t>
            </a:r>
            <a:r>
              <a:rPr lang="el-GR" sz="6400" dirty="0">
                <a:highlight>
                  <a:srgbClr val="00FFFF"/>
                </a:highlight>
              </a:rPr>
              <a:t> </a:t>
            </a:r>
            <a:r>
              <a:rPr lang="el-GR" sz="6400" dirty="0" err="1">
                <a:highlight>
                  <a:srgbClr val="00FFFF"/>
                </a:highlight>
              </a:rPr>
              <a:t>γ’ἐν</a:t>
            </a:r>
            <a:r>
              <a:rPr lang="el-GR" sz="6400" dirty="0">
                <a:highlight>
                  <a:srgbClr val="00FFFF"/>
                </a:highlight>
              </a:rPr>
              <a:t> </a:t>
            </a:r>
            <a:r>
              <a:rPr lang="el-GR" sz="6400" dirty="0" err="1">
                <a:highlight>
                  <a:srgbClr val="00FFFF"/>
                </a:highlight>
              </a:rPr>
              <a:t>ἀγῶνι</a:t>
            </a:r>
            <a:r>
              <a:rPr lang="el-GR" sz="6400" dirty="0"/>
              <a:t>.</a:t>
            </a:r>
            <a:endParaRPr lang="en-AU" sz="6400" dirty="0"/>
          </a:p>
          <a:p>
            <a:endParaRPr lang="en-US" dirty="0"/>
          </a:p>
        </p:txBody>
      </p:sp>
      <p:sp>
        <p:nvSpPr>
          <p:cNvPr id="4" name="TextBox 3">
            <a:extLst>
              <a:ext uri="{FF2B5EF4-FFF2-40B4-BE49-F238E27FC236}">
                <a16:creationId xmlns:a16="http://schemas.microsoft.com/office/drawing/2014/main" id="{B66A5320-31C6-F545-A071-D909818B9577}"/>
              </a:ext>
            </a:extLst>
          </p:cNvPr>
          <p:cNvSpPr txBox="1"/>
          <p:nvPr/>
        </p:nvSpPr>
        <p:spPr>
          <a:xfrm>
            <a:off x="6880485" y="1828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21BF2E2-B637-9D47-AA2B-FA2DB360767D}"/>
              </a:ext>
            </a:extLst>
          </p:cNvPr>
          <p:cNvSpPr txBox="1"/>
          <p:nvPr/>
        </p:nvSpPr>
        <p:spPr>
          <a:xfrm>
            <a:off x="397862" y="1502688"/>
            <a:ext cx="6390258" cy="5355312"/>
          </a:xfrm>
          <a:prstGeom prst="rect">
            <a:avLst/>
          </a:prstGeom>
          <a:noFill/>
        </p:spPr>
        <p:txBody>
          <a:bodyPr wrap="square" rtlCol="0">
            <a:spAutoFit/>
          </a:bodyPr>
          <a:lstStyle/>
          <a:p>
            <a:r>
              <a:rPr lang="en-AU" dirty="0">
                <a:highlight>
                  <a:srgbClr val="FFFF00"/>
                </a:highlight>
              </a:rPr>
              <a:t>[1]…(</a:t>
            </a:r>
            <a:r>
              <a:rPr lang="en-AU" i="1" dirty="0">
                <a:highlight>
                  <a:srgbClr val="FFFF00"/>
                </a:highlight>
              </a:rPr>
              <a:t>lest he?</a:t>
            </a:r>
            <a:r>
              <a:rPr lang="en-AU" dirty="0">
                <a:highlight>
                  <a:srgbClr val="FFFF00"/>
                </a:highlight>
              </a:rPr>
              <a:t>) slip off into the swell [4]…the hymn (to?) Semele’s son [5]… the Arcadian god [6]… (examining?)…[7]…(Hermes?) hand over (Dionysus) [8]…after my escape I played as a youngster in the cave [9]… a simple…-worker, untainted by every vice [10]…taking the mountain’s harvest [11]…what anciently had not been guarded because of wild beasts’ attacks [12]…I educated and guarded (</a:t>
            </a:r>
            <a:r>
              <a:rPr lang="en-AU" i="1" dirty="0">
                <a:highlight>
                  <a:srgbClr val="FFFF00"/>
                </a:highlight>
              </a:rPr>
              <a:t>Dionysus’</a:t>
            </a:r>
            <a:r>
              <a:rPr lang="en-AU" dirty="0">
                <a:highlight>
                  <a:srgbClr val="FFFF00"/>
                </a:highlight>
              </a:rPr>
              <a:t>) youthful prime [13]…I bore autumn’s (harvest?) to deep vats [14]…I revealed Dionysus’ draught to mortals [15]…the initiate never ceasing…for Bacchus [16]…and the first (Bacchant?) of the god tied up…in her locks [17]… forgetfulness of…shone out in those delights [18]…</a:t>
            </a:r>
            <a:r>
              <a:rPr lang="en-AU" i="1" dirty="0" err="1">
                <a:highlight>
                  <a:srgbClr val="FFFF00"/>
                </a:highlight>
              </a:rPr>
              <a:t>thiasos</a:t>
            </a:r>
            <a:r>
              <a:rPr lang="en-AU" dirty="0">
                <a:highlight>
                  <a:srgbClr val="FFFF00"/>
                </a:highlight>
              </a:rPr>
              <a:t>. </a:t>
            </a:r>
            <a:r>
              <a:rPr lang="en-AU" dirty="0">
                <a:highlight>
                  <a:srgbClr val="00FF00"/>
                </a:highlight>
              </a:rPr>
              <a:t>I was taught to vaunt such things. [19]…says the great bard of Salamis [20]…steward of…but now I have been rolled headlong into deceptions [21]…a little (…?) serving the lying [22]…will escort the…from a foreign land(?) </a:t>
            </a:r>
            <a:r>
              <a:rPr lang="en-AU" dirty="0">
                <a:highlight>
                  <a:srgbClr val="00FFFF"/>
                </a:highlight>
              </a:rPr>
              <a:t>[23]…know (well? </a:t>
            </a:r>
            <a:r>
              <a:rPr lang="en-AU" i="1" dirty="0">
                <a:highlight>
                  <a:srgbClr val="00FFFF"/>
                </a:highlight>
              </a:rPr>
              <a:t>or</a:t>
            </a:r>
            <a:r>
              <a:rPr lang="en-AU" dirty="0">
                <a:highlight>
                  <a:srgbClr val="00FFFF"/>
                </a:highlight>
              </a:rPr>
              <a:t> show pardon?), you goddesses: the present labour of tragic hymns [24]…sets a limit. Don’t put what is justly beautiful [25]…(</a:t>
            </a:r>
            <a:r>
              <a:rPr lang="en-AU" i="1" dirty="0">
                <a:highlight>
                  <a:srgbClr val="00FFFF"/>
                </a:highlight>
              </a:rPr>
              <a:t>and?</a:t>
            </a:r>
            <a:r>
              <a:rPr lang="en-AU" dirty="0">
                <a:highlight>
                  <a:srgbClr val="00FFFF"/>
                </a:highlight>
              </a:rPr>
              <a:t>) has been hard (</a:t>
            </a:r>
            <a:r>
              <a:rPr lang="en-AU" i="1" dirty="0">
                <a:highlight>
                  <a:srgbClr val="00FFFF"/>
                </a:highlight>
              </a:rPr>
              <a:t>won?</a:t>
            </a:r>
            <a:r>
              <a:rPr lang="en-AU" dirty="0">
                <a:highlight>
                  <a:srgbClr val="00FFFF"/>
                </a:highlight>
              </a:rPr>
              <a:t>)…with toil…in third place…among incidental trash [26]…with upright…Dionysus [27]…adjudicating the contest</a:t>
            </a:r>
            <a:r>
              <a:rPr lang="en-AU" dirty="0"/>
              <a:t>. </a:t>
            </a:r>
            <a:endParaRPr lang="en-US" dirty="0"/>
          </a:p>
        </p:txBody>
      </p:sp>
      <p:sp>
        <p:nvSpPr>
          <p:cNvPr id="6" name="TextBox 5">
            <a:extLst>
              <a:ext uri="{FF2B5EF4-FFF2-40B4-BE49-F238E27FC236}">
                <a16:creationId xmlns:a16="http://schemas.microsoft.com/office/drawing/2014/main" id="{53E327F0-B2E1-A548-A7AA-56A68D7E4438}"/>
              </a:ext>
            </a:extLst>
          </p:cNvPr>
          <p:cNvSpPr txBox="1"/>
          <p:nvPr/>
        </p:nvSpPr>
        <p:spPr>
          <a:xfrm>
            <a:off x="1045218" y="421885"/>
            <a:ext cx="4081567" cy="707886"/>
          </a:xfrm>
          <a:prstGeom prst="rect">
            <a:avLst/>
          </a:prstGeom>
          <a:noFill/>
        </p:spPr>
        <p:txBody>
          <a:bodyPr wrap="none" rtlCol="0">
            <a:spAutoFit/>
          </a:bodyPr>
          <a:lstStyle/>
          <a:p>
            <a:r>
              <a:rPr lang="en-AU" sz="4000" i="1" dirty="0" err="1">
                <a:latin typeface="+mj-lt"/>
              </a:rPr>
              <a:t>TrGF</a:t>
            </a:r>
            <a:r>
              <a:rPr lang="en-AU" sz="4000" dirty="0">
                <a:latin typeface="+mj-lt"/>
              </a:rPr>
              <a:t> </a:t>
            </a:r>
            <a:r>
              <a:rPr lang="en-AU" sz="4000" i="1" dirty="0" err="1">
                <a:latin typeface="+mj-lt"/>
              </a:rPr>
              <a:t>adesp</a:t>
            </a:r>
            <a:r>
              <a:rPr lang="en-AU" sz="4000" dirty="0">
                <a:latin typeface="+mj-lt"/>
              </a:rPr>
              <a:t>. F 646a</a:t>
            </a:r>
            <a:endParaRPr lang="en-US" sz="4000" dirty="0">
              <a:latin typeface="+mj-lt"/>
            </a:endParaRPr>
          </a:p>
        </p:txBody>
      </p:sp>
    </p:spTree>
    <p:extLst>
      <p:ext uri="{BB962C8B-B14F-4D97-AF65-F5344CB8AC3E}">
        <p14:creationId xmlns:p14="http://schemas.microsoft.com/office/powerpoint/2010/main" val="218387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0C517-5411-0E4D-AABD-975855823540}"/>
              </a:ext>
            </a:extLst>
          </p:cNvPr>
          <p:cNvSpPr>
            <a:spLocks noGrp="1"/>
          </p:cNvSpPr>
          <p:nvPr>
            <p:ph idx="1"/>
          </p:nvPr>
        </p:nvSpPr>
        <p:spPr>
          <a:xfrm>
            <a:off x="838200" y="779489"/>
            <a:ext cx="10515600" cy="5397474"/>
          </a:xfrm>
        </p:spPr>
        <p:txBody>
          <a:bodyPr/>
          <a:lstStyle/>
          <a:p>
            <a:pPr marL="0" lvl="0" indent="0">
              <a:buNone/>
            </a:pPr>
            <a:r>
              <a:rPr lang="en-AU" b="1" dirty="0"/>
              <a:t>Herodotus 5.67</a:t>
            </a:r>
            <a:endParaRPr lang="en-AU" dirty="0"/>
          </a:p>
          <a:p>
            <a:pPr marL="0" indent="0">
              <a:buNone/>
            </a:pPr>
            <a:r>
              <a:rPr lang="en-AU" dirty="0"/>
              <a:t> </a:t>
            </a:r>
          </a:p>
          <a:p>
            <a:pPr marL="0" indent="0">
              <a:buNone/>
            </a:pPr>
            <a:r>
              <a:rPr lang="el-GR" dirty="0" err="1"/>
              <a:t>τά</a:t>
            </a:r>
            <a:r>
              <a:rPr lang="el-GR" dirty="0"/>
              <a:t> τε </a:t>
            </a:r>
            <a:r>
              <a:rPr lang="el-GR" dirty="0" err="1"/>
              <a:t>δὴ</a:t>
            </a:r>
            <a:r>
              <a:rPr lang="el-GR" dirty="0"/>
              <a:t> </a:t>
            </a:r>
            <a:r>
              <a:rPr lang="el-GR" dirty="0" err="1"/>
              <a:t>ἄλλα</a:t>
            </a:r>
            <a:r>
              <a:rPr lang="el-GR" dirty="0"/>
              <a:t> </a:t>
            </a:r>
            <a:r>
              <a:rPr lang="el-GR" dirty="0" err="1"/>
              <a:t>οἱ</a:t>
            </a:r>
            <a:r>
              <a:rPr lang="el-GR" dirty="0"/>
              <a:t> </a:t>
            </a:r>
            <a:r>
              <a:rPr lang="el-GR" dirty="0" err="1"/>
              <a:t>Σικυώνιοι</a:t>
            </a:r>
            <a:r>
              <a:rPr lang="el-GR" dirty="0"/>
              <a:t> </a:t>
            </a:r>
            <a:r>
              <a:rPr lang="el-GR" dirty="0" err="1"/>
              <a:t>ἐτίμων</a:t>
            </a:r>
            <a:r>
              <a:rPr lang="el-GR" dirty="0"/>
              <a:t> </a:t>
            </a:r>
            <a:r>
              <a:rPr lang="el-GR" dirty="0" err="1"/>
              <a:t>τὸν</a:t>
            </a:r>
            <a:r>
              <a:rPr lang="el-GR" dirty="0"/>
              <a:t> </a:t>
            </a:r>
            <a:r>
              <a:rPr lang="el-GR" dirty="0" err="1"/>
              <a:t>Ἄδρηστον</a:t>
            </a:r>
            <a:r>
              <a:rPr lang="el-GR" dirty="0"/>
              <a:t> </a:t>
            </a:r>
            <a:r>
              <a:rPr lang="el-GR" dirty="0" err="1"/>
              <a:t>καὶ</a:t>
            </a:r>
            <a:r>
              <a:rPr lang="el-GR" dirty="0"/>
              <a:t> </a:t>
            </a:r>
            <a:r>
              <a:rPr lang="el-GR" dirty="0" err="1"/>
              <a:t>δὴ</a:t>
            </a:r>
            <a:r>
              <a:rPr lang="el-GR" dirty="0"/>
              <a:t> </a:t>
            </a:r>
            <a:r>
              <a:rPr lang="el-GR" dirty="0" err="1"/>
              <a:t>πρὸς</a:t>
            </a:r>
            <a:r>
              <a:rPr lang="el-GR" dirty="0"/>
              <a:t> </a:t>
            </a:r>
            <a:r>
              <a:rPr lang="el-GR" dirty="0" err="1"/>
              <a:t>τὰ</a:t>
            </a:r>
            <a:r>
              <a:rPr lang="el-GR" dirty="0"/>
              <a:t> </a:t>
            </a:r>
            <a:r>
              <a:rPr lang="el-GR" dirty="0" err="1"/>
              <a:t>πάθεα</a:t>
            </a:r>
            <a:r>
              <a:rPr lang="el-GR" dirty="0"/>
              <a:t> </a:t>
            </a:r>
            <a:r>
              <a:rPr lang="el-GR" dirty="0" err="1"/>
              <a:t>αὐτοῦ</a:t>
            </a:r>
            <a:r>
              <a:rPr lang="el-GR" dirty="0"/>
              <a:t> </a:t>
            </a:r>
            <a:r>
              <a:rPr lang="el-GR" b="1" dirty="0" err="1"/>
              <a:t>τραγικοῖσι</a:t>
            </a:r>
            <a:r>
              <a:rPr lang="el-GR" b="1" dirty="0"/>
              <a:t> </a:t>
            </a:r>
            <a:r>
              <a:rPr lang="el-GR" b="1" dirty="0" err="1"/>
              <a:t>χοροῖσι</a:t>
            </a:r>
            <a:r>
              <a:rPr lang="el-GR" b="1" dirty="0"/>
              <a:t> </a:t>
            </a:r>
            <a:r>
              <a:rPr lang="el-GR" dirty="0" err="1"/>
              <a:t>ἐγέραιρον</a:t>
            </a:r>
            <a:r>
              <a:rPr lang="en-AU" dirty="0"/>
              <a:t>, </a:t>
            </a:r>
            <a:r>
              <a:rPr lang="el-GR" dirty="0" err="1"/>
              <a:t>τὸν</a:t>
            </a:r>
            <a:r>
              <a:rPr lang="el-GR" dirty="0"/>
              <a:t> </a:t>
            </a:r>
            <a:r>
              <a:rPr lang="el-GR" dirty="0" err="1"/>
              <a:t>μὲν</a:t>
            </a:r>
            <a:r>
              <a:rPr lang="el-GR" dirty="0"/>
              <a:t> </a:t>
            </a:r>
            <a:r>
              <a:rPr lang="el-GR" dirty="0" err="1"/>
              <a:t>Διόνυσον</a:t>
            </a:r>
            <a:r>
              <a:rPr lang="el-GR" dirty="0"/>
              <a:t> </a:t>
            </a:r>
            <a:r>
              <a:rPr lang="el-GR" dirty="0" err="1"/>
              <a:t>οὐ</a:t>
            </a:r>
            <a:r>
              <a:rPr lang="el-GR" dirty="0"/>
              <a:t> </a:t>
            </a:r>
            <a:r>
              <a:rPr lang="el-GR" dirty="0" err="1"/>
              <a:t>τιμῶντες</a:t>
            </a:r>
            <a:r>
              <a:rPr lang="en-AU" dirty="0"/>
              <a:t>, </a:t>
            </a:r>
            <a:r>
              <a:rPr lang="el-GR" dirty="0" err="1"/>
              <a:t>τὸν</a:t>
            </a:r>
            <a:r>
              <a:rPr lang="el-GR" dirty="0"/>
              <a:t> </a:t>
            </a:r>
            <a:r>
              <a:rPr lang="el-GR" dirty="0" err="1"/>
              <a:t>δὲ</a:t>
            </a:r>
            <a:r>
              <a:rPr lang="el-GR" dirty="0"/>
              <a:t> </a:t>
            </a:r>
            <a:r>
              <a:rPr lang="el-GR" dirty="0" err="1"/>
              <a:t>Ἄδρηστον</a:t>
            </a:r>
            <a:r>
              <a:rPr lang="en-AU" dirty="0"/>
              <a:t>. </a:t>
            </a:r>
            <a:r>
              <a:rPr lang="el-GR" dirty="0"/>
              <a:t>Κλεισθένης </a:t>
            </a:r>
            <a:r>
              <a:rPr lang="el-GR" dirty="0" err="1"/>
              <a:t>δὲ</a:t>
            </a:r>
            <a:r>
              <a:rPr lang="el-GR" dirty="0"/>
              <a:t> </a:t>
            </a:r>
            <a:r>
              <a:rPr lang="el-GR" dirty="0" err="1"/>
              <a:t>χοροὺς</a:t>
            </a:r>
            <a:r>
              <a:rPr lang="el-GR" dirty="0"/>
              <a:t> </a:t>
            </a:r>
            <a:r>
              <a:rPr lang="el-GR" dirty="0" err="1"/>
              <a:t>μὲν</a:t>
            </a:r>
            <a:r>
              <a:rPr lang="el-GR" dirty="0"/>
              <a:t> </a:t>
            </a:r>
            <a:r>
              <a:rPr lang="el-GR" dirty="0" err="1"/>
              <a:t>τῷ</a:t>
            </a:r>
            <a:r>
              <a:rPr lang="el-GR" dirty="0"/>
              <a:t> </a:t>
            </a:r>
            <a:r>
              <a:rPr lang="el-GR" dirty="0" err="1"/>
              <a:t>Διονύσῳ</a:t>
            </a:r>
            <a:r>
              <a:rPr lang="el-GR" dirty="0"/>
              <a:t> </a:t>
            </a:r>
            <a:r>
              <a:rPr lang="el-GR" dirty="0" err="1"/>
              <a:t>ἀπέδωκε</a:t>
            </a:r>
            <a:r>
              <a:rPr lang="en-AU" dirty="0"/>
              <a:t>, </a:t>
            </a:r>
            <a:r>
              <a:rPr lang="el-GR" dirty="0" err="1"/>
              <a:t>τὴν</a:t>
            </a:r>
            <a:r>
              <a:rPr lang="el-GR" dirty="0"/>
              <a:t> </a:t>
            </a:r>
            <a:r>
              <a:rPr lang="el-GR" dirty="0" err="1"/>
              <a:t>δὲ</a:t>
            </a:r>
            <a:r>
              <a:rPr lang="el-GR" dirty="0"/>
              <a:t> </a:t>
            </a:r>
            <a:r>
              <a:rPr lang="el-GR" dirty="0" err="1"/>
              <a:t>ἄλλην</a:t>
            </a:r>
            <a:r>
              <a:rPr lang="el-GR" dirty="0"/>
              <a:t> </a:t>
            </a:r>
            <a:r>
              <a:rPr lang="el-GR" dirty="0" err="1"/>
              <a:t>θυσίην</a:t>
            </a:r>
            <a:r>
              <a:rPr lang="el-GR" dirty="0"/>
              <a:t> </a:t>
            </a:r>
            <a:r>
              <a:rPr lang="el-GR" dirty="0" err="1"/>
              <a:t>Μελανίππῳ</a:t>
            </a:r>
            <a:r>
              <a:rPr lang="en-AU" dirty="0"/>
              <a:t>. </a:t>
            </a:r>
          </a:p>
          <a:p>
            <a:pPr marL="0" indent="0">
              <a:buNone/>
            </a:pPr>
            <a:endParaRPr lang="en-AU" dirty="0"/>
          </a:p>
          <a:p>
            <a:pPr marL="0" indent="0">
              <a:buNone/>
            </a:pPr>
            <a:r>
              <a:rPr lang="en-AU" dirty="0"/>
              <a:t>In particular the </a:t>
            </a:r>
            <a:r>
              <a:rPr lang="en-AU" dirty="0" err="1"/>
              <a:t>Sicyonians</a:t>
            </a:r>
            <a:r>
              <a:rPr lang="en-AU" dirty="0"/>
              <a:t> honoured </a:t>
            </a:r>
            <a:r>
              <a:rPr lang="en-AU" dirty="0" err="1"/>
              <a:t>Adrastus</a:t>
            </a:r>
            <a:r>
              <a:rPr lang="en-AU" dirty="0"/>
              <a:t> by commemorating his sufferings </a:t>
            </a:r>
            <a:r>
              <a:rPr lang="en-AU" b="1" dirty="0"/>
              <a:t>with tragic choruses</a:t>
            </a:r>
            <a:r>
              <a:rPr lang="en-AU" dirty="0"/>
              <a:t>, honouring not Dionysus, but </a:t>
            </a:r>
            <a:r>
              <a:rPr lang="en-AU" dirty="0" err="1"/>
              <a:t>Adrastus</a:t>
            </a:r>
            <a:r>
              <a:rPr lang="en-AU" dirty="0"/>
              <a:t>. Cleisthenes (of Sicyon) gave the choruses back to Dionysus, and the rest of the celebration to </a:t>
            </a:r>
            <a:r>
              <a:rPr lang="en-AU" dirty="0" err="1"/>
              <a:t>Melanippus</a:t>
            </a:r>
            <a:r>
              <a:rPr lang="en-AU" dirty="0"/>
              <a:t>.</a:t>
            </a:r>
            <a:endParaRPr lang="en-US" dirty="0"/>
          </a:p>
        </p:txBody>
      </p:sp>
    </p:spTree>
    <p:extLst>
      <p:ext uri="{BB962C8B-B14F-4D97-AF65-F5344CB8AC3E}">
        <p14:creationId xmlns:p14="http://schemas.microsoft.com/office/powerpoint/2010/main" val="2499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92E01-DA1B-864C-BCFB-348821948C26}"/>
              </a:ext>
            </a:extLst>
          </p:cNvPr>
          <p:cNvSpPr>
            <a:spLocks noGrp="1"/>
          </p:cNvSpPr>
          <p:nvPr>
            <p:ph idx="1"/>
          </p:nvPr>
        </p:nvSpPr>
        <p:spPr>
          <a:xfrm>
            <a:off x="838200" y="839449"/>
            <a:ext cx="10515600" cy="5337514"/>
          </a:xfrm>
        </p:spPr>
        <p:txBody>
          <a:bodyPr>
            <a:normAutofit fontScale="92500"/>
          </a:bodyPr>
          <a:lstStyle/>
          <a:p>
            <a:pPr marL="0" lvl="0" indent="0">
              <a:buNone/>
            </a:pPr>
            <a:r>
              <a:rPr lang="en-GB" b="1" dirty="0" err="1"/>
              <a:t>P.Berol</a:t>
            </a:r>
            <a:r>
              <a:rPr lang="en-GB" b="1" dirty="0"/>
              <a:t>. 9571v Col. II</a:t>
            </a:r>
            <a:endParaRPr lang="en-AU" dirty="0"/>
          </a:p>
          <a:p>
            <a:pPr marL="0" indent="0">
              <a:buNone/>
            </a:pPr>
            <a:endParaRPr lang="en-AU" dirty="0"/>
          </a:p>
          <a:p>
            <a:pPr marL="0" indent="0">
              <a:buNone/>
            </a:pPr>
            <a:r>
              <a:rPr lang="en-AU" dirty="0"/>
              <a:t>		</a:t>
            </a:r>
            <a:r>
              <a:rPr lang="el-GR" dirty="0" err="1"/>
              <a:t>ρι</a:t>
            </a:r>
            <a:r>
              <a:rPr lang="en-AU" dirty="0"/>
              <a:t> [….]</a:t>
            </a:r>
            <a:r>
              <a:rPr lang="el-GR" dirty="0" err="1"/>
              <a:t>χῆι</a:t>
            </a:r>
            <a:r>
              <a:rPr lang="el-GR" dirty="0"/>
              <a:t> </a:t>
            </a:r>
            <a:r>
              <a:rPr lang="el-GR" dirty="0" err="1"/>
              <a:t>τοῦ</a:t>
            </a:r>
            <a:r>
              <a:rPr lang="el-GR" dirty="0"/>
              <a:t> </a:t>
            </a:r>
            <a:r>
              <a:rPr lang="el-GR" dirty="0" err="1"/>
              <a:t>ποιήμ</a:t>
            </a:r>
            <a:r>
              <a:rPr lang="en-AU" dirty="0"/>
              <a:t>[</a:t>
            </a:r>
            <a:r>
              <a:rPr lang="el-GR" dirty="0" err="1"/>
              <a:t>ατος</a:t>
            </a:r>
            <a:endParaRPr lang="en-AU" dirty="0"/>
          </a:p>
          <a:p>
            <a:pPr marL="0" indent="0">
              <a:buNone/>
            </a:pPr>
            <a:r>
              <a:rPr lang="en-AU" dirty="0"/>
              <a:t>		</a:t>
            </a:r>
            <a:r>
              <a:rPr lang="el-GR" dirty="0" err="1"/>
              <a:t>ἢ</a:t>
            </a:r>
            <a:r>
              <a:rPr lang="el-GR" dirty="0"/>
              <a:t>  κ</a:t>
            </a:r>
            <a:r>
              <a:rPr lang="en-AU" dirty="0"/>
              <a:t>(</a:t>
            </a:r>
            <a:r>
              <a:rPr lang="el-GR" dirty="0" err="1"/>
              <a:t>αὶ</a:t>
            </a:r>
            <a:r>
              <a:rPr lang="en-AU" dirty="0"/>
              <a:t>) [….]</a:t>
            </a:r>
            <a:r>
              <a:rPr lang="el-GR" dirty="0" err="1"/>
              <a:t>λει</a:t>
            </a:r>
            <a:r>
              <a:rPr lang="en-AU" dirty="0"/>
              <a:t>, </a:t>
            </a:r>
            <a:r>
              <a:rPr lang="el-GR" dirty="0" err="1"/>
              <a:t>ὅθεν</a:t>
            </a:r>
            <a:r>
              <a:rPr lang="el-GR" dirty="0"/>
              <a:t> κ</a:t>
            </a:r>
            <a:r>
              <a:rPr lang="en-AU" dirty="0"/>
              <a:t>(</a:t>
            </a:r>
            <a:r>
              <a:rPr lang="el-GR" dirty="0" err="1"/>
              <a:t>αὶ</a:t>
            </a:r>
            <a:r>
              <a:rPr lang="en-AU" dirty="0"/>
              <a:t>) </a:t>
            </a:r>
            <a:r>
              <a:rPr lang="el-GR" dirty="0"/>
              <a:t>τοπ</a:t>
            </a:r>
            <a:r>
              <a:rPr lang="en-AU" dirty="0"/>
              <a:t>[ </a:t>
            </a:r>
          </a:p>
          <a:p>
            <a:pPr marL="0" indent="0">
              <a:buNone/>
            </a:pPr>
            <a:r>
              <a:rPr lang="el-GR" dirty="0"/>
              <a:t>38		</a:t>
            </a:r>
            <a:r>
              <a:rPr lang="el-GR" dirty="0" err="1"/>
              <a:t>Διόνυσόν</a:t>
            </a:r>
            <a:r>
              <a:rPr lang="el-GR" dirty="0"/>
              <a:t> </a:t>
            </a:r>
            <a:r>
              <a:rPr lang="el-GR" dirty="0" err="1"/>
              <a:t>φη</a:t>
            </a:r>
            <a:r>
              <a:rPr lang="el-GR" dirty="0"/>
              <a:t>(</a:t>
            </a:r>
            <a:r>
              <a:rPr lang="el-GR" dirty="0" err="1"/>
              <a:t>σι</a:t>
            </a:r>
            <a:r>
              <a:rPr lang="el-GR" dirty="0"/>
              <a:t>) κ(</a:t>
            </a:r>
            <a:r>
              <a:rPr lang="el-GR" dirty="0" err="1"/>
              <a:t>αὶ</a:t>
            </a:r>
            <a:r>
              <a:rPr lang="el-GR" dirty="0"/>
              <a:t>) </a:t>
            </a:r>
            <a:r>
              <a:rPr lang="el-GR" dirty="0" err="1"/>
              <a:t>τὴν</a:t>
            </a:r>
            <a:r>
              <a:rPr lang="el-GR" dirty="0"/>
              <a:t> </a:t>
            </a:r>
            <a:r>
              <a:rPr lang="el-GR" dirty="0" err="1"/>
              <a:t>τρα</a:t>
            </a:r>
            <a:r>
              <a:rPr lang="el-GR" dirty="0"/>
              <a:t>[</a:t>
            </a:r>
            <a:r>
              <a:rPr lang="el-GR" dirty="0" err="1"/>
              <a:t>γωιδίαν</a:t>
            </a:r>
            <a:r>
              <a:rPr lang="el-GR" dirty="0"/>
              <a:t> </a:t>
            </a:r>
            <a:endParaRPr lang="en-AU" dirty="0"/>
          </a:p>
          <a:p>
            <a:pPr marL="0" indent="0">
              <a:buNone/>
            </a:pPr>
            <a:r>
              <a:rPr lang="en-AU" dirty="0"/>
              <a:t>		</a:t>
            </a:r>
            <a:r>
              <a:rPr lang="el-GR" dirty="0" err="1"/>
              <a:t>ἐκ</a:t>
            </a:r>
            <a:r>
              <a:rPr lang="el-GR" dirty="0"/>
              <a:t> </a:t>
            </a:r>
            <a:r>
              <a:rPr lang="el-GR" dirty="0" err="1"/>
              <a:t>τοῦ</a:t>
            </a:r>
            <a:r>
              <a:rPr lang="el-GR" dirty="0"/>
              <a:t> διθυράμβου </a:t>
            </a:r>
            <a:r>
              <a:rPr lang="el-GR" dirty="0" err="1"/>
              <a:t>διὰ</a:t>
            </a:r>
            <a:r>
              <a:rPr lang="el-GR" dirty="0"/>
              <a:t> κ[ </a:t>
            </a:r>
            <a:endParaRPr lang="en-AU" dirty="0"/>
          </a:p>
          <a:p>
            <a:pPr marL="0" indent="0">
              <a:buNone/>
            </a:pPr>
            <a:r>
              <a:rPr lang="el-GR" dirty="0"/>
              <a:t>40		</a:t>
            </a:r>
            <a:r>
              <a:rPr lang="el-GR" dirty="0" err="1"/>
              <a:t>αὐτοῦ</a:t>
            </a:r>
            <a:r>
              <a:rPr lang="el-GR" dirty="0"/>
              <a:t> </a:t>
            </a:r>
            <a:r>
              <a:rPr lang="el-GR" dirty="0" err="1"/>
              <a:t>μετήγαγεν</a:t>
            </a:r>
            <a:r>
              <a:rPr lang="el-GR" dirty="0"/>
              <a:t> </a:t>
            </a:r>
            <a:r>
              <a:rPr lang="el-GR" dirty="0" err="1"/>
              <a:t>ἐπὶ</a:t>
            </a:r>
            <a:r>
              <a:rPr lang="el-GR" dirty="0"/>
              <a:t> </a:t>
            </a:r>
            <a:r>
              <a:rPr lang="el-GR" dirty="0" err="1"/>
              <a:t>τὴ</a:t>
            </a:r>
            <a:r>
              <a:rPr lang="el-GR" dirty="0"/>
              <a:t>[ν </a:t>
            </a:r>
            <a:endParaRPr lang="en-AU" dirty="0"/>
          </a:p>
          <a:p>
            <a:pPr marL="0" indent="0">
              <a:buNone/>
            </a:pPr>
            <a:r>
              <a:rPr lang="en-AU" dirty="0"/>
              <a:t>		</a:t>
            </a:r>
            <a:r>
              <a:rPr lang="el-GR" dirty="0" err="1"/>
              <a:t>σατυρογ̣ρ</a:t>
            </a:r>
            <a:r>
              <a:rPr lang="el-GR" dirty="0"/>
              <a:t>[α]</a:t>
            </a:r>
            <a:r>
              <a:rPr lang="el-GR" dirty="0" err="1"/>
              <a:t>φίαν</a:t>
            </a:r>
            <a:endParaRPr lang="en-AU" dirty="0"/>
          </a:p>
          <a:p>
            <a:pPr marL="0" indent="0">
              <a:buNone/>
            </a:pPr>
            <a:endParaRPr lang="en-AU" dirty="0"/>
          </a:p>
          <a:p>
            <a:pPr marL="0" indent="0">
              <a:buNone/>
            </a:pPr>
            <a:r>
              <a:rPr lang="en-GB" dirty="0"/>
              <a:t>… of the poem or even….for this reason he says that…Dionysus, and that tragedy (developed) out of the dithyramb because of…lead to </a:t>
            </a:r>
            <a:r>
              <a:rPr lang="en-GB" dirty="0" err="1"/>
              <a:t>satyrplay</a:t>
            </a:r>
            <a:r>
              <a:rPr lang="en-GB" dirty="0"/>
              <a:t>…</a:t>
            </a:r>
            <a:endParaRPr lang="en-US" dirty="0"/>
          </a:p>
        </p:txBody>
      </p:sp>
    </p:spTree>
    <p:extLst>
      <p:ext uri="{BB962C8B-B14F-4D97-AF65-F5344CB8AC3E}">
        <p14:creationId xmlns:p14="http://schemas.microsoft.com/office/powerpoint/2010/main" val="46775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2593</Words>
  <Application>Microsoft Macintosh PowerPoint</Application>
  <PresentationFormat>Widescreen</PresentationFormat>
  <Paragraphs>141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Genre in TrGF adesp. F 646a </vt:lpstr>
      <vt:lpstr>PowerPoint Presentation</vt:lpstr>
      <vt:lpstr>Attribution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Touyz, Paul Mark</dc:creator>
  <cp:lastModifiedBy>Touyz, Paul Mark</cp:lastModifiedBy>
  <cp:revision>1</cp:revision>
  <dcterms:created xsi:type="dcterms:W3CDTF">2022-03-06T03:35:15Z</dcterms:created>
  <dcterms:modified xsi:type="dcterms:W3CDTF">2022-03-24T01:13:00Z</dcterms:modified>
</cp:coreProperties>
</file>