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74" r:id="rId6"/>
    <p:sldId id="259" r:id="rId7"/>
    <p:sldId id="260" r:id="rId8"/>
    <p:sldId id="270" r:id="rId9"/>
    <p:sldId id="273" r:id="rId10"/>
    <p:sldId id="263" r:id="rId11"/>
    <p:sldId id="261" r:id="rId12"/>
    <p:sldId id="276" r:id="rId13"/>
    <p:sldId id="275" r:id="rId14"/>
    <p:sldId id="264" r:id="rId15"/>
    <p:sldId id="265" r:id="rId16"/>
    <p:sldId id="266" r:id="rId17"/>
    <p:sldId id="267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hanna Long" initials="SL" lastIdx="2" clrIdx="0">
    <p:extLst>
      <p:ext uri="{19B8F6BF-5375-455C-9EA6-DF929625EA0E}">
        <p15:presenceInfo xmlns:p15="http://schemas.microsoft.com/office/powerpoint/2012/main" userId="80fd4eff8dfc5f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1386" autoAdjust="0"/>
  </p:normalViewPr>
  <p:slideViewPr>
    <p:cSldViewPr snapToGrid="0">
      <p:cViewPr varScale="1">
        <p:scale>
          <a:sx n="79" d="100"/>
          <a:sy n="79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1D986-FBEF-43C1-A26C-46EF162CFBD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8DA82-20A1-4537-B694-82E41B42AC83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Original Status</a:t>
          </a:r>
        </a:p>
      </dgm:t>
    </dgm:pt>
    <dgm:pt modelId="{402B1074-2296-41E1-906A-E88BFFF7B9CB}" type="parTrans" cxnId="{92D5903B-8C03-48AF-BF38-5EC66EA09F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F87B7-9E2A-4104-B373-EDDD35D732C6}" type="sibTrans" cxnId="{92D5903B-8C03-48AF-BF38-5EC66EA09F7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101A2-1B91-4D89-9F5B-216AEB5E0EA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Separation</a:t>
          </a:r>
        </a:p>
      </dgm:t>
    </dgm:pt>
    <dgm:pt modelId="{E460DAD9-14CD-4E15-9146-D00E38F84678}" type="parTrans" cxnId="{0E3CE4D6-E3AB-4858-9853-FEB74EAA2F7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65590-54AA-439B-B098-21A167814F97}" type="sibTrans" cxnId="{0E3CE4D6-E3AB-4858-9853-FEB74EAA2F7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7B9B3-8B49-4232-81AB-BE25090BECF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Transition</a:t>
          </a: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Liminal Phase</a:t>
          </a:r>
        </a:p>
      </dgm:t>
    </dgm:pt>
    <dgm:pt modelId="{DAC487C9-93C5-475D-B2ED-CDF00936D302}" type="parTrans" cxnId="{F51E9EB0-063C-42FA-A963-70984ACFA7D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7D473-A91B-4FD3-BD6C-D2916C5C1C94}" type="sibTrans" cxnId="{F51E9EB0-063C-42FA-A963-70984ACFA7D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297C1-9331-4688-BDA7-9BF482E57871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Reintegration</a:t>
          </a:r>
        </a:p>
      </dgm:t>
    </dgm:pt>
    <dgm:pt modelId="{BDCB4899-46EB-470B-B3C9-E84E5F4B57C2}" type="parTrans" cxnId="{8985EB14-9876-4EFC-B7CF-90E0455146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9CB84-2F45-489E-A70B-4801AC6E3844}" type="sibTrans" cxnId="{8985EB14-9876-4EFC-B7CF-90E0455146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7D05B-0220-4A17-8F90-A89F5C550CF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New Status</a:t>
          </a:r>
        </a:p>
      </dgm:t>
    </dgm:pt>
    <dgm:pt modelId="{9E95BEF6-1B43-4843-AA17-88799BD28F29}" type="parTrans" cxnId="{F772EFFA-72C7-449B-9A06-7567473345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9A89F-2BEF-41F8-98F2-128F6BEAE1AC}" type="sibTrans" cxnId="{F772EFFA-72C7-449B-9A06-7567473345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45666-F53F-43B0-9CF1-A0D969D2F52E}" type="pres">
      <dgm:prSet presAssocID="{67C1D986-FBEF-43C1-A26C-46EF162CFBD1}" presName="Name0" presStyleCnt="0">
        <dgm:presLayoutVars>
          <dgm:dir/>
          <dgm:resizeHandles val="exact"/>
        </dgm:presLayoutVars>
      </dgm:prSet>
      <dgm:spPr/>
    </dgm:pt>
    <dgm:pt modelId="{9A01C5EE-9393-4C4A-82AD-09A5A9CAB6E5}" type="pres">
      <dgm:prSet presAssocID="{F0A8DA82-20A1-4537-B694-82E41B42AC83}" presName="node" presStyleLbl="node1" presStyleIdx="0" presStyleCnt="5" custScaleX="135928" custScaleY="141790">
        <dgm:presLayoutVars>
          <dgm:bulletEnabled val="1"/>
        </dgm:presLayoutVars>
      </dgm:prSet>
      <dgm:spPr>
        <a:prstGeom prst="star7">
          <a:avLst/>
        </a:prstGeom>
      </dgm:spPr>
    </dgm:pt>
    <dgm:pt modelId="{A3BF376A-FC48-418C-AE17-7ADD760B709B}" type="pres">
      <dgm:prSet presAssocID="{90AF87B7-9E2A-4104-B373-EDDD35D732C6}" presName="sibTrans" presStyleLbl="sibTrans2D1" presStyleIdx="0" presStyleCnt="4"/>
      <dgm:spPr/>
    </dgm:pt>
    <dgm:pt modelId="{036FC0A7-E3E1-4670-9C1A-EFC19ECCC692}" type="pres">
      <dgm:prSet presAssocID="{90AF87B7-9E2A-4104-B373-EDDD35D732C6}" presName="connectorText" presStyleLbl="sibTrans2D1" presStyleIdx="0" presStyleCnt="4"/>
      <dgm:spPr/>
    </dgm:pt>
    <dgm:pt modelId="{30BCE8F5-4CCD-47D4-A24F-2B6876EF986B}" type="pres">
      <dgm:prSet presAssocID="{F9A101A2-1B91-4D89-9F5B-216AEB5E0EA1}" presName="node" presStyleLbl="node1" presStyleIdx="1" presStyleCnt="5">
        <dgm:presLayoutVars>
          <dgm:bulletEnabled val="1"/>
        </dgm:presLayoutVars>
      </dgm:prSet>
      <dgm:spPr/>
    </dgm:pt>
    <dgm:pt modelId="{23C2C80D-BD72-44EB-92B6-8BDED62B7708}" type="pres">
      <dgm:prSet presAssocID="{54165590-54AA-439B-B098-21A167814F97}" presName="sibTrans" presStyleLbl="sibTrans2D1" presStyleIdx="1" presStyleCnt="4"/>
      <dgm:spPr/>
    </dgm:pt>
    <dgm:pt modelId="{4642F9AC-3CE2-4E18-A5A7-1D6B88D776AE}" type="pres">
      <dgm:prSet presAssocID="{54165590-54AA-439B-B098-21A167814F97}" presName="connectorText" presStyleLbl="sibTrans2D1" presStyleIdx="1" presStyleCnt="4"/>
      <dgm:spPr/>
    </dgm:pt>
    <dgm:pt modelId="{1CC31ED5-87B9-4211-AF03-EB6DF9227633}" type="pres">
      <dgm:prSet presAssocID="{5FD7B9B3-8B49-4232-81AB-BE25090BECF0}" presName="node" presStyleLbl="node1" presStyleIdx="2" presStyleCnt="5">
        <dgm:presLayoutVars>
          <dgm:bulletEnabled val="1"/>
        </dgm:presLayoutVars>
      </dgm:prSet>
      <dgm:spPr/>
    </dgm:pt>
    <dgm:pt modelId="{34E40839-C8DA-47F4-BBA3-AE01A30E3F4A}" type="pres">
      <dgm:prSet presAssocID="{C9A7D473-A91B-4FD3-BD6C-D2916C5C1C94}" presName="sibTrans" presStyleLbl="sibTrans2D1" presStyleIdx="2" presStyleCnt="4"/>
      <dgm:spPr/>
    </dgm:pt>
    <dgm:pt modelId="{8AF60998-0DA4-427E-A2FE-C5ACD87B85A6}" type="pres">
      <dgm:prSet presAssocID="{C9A7D473-A91B-4FD3-BD6C-D2916C5C1C94}" presName="connectorText" presStyleLbl="sibTrans2D1" presStyleIdx="2" presStyleCnt="4"/>
      <dgm:spPr/>
    </dgm:pt>
    <dgm:pt modelId="{F0495D4C-94D0-4083-ADBC-48ED05C438AB}" type="pres">
      <dgm:prSet presAssocID="{6BA297C1-9331-4688-BDA7-9BF482E57871}" presName="node" presStyleLbl="node1" presStyleIdx="3" presStyleCnt="5">
        <dgm:presLayoutVars>
          <dgm:bulletEnabled val="1"/>
        </dgm:presLayoutVars>
      </dgm:prSet>
      <dgm:spPr/>
    </dgm:pt>
    <dgm:pt modelId="{C1D9473F-2F70-4D76-906F-5CAE13E325B6}" type="pres">
      <dgm:prSet presAssocID="{8E99CB84-2F45-489E-A70B-4801AC6E3844}" presName="sibTrans" presStyleLbl="sibTrans2D1" presStyleIdx="3" presStyleCnt="4"/>
      <dgm:spPr/>
    </dgm:pt>
    <dgm:pt modelId="{C00AD9CB-FC68-4E76-9E04-764DC27C6A4B}" type="pres">
      <dgm:prSet presAssocID="{8E99CB84-2F45-489E-A70B-4801AC6E3844}" presName="connectorText" presStyleLbl="sibTrans2D1" presStyleIdx="3" presStyleCnt="4"/>
      <dgm:spPr/>
    </dgm:pt>
    <dgm:pt modelId="{E57863D0-6D6C-4F52-ABED-6995673C6833}" type="pres">
      <dgm:prSet presAssocID="{03A7D05B-0220-4A17-8F90-A89F5C550CF0}" presName="node" presStyleLbl="node1" presStyleIdx="4" presStyleCnt="5" custScaleX="140695" custScaleY="154911">
        <dgm:presLayoutVars>
          <dgm:bulletEnabled val="1"/>
        </dgm:presLayoutVars>
      </dgm:prSet>
      <dgm:spPr>
        <a:prstGeom prst="star5">
          <a:avLst/>
        </a:prstGeom>
      </dgm:spPr>
    </dgm:pt>
  </dgm:ptLst>
  <dgm:cxnLst>
    <dgm:cxn modelId="{8985EB14-9876-4EFC-B7CF-90E0455146DB}" srcId="{67C1D986-FBEF-43C1-A26C-46EF162CFBD1}" destId="{6BA297C1-9331-4688-BDA7-9BF482E57871}" srcOrd="3" destOrd="0" parTransId="{BDCB4899-46EB-470B-B3C9-E84E5F4B57C2}" sibTransId="{8E99CB84-2F45-489E-A70B-4801AC6E3844}"/>
    <dgm:cxn modelId="{D9FC7C19-4965-4FD4-9D22-A07DE42E2EA5}" type="presOf" srcId="{54165590-54AA-439B-B098-21A167814F97}" destId="{23C2C80D-BD72-44EB-92B6-8BDED62B7708}" srcOrd="0" destOrd="0" presId="urn:microsoft.com/office/officeart/2005/8/layout/process1"/>
    <dgm:cxn modelId="{92D5903B-8C03-48AF-BF38-5EC66EA09F73}" srcId="{67C1D986-FBEF-43C1-A26C-46EF162CFBD1}" destId="{F0A8DA82-20A1-4537-B694-82E41B42AC83}" srcOrd="0" destOrd="0" parTransId="{402B1074-2296-41E1-906A-E88BFFF7B9CB}" sibTransId="{90AF87B7-9E2A-4104-B373-EDDD35D732C6}"/>
    <dgm:cxn modelId="{1DE15045-919A-49AE-A32A-E25B65D6D9AC}" type="presOf" srcId="{8E99CB84-2F45-489E-A70B-4801AC6E3844}" destId="{C1D9473F-2F70-4D76-906F-5CAE13E325B6}" srcOrd="0" destOrd="0" presId="urn:microsoft.com/office/officeart/2005/8/layout/process1"/>
    <dgm:cxn modelId="{CAEB2B46-D2A5-49E8-96D0-54BA61814CA4}" type="presOf" srcId="{6BA297C1-9331-4688-BDA7-9BF482E57871}" destId="{F0495D4C-94D0-4083-ADBC-48ED05C438AB}" srcOrd="0" destOrd="0" presId="urn:microsoft.com/office/officeart/2005/8/layout/process1"/>
    <dgm:cxn modelId="{ECFE8446-E351-45A6-ADCC-211B3B6C3264}" type="presOf" srcId="{C9A7D473-A91B-4FD3-BD6C-D2916C5C1C94}" destId="{34E40839-C8DA-47F4-BBA3-AE01A30E3F4A}" srcOrd="0" destOrd="0" presId="urn:microsoft.com/office/officeart/2005/8/layout/process1"/>
    <dgm:cxn modelId="{9B79234A-37E6-48F4-BD9E-48EBCF5BAE72}" type="presOf" srcId="{54165590-54AA-439B-B098-21A167814F97}" destId="{4642F9AC-3CE2-4E18-A5A7-1D6B88D776AE}" srcOrd="1" destOrd="0" presId="urn:microsoft.com/office/officeart/2005/8/layout/process1"/>
    <dgm:cxn modelId="{D145FE6C-6775-4D72-B0DC-44C8911DEAA3}" type="presOf" srcId="{5FD7B9B3-8B49-4232-81AB-BE25090BECF0}" destId="{1CC31ED5-87B9-4211-AF03-EB6DF9227633}" srcOrd="0" destOrd="0" presId="urn:microsoft.com/office/officeart/2005/8/layout/process1"/>
    <dgm:cxn modelId="{25C2716E-3EDF-47FC-A82E-E9CE79BD50E9}" type="presOf" srcId="{C9A7D473-A91B-4FD3-BD6C-D2916C5C1C94}" destId="{8AF60998-0DA4-427E-A2FE-C5ACD87B85A6}" srcOrd="1" destOrd="0" presId="urn:microsoft.com/office/officeart/2005/8/layout/process1"/>
    <dgm:cxn modelId="{5559AC7A-FEAB-4497-B30E-46B3BA287B23}" type="presOf" srcId="{90AF87B7-9E2A-4104-B373-EDDD35D732C6}" destId="{A3BF376A-FC48-418C-AE17-7ADD760B709B}" srcOrd="0" destOrd="0" presId="urn:microsoft.com/office/officeart/2005/8/layout/process1"/>
    <dgm:cxn modelId="{C252A97D-4784-46F7-8196-FF80A5841F58}" type="presOf" srcId="{8E99CB84-2F45-489E-A70B-4801AC6E3844}" destId="{C00AD9CB-FC68-4E76-9E04-764DC27C6A4B}" srcOrd="1" destOrd="0" presId="urn:microsoft.com/office/officeart/2005/8/layout/process1"/>
    <dgm:cxn modelId="{511B7B84-DF38-4E90-91A8-5CA9144DD344}" type="presOf" srcId="{67C1D986-FBEF-43C1-A26C-46EF162CFBD1}" destId="{BD145666-F53F-43B0-9CF1-A0D969D2F52E}" srcOrd="0" destOrd="0" presId="urn:microsoft.com/office/officeart/2005/8/layout/process1"/>
    <dgm:cxn modelId="{DD403594-FE33-490D-8675-FD3266243A2E}" type="presOf" srcId="{90AF87B7-9E2A-4104-B373-EDDD35D732C6}" destId="{036FC0A7-E3E1-4670-9C1A-EFC19ECCC692}" srcOrd="1" destOrd="0" presId="urn:microsoft.com/office/officeart/2005/8/layout/process1"/>
    <dgm:cxn modelId="{DA4533AD-2CCD-4E94-9F0B-7CBA6A89B70C}" type="presOf" srcId="{F9A101A2-1B91-4D89-9F5B-216AEB5E0EA1}" destId="{30BCE8F5-4CCD-47D4-A24F-2B6876EF986B}" srcOrd="0" destOrd="0" presId="urn:microsoft.com/office/officeart/2005/8/layout/process1"/>
    <dgm:cxn modelId="{F51E9EB0-063C-42FA-A963-70984ACFA7D2}" srcId="{67C1D986-FBEF-43C1-A26C-46EF162CFBD1}" destId="{5FD7B9B3-8B49-4232-81AB-BE25090BECF0}" srcOrd="2" destOrd="0" parTransId="{DAC487C9-93C5-475D-B2ED-CDF00936D302}" sibTransId="{C9A7D473-A91B-4FD3-BD6C-D2916C5C1C94}"/>
    <dgm:cxn modelId="{D0981BC8-59E4-49A0-A32B-27119B87D5C8}" type="presOf" srcId="{F0A8DA82-20A1-4537-B694-82E41B42AC83}" destId="{9A01C5EE-9393-4C4A-82AD-09A5A9CAB6E5}" srcOrd="0" destOrd="0" presId="urn:microsoft.com/office/officeart/2005/8/layout/process1"/>
    <dgm:cxn modelId="{0E3CE4D6-E3AB-4858-9853-FEB74EAA2F7E}" srcId="{67C1D986-FBEF-43C1-A26C-46EF162CFBD1}" destId="{F9A101A2-1B91-4D89-9F5B-216AEB5E0EA1}" srcOrd="1" destOrd="0" parTransId="{E460DAD9-14CD-4E15-9146-D00E38F84678}" sibTransId="{54165590-54AA-439B-B098-21A167814F97}"/>
    <dgm:cxn modelId="{6308D4DB-5E91-4423-858D-3C8E5C75588E}" type="presOf" srcId="{03A7D05B-0220-4A17-8F90-A89F5C550CF0}" destId="{E57863D0-6D6C-4F52-ABED-6995673C6833}" srcOrd="0" destOrd="0" presId="urn:microsoft.com/office/officeart/2005/8/layout/process1"/>
    <dgm:cxn modelId="{F772EFFA-72C7-449B-9A06-75674733457A}" srcId="{67C1D986-FBEF-43C1-A26C-46EF162CFBD1}" destId="{03A7D05B-0220-4A17-8F90-A89F5C550CF0}" srcOrd="4" destOrd="0" parTransId="{9E95BEF6-1B43-4843-AA17-88799BD28F29}" sibTransId="{20A9A89F-2BEF-41F8-98F2-128F6BEAE1AC}"/>
    <dgm:cxn modelId="{5554462D-C3D6-45B5-A0E9-4C48D45FA055}" type="presParOf" srcId="{BD145666-F53F-43B0-9CF1-A0D969D2F52E}" destId="{9A01C5EE-9393-4C4A-82AD-09A5A9CAB6E5}" srcOrd="0" destOrd="0" presId="urn:microsoft.com/office/officeart/2005/8/layout/process1"/>
    <dgm:cxn modelId="{C829B98F-852F-48C7-B68C-91ABFE922E4B}" type="presParOf" srcId="{BD145666-F53F-43B0-9CF1-A0D969D2F52E}" destId="{A3BF376A-FC48-418C-AE17-7ADD760B709B}" srcOrd="1" destOrd="0" presId="urn:microsoft.com/office/officeart/2005/8/layout/process1"/>
    <dgm:cxn modelId="{E0982B1B-EED5-4F65-9AD5-576A5D169CEB}" type="presParOf" srcId="{A3BF376A-FC48-418C-AE17-7ADD760B709B}" destId="{036FC0A7-E3E1-4670-9C1A-EFC19ECCC692}" srcOrd="0" destOrd="0" presId="urn:microsoft.com/office/officeart/2005/8/layout/process1"/>
    <dgm:cxn modelId="{3AB2029C-8917-4B58-AC8E-DFBCB6564F30}" type="presParOf" srcId="{BD145666-F53F-43B0-9CF1-A0D969D2F52E}" destId="{30BCE8F5-4CCD-47D4-A24F-2B6876EF986B}" srcOrd="2" destOrd="0" presId="urn:microsoft.com/office/officeart/2005/8/layout/process1"/>
    <dgm:cxn modelId="{ADE21757-2763-4C1F-87DC-DD11248D40A4}" type="presParOf" srcId="{BD145666-F53F-43B0-9CF1-A0D969D2F52E}" destId="{23C2C80D-BD72-44EB-92B6-8BDED62B7708}" srcOrd="3" destOrd="0" presId="urn:microsoft.com/office/officeart/2005/8/layout/process1"/>
    <dgm:cxn modelId="{5B0654ED-10F2-47CC-9D8A-332A63D8BFF2}" type="presParOf" srcId="{23C2C80D-BD72-44EB-92B6-8BDED62B7708}" destId="{4642F9AC-3CE2-4E18-A5A7-1D6B88D776AE}" srcOrd="0" destOrd="0" presId="urn:microsoft.com/office/officeart/2005/8/layout/process1"/>
    <dgm:cxn modelId="{AAEC0016-9225-40E1-84B9-7723D3E80C81}" type="presParOf" srcId="{BD145666-F53F-43B0-9CF1-A0D969D2F52E}" destId="{1CC31ED5-87B9-4211-AF03-EB6DF9227633}" srcOrd="4" destOrd="0" presId="urn:microsoft.com/office/officeart/2005/8/layout/process1"/>
    <dgm:cxn modelId="{2EE6B472-5722-4F4E-9B0A-C9FEFCD7B6A4}" type="presParOf" srcId="{BD145666-F53F-43B0-9CF1-A0D969D2F52E}" destId="{34E40839-C8DA-47F4-BBA3-AE01A30E3F4A}" srcOrd="5" destOrd="0" presId="urn:microsoft.com/office/officeart/2005/8/layout/process1"/>
    <dgm:cxn modelId="{0AFBC31F-1293-4A45-9291-7914DE4BF7E8}" type="presParOf" srcId="{34E40839-C8DA-47F4-BBA3-AE01A30E3F4A}" destId="{8AF60998-0DA4-427E-A2FE-C5ACD87B85A6}" srcOrd="0" destOrd="0" presId="urn:microsoft.com/office/officeart/2005/8/layout/process1"/>
    <dgm:cxn modelId="{68DF9F38-5CCA-4405-B6A7-0CAC685EADCB}" type="presParOf" srcId="{BD145666-F53F-43B0-9CF1-A0D969D2F52E}" destId="{F0495D4C-94D0-4083-ADBC-48ED05C438AB}" srcOrd="6" destOrd="0" presId="urn:microsoft.com/office/officeart/2005/8/layout/process1"/>
    <dgm:cxn modelId="{D858D8AB-3932-4A85-BDE4-AAB8A98011C1}" type="presParOf" srcId="{BD145666-F53F-43B0-9CF1-A0D969D2F52E}" destId="{C1D9473F-2F70-4D76-906F-5CAE13E325B6}" srcOrd="7" destOrd="0" presId="urn:microsoft.com/office/officeart/2005/8/layout/process1"/>
    <dgm:cxn modelId="{39B5190B-5692-41DC-82E2-7E4BD8E40297}" type="presParOf" srcId="{C1D9473F-2F70-4D76-906F-5CAE13E325B6}" destId="{C00AD9CB-FC68-4E76-9E04-764DC27C6A4B}" srcOrd="0" destOrd="0" presId="urn:microsoft.com/office/officeart/2005/8/layout/process1"/>
    <dgm:cxn modelId="{D04C447C-E7E7-489A-9C17-3138D3A80225}" type="presParOf" srcId="{BD145666-F53F-43B0-9CF1-A0D969D2F52E}" destId="{E57863D0-6D6C-4F52-ABED-6995673C683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76140-B446-4C08-830C-56C14F121E2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FA49CA-5067-43E0-99AA-5DB175474C3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Nymphe</a:t>
          </a:r>
        </a:p>
      </dgm:t>
    </dgm:pt>
    <dgm:pt modelId="{F085EAFB-5310-4AF4-9448-9894C1E29D96}" type="parTrans" cxnId="{BB552432-C0F2-4433-AEC7-617003826B30}">
      <dgm:prSet/>
      <dgm:spPr/>
      <dgm:t>
        <a:bodyPr/>
        <a:lstStyle/>
        <a:p>
          <a:endParaRPr lang="en-US"/>
        </a:p>
      </dgm:t>
    </dgm:pt>
    <dgm:pt modelId="{735AEC0C-A917-41DC-AA41-973D994DE355}" type="sibTrans" cxnId="{BB552432-C0F2-4433-AEC7-617003826B30}">
      <dgm:prSet/>
      <dgm:spPr/>
      <dgm:t>
        <a:bodyPr/>
        <a:lstStyle/>
        <a:p>
          <a:endParaRPr lang="en-US"/>
        </a:p>
      </dgm:t>
    </dgm:pt>
    <dgm:pt modelId="{79621CFC-8BEE-427C-AEAB-AD504B1B93C5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Giving Birth</a:t>
          </a:r>
        </a:p>
      </dgm:t>
    </dgm:pt>
    <dgm:pt modelId="{A214C9DB-A910-4649-9925-A9D8710AE434}" type="parTrans" cxnId="{B2C21B8C-1FF1-4CF2-BEBB-5DAD00313B68}">
      <dgm:prSet/>
      <dgm:spPr/>
      <dgm:t>
        <a:bodyPr/>
        <a:lstStyle/>
        <a:p>
          <a:endParaRPr lang="en-US"/>
        </a:p>
      </dgm:t>
    </dgm:pt>
    <dgm:pt modelId="{B64A7FF8-AE02-4BDD-B4ED-139C44F81CFC}" type="sibTrans" cxnId="{B2C21B8C-1FF1-4CF2-BEBB-5DAD00313B68}">
      <dgm:prSet/>
      <dgm:spPr/>
      <dgm:t>
        <a:bodyPr/>
        <a:lstStyle/>
        <a:p>
          <a:endParaRPr lang="en-US"/>
        </a:p>
      </dgm:t>
    </dgm:pt>
    <dgm:pt modelId="{4707DAC1-FED2-44EE-942E-790198B7D14F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Gyne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B75059-7838-4DD5-84B6-0C0808B902F1}" type="parTrans" cxnId="{08CD6ECE-9021-463A-A225-566761F7031D}">
      <dgm:prSet/>
      <dgm:spPr/>
      <dgm:t>
        <a:bodyPr/>
        <a:lstStyle/>
        <a:p>
          <a:endParaRPr lang="en-US"/>
        </a:p>
      </dgm:t>
    </dgm:pt>
    <dgm:pt modelId="{8CAF0DF2-0F20-4239-B6E5-532597E287EB}" type="sibTrans" cxnId="{08CD6ECE-9021-463A-A225-566761F7031D}">
      <dgm:prSet/>
      <dgm:spPr/>
      <dgm:t>
        <a:bodyPr/>
        <a:lstStyle/>
        <a:p>
          <a:endParaRPr lang="en-US"/>
        </a:p>
      </dgm:t>
    </dgm:pt>
    <dgm:pt modelId="{3922BBA8-4210-40AD-AAC6-0C870044DEE4}" type="pres">
      <dgm:prSet presAssocID="{7BE76140-B446-4C08-830C-56C14F121E20}" presName="Name0" presStyleCnt="0">
        <dgm:presLayoutVars>
          <dgm:dir/>
          <dgm:animLvl val="lvl"/>
          <dgm:resizeHandles val="exact"/>
        </dgm:presLayoutVars>
      </dgm:prSet>
      <dgm:spPr/>
    </dgm:pt>
    <dgm:pt modelId="{7661233C-27AF-419C-B7E0-701D8C92B1A3}" type="pres">
      <dgm:prSet presAssocID="{DDFA49CA-5067-43E0-99AA-5DB175474C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F8F39C1-95A1-478C-B3E7-D41C9A03B9AA}" type="pres">
      <dgm:prSet presAssocID="{735AEC0C-A917-41DC-AA41-973D994DE355}" presName="parTxOnlySpace" presStyleCnt="0"/>
      <dgm:spPr/>
    </dgm:pt>
    <dgm:pt modelId="{1EFE68BC-B843-458B-8E02-5E5E64DF82A9}" type="pres">
      <dgm:prSet presAssocID="{79621CFC-8BEE-427C-AEAB-AD504B1B93C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87BE29-AEC1-4549-848C-FB9DC41F9488}" type="pres">
      <dgm:prSet presAssocID="{B64A7FF8-AE02-4BDD-B4ED-139C44F81CFC}" presName="parTxOnlySpace" presStyleCnt="0"/>
      <dgm:spPr/>
    </dgm:pt>
    <dgm:pt modelId="{A45ED2E8-AB0A-4E0E-A364-E549C7B72EBA}" type="pres">
      <dgm:prSet presAssocID="{4707DAC1-FED2-44EE-942E-790198B7D14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B552432-C0F2-4433-AEC7-617003826B30}" srcId="{7BE76140-B446-4C08-830C-56C14F121E20}" destId="{DDFA49CA-5067-43E0-99AA-5DB175474C3C}" srcOrd="0" destOrd="0" parTransId="{F085EAFB-5310-4AF4-9448-9894C1E29D96}" sibTransId="{735AEC0C-A917-41DC-AA41-973D994DE355}"/>
    <dgm:cxn modelId="{1E9DC389-378C-42E2-A0BF-D95F88A2AB82}" type="presOf" srcId="{7BE76140-B446-4C08-830C-56C14F121E20}" destId="{3922BBA8-4210-40AD-AAC6-0C870044DEE4}" srcOrd="0" destOrd="0" presId="urn:microsoft.com/office/officeart/2005/8/layout/chevron1"/>
    <dgm:cxn modelId="{B2C21B8C-1FF1-4CF2-BEBB-5DAD00313B68}" srcId="{7BE76140-B446-4C08-830C-56C14F121E20}" destId="{79621CFC-8BEE-427C-AEAB-AD504B1B93C5}" srcOrd="1" destOrd="0" parTransId="{A214C9DB-A910-4649-9925-A9D8710AE434}" sibTransId="{B64A7FF8-AE02-4BDD-B4ED-139C44F81CFC}"/>
    <dgm:cxn modelId="{4A03C692-B3EF-4C5B-B3C7-930240722991}" type="presOf" srcId="{79621CFC-8BEE-427C-AEAB-AD504B1B93C5}" destId="{1EFE68BC-B843-458B-8E02-5E5E64DF82A9}" srcOrd="0" destOrd="0" presId="urn:microsoft.com/office/officeart/2005/8/layout/chevron1"/>
    <dgm:cxn modelId="{89E3B3B6-306A-42AE-AF55-4CC9DA359184}" type="presOf" srcId="{4707DAC1-FED2-44EE-942E-790198B7D14F}" destId="{A45ED2E8-AB0A-4E0E-A364-E549C7B72EBA}" srcOrd="0" destOrd="0" presId="urn:microsoft.com/office/officeart/2005/8/layout/chevron1"/>
    <dgm:cxn modelId="{08CD6ECE-9021-463A-A225-566761F7031D}" srcId="{7BE76140-B446-4C08-830C-56C14F121E20}" destId="{4707DAC1-FED2-44EE-942E-790198B7D14F}" srcOrd="2" destOrd="0" parTransId="{C0B75059-7838-4DD5-84B6-0C0808B902F1}" sibTransId="{8CAF0DF2-0F20-4239-B6E5-532597E287EB}"/>
    <dgm:cxn modelId="{C4C127D2-5BCE-46B9-B80A-7B7958F81CEA}" type="presOf" srcId="{DDFA49CA-5067-43E0-99AA-5DB175474C3C}" destId="{7661233C-27AF-419C-B7E0-701D8C92B1A3}" srcOrd="0" destOrd="0" presId="urn:microsoft.com/office/officeart/2005/8/layout/chevron1"/>
    <dgm:cxn modelId="{D215C25E-3932-4738-8553-441E4A5BF311}" type="presParOf" srcId="{3922BBA8-4210-40AD-AAC6-0C870044DEE4}" destId="{7661233C-27AF-419C-B7E0-701D8C92B1A3}" srcOrd="0" destOrd="0" presId="urn:microsoft.com/office/officeart/2005/8/layout/chevron1"/>
    <dgm:cxn modelId="{FE4D0CEC-C226-45C0-8D02-BF6858825B2F}" type="presParOf" srcId="{3922BBA8-4210-40AD-AAC6-0C870044DEE4}" destId="{7F8F39C1-95A1-478C-B3E7-D41C9A03B9AA}" srcOrd="1" destOrd="0" presId="urn:microsoft.com/office/officeart/2005/8/layout/chevron1"/>
    <dgm:cxn modelId="{735002E6-D1D4-408B-B3EB-4A5689B560C8}" type="presParOf" srcId="{3922BBA8-4210-40AD-AAC6-0C870044DEE4}" destId="{1EFE68BC-B843-458B-8E02-5E5E64DF82A9}" srcOrd="2" destOrd="0" presId="urn:microsoft.com/office/officeart/2005/8/layout/chevron1"/>
    <dgm:cxn modelId="{91E24390-E9F9-4B2E-903C-685796F14CB7}" type="presParOf" srcId="{3922BBA8-4210-40AD-AAC6-0C870044DEE4}" destId="{0B87BE29-AEC1-4549-848C-FB9DC41F9488}" srcOrd="3" destOrd="0" presId="urn:microsoft.com/office/officeart/2005/8/layout/chevron1"/>
    <dgm:cxn modelId="{DF835D58-5180-43F4-AE48-01966EAE3860}" type="presParOf" srcId="{3922BBA8-4210-40AD-AAC6-0C870044DEE4}" destId="{A45ED2E8-AB0A-4E0E-A364-E549C7B72EB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19432B-D2A6-485D-BB28-771D3C30AAF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FA6898-D009-44A6-B423-ED6D9CBB93A3}">
      <dgm:prSet phldrT="[Text]"/>
      <dgm:spPr/>
      <dgm:t>
        <a:bodyPr/>
        <a:lstStyle/>
        <a:p>
          <a:r>
            <a:rPr lang="en-US" dirty="0"/>
            <a:t>Polis</a:t>
          </a:r>
        </a:p>
        <a:p>
          <a:r>
            <a:rPr lang="en-US" dirty="0"/>
            <a:t>Life</a:t>
          </a:r>
        </a:p>
      </dgm:t>
    </dgm:pt>
    <dgm:pt modelId="{312E5B7A-6995-489C-B1B3-08923504BA98}" type="parTrans" cxnId="{D8CB2B61-DBA7-4B25-A7E0-91858CDB9A67}">
      <dgm:prSet/>
      <dgm:spPr/>
      <dgm:t>
        <a:bodyPr/>
        <a:lstStyle/>
        <a:p>
          <a:endParaRPr lang="en-US"/>
        </a:p>
      </dgm:t>
    </dgm:pt>
    <dgm:pt modelId="{84651F8B-AF9F-41D1-A458-D2EBC42A40FE}" type="sibTrans" cxnId="{D8CB2B61-DBA7-4B25-A7E0-91858CDB9A67}">
      <dgm:prSet/>
      <dgm:spPr/>
      <dgm:t>
        <a:bodyPr/>
        <a:lstStyle/>
        <a:p>
          <a:endParaRPr lang="en-US"/>
        </a:p>
      </dgm:t>
    </dgm:pt>
    <dgm:pt modelId="{F6D5A4CB-2721-4F8F-B8F2-56F0276D02DA}">
      <dgm:prSet phldrT="[Text]"/>
      <dgm:spPr/>
      <dgm:t>
        <a:bodyPr/>
        <a:lstStyle/>
        <a:p>
          <a:r>
            <a:rPr lang="en-US" dirty="0"/>
            <a:t>Borderlands</a:t>
          </a:r>
        </a:p>
        <a:p>
          <a:r>
            <a:rPr lang="en-US" dirty="0"/>
            <a:t>Disputed Territory</a:t>
          </a:r>
        </a:p>
        <a:p>
          <a:r>
            <a:rPr lang="en-US" dirty="0"/>
            <a:t>Sanctuaries</a:t>
          </a:r>
        </a:p>
      </dgm:t>
    </dgm:pt>
    <dgm:pt modelId="{216771D3-B3AC-48F3-9FBF-EF9E03F6B498}" type="parTrans" cxnId="{564314A5-D6A9-4264-8A38-7A1012A055DA}">
      <dgm:prSet/>
      <dgm:spPr/>
      <dgm:t>
        <a:bodyPr/>
        <a:lstStyle/>
        <a:p>
          <a:endParaRPr lang="en-US"/>
        </a:p>
      </dgm:t>
    </dgm:pt>
    <dgm:pt modelId="{25CC6BCF-4036-46B1-B0FA-667C466B9278}" type="sibTrans" cxnId="{564314A5-D6A9-4264-8A38-7A1012A055DA}">
      <dgm:prSet/>
      <dgm:spPr/>
      <dgm:t>
        <a:bodyPr/>
        <a:lstStyle/>
        <a:p>
          <a:endParaRPr lang="en-US"/>
        </a:p>
      </dgm:t>
    </dgm:pt>
    <dgm:pt modelId="{B29847B8-5801-4CC9-BFED-6235A2A71AD7}">
      <dgm:prSet phldrT="[Text]"/>
      <dgm:spPr/>
      <dgm:t>
        <a:bodyPr/>
        <a:lstStyle/>
        <a:p>
          <a:r>
            <a:rPr lang="en-US" dirty="0"/>
            <a:t>Eschatia </a:t>
          </a:r>
        </a:p>
        <a:p>
          <a:r>
            <a:rPr lang="en-US" dirty="0"/>
            <a:t>Death</a:t>
          </a:r>
        </a:p>
      </dgm:t>
    </dgm:pt>
    <dgm:pt modelId="{112EF39E-1887-4C5E-A1C0-B80D5C9AE91C}" type="parTrans" cxnId="{2E12B805-EDFB-41EB-BD6B-0917AD9D375C}">
      <dgm:prSet/>
      <dgm:spPr/>
      <dgm:t>
        <a:bodyPr/>
        <a:lstStyle/>
        <a:p>
          <a:endParaRPr lang="en-US"/>
        </a:p>
      </dgm:t>
    </dgm:pt>
    <dgm:pt modelId="{AE15F8E8-0A7B-4FA6-81F0-5DC5F12055B5}" type="sibTrans" cxnId="{2E12B805-EDFB-41EB-BD6B-0917AD9D375C}">
      <dgm:prSet/>
      <dgm:spPr/>
      <dgm:t>
        <a:bodyPr/>
        <a:lstStyle/>
        <a:p>
          <a:endParaRPr lang="en-US"/>
        </a:p>
      </dgm:t>
    </dgm:pt>
    <dgm:pt modelId="{88C553F9-C41D-4DA0-8D83-AB96C75DF22E}" type="pres">
      <dgm:prSet presAssocID="{FC19432B-D2A6-485D-BB28-771D3C30AAFA}" presName="Name0" presStyleCnt="0">
        <dgm:presLayoutVars>
          <dgm:dir/>
          <dgm:animLvl val="lvl"/>
          <dgm:resizeHandles val="exact"/>
        </dgm:presLayoutVars>
      </dgm:prSet>
      <dgm:spPr/>
    </dgm:pt>
    <dgm:pt modelId="{EC4B5D1D-A3F8-4917-BAC5-980EEB4268F5}" type="pres">
      <dgm:prSet presAssocID="{14FA6898-D009-44A6-B423-ED6D9CBB93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16B4D5-40C8-4B54-AA57-4FCF2C261A54}" type="pres">
      <dgm:prSet presAssocID="{84651F8B-AF9F-41D1-A458-D2EBC42A40FE}" presName="parTxOnlySpace" presStyleCnt="0"/>
      <dgm:spPr/>
    </dgm:pt>
    <dgm:pt modelId="{98FB2D26-0B51-40E7-A003-3A5683E7859A}" type="pres">
      <dgm:prSet presAssocID="{F6D5A4CB-2721-4F8F-B8F2-56F0276D02D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7295459-A445-482F-AEDA-D1DD566C130E}" type="pres">
      <dgm:prSet presAssocID="{25CC6BCF-4036-46B1-B0FA-667C466B9278}" presName="parTxOnlySpace" presStyleCnt="0"/>
      <dgm:spPr/>
    </dgm:pt>
    <dgm:pt modelId="{528C4DD8-6386-45C3-9F55-735C9A081697}" type="pres">
      <dgm:prSet presAssocID="{B29847B8-5801-4CC9-BFED-6235A2A71AD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E12B805-EDFB-41EB-BD6B-0917AD9D375C}" srcId="{FC19432B-D2A6-485D-BB28-771D3C30AAFA}" destId="{B29847B8-5801-4CC9-BFED-6235A2A71AD7}" srcOrd="2" destOrd="0" parTransId="{112EF39E-1887-4C5E-A1C0-B80D5C9AE91C}" sibTransId="{AE15F8E8-0A7B-4FA6-81F0-5DC5F12055B5}"/>
    <dgm:cxn modelId="{75B86812-E8ED-457A-96B7-268C80B9C9CC}" type="presOf" srcId="{B29847B8-5801-4CC9-BFED-6235A2A71AD7}" destId="{528C4DD8-6386-45C3-9F55-735C9A081697}" srcOrd="0" destOrd="0" presId="urn:microsoft.com/office/officeart/2005/8/layout/chevron1"/>
    <dgm:cxn modelId="{D8CB2B61-DBA7-4B25-A7E0-91858CDB9A67}" srcId="{FC19432B-D2A6-485D-BB28-771D3C30AAFA}" destId="{14FA6898-D009-44A6-B423-ED6D9CBB93A3}" srcOrd="0" destOrd="0" parTransId="{312E5B7A-6995-489C-B1B3-08923504BA98}" sibTransId="{84651F8B-AF9F-41D1-A458-D2EBC42A40FE}"/>
    <dgm:cxn modelId="{520A556E-5E56-4F85-9531-0AC0C02855E6}" type="presOf" srcId="{FC19432B-D2A6-485D-BB28-771D3C30AAFA}" destId="{88C553F9-C41D-4DA0-8D83-AB96C75DF22E}" srcOrd="0" destOrd="0" presId="urn:microsoft.com/office/officeart/2005/8/layout/chevron1"/>
    <dgm:cxn modelId="{C6CEE295-1F24-41FA-8F0C-2D1BEC68DD14}" type="presOf" srcId="{F6D5A4CB-2721-4F8F-B8F2-56F0276D02DA}" destId="{98FB2D26-0B51-40E7-A003-3A5683E7859A}" srcOrd="0" destOrd="0" presId="urn:microsoft.com/office/officeart/2005/8/layout/chevron1"/>
    <dgm:cxn modelId="{564314A5-D6A9-4264-8A38-7A1012A055DA}" srcId="{FC19432B-D2A6-485D-BB28-771D3C30AAFA}" destId="{F6D5A4CB-2721-4F8F-B8F2-56F0276D02DA}" srcOrd="1" destOrd="0" parTransId="{216771D3-B3AC-48F3-9FBF-EF9E03F6B498}" sibTransId="{25CC6BCF-4036-46B1-B0FA-667C466B9278}"/>
    <dgm:cxn modelId="{8E9A58C3-6826-45D3-8CC3-61D0B7148DD4}" type="presOf" srcId="{14FA6898-D009-44A6-B423-ED6D9CBB93A3}" destId="{EC4B5D1D-A3F8-4917-BAC5-980EEB4268F5}" srcOrd="0" destOrd="0" presId="urn:microsoft.com/office/officeart/2005/8/layout/chevron1"/>
    <dgm:cxn modelId="{B8C2D70B-683A-4596-B5A5-21A881AA07E4}" type="presParOf" srcId="{88C553F9-C41D-4DA0-8D83-AB96C75DF22E}" destId="{EC4B5D1D-A3F8-4917-BAC5-980EEB4268F5}" srcOrd="0" destOrd="0" presId="urn:microsoft.com/office/officeart/2005/8/layout/chevron1"/>
    <dgm:cxn modelId="{3A1F209A-74E4-452D-91A3-DD24FBCC6EBF}" type="presParOf" srcId="{88C553F9-C41D-4DA0-8D83-AB96C75DF22E}" destId="{5816B4D5-40C8-4B54-AA57-4FCF2C261A54}" srcOrd="1" destOrd="0" presId="urn:microsoft.com/office/officeart/2005/8/layout/chevron1"/>
    <dgm:cxn modelId="{5A53E228-38EF-4ADF-AA08-207CE6B48BAC}" type="presParOf" srcId="{88C553F9-C41D-4DA0-8D83-AB96C75DF22E}" destId="{98FB2D26-0B51-40E7-A003-3A5683E7859A}" srcOrd="2" destOrd="0" presId="urn:microsoft.com/office/officeart/2005/8/layout/chevron1"/>
    <dgm:cxn modelId="{AC78EEE9-6943-4A63-B96A-1A3A484F9215}" type="presParOf" srcId="{88C553F9-C41D-4DA0-8D83-AB96C75DF22E}" destId="{C7295459-A445-482F-AEDA-D1DD566C130E}" srcOrd="3" destOrd="0" presId="urn:microsoft.com/office/officeart/2005/8/layout/chevron1"/>
    <dgm:cxn modelId="{83C7E445-36BC-4277-B76A-A8071EC408C3}" type="presParOf" srcId="{88C553F9-C41D-4DA0-8D83-AB96C75DF22E}" destId="{528C4DD8-6386-45C3-9F55-735C9A08169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1C5EE-9393-4C4A-82AD-09A5A9CAB6E5}">
      <dsp:nvSpPr>
        <dsp:cNvPr id="0" name=""/>
        <dsp:cNvSpPr/>
      </dsp:nvSpPr>
      <dsp:spPr>
        <a:xfrm>
          <a:off x="517" y="1675764"/>
          <a:ext cx="2080324" cy="1607186"/>
        </a:xfrm>
        <a:prstGeom prst="star7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Original Status</a:t>
          </a:r>
        </a:p>
      </dsp:txBody>
      <dsp:txXfrm>
        <a:off x="463433" y="1994089"/>
        <a:ext cx="1154492" cy="891924"/>
      </dsp:txXfrm>
    </dsp:sp>
    <dsp:sp modelId="{A3BF376A-FC48-418C-AE17-7ADD760B709B}">
      <dsp:nvSpPr>
        <dsp:cNvPr id="0" name=""/>
        <dsp:cNvSpPr/>
      </dsp:nvSpPr>
      <dsp:spPr>
        <a:xfrm>
          <a:off x="2233888" y="2289580"/>
          <a:ext cx="324457" cy="379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888" y="2365491"/>
        <a:ext cx="227120" cy="227732"/>
      </dsp:txXfrm>
    </dsp:sp>
    <dsp:sp modelId="{30BCE8F5-4CCD-47D4-A24F-2B6876EF986B}">
      <dsp:nvSpPr>
        <dsp:cNvPr id="0" name=""/>
        <dsp:cNvSpPr/>
      </dsp:nvSpPr>
      <dsp:spPr>
        <a:xfrm>
          <a:off x="2693026" y="1912608"/>
          <a:ext cx="1530460" cy="1133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Separation</a:t>
          </a:r>
        </a:p>
      </dsp:txBody>
      <dsp:txXfrm>
        <a:off x="2726225" y="1945807"/>
        <a:ext cx="1464062" cy="1067099"/>
      </dsp:txXfrm>
    </dsp:sp>
    <dsp:sp modelId="{23C2C80D-BD72-44EB-92B6-8BDED62B7708}">
      <dsp:nvSpPr>
        <dsp:cNvPr id="0" name=""/>
        <dsp:cNvSpPr/>
      </dsp:nvSpPr>
      <dsp:spPr>
        <a:xfrm>
          <a:off x="4376533" y="2289580"/>
          <a:ext cx="324457" cy="379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6533" y="2365491"/>
        <a:ext cx="227120" cy="227732"/>
      </dsp:txXfrm>
    </dsp:sp>
    <dsp:sp modelId="{1CC31ED5-87B9-4211-AF03-EB6DF9227633}">
      <dsp:nvSpPr>
        <dsp:cNvPr id="0" name=""/>
        <dsp:cNvSpPr/>
      </dsp:nvSpPr>
      <dsp:spPr>
        <a:xfrm>
          <a:off x="4835671" y="1912608"/>
          <a:ext cx="1530460" cy="1133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Transition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Liminal Phase</a:t>
          </a:r>
        </a:p>
      </dsp:txBody>
      <dsp:txXfrm>
        <a:off x="4868870" y="1945807"/>
        <a:ext cx="1464062" cy="1067099"/>
      </dsp:txXfrm>
    </dsp:sp>
    <dsp:sp modelId="{34E40839-C8DA-47F4-BBA3-AE01A30E3F4A}">
      <dsp:nvSpPr>
        <dsp:cNvPr id="0" name=""/>
        <dsp:cNvSpPr/>
      </dsp:nvSpPr>
      <dsp:spPr>
        <a:xfrm>
          <a:off x="6519178" y="2289580"/>
          <a:ext cx="324457" cy="379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9178" y="2365491"/>
        <a:ext cx="227120" cy="227732"/>
      </dsp:txXfrm>
    </dsp:sp>
    <dsp:sp modelId="{F0495D4C-94D0-4083-ADBC-48ED05C438AB}">
      <dsp:nvSpPr>
        <dsp:cNvPr id="0" name=""/>
        <dsp:cNvSpPr/>
      </dsp:nvSpPr>
      <dsp:spPr>
        <a:xfrm>
          <a:off x="6978316" y="1912608"/>
          <a:ext cx="1530460" cy="1133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Reintegration</a:t>
          </a:r>
        </a:p>
      </dsp:txBody>
      <dsp:txXfrm>
        <a:off x="7011515" y="1945807"/>
        <a:ext cx="1464062" cy="1067099"/>
      </dsp:txXfrm>
    </dsp:sp>
    <dsp:sp modelId="{C1D9473F-2F70-4D76-906F-5CAE13E325B6}">
      <dsp:nvSpPr>
        <dsp:cNvPr id="0" name=""/>
        <dsp:cNvSpPr/>
      </dsp:nvSpPr>
      <dsp:spPr>
        <a:xfrm>
          <a:off x="8661823" y="2289580"/>
          <a:ext cx="324457" cy="379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61823" y="2365491"/>
        <a:ext cx="227120" cy="227732"/>
      </dsp:txXfrm>
    </dsp:sp>
    <dsp:sp modelId="{E57863D0-6D6C-4F52-ABED-6995673C6833}">
      <dsp:nvSpPr>
        <dsp:cNvPr id="0" name=""/>
        <dsp:cNvSpPr/>
      </dsp:nvSpPr>
      <dsp:spPr>
        <a:xfrm>
          <a:off x="9120961" y="1601401"/>
          <a:ext cx="2153281" cy="1755912"/>
        </a:xfrm>
        <a:prstGeom prst="star5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New Status</a:t>
          </a:r>
        </a:p>
      </dsp:txBody>
      <dsp:txXfrm>
        <a:off x="9786369" y="2272103"/>
        <a:ext cx="822465" cy="670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1233C-27AF-419C-B7E0-701D8C92B1A3}">
      <dsp:nvSpPr>
        <dsp:cNvPr id="0" name=""/>
        <dsp:cNvSpPr/>
      </dsp:nvSpPr>
      <dsp:spPr>
        <a:xfrm>
          <a:off x="1392" y="1534630"/>
          <a:ext cx="1697063" cy="678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Nymphe</a:t>
          </a:r>
        </a:p>
      </dsp:txBody>
      <dsp:txXfrm>
        <a:off x="340805" y="1534630"/>
        <a:ext cx="1018238" cy="678825"/>
      </dsp:txXfrm>
    </dsp:sp>
    <dsp:sp modelId="{1EFE68BC-B843-458B-8E02-5E5E64DF82A9}">
      <dsp:nvSpPr>
        <dsp:cNvPr id="0" name=""/>
        <dsp:cNvSpPr/>
      </dsp:nvSpPr>
      <dsp:spPr>
        <a:xfrm>
          <a:off x="1528749" y="1534630"/>
          <a:ext cx="1697063" cy="678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Giving Birth</a:t>
          </a:r>
        </a:p>
      </dsp:txBody>
      <dsp:txXfrm>
        <a:off x="1868162" y="1534630"/>
        <a:ext cx="1018238" cy="678825"/>
      </dsp:txXfrm>
    </dsp:sp>
    <dsp:sp modelId="{A45ED2E8-AB0A-4E0E-A364-E549C7B72EBA}">
      <dsp:nvSpPr>
        <dsp:cNvPr id="0" name=""/>
        <dsp:cNvSpPr/>
      </dsp:nvSpPr>
      <dsp:spPr>
        <a:xfrm>
          <a:off x="3056106" y="1534630"/>
          <a:ext cx="1697063" cy="6788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Gyne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5519" y="1534630"/>
        <a:ext cx="1018238" cy="678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B5D1D-A3F8-4917-BAC5-980EEB4268F5}">
      <dsp:nvSpPr>
        <dsp:cNvPr id="0" name=""/>
        <dsp:cNvSpPr/>
      </dsp:nvSpPr>
      <dsp:spPr>
        <a:xfrm>
          <a:off x="2056" y="2010691"/>
          <a:ext cx="2505256" cy="1002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Polis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Life</a:t>
          </a:r>
        </a:p>
      </dsp:txBody>
      <dsp:txXfrm>
        <a:off x="503107" y="2010691"/>
        <a:ext cx="1503154" cy="1002102"/>
      </dsp:txXfrm>
    </dsp:sp>
    <dsp:sp modelId="{98FB2D26-0B51-40E7-A003-3A5683E7859A}">
      <dsp:nvSpPr>
        <dsp:cNvPr id="0" name=""/>
        <dsp:cNvSpPr/>
      </dsp:nvSpPr>
      <dsp:spPr>
        <a:xfrm>
          <a:off x="2256787" y="2010691"/>
          <a:ext cx="2505256" cy="1002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Borderlands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Disputed Territory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Sanctuaries</a:t>
          </a:r>
        </a:p>
      </dsp:txBody>
      <dsp:txXfrm>
        <a:off x="2757838" y="2010691"/>
        <a:ext cx="1503154" cy="1002102"/>
      </dsp:txXfrm>
    </dsp:sp>
    <dsp:sp modelId="{528C4DD8-6386-45C3-9F55-735C9A081697}">
      <dsp:nvSpPr>
        <dsp:cNvPr id="0" name=""/>
        <dsp:cNvSpPr/>
      </dsp:nvSpPr>
      <dsp:spPr>
        <a:xfrm>
          <a:off x="4511518" y="2010691"/>
          <a:ext cx="2505256" cy="1002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Eschatia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Death</a:t>
          </a:r>
        </a:p>
      </dsp:txBody>
      <dsp:txXfrm>
        <a:off x="5012569" y="2010691"/>
        <a:ext cx="1503154" cy="100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F27F-D467-455F-A63C-CC39E3A29BD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3034-211A-46A2-BBAE-5064AB395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0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23034-211A-46A2-BBAE-5064AB3954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3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8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0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358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25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90DA46-EB7B-4CD6-A6EC-EA0C7A16ADA8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22157C-57E2-418A-9580-949A822A1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hyperlink" Target="https://commons.wikimedia.org/wiki/File:Karte_Ephesos_MKL1888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commons.wikimedia.org/wiki/File:Miniaturk_009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britishmuseum.org/collection/image/692001001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britishmuseum.org/collection/image/493881001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hyperlink" Target="https://encrypted-tbn0.gstatic.com/images?q=tbn:ANd9GcQ5ZQK1BWY_V71UsmatCbRuvVl11gtOWeUS-feYnJ-Qyg9IQcchhSiEK1XH3OjXpclMNak&amp;usqp=C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488B-5014-4D72-B14F-585A1675F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Stuck in the Middle: The Liminality of Artemis </a:t>
            </a:r>
            <a:r>
              <a:rPr lang="en-US" dirty="0" err="1"/>
              <a:t>ephesia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B6468-2591-48D7-AE04-A6929EAE2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Savhanna Long, University of Arizona</a:t>
            </a:r>
          </a:p>
          <a:p>
            <a:r>
              <a:rPr lang="en-US" dirty="0"/>
              <a:t>savhannalong@email.arizona.edu</a:t>
            </a:r>
          </a:p>
        </p:txBody>
      </p:sp>
    </p:spTree>
    <p:extLst>
      <p:ext uri="{BB962C8B-B14F-4D97-AF65-F5344CB8AC3E}">
        <p14:creationId xmlns:p14="http://schemas.microsoft.com/office/powerpoint/2010/main" val="62755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3E15-4EEC-4985-BFCB-8799063C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Syncretism - Hekate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452FF-4C1B-4366-8EF7-421BB7925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32" y="511966"/>
            <a:ext cx="3675453" cy="44842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96331F-28D4-46D7-9587-BCC41B99A31B}"/>
              </a:ext>
            </a:extLst>
          </p:cNvPr>
          <p:cNvSpPr txBox="1"/>
          <p:nvPr/>
        </p:nvSpPr>
        <p:spPr>
          <a:xfrm>
            <a:off x="7667461" y="5126828"/>
            <a:ext cx="43285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Artemis Hekate, as a goddess protector of the necropolis, 3rd century </a:t>
            </a:r>
            <a:r>
              <a:rPr lang="en-US" sz="1100" dirty="0">
                <a:solidFill>
                  <a:srgbClr val="202122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CE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, Apollonia, Albania. Photograph by Carole </a:t>
            </a:r>
            <a:r>
              <a:rPr lang="en-US" sz="1100" b="0" i="0" dirty="0" err="1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Raddato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SansSerif" panose="00000400000000000000" pitchFamily="2" charset="2"/>
                <a:cs typeface="Times New Roman" panose="02020603050405020304" pitchFamily="18" charset="0"/>
              </a:rPr>
              <a:t>distributed under a CC BY-SA 2.5 license.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0BD75-9B31-45E1-B95A-F1BA9CAFA3B9}"/>
              </a:ext>
            </a:extLst>
          </p:cNvPr>
          <p:cNvSpPr txBox="1"/>
          <p:nvPr/>
        </p:nvSpPr>
        <p:spPr>
          <a:xfrm>
            <a:off x="1310640" y="2296160"/>
            <a:ext cx="42947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Goddess of underworld and childbirth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Precinct of Hekate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ansSerif" panose="00000400000000000000" pitchFamily="2" charset="2"/>
                <a:cs typeface="Times New Roman" panose="02020603050405020304" pitchFamily="18" charset="0"/>
              </a:rPr>
              <a:t>Triodos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 Gate 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Night-time processions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9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6B0C-9029-4524-AB20-56DEDD0F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sSerif" panose="00000400000000000000" pitchFamily="2" charset="2"/>
              </a:rPr>
              <a:t>Landscape of the Sanctuary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C4AC7894-1D94-452F-81FD-D08767750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60" y="1929266"/>
            <a:ext cx="4314537" cy="3932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C275B-BBFD-4304-8BEC-D8DABC64101F}"/>
              </a:ext>
            </a:extLst>
          </p:cNvPr>
          <p:cNvSpPr txBox="1"/>
          <p:nvPr/>
        </p:nvSpPr>
        <p:spPr>
          <a:xfrm>
            <a:off x="7494813" y="5861503"/>
            <a:ext cx="41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ansSerif" panose="00000400000000000000" pitchFamily="2" charset="2"/>
                <a:cs typeface="Times New Roman" panose="02020603050405020304" pitchFamily="18" charset="0"/>
              </a:rPr>
              <a:t>Map of Ancient Ephesos. Image from 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Encyclopedia: </a:t>
            </a:r>
            <a:r>
              <a:rPr lang="en-US" sz="1200" b="0" i="1" dirty="0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Meyers </a:t>
            </a:r>
            <a:r>
              <a:rPr lang="en-US" sz="1200" b="0" i="1" dirty="0" err="1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Konversationslexikon</a:t>
            </a:r>
            <a:r>
              <a:rPr lang="en-US" sz="1200" b="0" i="1" dirty="0">
                <a:solidFill>
                  <a:srgbClr val="202122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.</a:t>
            </a:r>
            <a:endParaRPr lang="en-US" sz="1200" dirty="0"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ECC3E-C01F-43DF-AF65-7C5F881EF433}"/>
              </a:ext>
            </a:extLst>
          </p:cNvPr>
          <p:cNvSpPr txBox="1"/>
          <p:nvPr/>
        </p:nvSpPr>
        <p:spPr>
          <a:xfrm>
            <a:off x="1229360" y="2184400"/>
            <a:ext cx="49872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</a:rPr>
              <a:t>Landscapes as ritual space</a:t>
            </a:r>
          </a:p>
          <a:p>
            <a:endParaRPr lang="en-U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</a:rPr>
              <a:t>Sanctuary of Artemis slightly outside the city</a:t>
            </a:r>
          </a:p>
          <a:p>
            <a:endParaRPr lang="en-US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</a:rPr>
              <a:t>Monitoring entrances and exits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F41C00-3A55-489E-97F9-DF83537CF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70975"/>
              </p:ext>
            </p:extLst>
          </p:nvPr>
        </p:nvGraphicFramePr>
        <p:xfrm>
          <a:off x="330674" y="3180080"/>
          <a:ext cx="7018831" cy="502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656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42F6-E292-49E0-AF15-4B468036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SansSerif" panose="00000400000000000000" pitchFamily="2" charset="2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16CCD3-56DC-480D-845E-4F4A140C2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416561"/>
            <a:ext cx="9692640" cy="542544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2F344F-6BC1-4C9D-9E7D-02ED15D8DB37}"/>
              </a:ext>
            </a:extLst>
          </p:cNvPr>
          <p:cNvSpPr txBox="1"/>
          <p:nvPr/>
        </p:nvSpPr>
        <p:spPr>
          <a:xfrm>
            <a:off x="1859902" y="5842001"/>
            <a:ext cx="1088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3) 19th century CE geological view of Ephesos. From Buckner, </a:t>
            </a:r>
            <a:r>
              <a:rPr lang="en-US" sz="1600" dirty="0" err="1">
                <a:latin typeface="SansSerif" panose="00000400000000000000" pitchFamily="2" charset="2"/>
                <a:cs typeface="Times New Roman" panose="02020603050405020304" pitchFamily="18" charset="0"/>
              </a:rPr>
              <a:t>Kayan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 and Engelmann 2007, fig. 2.</a:t>
            </a:r>
            <a:r>
              <a:rPr lang="en-US" dirty="0">
                <a:latin typeface="SansSerif" panose="000004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73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6313-8137-465E-908C-B0F7832C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94" y="614602"/>
            <a:ext cx="10058400" cy="1371600"/>
          </a:xfrm>
        </p:spPr>
        <p:txBody>
          <a:bodyPr/>
          <a:lstStyle/>
          <a:p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C97455-216E-49CD-9F24-B8AF22F1A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07" y="438864"/>
            <a:ext cx="9733280" cy="55193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E8B95-6016-47CA-AFD3-40D221F10961}"/>
              </a:ext>
            </a:extLst>
          </p:cNvPr>
          <p:cNvSpPr txBox="1"/>
          <p:nvPr/>
        </p:nvSpPr>
        <p:spPr>
          <a:xfrm>
            <a:off x="1933333" y="5959002"/>
            <a:ext cx="9455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Serif" panose="00000400000000000000" pitchFamily="2" charset="2"/>
                <a:cs typeface="Times New Roman" panose="02020603050405020304" pitchFamily="18" charset="0"/>
              </a:rPr>
              <a:t>4) Geological view of Archaic and Classical Ephesos. From Buckner, </a:t>
            </a:r>
            <a:r>
              <a:rPr lang="en-US" sz="1400" dirty="0" err="1">
                <a:latin typeface="SansSerif" panose="00000400000000000000" pitchFamily="2" charset="2"/>
                <a:cs typeface="Times New Roman" panose="02020603050405020304" pitchFamily="18" charset="0"/>
              </a:rPr>
              <a:t>Kayan</a:t>
            </a:r>
            <a:r>
              <a:rPr lang="en-US" sz="1400" dirty="0">
                <a:latin typeface="SansSerif" panose="00000400000000000000" pitchFamily="2" charset="2"/>
                <a:cs typeface="Times New Roman" panose="02020603050405020304" pitchFamily="18" charset="0"/>
              </a:rPr>
              <a:t> and Engelmann 2007, fig. 6.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1746EE-2D1F-4B8C-B9BF-F400193F6F70}"/>
              </a:ext>
            </a:extLst>
          </p:cNvPr>
          <p:cNvSpPr/>
          <p:nvPr/>
        </p:nvSpPr>
        <p:spPr>
          <a:xfrm>
            <a:off x="3142654" y="1860392"/>
            <a:ext cx="1958340" cy="12649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Serif" panose="00000400000000000000" pitchFamily="2" charset="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0F7E60-5CC4-47EB-8D73-A2E1668F35A4}"/>
              </a:ext>
            </a:extLst>
          </p:cNvPr>
          <p:cNvSpPr/>
          <p:nvPr/>
        </p:nvSpPr>
        <p:spPr>
          <a:xfrm>
            <a:off x="5949354" y="3392349"/>
            <a:ext cx="774700" cy="8002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Serif" panose="00000400000000000000" pitchFamily="2" charset="2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969AE0-9617-4975-B4AC-8D3D25A66FF1}"/>
              </a:ext>
            </a:extLst>
          </p:cNvPr>
          <p:cNvSpPr/>
          <p:nvPr/>
        </p:nvSpPr>
        <p:spPr>
          <a:xfrm>
            <a:off x="8372514" y="3135591"/>
            <a:ext cx="774700" cy="8002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Serif" panose="00000400000000000000" pitchFamily="2" charset="2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9DCCAE-389F-4C4A-99AF-5F9C56150ED4}"/>
              </a:ext>
            </a:extLst>
          </p:cNvPr>
          <p:cNvCxnSpPr>
            <a:cxnSpLocks/>
          </p:cNvCxnSpPr>
          <p:nvPr/>
        </p:nvCxnSpPr>
        <p:spPr>
          <a:xfrm>
            <a:off x="8471574" y="3935810"/>
            <a:ext cx="2156460" cy="11493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31DC93F-7A5E-4FE8-8BE7-A473209D292C}"/>
              </a:ext>
            </a:extLst>
          </p:cNvPr>
          <p:cNvSpPr/>
          <p:nvPr/>
        </p:nvSpPr>
        <p:spPr>
          <a:xfrm>
            <a:off x="3513494" y="2644088"/>
            <a:ext cx="5262880" cy="2722880"/>
          </a:xfrm>
          <a:custGeom>
            <a:avLst/>
            <a:gdLst>
              <a:gd name="connsiteX0" fmla="*/ 1026160 w 5262880"/>
              <a:gd name="connsiteY0" fmla="*/ 0 h 2722880"/>
              <a:gd name="connsiteX1" fmla="*/ 1046480 w 5262880"/>
              <a:gd name="connsiteY1" fmla="*/ 50800 h 2722880"/>
              <a:gd name="connsiteX2" fmla="*/ 1016000 w 5262880"/>
              <a:gd name="connsiteY2" fmla="*/ 487680 h 2722880"/>
              <a:gd name="connsiteX3" fmla="*/ 955040 w 5262880"/>
              <a:gd name="connsiteY3" fmla="*/ 568960 h 2722880"/>
              <a:gd name="connsiteX4" fmla="*/ 894080 w 5262880"/>
              <a:gd name="connsiteY4" fmla="*/ 640080 h 2722880"/>
              <a:gd name="connsiteX5" fmla="*/ 863600 w 5262880"/>
              <a:gd name="connsiteY5" fmla="*/ 660400 h 2722880"/>
              <a:gd name="connsiteX6" fmla="*/ 822960 w 5262880"/>
              <a:gd name="connsiteY6" fmla="*/ 690880 h 2722880"/>
              <a:gd name="connsiteX7" fmla="*/ 782320 w 5262880"/>
              <a:gd name="connsiteY7" fmla="*/ 711200 h 2722880"/>
              <a:gd name="connsiteX8" fmla="*/ 711200 w 5262880"/>
              <a:gd name="connsiteY8" fmla="*/ 762000 h 2722880"/>
              <a:gd name="connsiteX9" fmla="*/ 670560 w 5262880"/>
              <a:gd name="connsiteY9" fmla="*/ 782320 h 2722880"/>
              <a:gd name="connsiteX10" fmla="*/ 609600 w 5262880"/>
              <a:gd name="connsiteY10" fmla="*/ 833120 h 2722880"/>
              <a:gd name="connsiteX11" fmla="*/ 487680 w 5262880"/>
              <a:gd name="connsiteY11" fmla="*/ 894080 h 2722880"/>
              <a:gd name="connsiteX12" fmla="*/ 447040 w 5262880"/>
              <a:gd name="connsiteY12" fmla="*/ 924560 h 2722880"/>
              <a:gd name="connsiteX13" fmla="*/ 386080 w 5262880"/>
              <a:gd name="connsiteY13" fmla="*/ 965200 h 2722880"/>
              <a:gd name="connsiteX14" fmla="*/ 345440 w 5262880"/>
              <a:gd name="connsiteY14" fmla="*/ 1005840 h 2722880"/>
              <a:gd name="connsiteX15" fmla="*/ 254000 w 5262880"/>
              <a:gd name="connsiteY15" fmla="*/ 1076960 h 2722880"/>
              <a:gd name="connsiteX16" fmla="*/ 213360 w 5262880"/>
              <a:gd name="connsiteY16" fmla="*/ 1137920 h 2722880"/>
              <a:gd name="connsiteX17" fmla="*/ 121920 w 5262880"/>
              <a:gd name="connsiteY17" fmla="*/ 1249680 h 2722880"/>
              <a:gd name="connsiteX18" fmla="*/ 81280 w 5262880"/>
              <a:gd name="connsiteY18" fmla="*/ 1330960 h 2722880"/>
              <a:gd name="connsiteX19" fmla="*/ 50800 w 5262880"/>
              <a:gd name="connsiteY19" fmla="*/ 1381760 h 2722880"/>
              <a:gd name="connsiteX20" fmla="*/ 30480 w 5262880"/>
              <a:gd name="connsiteY20" fmla="*/ 1473200 h 2722880"/>
              <a:gd name="connsiteX21" fmla="*/ 20320 w 5262880"/>
              <a:gd name="connsiteY21" fmla="*/ 1524000 h 2722880"/>
              <a:gd name="connsiteX22" fmla="*/ 0 w 5262880"/>
              <a:gd name="connsiteY22" fmla="*/ 1574800 h 2722880"/>
              <a:gd name="connsiteX23" fmla="*/ 20320 w 5262880"/>
              <a:gd name="connsiteY23" fmla="*/ 1686560 h 2722880"/>
              <a:gd name="connsiteX24" fmla="*/ 60960 w 5262880"/>
              <a:gd name="connsiteY24" fmla="*/ 1808480 h 2722880"/>
              <a:gd name="connsiteX25" fmla="*/ 81280 w 5262880"/>
              <a:gd name="connsiteY25" fmla="*/ 1879600 h 2722880"/>
              <a:gd name="connsiteX26" fmla="*/ 132080 w 5262880"/>
              <a:gd name="connsiteY26" fmla="*/ 1960880 h 2722880"/>
              <a:gd name="connsiteX27" fmla="*/ 162560 w 5262880"/>
              <a:gd name="connsiteY27" fmla="*/ 2052320 h 2722880"/>
              <a:gd name="connsiteX28" fmla="*/ 193040 w 5262880"/>
              <a:gd name="connsiteY28" fmla="*/ 2113280 h 2722880"/>
              <a:gd name="connsiteX29" fmla="*/ 213360 w 5262880"/>
              <a:gd name="connsiteY29" fmla="*/ 2184400 h 2722880"/>
              <a:gd name="connsiteX30" fmla="*/ 264160 w 5262880"/>
              <a:gd name="connsiteY30" fmla="*/ 2235200 h 2722880"/>
              <a:gd name="connsiteX31" fmla="*/ 416560 w 5262880"/>
              <a:gd name="connsiteY31" fmla="*/ 2407920 h 2722880"/>
              <a:gd name="connsiteX32" fmla="*/ 467360 w 5262880"/>
              <a:gd name="connsiteY32" fmla="*/ 2448560 h 2722880"/>
              <a:gd name="connsiteX33" fmla="*/ 650240 w 5262880"/>
              <a:gd name="connsiteY33" fmla="*/ 2529840 h 2722880"/>
              <a:gd name="connsiteX34" fmla="*/ 721360 w 5262880"/>
              <a:gd name="connsiteY34" fmla="*/ 2550160 h 2722880"/>
              <a:gd name="connsiteX35" fmla="*/ 822960 w 5262880"/>
              <a:gd name="connsiteY35" fmla="*/ 2570480 h 2722880"/>
              <a:gd name="connsiteX36" fmla="*/ 1026160 w 5262880"/>
              <a:gd name="connsiteY36" fmla="*/ 2641600 h 2722880"/>
              <a:gd name="connsiteX37" fmla="*/ 1209040 w 5262880"/>
              <a:gd name="connsiteY37" fmla="*/ 2672080 h 2722880"/>
              <a:gd name="connsiteX38" fmla="*/ 1270000 w 5262880"/>
              <a:gd name="connsiteY38" fmla="*/ 2692400 h 2722880"/>
              <a:gd name="connsiteX39" fmla="*/ 1544320 w 5262880"/>
              <a:gd name="connsiteY39" fmla="*/ 2722880 h 2722880"/>
              <a:gd name="connsiteX40" fmla="*/ 1971040 w 5262880"/>
              <a:gd name="connsiteY40" fmla="*/ 2712720 h 2722880"/>
              <a:gd name="connsiteX41" fmla="*/ 2032000 w 5262880"/>
              <a:gd name="connsiteY41" fmla="*/ 2692400 h 2722880"/>
              <a:gd name="connsiteX42" fmla="*/ 2092960 w 5262880"/>
              <a:gd name="connsiteY42" fmla="*/ 2682240 h 2722880"/>
              <a:gd name="connsiteX43" fmla="*/ 2245360 w 5262880"/>
              <a:gd name="connsiteY43" fmla="*/ 2631440 h 2722880"/>
              <a:gd name="connsiteX44" fmla="*/ 2306320 w 5262880"/>
              <a:gd name="connsiteY44" fmla="*/ 2611120 h 2722880"/>
              <a:gd name="connsiteX45" fmla="*/ 2367280 w 5262880"/>
              <a:gd name="connsiteY45" fmla="*/ 2580640 h 2722880"/>
              <a:gd name="connsiteX46" fmla="*/ 2397760 w 5262880"/>
              <a:gd name="connsiteY46" fmla="*/ 2560320 h 2722880"/>
              <a:gd name="connsiteX47" fmla="*/ 2479040 w 5262880"/>
              <a:gd name="connsiteY47" fmla="*/ 2529840 h 2722880"/>
              <a:gd name="connsiteX48" fmla="*/ 2519680 w 5262880"/>
              <a:gd name="connsiteY48" fmla="*/ 2479040 h 2722880"/>
              <a:gd name="connsiteX49" fmla="*/ 2529840 w 5262880"/>
              <a:gd name="connsiteY49" fmla="*/ 2448560 h 2722880"/>
              <a:gd name="connsiteX50" fmla="*/ 2621280 w 5262880"/>
              <a:gd name="connsiteY50" fmla="*/ 2357120 h 2722880"/>
              <a:gd name="connsiteX51" fmla="*/ 2611120 w 5262880"/>
              <a:gd name="connsiteY51" fmla="*/ 2174240 h 2722880"/>
              <a:gd name="connsiteX52" fmla="*/ 2672080 w 5262880"/>
              <a:gd name="connsiteY52" fmla="*/ 1981200 h 2722880"/>
              <a:gd name="connsiteX53" fmla="*/ 2753360 w 5262880"/>
              <a:gd name="connsiteY53" fmla="*/ 1778000 h 2722880"/>
              <a:gd name="connsiteX54" fmla="*/ 2804160 w 5262880"/>
              <a:gd name="connsiteY54" fmla="*/ 1666240 h 2722880"/>
              <a:gd name="connsiteX55" fmla="*/ 2834640 w 5262880"/>
              <a:gd name="connsiteY55" fmla="*/ 1320800 h 2722880"/>
              <a:gd name="connsiteX56" fmla="*/ 2865120 w 5262880"/>
              <a:gd name="connsiteY56" fmla="*/ 1290320 h 2722880"/>
              <a:gd name="connsiteX57" fmla="*/ 2854960 w 5262880"/>
              <a:gd name="connsiteY57" fmla="*/ 1259840 h 2722880"/>
              <a:gd name="connsiteX58" fmla="*/ 2895600 w 5262880"/>
              <a:gd name="connsiteY58" fmla="*/ 1229360 h 2722880"/>
              <a:gd name="connsiteX59" fmla="*/ 3007360 w 5262880"/>
              <a:gd name="connsiteY59" fmla="*/ 1178560 h 2722880"/>
              <a:gd name="connsiteX60" fmla="*/ 3281680 w 5262880"/>
              <a:gd name="connsiteY60" fmla="*/ 1188720 h 2722880"/>
              <a:gd name="connsiteX61" fmla="*/ 3373120 w 5262880"/>
              <a:gd name="connsiteY61" fmla="*/ 1209040 h 2722880"/>
              <a:gd name="connsiteX62" fmla="*/ 3708400 w 5262880"/>
              <a:gd name="connsiteY62" fmla="*/ 1219200 h 2722880"/>
              <a:gd name="connsiteX63" fmla="*/ 3870960 w 5262880"/>
              <a:gd name="connsiteY63" fmla="*/ 1249680 h 2722880"/>
              <a:gd name="connsiteX64" fmla="*/ 3931920 w 5262880"/>
              <a:gd name="connsiteY64" fmla="*/ 1259840 h 2722880"/>
              <a:gd name="connsiteX65" fmla="*/ 4013200 w 5262880"/>
              <a:gd name="connsiteY65" fmla="*/ 1280160 h 2722880"/>
              <a:gd name="connsiteX66" fmla="*/ 4257040 w 5262880"/>
              <a:gd name="connsiteY66" fmla="*/ 1290320 h 2722880"/>
              <a:gd name="connsiteX67" fmla="*/ 4805680 w 5262880"/>
              <a:gd name="connsiteY67" fmla="*/ 1280160 h 2722880"/>
              <a:gd name="connsiteX68" fmla="*/ 4856480 w 5262880"/>
              <a:gd name="connsiteY68" fmla="*/ 1249680 h 2722880"/>
              <a:gd name="connsiteX69" fmla="*/ 4917440 w 5262880"/>
              <a:gd name="connsiteY69" fmla="*/ 1229360 h 2722880"/>
              <a:gd name="connsiteX70" fmla="*/ 4958080 w 5262880"/>
              <a:gd name="connsiteY70" fmla="*/ 1209040 h 2722880"/>
              <a:gd name="connsiteX71" fmla="*/ 5049520 w 5262880"/>
              <a:gd name="connsiteY71" fmla="*/ 1178560 h 2722880"/>
              <a:gd name="connsiteX72" fmla="*/ 5090160 w 5262880"/>
              <a:gd name="connsiteY72" fmla="*/ 1148080 h 2722880"/>
              <a:gd name="connsiteX73" fmla="*/ 5151120 w 5262880"/>
              <a:gd name="connsiteY73" fmla="*/ 1107440 h 2722880"/>
              <a:gd name="connsiteX74" fmla="*/ 5222240 w 5262880"/>
              <a:gd name="connsiteY74" fmla="*/ 1016000 h 2722880"/>
              <a:gd name="connsiteX75" fmla="*/ 5262880 w 5262880"/>
              <a:gd name="connsiteY75" fmla="*/ 955040 h 27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262880" h="2722880">
                <a:moveTo>
                  <a:pt x="1026160" y="0"/>
                </a:moveTo>
                <a:cubicBezTo>
                  <a:pt x="1032933" y="16933"/>
                  <a:pt x="1046860" y="32566"/>
                  <a:pt x="1046480" y="50800"/>
                </a:cubicBezTo>
                <a:cubicBezTo>
                  <a:pt x="1043439" y="196749"/>
                  <a:pt x="1041369" y="343921"/>
                  <a:pt x="1016000" y="487680"/>
                </a:cubicBezTo>
                <a:cubicBezTo>
                  <a:pt x="1010114" y="521031"/>
                  <a:pt x="973826" y="540781"/>
                  <a:pt x="955040" y="568960"/>
                </a:cubicBezTo>
                <a:cubicBezTo>
                  <a:pt x="931072" y="604912"/>
                  <a:pt x="932404" y="607230"/>
                  <a:pt x="894080" y="640080"/>
                </a:cubicBezTo>
                <a:cubicBezTo>
                  <a:pt x="884809" y="648027"/>
                  <a:pt x="873536" y="653303"/>
                  <a:pt x="863600" y="660400"/>
                </a:cubicBezTo>
                <a:cubicBezTo>
                  <a:pt x="849821" y="670242"/>
                  <a:pt x="837319" y="681905"/>
                  <a:pt x="822960" y="690880"/>
                </a:cubicBezTo>
                <a:cubicBezTo>
                  <a:pt x="810117" y="698907"/>
                  <a:pt x="795470" y="703686"/>
                  <a:pt x="782320" y="711200"/>
                </a:cubicBezTo>
                <a:cubicBezTo>
                  <a:pt x="732168" y="739858"/>
                  <a:pt x="769350" y="725656"/>
                  <a:pt x="711200" y="762000"/>
                </a:cubicBezTo>
                <a:cubicBezTo>
                  <a:pt x="698357" y="770027"/>
                  <a:pt x="682968" y="773635"/>
                  <a:pt x="670560" y="782320"/>
                </a:cubicBezTo>
                <a:cubicBezTo>
                  <a:pt x="648891" y="797488"/>
                  <a:pt x="631348" y="818064"/>
                  <a:pt x="609600" y="833120"/>
                </a:cubicBezTo>
                <a:cubicBezTo>
                  <a:pt x="469823" y="929889"/>
                  <a:pt x="599114" y="832172"/>
                  <a:pt x="487680" y="894080"/>
                </a:cubicBezTo>
                <a:cubicBezTo>
                  <a:pt x="472878" y="902304"/>
                  <a:pt x="460912" y="914849"/>
                  <a:pt x="447040" y="924560"/>
                </a:cubicBezTo>
                <a:cubicBezTo>
                  <a:pt x="427033" y="938565"/>
                  <a:pt x="405150" y="949944"/>
                  <a:pt x="386080" y="965200"/>
                </a:cubicBezTo>
                <a:cubicBezTo>
                  <a:pt x="371120" y="977168"/>
                  <a:pt x="359680" y="993024"/>
                  <a:pt x="345440" y="1005840"/>
                </a:cubicBezTo>
                <a:cubicBezTo>
                  <a:pt x="295197" y="1051059"/>
                  <a:pt x="297211" y="1048153"/>
                  <a:pt x="254000" y="1076960"/>
                </a:cubicBezTo>
                <a:cubicBezTo>
                  <a:pt x="240453" y="1097280"/>
                  <a:pt x="228616" y="1118850"/>
                  <a:pt x="213360" y="1137920"/>
                </a:cubicBezTo>
                <a:cubicBezTo>
                  <a:pt x="141442" y="1227818"/>
                  <a:pt x="200093" y="1119391"/>
                  <a:pt x="121920" y="1249680"/>
                </a:cubicBezTo>
                <a:cubicBezTo>
                  <a:pt x="106335" y="1275655"/>
                  <a:pt x="96865" y="1304985"/>
                  <a:pt x="81280" y="1330960"/>
                </a:cubicBezTo>
                <a:lnTo>
                  <a:pt x="50800" y="1381760"/>
                </a:lnTo>
                <a:cubicBezTo>
                  <a:pt x="44027" y="1412240"/>
                  <a:pt x="37022" y="1442670"/>
                  <a:pt x="30480" y="1473200"/>
                </a:cubicBezTo>
                <a:cubicBezTo>
                  <a:pt x="26862" y="1490085"/>
                  <a:pt x="25282" y="1507460"/>
                  <a:pt x="20320" y="1524000"/>
                </a:cubicBezTo>
                <a:cubicBezTo>
                  <a:pt x="15079" y="1541469"/>
                  <a:pt x="6773" y="1557867"/>
                  <a:pt x="0" y="1574800"/>
                </a:cubicBezTo>
                <a:cubicBezTo>
                  <a:pt x="2575" y="1590247"/>
                  <a:pt x="14858" y="1667991"/>
                  <a:pt x="20320" y="1686560"/>
                </a:cubicBezTo>
                <a:cubicBezTo>
                  <a:pt x="32408" y="1727658"/>
                  <a:pt x="49191" y="1767290"/>
                  <a:pt x="60960" y="1808480"/>
                </a:cubicBezTo>
                <a:cubicBezTo>
                  <a:pt x="67733" y="1832187"/>
                  <a:pt x="70854" y="1857258"/>
                  <a:pt x="81280" y="1879600"/>
                </a:cubicBezTo>
                <a:cubicBezTo>
                  <a:pt x="94791" y="1908552"/>
                  <a:pt x="118476" y="1931971"/>
                  <a:pt x="132080" y="1960880"/>
                </a:cubicBezTo>
                <a:cubicBezTo>
                  <a:pt x="145760" y="1989951"/>
                  <a:pt x="150628" y="2022489"/>
                  <a:pt x="162560" y="2052320"/>
                </a:cubicBezTo>
                <a:cubicBezTo>
                  <a:pt x="170997" y="2073414"/>
                  <a:pt x="184885" y="2092076"/>
                  <a:pt x="193040" y="2113280"/>
                </a:cubicBezTo>
                <a:cubicBezTo>
                  <a:pt x="201891" y="2136292"/>
                  <a:pt x="200937" y="2163103"/>
                  <a:pt x="213360" y="2184400"/>
                </a:cubicBezTo>
                <a:cubicBezTo>
                  <a:pt x="225426" y="2205085"/>
                  <a:pt x="248250" y="2217302"/>
                  <a:pt x="264160" y="2235200"/>
                </a:cubicBezTo>
                <a:cubicBezTo>
                  <a:pt x="302821" y="2278694"/>
                  <a:pt x="363532" y="2360784"/>
                  <a:pt x="416560" y="2407920"/>
                </a:cubicBezTo>
                <a:cubicBezTo>
                  <a:pt x="432768" y="2422327"/>
                  <a:pt x="448669" y="2437565"/>
                  <a:pt x="467360" y="2448560"/>
                </a:cubicBezTo>
                <a:cubicBezTo>
                  <a:pt x="543890" y="2493578"/>
                  <a:pt x="576603" y="2507182"/>
                  <a:pt x="650240" y="2529840"/>
                </a:cubicBezTo>
                <a:cubicBezTo>
                  <a:pt x="673805" y="2537091"/>
                  <a:pt x="697360" y="2544513"/>
                  <a:pt x="721360" y="2550160"/>
                </a:cubicBezTo>
                <a:cubicBezTo>
                  <a:pt x="754979" y="2558070"/>
                  <a:pt x="790622" y="2558353"/>
                  <a:pt x="822960" y="2570480"/>
                </a:cubicBezTo>
                <a:cubicBezTo>
                  <a:pt x="862465" y="2585295"/>
                  <a:pt x="998018" y="2637270"/>
                  <a:pt x="1026160" y="2641600"/>
                </a:cubicBezTo>
                <a:cubicBezTo>
                  <a:pt x="1026214" y="2641608"/>
                  <a:pt x="1172360" y="2662076"/>
                  <a:pt x="1209040" y="2672080"/>
                </a:cubicBezTo>
                <a:cubicBezTo>
                  <a:pt x="1229704" y="2677716"/>
                  <a:pt x="1249091" y="2687754"/>
                  <a:pt x="1270000" y="2692400"/>
                </a:cubicBezTo>
                <a:cubicBezTo>
                  <a:pt x="1380661" y="2716991"/>
                  <a:pt x="1426782" y="2715044"/>
                  <a:pt x="1544320" y="2722880"/>
                </a:cubicBezTo>
                <a:cubicBezTo>
                  <a:pt x="1686560" y="2719493"/>
                  <a:pt x="1829037" y="2721595"/>
                  <a:pt x="1971040" y="2712720"/>
                </a:cubicBezTo>
                <a:cubicBezTo>
                  <a:pt x="1992417" y="2711384"/>
                  <a:pt x="2011220" y="2697595"/>
                  <a:pt x="2032000" y="2692400"/>
                </a:cubicBezTo>
                <a:cubicBezTo>
                  <a:pt x="2051985" y="2687404"/>
                  <a:pt x="2072975" y="2687236"/>
                  <a:pt x="2092960" y="2682240"/>
                </a:cubicBezTo>
                <a:cubicBezTo>
                  <a:pt x="2211521" y="2652600"/>
                  <a:pt x="2161993" y="2661755"/>
                  <a:pt x="2245360" y="2631440"/>
                </a:cubicBezTo>
                <a:cubicBezTo>
                  <a:pt x="2265490" y="2624120"/>
                  <a:pt x="2287162" y="2620699"/>
                  <a:pt x="2306320" y="2611120"/>
                </a:cubicBezTo>
                <a:cubicBezTo>
                  <a:pt x="2326640" y="2600960"/>
                  <a:pt x="2347421" y="2591673"/>
                  <a:pt x="2367280" y="2580640"/>
                </a:cubicBezTo>
                <a:cubicBezTo>
                  <a:pt x="2377954" y="2574710"/>
                  <a:pt x="2386644" y="2565373"/>
                  <a:pt x="2397760" y="2560320"/>
                </a:cubicBezTo>
                <a:cubicBezTo>
                  <a:pt x="2424102" y="2548346"/>
                  <a:pt x="2451947" y="2540000"/>
                  <a:pt x="2479040" y="2529840"/>
                </a:cubicBezTo>
                <a:cubicBezTo>
                  <a:pt x="2492587" y="2512907"/>
                  <a:pt x="2508187" y="2497429"/>
                  <a:pt x="2519680" y="2479040"/>
                </a:cubicBezTo>
                <a:cubicBezTo>
                  <a:pt x="2525356" y="2469958"/>
                  <a:pt x="2523899" y="2457471"/>
                  <a:pt x="2529840" y="2448560"/>
                </a:cubicBezTo>
                <a:cubicBezTo>
                  <a:pt x="2566824" y="2393084"/>
                  <a:pt x="2575264" y="2391632"/>
                  <a:pt x="2621280" y="2357120"/>
                </a:cubicBezTo>
                <a:cubicBezTo>
                  <a:pt x="2617893" y="2296160"/>
                  <a:pt x="2605592" y="2235043"/>
                  <a:pt x="2611120" y="2174240"/>
                </a:cubicBezTo>
                <a:cubicBezTo>
                  <a:pt x="2625189" y="2019479"/>
                  <a:pt x="2637026" y="2065329"/>
                  <a:pt x="2672080" y="1981200"/>
                </a:cubicBezTo>
                <a:cubicBezTo>
                  <a:pt x="2700138" y="1913861"/>
                  <a:pt x="2720735" y="1843249"/>
                  <a:pt x="2753360" y="1778000"/>
                </a:cubicBezTo>
                <a:cubicBezTo>
                  <a:pt x="2798789" y="1687141"/>
                  <a:pt x="2784421" y="1725457"/>
                  <a:pt x="2804160" y="1666240"/>
                </a:cubicBezTo>
                <a:cubicBezTo>
                  <a:pt x="2805562" y="1624186"/>
                  <a:pt x="2770238" y="1410963"/>
                  <a:pt x="2834640" y="1320800"/>
                </a:cubicBezTo>
                <a:cubicBezTo>
                  <a:pt x="2842991" y="1309108"/>
                  <a:pt x="2854960" y="1300480"/>
                  <a:pt x="2865120" y="1290320"/>
                </a:cubicBezTo>
                <a:cubicBezTo>
                  <a:pt x="2861733" y="1280160"/>
                  <a:pt x="2850171" y="1269419"/>
                  <a:pt x="2854960" y="1259840"/>
                </a:cubicBezTo>
                <a:cubicBezTo>
                  <a:pt x="2862533" y="1244694"/>
                  <a:pt x="2881511" y="1238753"/>
                  <a:pt x="2895600" y="1229360"/>
                </a:cubicBezTo>
                <a:cubicBezTo>
                  <a:pt x="2950933" y="1192471"/>
                  <a:pt x="2942670" y="1200123"/>
                  <a:pt x="3007360" y="1178560"/>
                </a:cubicBezTo>
                <a:cubicBezTo>
                  <a:pt x="3098800" y="1181947"/>
                  <a:pt x="3190367" y="1182829"/>
                  <a:pt x="3281680" y="1188720"/>
                </a:cubicBezTo>
                <a:cubicBezTo>
                  <a:pt x="3588167" y="1208493"/>
                  <a:pt x="3000575" y="1189432"/>
                  <a:pt x="3373120" y="1209040"/>
                </a:cubicBezTo>
                <a:cubicBezTo>
                  <a:pt x="3484777" y="1214917"/>
                  <a:pt x="3596640" y="1215813"/>
                  <a:pt x="3708400" y="1219200"/>
                </a:cubicBezTo>
                <a:cubicBezTo>
                  <a:pt x="3810931" y="1253377"/>
                  <a:pt x="3733298" y="1232472"/>
                  <a:pt x="3870960" y="1249680"/>
                </a:cubicBezTo>
                <a:cubicBezTo>
                  <a:pt x="3891401" y="1252235"/>
                  <a:pt x="3911777" y="1255524"/>
                  <a:pt x="3931920" y="1259840"/>
                </a:cubicBezTo>
                <a:cubicBezTo>
                  <a:pt x="3959227" y="1265692"/>
                  <a:pt x="3985395" y="1277553"/>
                  <a:pt x="4013200" y="1280160"/>
                </a:cubicBezTo>
                <a:cubicBezTo>
                  <a:pt x="4094195" y="1287753"/>
                  <a:pt x="4175760" y="1286933"/>
                  <a:pt x="4257040" y="1290320"/>
                </a:cubicBezTo>
                <a:cubicBezTo>
                  <a:pt x="4439920" y="1286933"/>
                  <a:pt x="4623188" y="1292532"/>
                  <a:pt x="4805680" y="1280160"/>
                </a:cubicBezTo>
                <a:cubicBezTo>
                  <a:pt x="4825382" y="1278824"/>
                  <a:pt x="4838503" y="1257852"/>
                  <a:pt x="4856480" y="1249680"/>
                </a:cubicBezTo>
                <a:cubicBezTo>
                  <a:pt x="4875979" y="1240817"/>
                  <a:pt x="4897553" y="1237315"/>
                  <a:pt x="4917440" y="1229360"/>
                </a:cubicBezTo>
                <a:cubicBezTo>
                  <a:pt x="4931502" y="1223735"/>
                  <a:pt x="4944240" y="1215191"/>
                  <a:pt x="4958080" y="1209040"/>
                </a:cubicBezTo>
                <a:cubicBezTo>
                  <a:pt x="5007270" y="1187178"/>
                  <a:pt x="5002346" y="1190354"/>
                  <a:pt x="5049520" y="1178560"/>
                </a:cubicBezTo>
                <a:cubicBezTo>
                  <a:pt x="5063067" y="1168400"/>
                  <a:pt x="5076288" y="1157791"/>
                  <a:pt x="5090160" y="1148080"/>
                </a:cubicBezTo>
                <a:cubicBezTo>
                  <a:pt x="5110167" y="1134075"/>
                  <a:pt x="5133851" y="1124709"/>
                  <a:pt x="5151120" y="1107440"/>
                </a:cubicBezTo>
                <a:cubicBezTo>
                  <a:pt x="5218768" y="1039792"/>
                  <a:pt x="5168458" y="1096673"/>
                  <a:pt x="5222240" y="1016000"/>
                </a:cubicBezTo>
                <a:cubicBezTo>
                  <a:pt x="5268938" y="945953"/>
                  <a:pt x="5239926" y="1000948"/>
                  <a:pt x="5262880" y="95504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Serif" panose="00000400000000000000" pitchFamily="2" charset="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4E1CCD-EE04-457B-B6D7-BAFB8120A100}"/>
              </a:ext>
            </a:extLst>
          </p:cNvPr>
          <p:cNvSpPr/>
          <p:nvPr/>
        </p:nvSpPr>
        <p:spPr>
          <a:xfrm>
            <a:off x="6886614" y="2806648"/>
            <a:ext cx="1462193" cy="9753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Serif" panose="000004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4FDA1-3C36-47A2-8A8F-B67E4832A373}"/>
              </a:ext>
            </a:extLst>
          </p:cNvPr>
          <p:cNvSpPr txBox="1"/>
          <p:nvPr/>
        </p:nvSpPr>
        <p:spPr>
          <a:xfrm>
            <a:off x="3717281" y="14879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ansSerif" panose="00000400000000000000" pitchFamily="2" charset="2"/>
              </a:rPr>
              <a:t>Ephesos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0F6D2B-147B-4FFB-B55B-B43A6EF5EA15}"/>
              </a:ext>
            </a:extLst>
          </p:cNvPr>
          <p:cNvSpPr txBox="1"/>
          <p:nvPr/>
        </p:nvSpPr>
        <p:spPr>
          <a:xfrm>
            <a:off x="4258455" y="541019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ansSerif" panose="00000400000000000000" pitchFamily="2" charset="2"/>
              </a:rPr>
              <a:t>Sacred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159D4-90C6-4973-91B6-0DA32BF0AB72}"/>
              </a:ext>
            </a:extLst>
          </p:cNvPr>
          <p:cNvSpPr txBox="1"/>
          <p:nvPr/>
        </p:nvSpPr>
        <p:spPr>
          <a:xfrm>
            <a:off x="4439783" y="167264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C858E-1F4C-40CF-9253-63F0D646268B}"/>
              </a:ext>
            </a:extLst>
          </p:cNvPr>
          <p:cNvSpPr txBox="1"/>
          <p:nvPr/>
        </p:nvSpPr>
        <p:spPr>
          <a:xfrm>
            <a:off x="6661120" y="230818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Serif" panose="00000400000000000000" pitchFamily="2" charset="2"/>
              </a:rPr>
              <a:t>Sacred Harbor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5FFCD-38D9-434F-97E8-BB5E65CD9D7A}"/>
              </a:ext>
            </a:extLst>
          </p:cNvPr>
          <p:cNvSpPr txBox="1"/>
          <p:nvPr/>
        </p:nvSpPr>
        <p:spPr>
          <a:xfrm>
            <a:off x="8167734" y="270517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ansSerif" panose="00000400000000000000" pitchFamily="2" charset="2"/>
              </a:rPr>
              <a:t>Artemis Temple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10EF9-5CF3-4833-98D1-40D62A1D5D62}"/>
              </a:ext>
            </a:extLst>
          </p:cNvPr>
          <p:cNvSpPr txBox="1"/>
          <p:nvPr/>
        </p:nvSpPr>
        <p:spPr>
          <a:xfrm>
            <a:off x="5804634" y="27611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ansSerif" panose="00000400000000000000" pitchFamily="2" charset="2"/>
              </a:rPr>
              <a:t>Graves</a:t>
            </a:r>
          </a:p>
        </p:txBody>
      </p:sp>
    </p:spTree>
    <p:extLst>
      <p:ext uri="{BB962C8B-B14F-4D97-AF65-F5344CB8AC3E}">
        <p14:creationId xmlns:p14="http://schemas.microsoft.com/office/powerpoint/2010/main" val="24777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  <p:bldP spid="3" grpId="0"/>
      <p:bldP spid="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AD90-804F-441E-9967-BBC512ED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F76D6-9A79-466F-948F-61654E92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Explored the accuracy of liminal as a descriptor </a:t>
            </a:r>
          </a:p>
          <a:p>
            <a:pPr marL="0" indent="0">
              <a:buNone/>
            </a:pPr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Displays many of the transitional features scholars define as liminal even at a comparatively unique urban sanctuary </a:t>
            </a:r>
          </a:p>
          <a:p>
            <a:pPr marL="0" indent="0">
              <a:buNone/>
            </a:pPr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Mainly encompasses the binary of life and death</a:t>
            </a:r>
          </a:p>
          <a:p>
            <a:endParaRPr lang="en-US" dirty="0">
              <a:latin typeface="SansSerif" panose="00000400000000000000" pitchFamily="2" charset="2"/>
            </a:endParaRPr>
          </a:p>
          <a:p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7964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47A6-2A72-4BCF-8CA0-19A80257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5045"/>
            <a:ext cx="10058400" cy="1371600"/>
          </a:xfrm>
        </p:spPr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A3BF3-97A1-43B7-B477-61219BCE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5975"/>
            <a:ext cx="10058400" cy="4449431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Bammer, Anton. "Forschungen </a:t>
            </a:r>
            <a:r>
              <a:rPr lang="en-US" sz="1600" dirty="0" err="1">
                <a:latin typeface="SansSerif" panose="00000400000000000000" pitchFamily="2" charset="2"/>
                <a:cs typeface="Times New Roman" panose="02020603050405020304" pitchFamily="18" charset="0"/>
              </a:rPr>
              <a:t>im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 Artemision von Ephesos von 1976 bis 1981." 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Anatolian Studies 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32 (1982): 61-87.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Brenk, Frederick E. "Artemis of Ephesos: An Avant-Garde Goddess." </a:t>
            </a:r>
            <a:r>
              <a:rPr lang="en-US" sz="1600" i="1" dirty="0" err="1">
                <a:latin typeface="SansSerif" panose="00000400000000000000" pitchFamily="2" charset="2"/>
                <a:cs typeface="Times New Roman" panose="02020603050405020304" pitchFamily="18" charset="0"/>
              </a:rPr>
              <a:t>Kernos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11 (1998): 157-171.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Budin, Stephanie Lynn. 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Artemis. Gods and Heroes of the Ancient World.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 London: Routledge, 2015.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Burkert, Walter. 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Greek Religion: Archaic and Classical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. Translated by John Raffan. Oxford: Basil Blackwell, 1985.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Burkert, Walter. 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Structure and History in Greek Mythology and Ritual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. Berkeley: University of California Press, 1979.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Cole, Susan Guettel. 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Landscapes, Gender, and Ritual Space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. Berkeley: University of California Press, 2004.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Endsjø, Dag Øistein. "To Lock Up Eleusis: A Question of Liminal Space." Numen 47, no. 4 (2000): 351-86.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Flaata, Amanda Ann. "The Early Cult of the Mother in Western Anatolia: An Archaeological Reassessment." PhD diss., The University of Wisconsin-Madison, 2012.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Gheorghiu, Ragos, "Archaeology and Space." In 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Archaeology and Buildings: Papers from a Session Held at the European Association of Archaeologists Fifth Annual Meeting in Bournemouth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, edited by Gunilla Malm, 25-28. Oxford: Archaeopress, 2001.</a:t>
            </a:r>
          </a:p>
          <a:p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Hill, A. E. "Ancient Art and Artemis: Toward Explaining the Polymastic Nature of the Figurine." </a:t>
            </a:r>
            <a:r>
              <a:rPr lang="en-US" sz="1600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Journal of the Ancient Near Eastern Society </a:t>
            </a:r>
            <a:r>
              <a:rPr lang="en-US" sz="1600" dirty="0">
                <a:latin typeface="SansSerif" panose="00000400000000000000" pitchFamily="2" charset="2"/>
                <a:cs typeface="Times New Roman" panose="02020603050405020304" pitchFamily="18" charset="0"/>
              </a:rPr>
              <a:t>(1992): 91-94.</a:t>
            </a:r>
          </a:p>
          <a:p>
            <a:endParaRPr lang="en-US" sz="7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674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08B2-F5C2-4CBC-988F-6C3A9549D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3467"/>
            <a:ext cx="10058400" cy="53915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Hogarth, David G.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Excavations at Ephesus: The Archaic Artemisia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London: British Museum, 1908.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Kraft, John C, Helmut </a:t>
            </a:r>
            <a:r>
              <a:rPr lang="en-US" dirty="0" err="1">
                <a:latin typeface="SansSerif" panose="00000400000000000000" pitchFamily="2" charset="2"/>
                <a:cs typeface="Times New Roman" panose="02020603050405020304" pitchFamily="18" charset="0"/>
              </a:rPr>
              <a:t>Bückner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, Ilhan </a:t>
            </a:r>
            <a:r>
              <a:rPr lang="en-US" dirty="0" err="1">
                <a:latin typeface="SansSerif" panose="00000400000000000000" pitchFamily="2" charset="2"/>
                <a:cs typeface="Times New Roman" panose="02020603050405020304" pitchFamily="18" charset="0"/>
              </a:rPr>
              <a:t>Kayan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, and Helmut Engelmann. "The Geographies of Ancient Ephesus and the Artemision in Anatolia."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Geoarchaeology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 22, no. 1 (2007): 121-49.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Léger, Ruth M. "Artemis and Her Cult." PhD diss., University of Birmingham, 2015. 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LiDonnici, Lynn R. "The Images of Artemis Ephesia and Greco-Roman Worship: A Reconsideration."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Harvard Theological Review 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85, no. 4 (1992): 389-415.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Petrovic, Ivana. "Transforming Artemis: From the Goddess of the Outdoors to City Goddess." In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Gods of Ancient Greece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, edited by Jan N. Bremmer and Andrew Erskine, 209-27. Edinburgh: Edinburgh University Press, 2010.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Rangos, Spyridon. "Cults of Artemis in Ancient Greece." PhD diss., Magdalene College, University of Cambridge, 1995.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Rietveld, James D. "Universal Goddess on the Via Sacra: The Evolving Image of Artemis Ephesia." PhD diss., Claremont Graduate University, 2006.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Rogers, Guy MacLean.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Mysteries of Artemis at Ephesos: Cult, Polis, and Change in the Graeco-Roman World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New Haven: Yale University Press, 2013.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Roller, Lynn E.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In Search of God the Mother: The Cult of Anatolian Cybele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Berkeley: University of California Press, 1999.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FEA0-9ABB-4132-B47F-A0598794A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57199"/>
            <a:ext cx="10058400" cy="5926667"/>
          </a:xfrm>
        </p:spPr>
        <p:txBody>
          <a:bodyPr>
            <a:normAutofit/>
          </a:bodyPr>
          <a:lstStyle/>
          <a:p>
            <a:r>
              <a:rPr lang="en-US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dirty="0">
                <a:latin typeface="SansSerif" panose="00000400000000000000" pitchFamily="2" charset="2"/>
              </a:rPr>
              <a:t>are, Tuna. 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"</a:t>
            </a:r>
            <a:r>
              <a:rPr lang="en-US" dirty="0">
                <a:latin typeface="SansSerif" panose="00000400000000000000" pitchFamily="2" charset="2"/>
              </a:rPr>
              <a:t>An Archaic Ivory Figurine From A Tumulus Near </a:t>
            </a:r>
            <a:r>
              <a:rPr lang="en-US" dirty="0" err="1">
                <a:latin typeface="SansSerif" panose="00000400000000000000" pitchFamily="2" charset="2"/>
              </a:rPr>
              <a:t>Elmali</a:t>
            </a:r>
            <a:r>
              <a:rPr lang="en-US" dirty="0">
                <a:latin typeface="SansSerif" panose="00000400000000000000" pitchFamily="2" charset="2"/>
              </a:rPr>
              <a:t>: Cultural Hybridization and a New Anatolian Style.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"</a:t>
            </a:r>
            <a:r>
              <a:rPr lang="en-US" dirty="0">
                <a:latin typeface="SansSerif" panose="00000400000000000000" pitchFamily="2" charset="2"/>
              </a:rPr>
              <a:t> </a:t>
            </a:r>
            <a:r>
              <a:rPr lang="en-US" i="1" dirty="0">
                <a:latin typeface="SansSerif" panose="00000400000000000000" pitchFamily="2" charset="2"/>
              </a:rPr>
              <a:t>Hesperia: The Journal of the American School of Classical Studies at Athens</a:t>
            </a:r>
            <a:r>
              <a:rPr lang="en-US" dirty="0">
                <a:latin typeface="SansSerif" panose="00000400000000000000" pitchFamily="2" charset="2"/>
              </a:rPr>
              <a:t> 79, no. 1 (2010): 53-78. http://www.jstor.org/stable/40835454.</a:t>
            </a:r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r>
              <a:rPr lang="en-US" dirty="0" err="1">
                <a:latin typeface="SansSerif" panose="00000400000000000000" pitchFamily="2" charset="2"/>
                <a:cs typeface="Times New Roman" panose="02020603050405020304" pitchFamily="18" charset="0"/>
              </a:rPr>
              <a:t>Senseney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, John R. "Greek Public and Religious Architecture." In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A Companion to Science, Technology, and Medicine in Ancient Greece and Rome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, edited by Georgia L. Irby, 633-55. Hoboken: John Wiley &amp; Sons Inc., 2016.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Turner, Victor.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Forest of Symbols; Aspects of Ndembu Ritual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Ithaca: Cornell University Press, 1967.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Turner, Victor.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Ritual Process: Structure and Anti-Structure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Somerset: Routledge, 2017.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van Gennep, Arnold.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Rites of Passage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Translated by M.B. </a:t>
            </a:r>
            <a:r>
              <a:rPr lang="en-US" dirty="0" err="1">
                <a:latin typeface="SansSerif" panose="00000400000000000000" pitchFamily="2" charset="2"/>
                <a:cs typeface="Times New Roman" panose="02020603050405020304" pitchFamily="18" charset="0"/>
              </a:rPr>
              <a:t>Vizedom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Chicago: University of Chicago Press, 1960.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Vernant, Jean-Pierre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. Mortals and Immortals: Collected Essays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Edited by Froma I. Zeitlin. Princeton: Princeton University Press, 1991.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Wankel, Hermann.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Die </a:t>
            </a:r>
            <a:r>
              <a:rPr lang="en-US" i="1" dirty="0" err="1">
                <a:latin typeface="SansSerif" panose="00000400000000000000" pitchFamily="2" charset="2"/>
                <a:cs typeface="Times New Roman" panose="02020603050405020304" pitchFamily="18" charset="0"/>
              </a:rPr>
              <a:t>Inschriften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 von Ephesos. </a:t>
            </a:r>
            <a:r>
              <a:rPr lang="en-US" i="1" dirty="0" err="1">
                <a:latin typeface="SansSerif" panose="00000400000000000000" pitchFamily="2" charset="2"/>
                <a:cs typeface="Times New Roman" panose="02020603050405020304" pitchFamily="18" charset="0"/>
              </a:rPr>
              <a:t>Inschriften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ansSerif" panose="00000400000000000000" pitchFamily="2" charset="2"/>
                <a:cs typeface="Times New Roman" panose="02020603050405020304" pitchFamily="18" charset="0"/>
              </a:rPr>
              <a:t>Griechischer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ansSerif" panose="00000400000000000000" pitchFamily="2" charset="2"/>
                <a:cs typeface="Times New Roman" panose="02020603050405020304" pitchFamily="18" charset="0"/>
              </a:rPr>
              <a:t>Städte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ansSerif" panose="00000400000000000000" pitchFamily="2" charset="2"/>
                <a:cs typeface="Times New Roman" panose="02020603050405020304" pitchFamily="18" charset="0"/>
              </a:rPr>
              <a:t>Aus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SansSerif" panose="00000400000000000000" pitchFamily="2" charset="2"/>
                <a:cs typeface="Times New Roman" panose="02020603050405020304" pitchFamily="18" charset="0"/>
              </a:rPr>
              <a:t>Kleinasien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 11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Bonn: </a:t>
            </a:r>
            <a:r>
              <a:rPr lang="en-US" dirty="0" err="1">
                <a:latin typeface="SansSerif" panose="00000400000000000000" pitchFamily="2" charset="2"/>
                <a:cs typeface="Times New Roman" panose="02020603050405020304" pitchFamily="18" charset="0"/>
              </a:rPr>
              <a:t>Habelt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, 1979.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058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488B-5014-4D72-B14F-585A1675F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Stuck in the Middle: The Liminality of Artemis </a:t>
            </a:r>
            <a:r>
              <a:rPr lang="en-US" dirty="0" err="1"/>
              <a:t>EPhesia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B6468-2591-48D7-AE04-A6929EAE2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Savhanna Long, University of Arizona</a:t>
            </a:r>
          </a:p>
          <a:p>
            <a:r>
              <a:rPr lang="en-US" dirty="0"/>
              <a:t>savhannalong@email.arizona.edu</a:t>
            </a:r>
          </a:p>
        </p:txBody>
      </p:sp>
    </p:spTree>
    <p:extLst>
      <p:ext uri="{BB962C8B-B14F-4D97-AF65-F5344CB8AC3E}">
        <p14:creationId xmlns:p14="http://schemas.microsoft.com/office/powerpoint/2010/main" val="298572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7E4F-AB60-4C5E-A14C-7DF6336A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957193" cy="1371600"/>
          </a:xfrm>
        </p:spPr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Rites of Passage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4F0041-9639-496C-9D71-9751A354C6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916726"/>
              </p:ext>
            </p:extLst>
          </p:nvPr>
        </p:nvGraphicFramePr>
        <p:xfrm>
          <a:off x="401320" y="1076960"/>
          <a:ext cx="11274761" cy="495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CB76847-A77F-40D1-B3E8-85825BE134C2}"/>
              </a:ext>
            </a:extLst>
          </p:cNvPr>
          <p:cNvSpPr/>
          <p:nvPr/>
        </p:nvSpPr>
        <p:spPr>
          <a:xfrm>
            <a:off x="4994239" y="2597369"/>
            <a:ext cx="2088922" cy="19178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Serif" panose="000004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45625-244A-41C4-8408-140ED20FE39E}"/>
              </a:ext>
            </a:extLst>
          </p:cNvPr>
          <p:cNvSpPr txBox="1"/>
          <p:nvPr/>
        </p:nvSpPr>
        <p:spPr>
          <a:xfrm>
            <a:off x="735640" y="5934670"/>
            <a:ext cx="1094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van Gennep, Arnold.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The Rites of Passage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Translated by M.B. </a:t>
            </a:r>
            <a:r>
              <a:rPr lang="en-US" dirty="0" err="1">
                <a:latin typeface="SansSerif" panose="00000400000000000000" pitchFamily="2" charset="2"/>
                <a:cs typeface="Times New Roman" panose="02020603050405020304" pitchFamily="18" charset="0"/>
              </a:rPr>
              <a:t>Vizedom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Chicago: University of Chicago Press, 1960.</a:t>
            </a:r>
          </a:p>
          <a:p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70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1CCC-C5F4-44C7-89C2-BC2860B9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Liminality and Artemis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1572A7B2-3069-479C-BA77-E61D9DF8DA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4754563" cy="35659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5BF1F-FACB-4E3D-B1FD-8A91B2F2A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952676" cy="3749040"/>
          </a:xfrm>
        </p:spPr>
        <p:txBody>
          <a:bodyPr>
            <a:normAutofit/>
          </a:bodyPr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Betwixt and Between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Structuralism and Artemis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Artemis as a binary </a:t>
            </a:r>
          </a:p>
          <a:p>
            <a:pPr lvl="1"/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Virginity/motherhood</a:t>
            </a:r>
          </a:p>
          <a:p>
            <a:pPr lvl="1"/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Huntress/animal tender </a:t>
            </a:r>
          </a:p>
          <a:p>
            <a:pPr lvl="1"/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Sacrificial youth/protectress of youth 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Extension of liminality to landscape and cult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Dag Øistein </a:t>
            </a:r>
            <a:r>
              <a:rPr lang="en-US" sz="1800" dirty="0">
                <a:latin typeface="SansSerif" panose="00000400000000000000" pitchFamily="2" charset="2"/>
                <a:cs typeface="Times New Roman" panose="02020603050405020304" pitchFamily="18" charset="0"/>
              </a:rPr>
              <a:t>Endsjø and Susan Guettel Cole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Life vs death dichotomy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230FA-E13C-4CF0-A604-D9C914EEA83A}"/>
              </a:ext>
            </a:extLst>
          </p:cNvPr>
          <p:cNvSpPr txBox="1"/>
          <p:nvPr/>
        </p:nvSpPr>
        <p:spPr>
          <a:xfrm>
            <a:off x="1202883" y="5615242"/>
            <a:ext cx="47850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ansSerif" panose="00000400000000000000" pitchFamily="2" charset="2"/>
                <a:cs typeface="Times New Roman" panose="02020603050405020304" pitchFamily="18" charset="0"/>
              </a:rPr>
              <a:t>Reconstruction of the Temple of Artemis at Ephesos in Istanbul, southwest corner. Photograph by Zee Prime, distributed under a CC BY-SA 3.0 license.</a:t>
            </a:r>
          </a:p>
        </p:txBody>
      </p:sp>
    </p:spTree>
    <p:extLst>
      <p:ext uri="{BB962C8B-B14F-4D97-AF65-F5344CB8AC3E}">
        <p14:creationId xmlns:p14="http://schemas.microsoft.com/office/powerpoint/2010/main" val="93380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07C9-F647-4D6E-9CFE-B48E25A5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0" y="275443"/>
            <a:ext cx="9873486" cy="1371600"/>
          </a:xfrm>
        </p:spPr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City Goddess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7CF0-4CFD-4745-A74B-A6F66E8DE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1554480"/>
            <a:ext cx="4667466" cy="3749040"/>
          </a:xfrm>
        </p:spPr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Rustic vs Urban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πόλιν δέ μοι ἥντινα νεῖμον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ἥντινα λῇς: σπαρνὸν γὰρ ὅτ᾽ Ἄρτεμις ἄστυ κάτεισιν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 (Callim.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Hymn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 3, 18-19)</a:t>
            </a:r>
          </a:p>
          <a:p>
            <a:r>
              <a:rPr lang="en-US" sz="1800" dirty="0">
                <a:effectLst/>
                <a:latin typeface="SansSerif" panose="00000400000000000000" pitchFamily="2" charset="2"/>
                <a:ea typeface="Calibri" panose="020F0502020204030204" pitchFamily="34" charset="0"/>
              </a:rPr>
              <a:t>And deal out whichever city to me, whatever city you want: for it is rare that Artemis goes down into town.</a:t>
            </a:r>
          </a:p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2)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61812251-0974-46DB-B8CA-5897422A6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447311"/>
            <a:ext cx="5199905" cy="263793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20E006-DC3D-483E-A805-FB3883D94B12}"/>
              </a:ext>
            </a:extLst>
          </p:cNvPr>
          <p:cNvSpPr txBox="1"/>
          <p:nvPr/>
        </p:nvSpPr>
        <p:spPr>
          <a:xfrm>
            <a:off x="6410131" y="3085250"/>
            <a:ext cx="548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ansSerif" panose="00000400000000000000" pitchFamily="2" charset="2"/>
                <a:cs typeface="Times New Roman" panose="02020603050405020304" pitchFamily="18" charset="0"/>
              </a:rPr>
              <a:t>Silver coin from the rule of Claudius depicting the Temple of Artemis and her cult statue. Asset Number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692001001</a:t>
            </a:r>
            <a:r>
              <a:rPr lang="en-US" sz="1100" dirty="0">
                <a:latin typeface="SansSerif" panose="00000400000000000000" pitchFamily="2" charset="2"/>
                <a:cs typeface="Times New Roman" panose="02020603050405020304" pitchFamily="18" charset="0"/>
              </a:rPr>
              <a:t> from the Trustees of the British Museum, licensed under CC BY-NC-SA 4.0. 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54F228F-2E9D-4FEA-9F0A-0C5FD9EE8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109977"/>
              </p:ext>
            </p:extLst>
          </p:nvPr>
        </p:nvGraphicFramePr>
        <p:xfrm>
          <a:off x="1159257" y="4078821"/>
          <a:ext cx="9873486" cy="185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581">
                  <a:extLst>
                    <a:ext uri="{9D8B030D-6E8A-4147-A177-3AD203B41FA5}">
                      <a16:colId xmlns:a16="http://schemas.microsoft.com/office/drawing/2014/main" val="1690335118"/>
                    </a:ext>
                  </a:extLst>
                </a:gridCol>
                <a:gridCol w="1645581">
                  <a:extLst>
                    <a:ext uri="{9D8B030D-6E8A-4147-A177-3AD203B41FA5}">
                      <a16:colId xmlns:a16="http://schemas.microsoft.com/office/drawing/2014/main" val="2697863041"/>
                    </a:ext>
                  </a:extLst>
                </a:gridCol>
                <a:gridCol w="1645581">
                  <a:extLst>
                    <a:ext uri="{9D8B030D-6E8A-4147-A177-3AD203B41FA5}">
                      <a16:colId xmlns:a16="http://schemas.microsoft.com/office/drawing/2014/main" val="4189634957"/>
                    </a:ext>
                  </a:extLst>
                </a:gridCol>
                <a:gridCol w="1645581">
                  <a:extLst>
                    <a:ext uri="{9D8B030D-6E8A-4147-A177-3AD203B41FA5}">
                      <a16:colId xmlns:a16="http://schemas.microsoft.com/office/drawing/2014/main" val="199217644"/>
                    </a:ext>
                  </a:extLst>
                </a:gridCol>
                <a:gridCol w="1645581">
                  <a:extLst>
                    <a:ext uri="{9D8B030D-6E8A-4147-A177-3AD203B41FA5}">
                      <a16:colId xmlns:a16="http://schemas.microsoft.com/office/drawing/2014/main" val="2376197178"/>
                    </a:ext>
                  </a:extLst>
                </a:gridCol>
                <a:gridCol w="1645581">
                  <a:extLst>
                    <a:ext uri="{9D8B030D-6E8A-4147-A177-3AD203B41FA5}">
                      <a16:colId xmlns:a16="http://schemas.microsoft.com/office/drawing/2014/main" val="3136204183"/>
                    </a:ext>
                  </a:extLst>
                </a:gridCol>
              </a:tblGrid>
              <a:tr h="927629">
                <a:tc>
                  <a:txBody>
                    <a:bodyPr/>
                    <a:lstStyle/>
                    <a:p>
                      <a:endParaRPr lang="en-US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Peloponnese</a:t>
                      </a:r>
                    </a:p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(Borderlands)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Between Territories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Inside City Walls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48995"/>
                  </a:ext>
                </a:extLst>
              </a:tr>
              <a:tr h="927629"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Sanctuaries (number)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138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3358EB-AD84-4C84-98EA-4C7E0C55BF2C}"/>
              </a:ext>
            </a:extLst>
          </p:cNvPr>
          <p:cNvSpPr txBox="1"/>
          <p:nvPr/>
        </p:nvSpPr>
        <p:spPr>
          <a:xfrm>
            <a:off x="1159257" y="5949024"/>
            <a:ext cx="1040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Cole, Susan Guettel. </a:t>
            </a: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Landscapes, Gender, and Ritual Space</a:t>
            </a: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. Berkeley: University of California Press, 2004.</a:t>
            </a:r>
          </a:p>
          <a:p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452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8485-4383-4442-91F6-4AA321504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Outline: Avenues of Liminal Expression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ED923D-45BF-4692-8DA5-6F46C00A2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51510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Cult</a:t>
            </a:r>
          </a:p>
          <a:p>
            <a:pPr marL="925830" lvl="1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SansSerif" panose="00000400000000000000" pitchFamily="2" charset="2"/>
                <a:ea typeface="Calibri" panose="020F0502020204030204" pitchFamily="34" charset="0"/>
              </a:rPr>
              <a:t>Mal</a:t>
            </a: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e Rite of Passage</a:t>
            </a:r>
          </a:p>
          <a:p>
            <a:pPr marL="925830" lvl="1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SansSerif" panose="00000400000000000000" pitchFamily="2" charset="2"/>
                <a:ea typeface="Calibri" panose="020F0502020204030204" pitchFamily="34" charset="0"/>
              </a:rPr>
              <a:t>Fertility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Syncretism</a:t>
            </a:r>
          </a:p>
          <a:p>
            <a:pPr marL="925830" lvl="1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effectLst/>
                <a:latin typeface="SansSerif" panose="00000400000000000000" pitchFamily="2" charset="2"/>
                <a:ea typeface="Calibri" panose="020F0502020204030204" pitchFamily="34" charset="0"/>
              </a:rPr>
              <a:t>Kybele</a:t>
            </a:r>
          </a:p>
          <a:p>
            <a:pPr marL="925830" lvl="1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Hekate</a:t>
            </a:r>
          </a:p>
          <a:p>
            <a:pPr marL="651510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Landscape</a:t>
            </a:r>
          </a:p>
          <a:p>
            <a:pPr marL="925830" lvl="1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Between </a:t>
            </a:r>
            <a:r>
              <a:rPr lang="en-US" sz="2800" i="1" dirty="0">
                <a:latin typeface="SansSerif" panose="00000400000000000000" pitchFamily="2" charset="2"/>
                <a:ea typeface="Calibri" panose="020F0502020204030204" pitchFamily="34" charset="0"/>
              </a:rPr>
              <a:t>Polis</a:t>
            </a: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 and </a:t>
            </a:r>
            <a:r>
              <a:rPr lang="en-US" sz="2800" i="1" dirty="0">
                <a:latin typeface="SansSerif" panose="00000400000000000000" pitchFamily="2" charset="2"/>
                <a:ea typeface="Calibri" panose="020F0502020204030204" pitchFamily="34" charset="0"/>
              </a:rPr>
              <a:t>Eschatia</a:t>
            </a:r>
          </a:p>
          <a:p>
            <a:pPr marL="925830" lvl="1" indent="-285750">
              <a:lnSpc>
                <a:spcPct val="107000"/>
              </a:lnSpc>
              <a:spcBef>
                <a:spcPts val="0"/>
              </a:spcBef>
            </a:pPr>
            <a:r>
              <a:rPr lang="en-US" sz="2800" dirty="0">
                <a:latin typeface="SansSerif" panose="00000400000000000000" pitchFamily="2" charset="2"/>
                <a:ea typeface="Calibri" panose="020F0502020204030204" pitchFamily="34" charset="0"/>
              </a:rPr>
              <a:t>Marshy Spaces</a:t>
            </a:r>
          </a:p>
        </p:txBody>
      </p:sp>
    </p:spTree>
    <p:extLst>
      <p:ext uri="{BB962C8B-B14F-4D97-AF65-F5344CB8AC3E}">
        <p14:creationId xmlns:p14="http://schemas.microsoft.com/office/powerpoint/2010/main" val="384327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EF40-E8A7-4F2D-80CA-265D543D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53" y="5486400"/>
            <a:ext cx="9717127" cy="1134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ansSerif" panose="00000400000000000000" pitchFamily="2" charset="2"/>
                <a:cs typeface="Times New Roman" panose="02020603050405020304" pitchFamily="18" charset="0"/>
              </a:rPr>
              <a:t>Cult of Artemis Ephesia - Rites of Passage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25A4A-A9F2-4A88-A5DB-09589D33F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52" y="384648"/>
            <a:ext cx="4553811" cy="29010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C6076-7953-45B2-9B69-A13BAB5A5D3E}"/>
              </a:ext>
            </a:extLst>
          </p:cNvPr>
          <p:cNvSpPr txBox="1"/>
          <p:nvPr/>
        </p:nvSpPr>
        <p:spPr>
          <a:xfrm>
            <a:off x="6822425" y="3306826"/>
            <a:ext cx="405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ansSerif" panose="00000400000000000000" pitchFamily="2" charset="2"/>
                <a:cs typeface="Times New Roman" panose="02020603050405020304" pitchFamily="18" charset="0"/>
              </a:rPr>
              <a:t>Temple of Artemis at Ephesos. Photograph by Erik Cleaves Kristensen, distributed under a CC BY-SA 2.0 license.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B2E49-84D2-404F-9F70-B53070CAFC79}"/>
              </a:ext>
            </a:extLst>
          </p:cNvPr>
          <p:cNvSpPr txBox="1"/>
          <p:nvPr/>
        </p:nvSpPr>
        <p:spPr>
          <a:xfrm>
            <a:off x="409853" y="4091247"/>
            <a:ext cx="9056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Birth at Ephesos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Mysteries performed by young Kouretes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Ritual death and rebirth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342FA-2CE1-49FC-BC37-75580A98F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8" y="361987"/>
            <a:ext cx="4218482" cy="29448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D65F4-0A08-465E-9502-E647A07A88A6}"/>
              </a:ext>
            </a:extLst>
          </p:cNvPr>
          <p:cNvSpPr txBox="1"/>
          <p:nvPr/>
        </p:nvSpPr>
        <p:spPr>
          <a:xfrm>
            <a:off x="872337" y="3363151"/>
            <a:ext cx="407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ansSerif" panose="00000400000000000000" pitchFamily="2" charset="2"/>
                <a:cs typeface="Times New Roman" panose="02020603050405020304" pitchFamily="18" charset="0"/>
              </a:rPr>
              <a:t>Inscription of the Kouretes. From McLean, Rogers 2003, fig. 3.</a:t>
            </a:r>
          </a:p>
        </p:txBody>
      </p:sp>
    </p:spTree>
    <p:extLst>
      <p:ext uri="{BB962C8B-B14F-4D97-AF65-F5344CB8AC3E}">
        <p14:creationId xmlns:p14="http://schemas.microsoft.com/office/powerpoint/2010/main" val="403077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4771-B52D-4CD9-BD9F-6AC8E441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02" y="17272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Cult of Artemis Ephesia - Fertility Cult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9F43B65-5854-4F40-ADD3-1CA7A6670F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181946"/>
              </p:ext>
            </p:extLst>
          </p:nvPr>
        </p:nvGraphicFramePr>
        <p:xfrm>
          <a:off x="934720" y="2682558"/>
          <a:ext cx="4754563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41B2B6-6577-4689-A1BB-146CCBFCCD22}"/>
              </a:ext>
            </a:extLst>
          </p:cNvPr>
          <p:cNvSpPr txBox="1"/>
          <p:nvPr/>
        </p:nvSpPr>
        <p:spPr>
          <a:xfrm>
            <a:off x="934720" y="2034646"/>
            <a:ext cx="432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Birth at Ortygia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Kourotrophe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Asexuality =/= Virginity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C8021E-E9BD-4305-A3CA-ACF783105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7060" y="5929708"/>
            <a:ext cx="475488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i="0" dirty="0"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Artemis Kourotrophe (500- 480 BCE), Courtesy of the Paul and Alexandra </a:t>
            </a:r>
            <a:r>
              <a:rPr lang="en-US" sz="1400" b="0" i="0" dirty="0" err="1"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Canellopoulos</a:t>
            </a:r>
            <a:r>
              <a:rPr lang="en-US" sz="1400" b="0" i="0" dirty="0">
                <a:effectLst/>
                <a:latin typeface="SansSerif" panose="00000400000000000000" pitchFamily="2" charset="2"/>
                <a:cs typeface="Times New Roman" panose="02020603050405020304" pitchFamily="18" charset="0"/>
              </a:rPr>
              <a:t> Museum.</a:t>
            </a:r>
            <a:endParaRPr lang="en-US" sz="1400" dirty="0">
              <a:latin typeface="SansSerif" panose="00000400000000000000" pitchFamily="2" charset="2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67C16F-15C6-48FF-9B9A-165A2831C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60" y="1366313"/>
            <a:ext cx="4475480" cy="44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0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hlinkClick r:id="rId2"/>
            <a:extLst>
              <a:ext uri="{FF2B5EF4-FFF2-40B4-BE49-F238E27FC236}">
                <a16:creationId xmlns:a16="http://schemas.microsoft.com/office/drawing/2014/main" id="{3E0B0E5A-49CD-4BF8-9DBF-65C7217F27FC}"/>
              </a:ext>
            </a:extLst>
          </p:cNvPr>
          <p:cNvPicPr preferRelativeResize="0"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33" y="0"/>
            <a:ext cx="4530854" cy="64067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F7E4F-69B1-4BCF-8BF1-8D77A52FD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9311" y="574431"/>
            <a:ext cx="2432304" cy="3502152"/>
          </a:xfrm>
        </p:spPr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Right: Examples of vulva representations at Ephesos from the Geometric period. Asset Number 493881001 from the Trustees of the British Museum, licensed under CC BY-NC-SA 4.0.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73D510-B57E-4EE1-AF6F-D1320E5AB0D3}"/>
              </a:ext>
            </a:extLst>
          </p:cNvPr>
          <p:cNvSpPr/>
          <p:nvPr/>
        </p:nvSpPr>
        <p:spPr>
          <a:xfrm>
            <a:off x="5562600" y="106680"/>
            <a:ext cx="3383280" cy="2377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Serif" panose="000004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9DAD7-5BC6-4FD7-864F-872253303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" y="477294"/>
            <a:ext cx="2840982" cy="5212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22957-992B-45B6-89C6-5F53BB565595}"/>
              </a:ext>
            </a:extLst>
          </p:cNvPr>
          <p:cNvSpPr txBox="1"/>
          <p:nvPr/>
        </p:nvSpPr>
        <p:spPr>
          <a:xfrm>
            <a:off x="9219311" y="3656037"/>
            <a:ext cx="2278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Left: 2</a:t>
            </a:r>
            <a:r>
              <a:rPr lang="en-US" sz="1400" baseline="30000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nd</a:t>
            </a:r>
            <a:r>
              <a:rPr lang="en-US" sz="1400" dirty="0">
                <a:solidFill>
                  <a:schemeClr val="bg1"/>
                </a:solidFill>
                <a:latin typeface="SansSerif" panose="00000400000000000000" pitchFamily="2" charset="2"/>
                <a:cs typeface="Times New Roman" panose="02020603050405020304" pitchFamily="18" charset="0"/>
              </a:rPr>
              <a:t> Century CE statue of Artemis of Ephesos from the Naples National Archaeological Museum collection. Photograph by Marie-Lan Nguyen, distributed under a CC BY-SA 2.5 license. </a:t>
            </a:r>
          </a:p>
        </p:txBody>
      </p:sp>
    </p:spTree>
    <p:extLst>
      <p:ext uri="{BB962C8B-B14F-4D97-AF65-F5344CB8AC3E}">
        <p14:creationId xmlns:p14="http://schemas.microsoft.com/office/powerpoint/2010/main" val="135978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47D9-EE4C-4BE2-B6CB-7E3E3FA7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Syncretism - Kybele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A567F-DF4D-4DA1-8FB0-5E922599B122}"/>
              </a:ext>
            </a:extLst>
          </p:cNvPr>
          <p:cNvSpPr txBox="1"/>
          <p:nvPr/>
        </p:nvSpPr>
        <p:spPr>
          <a:xfrm>
            <a:off x="1330960" y="2371408"/>
            <a:ext cx="3596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Original patron goddess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Early shrine on Mt. Pion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ansSerif" panose="00000400000000000000" pitchFamily="2" charset="2"/>
                <a:cs typeface="Times New Roman" panose="02020603050405020304" pitchFamily="18" charset="0"/>
              </a:rPr>
              <a:t>Statuettes and coins</a:t>
            </a:r>
          </a:p>
          <a:p>
            <a:endParaRPr lang="en-US" dirty="0">
              <a:latin typeface="SansSerif" panose="00000400000000000000" pitchFamily="2" charset="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SansSerif" panose="00000400000000000000" pitchFamily="2" charset="2"/>
                <a:cs typeface="Times New Roman" panose="02020603050405020304" pitchFamily="18" charset="0"/>
              </a:rPr>
              <a:t>Kourotrophe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77D490BA-6309-40FD-8F30-3F66E989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23" y="721279"/>
            <a:ext cx="2536940" cy="4122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6D276E-D367-4A3E-92E9-4E597E401BD5}"/>
              </a:ext>
            </a:extLst>
          </p:cNvPr>
          <p:cNvSpPr txBox="1"/>
          <p:nvPr/>
        </p:nvSpPr>
        <p:spPr>
          <a:xfrm>
            <a:off x="8382175" y="4922492"/>
            <a:ext cx="274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ansSerif" panose="00000400000000000000" pitchFamily="2" charset="2"/>
              </a:rPr>
              <a:t>Kybele or Artemis ivory figurine. From </a:t>
            </a:r>
            <a:r>
              <a:rPr lang="en-US" sz="1200" dirty="0"/>
              <a:t>Şare, Tuna 2010, fig. 2.</a:t>
            </a:r>
            <a:endParaRPr lang="en-US" sz="1200" dirty="0">
              <a:latin typeface="SansSerif" panose="00000400000000000000" pitchFamily="2" charset="2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0D342B-A443-4CCC-971A-9D403549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2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9793</TotalTime>
  <Words>1421</Words>
  <Application>Microsoft Office PowerPoint</Application>
  <PresentationFormat>Widescreen</PresentationFormat>
  <Paragraphs>148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SansSerif</vt:lpstr>
      <vt:lpstr>Times New Roman</vt:lpstr>
      <vt:lpstr>Savon</vt:lpstr>
      <vt:lpstr>Stuck in the Middle: The Liminality of Artemis ephesia</vt:lpstr>
      <vt:lpstr>Rites of Passage</vt:lpstr>
      <vt:lpstr>Liminality and Artemis</vt:lpstr>
      <vt:lpstr>City Goddess</vt:lpstr>
      <vt:lpstr>Outline: Avenues of Liminal Expression</vt:lpstr>
      <vt:lpstr>Cult of Artemis Ephesia - Rites of Passage</vt:lpstr>
      <vt:lpstr>Cult of Artemis Ephesia - Fertility Cult</vt:lpstr>
      <vt:lpstr>PowerPoint Presentation</vt:lpstr>
      <vt:lpstr>Syncretism - Kybele</vt:lpstr>
      <vt:lpstr>Syncretism - Hekate</vt:lpstr>
      <vt:lpstr>Landscape of the Sanctuary</vt:lpstr>
      <vt:lpstr>PowerPoint Presentation</vt:lpstr>
      <vt:lpstr>PowerPoint Presentation</vt:lpstr>
      <vt:lpstr>Conclusions</vt:lpstr>
      <vt:lpstr>Bibliography</vt:lpstr>
      <vt:lpstr>PowerPoint Presentation</vt:lpstr>
      <vt:lpstr>PowerPoint Presentation</vt:lpstr>
      <vt:lpstr>Stuck in the Middle: The Liminality of Artemis EPhesia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Stuck in the Middle: The Liminality of Artemis at Ephesos</dc:title>
  <dc:creator>Savhanna Long</dc:creator>
  <cp:lastModifiedBy>Savhanna Long</cp:lastModifiedBy>
  <cp:revision>127</cp:revision>
  <dcterms:created xsi:type="dcterms:W3CDTF">2022-01-23T19:54:11Z</dcterms:created>
  <dcterms:modified xsi:type="dcterms:W3CDTF">2022-03-24T01:20:29Z</dcterms:modified>
</cp:coreProperties>
</file>