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67" r:id="rId14"/>
    <p:sldId id="260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7"/>
    <p:restoredTop sz="94671"/>
  </p:normalViewPr>
  <p:slideViewPr>
    <p:cSldViewPr snapToGrid="0" snapToObjects="1">
      <p:cViewPr varScale="1">
        <p:scale>
          <a:sx n="100" d="100"/>
          <a:sy n="100" d="100"/>
        </p:scale>
        <p:origin x="9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56A4-5333-0C43-8DF5-B8C5831E03C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FD17D-F728-474C-911F-AA2B775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ROP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WG stele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Elpenor and burial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85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Stelai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2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Journeys to the Underworld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Funerary Rituals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9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of grave stele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1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Philoxenos, Philonoe, Moschion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Naiskoi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37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FD17D-F728-474C-911F-AA2B775746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1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BF15A-19E9-A741-A3DC-63F11C282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BE233-26D7-FA49-9C40-2D2B83632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C7A99-BCA3-594C-9A9A-F1295543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7639-AB76-8640-A778-2239754B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CA09D-DF9D-1641-BCFA-7864788A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3B59-3152-1B45-B173-AFAF26EB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90A0F-5F86-584B-8F93-7E6587EA2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A378D-3D9B-0844-819F-3DD05E41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6E782-D371-474D-8263-8A37BAFA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C3BF-32E7-444C-817F-E137F924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4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C7DD4-AA24-704B-89D6-DA4CE2DA2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7DC96-6AEC-EB44-94B5-74EF7212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9FAE-DA10-0249-B36C-8E3C636B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06B52-13D5-F04C-B6F3-897FA914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EBC63-FADF-3E4A-8804-34FBC755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C9BE-3111-464D-9991-815F8E33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E63F-E665-494D-AD59-EF23673E1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76FCA-6D7D-1244-B343-9FC0ED5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AF0C4-13F3-5C40-9811-BF56685A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F9D5E-B8E3-814B-9CC6-64F91652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3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FE7D-5774-E347-A23B-C7BFF18E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886E1-8A30-9541-87E1-EF37C860C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A3EED-F8D9-534C-B1F1-0EC13095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3A85E-7FAC-7241-A22D-DE9B2084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449A-CE55-3548-A325-7427301E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1756-2361-FA4A-8C1A-55165395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8DC4-4DBF-0044-8E38-424AFFEB9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C6040-96D2-8941-B53F-B966C034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865F7-D790-C64D-BF66-A63E0612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83121-EC6E-AD4C-AB60-3CCA94FCC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039C9-5656-134B-B9AF-A2595680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3E28-A803-5045-BF93-713854BC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56D40-49F4-6840-A513-AC77726BE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67345-2D93-DE41-B12A-C6C8D9078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4E535-495D-1443-9861-29C690AB5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AC2BC-285A-254F-B2D2-31CD59713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467B74-B5AE-A642-926B-6CD9F6BE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0FAF06-6EA7-9148-82D8-5541E37C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6BFACA-87B8-EB46-8007-CA8AA30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6528-5007-204A-9BA1-6FD95120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38DE0-B00A-E847-97EC-57581447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4D865-B72E-AB48-8233-4C167482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061D0-28CA-4C4F-B1EE-188CD75E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8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3FF54-C1FC-304E-BBC4-4DD3F213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B5649-E54C-0647-93A6-4B6A5C02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8C4FE-DBF3-504B-8BC2-942DE795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A6481-8486-6945-97DB-5818FB84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CADC-943D-E24A-8A77-BFCF18B1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CA6B8-D5C3-F74A-99CA-42B6E696A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81CAC-DE1E-6C4A-9FB1-79F076D3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DF988-9DAB-2148-9F59-139A3BC5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45A54-FC00-BD40-8456-83BCA02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5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1470-6E5A-9045-9386-E3664A08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3592C-E346-9C47-9CD5-6446D8FE6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89B87-9E5A-E34F-80AD-4CBFFF3C7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6797-3DCB-7148-8C79-997520E8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62A4F-31D0-D749-A218-EF585A02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1D571-0E58-2543-B913-C525AE54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6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DE0FD-4591-FE47-86B1-C9E3EF0C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D278F-F5BC-DB4F-8F87-097AEAD63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35EA-FFC4-A446-A662-B392C2845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4B530-65F8-EB45-B3E6-47D856E37C11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ACE39-E9B4-A54A-8162-C4962ADC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173EF-29E3-1348-B0F3-E1CAAB090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95C17-5F67-F840-83FE-C24CFFE26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52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36C0-CAF0-5744-911B-C6D229AC6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Depth of Death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81B57-E0CF-8B4C-AD79-31D15BF46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27338"/>
          </a:xfrm>
        </p:spPr>
        <p:txBody>
          <a:bodyPr>
            <a:normAutofit/>
          </a:bodyPr>
          <a:lstStyle/>
          <a:p>
            <a:r>
              <a:rPr lang="en-US" dirty="0"/>
              <a:t>Liminal Space on Classical Attic Grave </a:t>
            </a:r>
            <a:r>
              <a:rPr lang="en-US" i="1" dirty="0"/>
              <a:t>Stelai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Stephanie Polos, University of Virginia</a:t>
            </a:r>
          </a:p>
          <a:p>
            <a:r>
              <a:rPr lang="en-US" i="1" dirty="0"/>
              <a:t>24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15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tone, building material, old&#10;&#10;Description automatically generated">
            <a:extLst>
              <a:ext uri="{FF2B5EF4-FFF2-40B4-BE49-F238E27FC236}">
                <a16:creationId xmlns:a16="http://schemas.microsoft.com/office/drawing/2014/main" id="{4770FC05-5F88-9745-A74C-E5A1F644A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/>
          <a:stretch/>
        </p:blipFill>
        <p:spPr>
          <a:xfrm>
            <a:off x="2765732" y="1098275"/>
            <a:ext cx="3554480" cy="5759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B5D2C3-AC44-AA41-980A-FBDF3DB3769F}"/>
              </a:ext>
            </a:extLst>
          </p:cNvPr>
          <p:cNvSpPr txBox="1"/>
          <p:nvPr/>
        </p:nvSpPr>
        <p:spPr>
          <a:xfrm>
            <a:off x="12986" y="5586849"/>
            <a:ext cx="27397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  <a:cs typeface="Times New Roman" panose="02020603050405020304" pitchFamily="18" charset="0"/>
              </a:rPr>
              <a:t>Grave Naiskos of Sime</a:t>
            </a:r>
          </a:p>
          <a:p>
            <a:pPr algn="r"/>
            <a:r>
              <a:rPr lang="en-US" sz="1400" dirty="0">
                <a:latin typeface="+mj-lt"/>
                <a:cs typeface="Times New Roman" panose="02020603050405020304" pitchFamily="18" charset="0"/>
              </a:rPr>
              <a:t>Attic, Marble</a:t>
            </a:r>
          </a:p>
          <a:p>
            <a:pPr algn="r"/>
            <a:r>
              <a:rPr lang="en-US" sz="1400" dirty="0">
                <a:latin typeface="+mj-lt"/>
                <a:cs typeface="Times New Roman" panose="02020603050405020304" pitchFamily="18" charset="0"/>
              </a:rPr>
              <a:t>c. 320 BCE</a:t>
            </a:r>
          </a:p>
          <a:p>
            <a:pPr algn="r"/>
            <a:r>
              <a:rPr lang="en-US" sz="1400" dirty="0">
                <a:latin typeface="+mj-lt"/>
                <a:cs typeface="Times New Roman" panose="02020603050405020304" pitchFamily="18" charset="0"/>
              </a:rPr>
              <a:t>Malibu, </a:t>
            </a:r>
            <a:r>
              <a:rPr lang="en-US" sz="1400" dirty="0">
                <a:latin typeface="+mj-lt"/>
              </a:rPr>
              <a:t>The J. Paul Getty Museum, </a:t>
            </a:r>
          </a:p>
          <a:p>
            <a:pPr algn="r"/>
            <a:r>
              <a:rPr lang="en-US" sz="1400" dirty="0">
                <a:latin typeface="+mj-lt"/>
              </a:rPr>
              <a:t>Villa Collection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77.AA.89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DF4CA2-22C5-994E-BBD3-3B9FC4A8B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6772" r="22258" b="6879"/>
          <a:stretch/>
        </p:blipFill>
        <p:spPr bwMode="auto">
          <a:xfrm>
            <a:off x="6541935" y="50800"/>
            <a:ext cx="3036544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305-346C-9D44-9A68-3D17993648AD}"/>
              </a:ext>
            </a:extLst>
          </p:cNvPr>
          <p:cNvSpPr txBox="1"/>
          <p:nvPr/>
        </p:nvSpPr>
        <p:spPr>
          <a:xfrm>
            <a:off x="9604449" y="5649654"/>
            <a:ext cx="23658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Grave Stele of a young woman and servant</a:t>
            </a:r>
          </a:p>
          <a:p>
            <a:r>
              <a:rPr lang="en-US" sz="1400" dirty="0">
                <a:latin typeface="+mj-lt"/>
              </a:rPr>
              <a:t>Attic, Pentelic Marble </a:t>
            </a:r>
          </a:p>
          <a:p>
            <a:r>
              <a:rPr lang="en-US" sz="1400" dirty="0">
                <a:latin typeface="+mj-lt"/>
              </a:rPr>
              <a:t>c. 400-390 BCE</a:t>
            </a:r>
          </a:p>
          <a:p>
            <a:r>
              <a:rPr lang="en-US" sz="1400" dirty="0">
                <a:latin typeface="+mj-lt"/>
              </a:rPr>
              <a:t>New York, MMA 36.11.1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21CAD-5109-C041-A567-43947C4403AD}"/>
              </a:ext>
            </a:extLst>
          </p:cNvPr>
          <p:cNvSpPr txBox="1"/>
          <p:nvPr/>
        </p:nvSpPr>
        <p:spPr>
          <a:xfrm>
            <a:off x="114300" y="101600"/>
            <a:ext cx="61087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l-G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ἔβη</a:t>
            </a:r>
            <a:r>
              <a:rPr lang="el-G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δόμον</a:t>
            </a:r>
            <a:r>
              <a:rPr lang="el-G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Ἄιδος</a:t>
            </a:r>
            <a:r>
              <a:rPr lang="el-G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εἴσω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“…he went into the house of Hades…”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Hom</a:t>
            </a:r>
            <a:r>
              <a:rPr lang="en-US" dirty="0">
                <a:effectLst/>
                <a:latin typeface="Times New Roman" panose="02020603050405020304" pitchFamily="18" charset="0"/>
              </a:rPr>
              <a:t>.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Od. </a:t>
            </a:r>
            <a:r>
              <a:rPr lang="en-US" dirty="0">
                <a:effectLst/>
                <a:latin typeface="Times New Roman" panose="02020603050405020304" pitchFamily="18" charset="0"/>
              </a:rPr>
              <a:t>11.150, 11.628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0E702F-8DCE-9C4B-9B87-411A14901798}"/>
              </a:ext>
            </a:extLst>
          </p:cNvPr>
          <p:cNvGrpSpPr/>
          <p:nvPr/>
        </p:nvGrpSpPr>
        <p:grpSpPr>
          <a:xfrm>
            <a:off x="2974470" y="480981"/>
            <a:ext cx="6406126" cy="6158358"/>
            <a:chOff x="2974470" y="480981"/>
            <a:chExt cx="6406126" cy="6158358"/>
          </a:xfrm>
        </p:grpSpPr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20798CDA-3814-694C-876D-5DC033DFE220}"/>
                </a:ext>
              </a:extLst>
            </p:cNvPr>
            <p:cNvSpPr/>
            <p:nvPr/>
          </p:nvSpPr>
          <p:spPr>
            <a:xfrm>
              <a:off x="2974470" y="2052017"/>
              <a:ext cx="515162" cy="4587322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13F4C018-F39E-854F-92C7-345387C79BF5}"/>
                </a:ext>
              </a:extLst>
            </p:cNvPr>
            <p:cNvSpPr/>
            <p:nvPr/>
          </p:nvSpPr>
          <p:spPr>
            <a:xfrm>
              <a:off x="5580838" y="2052017"/>
              <a:ext cx="515162" cy="4587322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689301E1-0E22-E74D-9EEE-EDC00D53E521}"/>
                </a:ext>
              </a:extLst>
            </p:cNvPr>
            <p:cNvSpPr/>
            <p:nvPr/>
          </p:nvSpPr>
          <p:spPr>
            <a:xfrm>
              <a:off x="6745357" y="1098275"/>
              <a:ext cx="408952" cy="5541064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45C29C40-A889-9448-8D2E-4FF266585E9D}"/>
                </a:ext>
              </a:extLst>
            </p:cNvPr>
            <p:cNvSpPr/>
            <p:nvPr/>
          </p:nvSpPr>
          <p:spPr>
            <a:xfrm>
              <a:off x="8971644" y="1098275"/>
              <a:ext cx="408952" cy="5541064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658926BC-12BF-6B4E-B2F8-6B0C23F42813}"/>
                </a:ext>
              </a:extLst>
            </p:cNvPr>
            <p:cNvSpPr/>
            <p:nvPr/>
          </p:nvSpPr>
          <p:spPr>
            <a:xfrm>
              <a:off x="3080463" y="1361012"/>
              <a:ext cx="2925018" cy="361771"/>
            </a:xfrm>
            <a:prstGeom prst="triangl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7621E51-BD71-8844-AE18-696A8EF19A6E}"/>
                </a:ext>
              </a:extLst>
            </p:cNvPr>
            <p:cNvSpPr/>
            <p:nvPr/>
          </p:nvSpPr>
          <p:spPr>
            <a:xfrm>
              <a:off x="6745357" y="480981"/>
              <a:ext cx="2635239" cy="287645"/>
            </a:xfrm>
            <a:prstGeom prst="triangl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6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A644E-0D91-6F49-B8F3-878A790D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5" y="964339"/>
            <a:ext cx="6495054" cy="4328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37C9C-315D-5241-A7A3-EC95BDFD55EB}"/>
              </a:ext>
            </a:extLst>
          </p:cNvPr>
          <p:cNvSpPr txBox="1"/>
          <p:nvPr/>
        </p:nvSpPr>
        <p:spPr>
          <a:xfrm>
            <a:off x="0" y="5688449"/>
            <a:ext cx="2875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Attic Black-Figure </a:t>
            </a:r>
            <a:r>
              <a:rPr lang="en-US" sz="1400" dirty="0" err="1">
                <a:latin typeface="+mj-lt"/>
              </a:rPr>
              <a:t>Kalpis</a:t>
            </a:r>
            <a:r>
              <a:rPr lang="en-US" sz="1400" dirty="0">
                <a:latin typeface="+mj-lt"/>
              </a:rPr>
              <a:t> Hydria</a:t>
            </a:r>
          </a:p>
          <a:p>
            <a:r>
              <a:rPr lang="en-US" sz="1400" dirty="0">
                <a:latin typeface="+mj-lt"/>
              </a:rPr>
              <a:t>c. 510-490 BCE</a:t>
            </a:r>
          </a:p>
          <a:p>
            <a:r>
              <a:rPr lang="en-US" sz="1400" dirty="0">
                <a:latin typeface="+mj-lt"/>
              </a:rPr>
              <a:t>Winchester, Hampshire, UK</a:t>
            </a:r>
          </a:p>
          <a:p>
            <a:r>
              <a:rPr lang="en-US" sz="1400" dirty="0">
                <a:latin typeface="+mj-lt"/>
              </a:rPr>
              <a:t>Winchester College Museum, Gr16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23C9F-365A-054A-88EE-3BB1B26FD5FE}"/>
              </a:ext>
            </a:extLst>
          </p:cNvPr>
          <p:cNvSpPr txBox="1"/>
          <p:nvPr/>
        </p:nvSpPr>
        <p:spPr>
          <a:xfrm>
            <a:off x="-1" y="5292607"/>
            <a:ext cx="745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Herakles and Kerberos, with Athena, Hermes, and Persephone, in naiskos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DF02A-7A43-1C48-A21A-DC0A1628D506}"/>
              </a:ext>
            </a:extLst>
          </p:cNvPr>
          <p:cNvSpPr txBox="1"/>
          <p:nvPr/>
        </p:nvSpPr>
        <p:spPr>
          <a:xfrm>
            <a:off x="7520073" y="5292607"/>
            <a:ext cx="4385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Persephone in a naiskos (next to Palamedes)</a:t>
            </a:r>
          </a:p>
          <a:p>
            <a:pPr algn="r"/>
            <a:endParaRPr lang="en-US" sz="1600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Attic Red-Figure Calyx Krater, detail</a:t>
            </a:r>
          </a:p>
          <a:p>
            <a:pPr algn="r"/>
            <a:r>
              <a:rPr lang="en-US" sz="1400" dirty="0">
                <a:latin typeface="+mj-lt"/>
              </a:rPr>
              <a:t>The </a:t>
            </a:r>
            <a:r>
              <a:rPr lang="en-US" sz="1400" dirty="0" err="1">
                <a:latin typeface="+mj-lt"/>
              </a:rPr>
              <a:t>Nekyia</a:t>
            </a:r>
            <a:r>
              <a:rPr lang="en-US" sz="1400" dirty="0">
                <a:latin typeface="+mj-lt"/>
              </a:rPr>
              <a:t> Painter</a:t>
            </a:r>
          </a:p>
          <a:p>
            <a:pPr algn="r"/>
            <a:r>
              <a:rPr lang="en-US" sz="1400" dirty="0">
                <a:latin typeface="+mj-lt"/>
              </a:rPr>
              <a:t>c. 450-440 BCE</a:t>
            </a:r>
          </a:p>
          <a:p>
            <a:pPr algn="r"/>
            <a:r>
              <a:rPr lang="en-US" sz="1400" dirty="0">
                <a:latin typeface="+mj-lt"/>
              </a:rPr>
              <a:t>New York, MMA 08.258.21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BB15E8C-1BDA-D943-A381-83EA39D8F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1" t="15788" r="21901" b="51395"/>
          <a:stretch/>
        </p:blipFill>
        <p:spPr bwMode="auto">
          <a:xfrm>
            <a:off x="7114128" y="507351"/>
            <a:ext cx="4511219" cy="47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58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5D3B88-C789-424A-BC84-D06B4C9F02BA}"/>
              </a:ext>
            </a:extLst>
          </p:cNvPr>
          <p:cNvSpPr txBox="1"/>
          <p:nvPr/>
        </p:nvSpPr>
        <p:spPr>
          <a:xfrm>
            <a:off x="9614322" y="5642387"/>
            <a:ext cx="2577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Grave Stele of a Young Woman</a:t>
            </a:r>
          </a:p>
          <a:p>
            <a:r>
              <a:rPr lang="en-US" sz="1400" dirty="0">
                <a:latin typeface="+mj-lt"/>
              </a:rPr>
              <a:t>Attic, Pentelic Marble</a:t>
            </a:r>
          </a:p>
          <a:p>
            <a:r>
              <a:rPr lang="en-US" sz="1400" dirty="0">
                <a:latin typeface="+mj-lt"/>
              </a:rPr>
              <a:t>c. 355-345 BCE</a:t>
            </a:r>
          </a:p>
          <a:p>
            <a:r>
              <a:rPr lang="en-US" sz="1400" dirty="0">
                <a:latin typeface="+mj-lt"/>
              </a:rPr>
              <a:t>Boston, MFA 1973.169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15BB1-960F-6A4D-9808-24425497D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9" t="8242" r="28268" b="20242"/>
          <a:stretch/>
        </p:blipFill>
        <p:spPr>
          <a:xfrm>
            <a:off x="6464531" y="261504"/>
            <a:ext cx="3092334" cy="6334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F7E9B-65DC-8B49-939D-D27EB20D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843" y="0"/>
            <a:ext cx="4349231" cy="5794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EBC64-D82A-3E48-B876-2850504920DD}"/>
              </a:ext>
            </a:extLst>
          </p:cNvPr>
          <p:cNvSpPr txBox="1"/>
          <p:nvPr/>
        </p:nvSpPr>
        <p:spPr>
          <a:xfrm>
            <a:off x="179337" y="5642388"/>
            <a:ext cx="198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Grave Stele of </a:t>
            </a:r>
            <a:r>
              <a:rPr lang="en-US" sz="1400" dirty="0" err="1">
                <a:latin typeface="+mj-lt"/>
              </a:rPr>
              <a:t>Stratokles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Attic, Pentelic Marble</a:t>
            </a:r>
          </a:p>
          <a:p>
            <a:r>
              <a:rPr lang="en-US" sz="1400" dirty="0">
                <a:latin typeface="+mj-lt"/>
              </a:rPr>
              <a:t>c. 390-380 BCE</a:t>
            </a:r>
          </a:p>
          <a:p>
            <a:r>
              <a:rPr lang="en-US" sz="1400" dirty="0">
                <a:latin typeface="+mj-lt"/>
              </a:rPr>
              <a:t>Boston, MFA 1971.129</a:t>
            </a:r>
          </a:p>
        </p:txBody>
      </p:sp>
    </p:spTree>
    <p:extLst>
      <p:ext uri="{BB962C8B-B14F-4D97-AF65-F5344CB8AC3E}">
        <p14:creationId xmlns:p14="http://schemas.microsoft.com/office/powerpoint/2010/main" val="12963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985572F-93CC-5744-976B-8F66B5086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4" t="34576" r="30880" b="20903"/>
          <a:stretch/>
        </p:blipFill>
        <p:spPr bwMode="auto">
          <a:xfrm>
            <a:off x="4698569" y="252052"/>
            <a:ext cx="4308529" cy="62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972A2FE-0852-A244-889E-CDFB98FE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5" t="34576" r="30899" b="20903"/>
          <a:stretch/>
        </p:blipFill>
        <p:spPr bwMode="auto">
          <a:xfrm>
            <a:off x="119651" y="252052"/>
            <a:ext cx="4354193" cy="63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55906-C7D7-A94A-9DE6-9AE22B15E05A}"/>
              </a:ext>
            </a:extLst>
          </p:cNvPr>
          <p:cNvSpPr txBox="1"/>
          <p:nvPr/>
        </p:nvSpPr>
        <p:spPr>
          <a:xfrm>
            <a:off x="9007098" y="4851621"/>
            <a:ext cx="3600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Scene of a mourner and the deceased, with </a:t>
            </a:r>
            <a:r>
              <a:rPr lang="en-US" i="1" dirty="0">
                <a:latin typeface="+mj-lt"/>
              </a:rPr>
              <a:t>eidolon</a:t>
            </a:r>
            <a:r>
              <a:rPr lang="en-US" dirty="0">
                <a:latin typeface="+mj-lt"/>
              </a:rPr>
              <a:t>, at a stele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400" dirty="0">
                <a:latin typeface="+mj-lt"/>
              </a:rPr>
              <a:t>Attic White-Ground </a:t>
            </a:r>
            <a:r>
              <a:rPr lang="en-US" sz="1400" i="1" dirty="0">
                <a:latin typeface="+mj-lt"/>
              </a:rPr>
              <a:t>Lekythos, </a:t>
            </a:r>
            <a:r>
              <a:rPr lang="en-US" sz="1400" dirty="0">
                <a:latin typeface="+mj-lt"/>
              </a:rPr>
              <a:t>details</a:t>
            </a:r>
          </a:p>
          <a:p>
            <a:r>
              <a:rPr lang="en-US" sz="1400" dirty="0">
                <a:latin typeface="+mj-lt"/>
              </a:rPr>
              <a:t>Attributed to the Achilles Painter</a:t>
            </a:r>
          </a:p>
          <a:p>
            <a:r>
              <a:rPr lang="en-US" sz="1400" dirty="0">
                <a:latin typeface="+mj-lt"/>
              </a:rPr>
              <a:t>c. 440 BCE</a:t>
            </a:r>
          </a:p>
          <a:p>
            <a:r>
              <a:rPr lang="en-US" sz="1400" dirty="0">
                <a:latin typeface="+mj-lt"/>
              </a:rPr>
              <a:t>New York, MMA 1989.281.72</a:t>
            </a:r>
          </a:p>
        </p:txBody>
      </p:sp>
    </p:spTree>
    <p:extLst>
      <p:ext uri="{BB962C8B-B14F-4D97-AF65-F5344CB8AC3E}">
        <p14:creationId xmlns:p14="http://schemas.microsoft.com/office/powerpoint/2010/main" val="338301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F5E48DA-658B-7742-9B0E-D61F82BA6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5833" r="10034" b="2916"/>
          <a:stretch/>
        </p:blipFill>
        <p:spPr bwMode="auto">
          <a:xfrm>
            <a:off x="6088971" y="439341"/>
            <a:ext cx="3426504" cy="59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A3260-847C-EE45-AE70-B533FB3B2128}"/>
              </a:ext>
            </a:extLst>
          </p:cNvPr>
          <p:cNvSpPr txBox="1"/>
          <p:nvPr/>
        </p:nvSpPr>
        <p:spPr>
          <a:xfrm>
            <a:off x="9515475" y="5249108"/>
            <a:ext cx="27125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Grave Naiskos of a Young Woman</a:t>
            </a:r>
          </a:p>
          <a:p>
            <a:r>
              <a:rPr lang="en-US" sz="1400" dirty="0">
                <a:latin typeface="+mj-lt"/>
              </a:rPr>
              <a:t>Attic, Marble</a:t>
            </a:r>
          </a:p>
          <a:p>
            <a:r>
              <a:rPr lang="en-US" sz="1400" dirty="0">
                <a:latin typeface="+mj-lt"/>
              </a:rPr>
              <a:t>c. 360 BCE</a:t>
            </a:r>
          </a:p>
          <a:p>
            <a:r>
              <a:rPr lang="en-US" sz="1400" dirty="0">
                <a:latin typeface="+mj-lt"/>
              </a:rPr>
              <a:t>Malibu, The J. Paul Getty Museum</a:t>
            </a:r>
          </a:p>
          <a:p>
            <a:r>
              <a:rPr lang="en-US" sz="1400" dirty="0">
                <a:latin typeface="+mj-lt"/>
              </a:rPr>
              <a:t>82.AA.135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B053E04-3AA3-044E-B5DE-83C19E024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833" r="7496" b="-833"/>
          <a:stretch/>
        </p:blipFill>
        <p:spPr bwMode="auto">
          <a:xfrm>
            <a:off x="1946715" y="439341"/>
            <a:ext cx="4060953" cy="59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A8355-365B-9C4B-9304-8B1929F1D6A7}"/>
              </a:ext>
            </a:extLst>
          </p:cNvPr>
          <p:cNvSpPr txBox="1"/>
          <p:nvPr/>
        </p:nvSpPr>
        <p:spPr>
          <a:xfrm>
            <a:off x="-37417" y="5249108"/>
            <a:ext cx="1984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Naiskos of </a:t>
            </a:r>
            <a:r>
              <a:rPr lang="en-US" sz="1400" dirty="0" err="1">
                <a:latin typeface="+mj-lt"/>
              </a:rPr>
              <a:t>Aristonautes</a:t>
            </a:r>
            <a:endParaRPr lang="en-US" sz="1400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Attic, Marble</a:t>
            </a:r>
          </a:p>
          <a:p>
            <a:pPr algn="r"/>
            <a:r>
              <a:rPr lang="en-US" sz="1400" dirty="0">
                <a:latin typeface="+mj-lt"/>
              </a:rPr>
              <a:t>Kerameikos, Athens</a:t>
            </a:r>
          </a:p>
          <a:p>
            <a:pPr algn="r"/>
            <a:r>
              <a:rPr lang="en-US" sz="1400" dirty="0">
                <a:latin typeface="+mj-lt"/>
              </a:rPr>
              <a:t>c. 350-325 BCE</a:t>
            </a:r>
          </a:p>
          <a:p>
            <a:pPr algn="r"/>
            <a:r>
              <a:rPr lang="en-US" sz="1400" dirty="0">
                <a:latin typeface="+mj-lt"/>
              </a:rPr>
              <a:t>Athens, NAM 738</a:t>
            </a:r>
          </a:p>
        </p:txBody>
      </p:sp>
    </p:spTree>
    <p:extLst>
      <p:ext uri="{BB962C8B-B14F-4D97-AF65-F5344CB8AC3E}">
        <p14:creationId xmlns:p14="http://schemas.microsoft.com/office/powerpoint/2010/main" val="76859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EBDEBF5-4A5B-034F-BC1F-36B9934A3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7006" r="18174" b="6892"/>
          <a:stretch/>
        </p:blipFill>
        <p:spPr bwMode="auto">
          <a:xfrm>
            <a:off x="7718078" y="203637"/>
            <a:ext cx="3705917" cy="64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26B77-6CC8-6B4F-B0CF-409559EB751B}"/>
              </a:ext>
            </a:extLst>
          </p:cNvPr>
          <p:cNvSpPr txBox="1"/>
          <p:nvPr/>
        </p:nvSpPr>
        <p:spPr>
          <a:xfrm>
            <a:off x="4754745" y="5545472"/>
            <a:ext cx="29633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Stele of a Woman</a:t>
            </a:r>
          </a:p>
          <a:p>
            <a:pPr algn="r"/>
            <a:r>
              <a:rPr lang="en-US" sz="1400" dirty="0">
                <a:latin typeface="+mj-lt"/>
              </a:rPr>
              <a:t>Attic, Marble</a:t>
            </a:r>
          </a:p>
          <a:p>
            <a:pPr algn="r"/>
            <a:r>
              <a:rPr lang="en-US" sz="1400" dirty="0" err="1">
                <a:latin typeface="+mj-lt"/>
              </a:rPr>
              <a:t>Acharnae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Menidi</a:t>
            </a:r>
            <a:endParaRPr lang="en-US" sz="1400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Mid-4</a:t>
            </a:r>
            <a:r>
              <a:rPr lang="en-US" sz="1400" baseline="30000" dirty="0">
                <a:latin typeface="+mj-lt"/>
              </a:rPr>
              <a:t>th</a:t>
            </a:r>
            <a:r>
              <a:rPr lang="en-US" sz="1400" dirty="0">
                <a:latin typeface="+mj-lt"/>
              </a:rPr>
              <a:t> century BCE</a:t>
            </a:r>
          </a:p>
          <a:p>
            <a:pPr algn="r"/>
            <a:r>
              <a:rPr lang="en-US" sz="1400" dirty="0">
                <a:latin typeface="+mj-lt"/>
              </a:rPr>
              <a:t>New York, MMA 48.11.4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80B84-0EF7-E34E-8CE5-A5D4AFE4B115}"/>
              </a:ext>
            </a:extLst>
          </p:cNvPr>
          <p:cNvSpPr txBox="1"/>
          <p:nvPr/>
        </p:nvSpPr>
        <p:spPr>
          <a:xfrm>
            <a:off x="2620963" y="428535"/>
            <a:ext cx="273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5AFD4-75DD-E442-A044-303010B24847}"/>
              </a:ext>
            </a:extLst>
          </p:cNvPr>
          <p:cNvSpPr txBox="1"/>
          <p:nvPr/>
        </p:nvSpPr>
        <p:spPr>
          <a:xfrm>
            <a:off x="1314327" y="1323246"/>
            <a:ext cx="534377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Dr. Tyler Jo Smith</a:t>
            </a:r>
          </a:p>
          <a:p>
            <a:pPr algn="ctr"/>
            <a:r>
              <a:rPr lang="en-US" sz="2800" dirty="0">
                <a:latin typeface="+mj-lt"/>
              </a:rPr>
              <a:t>Dr. J. E. Lendon</a:t>
            </a:r>
          </a:p>
          <a:p>
            <a:pPr algn="ctr"/>
            <a:r>
              <a:rPr lang="en-US" sz="2800" dirty="0">
                <a:latin typeface="+mj-lt"/>
              </a:rPr>
              <a:t>Dr. Dylan K. Rogers</a:t>
            </a:r>
          </a:p>
          <a:p>
            <a:pPr algn="ctr"/>
            <a:r>
              <a:rPr lang="en-US" sz="2800" dirty="0">
                <a:latin typeface="+mj-lt"/>
              </a:rPr>
              <a:t>Dr. </a:t>
            </a:r>
            <a:r>
              <a:rPr lang="en-US" sz="2800" dirty="0" err="1">
                <a:latin typeface="+mj-lt"/>
              </a:rPr>
              <a:t>Fotini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Kondyli</a:t>
            </a:r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Dr. Elizabeth Meyer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UVA Department of Art</a:t>
            </a:r>
          </a:p>
          <a:p>
            <a:pPr algn="ctr"/>
            <a:r>
              <a:rPr lang="en-US" sz="2800" dirty="0">
                <a:latin typeface="+mj-lt"/>
              </a:rPr>
              <a:t>UVA Art History Graduate Students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CAMWS</a:t>
            </a:r>
          </a:p>
          <a:p>
            <a:pPr algn="ctr"/>
            <a:r>
              <a:rPr lang="en-US" sz="2800" dirty="0">
                <a:latin typeface="+mj-lt"/>
              </a:rPr>
              <a:t>All of you in the audience</a:t>
            </a:r>
          </a:p>
          <a:p>
            <a:pPr algn="ctr"/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560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AA9B-97B8-214C-A2CD-30E7B0ED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Select Bibliography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30C67-7ECF-0243-8110-6B203C4034C1}"/>
              </a:ext>
            </a:extLst>
          </p:cNvPr>
          <p:cNvSpPr txBox="1"/>
          <p:nvPr/>
        </p:nvSpPr>
        <p:spPr>
          <a:xfrm>
            <a:off x="0" y="1203603"/>
            <a:ext cx="12192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Andrianou, D. 2017. </a:t>
            </a:r>
            <a:r>
              <a:rPr lang="en-US" sz="1700" i="1" dirty="0">
                <a:latin typeface="+mj-lt"/>
              </a:rPr>
              <a:t>Memories in Stone: Figured Grave Reliefs from Aegean Thrace.</a:t>
            </a:r>
            <a:r>
              <a:rPr lang="en-US" sz="1700" dirty="0">
                <a:latin typeface="+mj-lt"/>
              </a:rPr>
              <a:t> Athens: Institute of Historical Research.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Allen, M. E. 2018. “Visualizing the afterlife in Classical Athens: Interactions between the living and the dead on white-ground </a:t>
            </a:r>
            <a:r>
              <a:rPr lang="en-US" sz="1700" i="1" dirty="0" err="1">
                <a:latin typeface="+mj-lt"/>
              </a:rPr>
              <a:t>lêkythoi</a:t>
            </a:r>
            <a:r>
              <a:rPr lang="en-US" sz="1700" dirty="0">
                <a:latin typeface="+mj-lt"/>
              </a:rPr>
              <a:t>.” In J. </a:t>
            </a:r>
            <a:r>
              <a:rPr lang="en-US" sz="1700" dirty="0" err="1">
                <a:latin typeface="+mj-lt"/>
              </a:rPr>
              <a:t>Harrisson</a:t>
            </a:r>
            <a:r>
              <a:rPr lang="en-US" sz="1700" dirty="0">
                <a:latin typeface="+mj-lt"/>
              </a:rPr>
              <a:t>, ed., </a:t>
            </a:r>
            <a:r>
              <a:rPr lang="en-US" sz="1700" i="1" dirty="0">
                <a:latin typeface="+mj-lt"/>
              </a:rPr>
              <a:t>Imagining the Afterlife in the Ancient World, </a:t>
            </a:r>
            <a:r>
              <a:rPr lang="en-US" sz="1700" dirty="0">
                <a:latin typeface="+mj-lt"/>
              </a:rPr>
              <a:t>15-31. London: Routledge.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Arrington, N. T. 2018. “Touch and Remembrance in Greek Funerary Art.” </a:t>
            </a:r>
            <a:r>
              <a:rPr lang="en-US" sz="1700" i="1" dirty="0">
                <a:latin typeface="+mj-lt"/>
              </a:rPr>
              <a:t>The Art Bulletin </a:t>
            </a:r>
            <a:r>
              <a:rPr lang="en-US" sz="1700" dirty="0">
                <a:latin typeface="+mj-lt"/>
              </a:rPr>
              <a:t>100, no. 3: 7-27. 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Clairmont, C. W. 1993. </a:t>
            </a:r>
            <a:r>
              <a:rPr lang="en-US" sz="1700" i="1" dirty="0">
                <a:latin typeface="+mj-lt"/>
              </a:rPr>
              <a:t>Classical Attic Tombstones</a:t>
            </a:r>
            <a:r>
              <a:rPr lang="en-US" sz="1700" dirty="0">
                <a:latin typeface="+mj-lt"/>
              </a:rPr>
              <a:t>. </a:t>
            </a:r>
            <a:r>
              <a:rPr lang="en-US" sz="1700" dirty="0" err="1">
                <a:latin typeface="+mj-lt"/>
              </a:rPr>
              <a:t>Kilchberg</a:t>
            </a:r>
            <a:r>
              <a:rPr lang="en-US" sz="1700" dirty="0">
                <a:latin typeface="+mj-lt"/>
              </a:rPr>
              <a:t>, Switzerland: Acanthus.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Davies, G. 1985. “The Significance of the Handshake Motif in Classical Funerary Art.” </a:t>
            </a:r>
            <a:r>
              <a:rPr lang="en-US" sz="1700" i="1" dirty="0">
                <a:latin typeface="+mj-lt"/>
              </a:rPr>
              <a:t>American Journal of Archaeology</a:t>
            </a:r>
            <a:r>
              <a:rPr lang="en-US" sz="1700" dirty="0">
                <a:latin typeface="+mj-lt"/>
              </a:rPr>
              <a:t> 89, no. 4: 627-640.  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Grossman, J. B. 2001. </a:t>
            </a:r>
            <a:r>
              <a:rPr lang="en-US" sz="1700" i="1" dirty="0">
                <a:latin typeface="+mj-lt"/>
              </a:rPr>
              <a:t>Greek Funerary Sculpture: Catalogue of the Collections at the Getty Villa. </a:t>
            </a:r>
            <a:r>
              <a:rPr lang="en-US" sz="1700" dirty="0">
                <a:latin typeface="+mj-lt"/>
              </a:rPr>
              <a:t>Los Angeles: The J. Paul Getty Trust.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Kurtz, D. C., and J. Boardman. 1971. </a:t>
            </a:r>
            <a:r>
              <a:rPr lang="en-US" sz="1700" i="1" dirty="0">
                <a:latin typeface="+mj-lt"/>
              </a:rPr>
              <a:t>Greek Burial Customs.</a:t>
            </a:r>
            <a:r>
              <a:rPr lang="en-US" sz="1700" dirty="0">
                <a:latin typeface="+mj-lt"/>
              </a:rPr>
              <a:t> Ithaca, NY: Cornell University Press.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Oakley, J. 2004. </a:t>
            </a:r>
            <a:r>
              <a:rPr lang="en-US" sz="1700" i="1" dirty="0">
                <a:latin typeface="+mj-lt"/>
              </a:rPr>
              <a:t>Picturing Death in Classical Athens: The Evidence of the White Lekythoi.</a:t>
            </a:r>
            <a:r>
              <a:rPr lang="en-US" sz="1700" dirty="0">
                <a:latin typeface="+mj-lt"/>
              </a:rPr>
              <a:t> Cambridge: Cambridge University Press.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 err="1">
                <a:latin typeface="+mj-lt"/>
              </a:rPr>
              <a:t>Sourvinou</a:t>
            </a:r>
            <a:r>
              <a:rPr lang="en-US" sz="1700" dirty="0">
                <a:latin typeface="+mj-lt"/>
              </a:rPr>
              <a:t>-Inwood, C. 1995. </a:t>
            </a:r>
            <a:r>
              <a:rPr lang="en-US" sz="1700" i="1" dirty="0">
                <a:latin typeface="+mj-lt"/>
              </a:rPr>
              <a:t>‘Reading’ Greek Death: To the End of the Classical Period. </a:t>
            </a:r>
            <a:r>
              <a:rPr lang="en-US" sz="1700" dirty="0">
                <a:latin typeface="+mj-lt"/>
              </a:rPr>
              <a:t>Oxford: Clarendon Press.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Van Gennep, A. 1960 [1909]. </a:t>
            </a:r>
            <a:r>
              <a:rPr lang="en-US" sz="1700" i="1" dirty="0">
                <a:latin typeface="+mj-lt"/>
              </a:rPr>
              <a:t>The Rites of Passage. </a:t>
            </a:r>
            <a:r>
              <a:rPr lang="en-US" sz="1700" dirty="0">
                <a:latin typeface="+mj-lt"/>
              </a:rPr>
              <a:t>Translated by M. B. </a:t>
            </a:r>
            <a:r>
              <a:rPr lang="en-US" sz="1700" dirty="0" err="1">
                <a:latin typeface="+mj-lt"/>
              </a:rPr>
              <a:t>Vizedom</a:t>
            </a:r>
            <a:r>
              <a:rPr lang="en-US" sz="1700" dirty="0">
                <a:latin typeface="+mj-lt"/>
              </a:rPr>
              <a:t> and G. L. </a:t>
            </a:r>
            <a:r>
              <a:rPr lang="en-US" sz="1700" dirty="0" err="1">
                <a:latin typeface="+mj-lt"/>
              </a:rPr>
              <a:t>Caffee</a:t>
            </a:r>
            <a:r>
              <a:rPr lang="en-US" sz="1700" dirty="0">
                <a:latin typeface="+mj-lt"/>
              </a:rPr>
              <a:t>. Chicago: University of Chicago Press.</a:t>
            </a:r>
          </a:p>
          <a:p>
            <a:pPr marL="469900" indent="-469900">
              <a:spcAft>
                <a:spcPts val="1200"/>
              </a:spcAft>
            </a:pPr>
            <a:r>
              <a:rPr lang="en-US" sz="1700" dirty="0">
                <a:latin typeface="+mj-lt"/>
              </a:rPr>
              <a:t>Vernant, J.-P. 1991. “Death in the Eyes: </a:t>
            </a:r>
            <a:r>
              <a:rPr lang="en-US" sz="1700" dirty="0" err="1">
                <a:latin typeface="+mj-lt"/>
              </a:rPr>
              <a:t>Gorgo</a:t>
            </a:r>
            <a:r>
              <a:rPr lang="en-US" sz="1700" dirty="0">
                <a:latin typeface="+mj-lt"/>
              </a:rPr>
              <a:t>, Figure of the </a:t>
            </a:r>
            <a:r>
              <a:rPr lang="en-US" sz="1700" i="1" dirty="0">
                <a:latin typeface="+mj-lt"/>
              </a:rPr>
              <a:t>Other</a:t>
            </a:r>
            <a:r>
              <a:rPr lang="en-US" sz="1700" dirty="0">
                <a:latin typeface="+mj-lt"/>
              </a:rPr>
              <a:t>.” In F. I. Zeitlin, ed., </a:t>
            </a:r>
            <a:r>
              <a:rPr lang="en-US" sz="1700" i="1" dirty="0">
                <a:latin typeface="+mj-lt"/>
              </a:rPr>
              <a:t>Mortals and Immortals: Collected Essays</a:t>
            </a:r>
            <a:r>
              <a:rPr lang="en-US" sz="1700" dirty="0">
                <a:latin typeface="+mj-lt"/>
              </a:rPr>
              <a:t>, 111-138</a:t>
            </a:r>
            <a:r>
              <a:rPr lang="en-US" sz="1700" i="1" dirty="0">
                <a:latin typeface="+mj-lt"/>
              </a:rPr>
              <a:t>.</a:t>
            </a:r>
            <a:r>
              <a:rPr lang="en-US" sz="1700" dirty="0">
                <a:latin typeface="+mj-lt"/>
              </a:rPr>
              <a:t> Princeton, NJ: Princeton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34729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229AE532-45D6-3948-A395-2A74A6C47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4320" r="16827" b="12349"/>
          <a:stretch/>
        </p:blipFill>
        <p:spPr bwMode="auto">
          <a:xfrm>
            <a:off x="478972" y="766757"/>
            <a:ext cx="5471886" cy="55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2539F95-711D-9D4D-A343-68B0E542E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4064" r="17649" b="11787"/>
          <a:stretch/>
        </p:blipFill>
        <p:spPr bwMode="auto">
          <a:xfrm>
            <a:off x="6359151" y="766757"/>
            <a:ext cx="5381077" cy="55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1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75D27F-6B2F-C54C-BA9D-E78CA978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4" y="187793"/>
            <a:ext cx="4099526" cy="64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D278E4-82B1-D44D-BB1D-79CA7540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91" y="187793"/>
            <a:ext cx="4229774" cy="64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BB699-631A-4043-9F06-6AA7E1741007}"/>
              </a:ext>
            </a:extLst>
          </p:cNvPr>
          <p:cNvSpPr txBox="1"/>
          <p:nvPr/>
        </p:nvSpPr>
        <p:spPr>
          <a:xfrm>
            <a:off x="179882" y="5716099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Grave Stele of </a:t>
            </a:r>
            <a:r>
              <a:rPr lang="en-US" sz="1400" dirty="0" err="1">
                <a:latin typeface="+mj-lt"/>
              </a:rPr>
              <a:t>Hegeso</a:t>
            </a:r>
            <a:endParaRPr lang="en-US" sz="1400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Attic, Pentelic Marble</a:t>
            </a:r>
          </a:p>
          <a:p>
            <a:pPr algn="r"/>
            <a:r>
              <a:rPr lang="en-US" sz="1400" dirty="0">
                <a:latin typeface="+mj-lt"/>
              </a:rPr>
              <a:t>c. 410-400 BCE</a:t>
            </a:r>
          </a:p>
          <a:p>
            <a:pPr algn="r"/>
            <a:r>
              <a:rPr lang="en-US" sz="1400" dirty="0">
                <a:latin typeface="+mj-lt"/>
              </a:rPr>
              <a:t>Athens, NAM 3624</a:t>
            </a:r>
          </a:p>
        </p:txBody>
      </p:sp>
    </p:spTree>
    <p:extLst>
      <p:ext uri="{BB962C8B-B14F-4D97-AF65-F5344CB8AC3E}">
        <p14:creationId xmlns:p14="http://schemas.microsoft.com/office/powerpoint/2010/main" val="425381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7D6A-7234-9C41-8A08-DF0967B2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Rites of Passage* and Greek Death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89CF8-A63F-714B-9A15-D2C7DD834BB3}"/>
              </a:ext>
            </a:extLst>
          </p:cNvPr>
          <p:cNvSpPr txBox="1"/>
          <p:nvPr/>
        </p:nvSpPr>
        <p:spPr>
          <a:xfrm>
            <a:off x="9341646" y="6308209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*van Gennep, 1909/1960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7A9353-54BC-9245-8B0B-E7A363EFAAB0}"/>
              </a:ext>
            </a:extLst>
          </p:cNvPr>
          <p:cNvCxnSpPr>
            <a:cxnSpLocks/>
          </p:cNvCxnSpPr>
          <p:nvPr/>
        </p:nvCxnSpPr>
        <p:spPr>
          <a:xfrm>
            <a:off x="3584953" y="2197268"/>
            <a:ext cx="18933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EED991-D2E6-D84E-98D3-39F4F7C0FC13}"/>
              </a:ext>
            </a:extLst>
          </p:cNvPr>
          <p:cNvCxnSpPr>
            <a:cxnSpLocks/>
          </p:cNvCxnSpPr>
          <p:nvPr/>
        </p:nvCxnSpPr>
        <p:spPr>
          <a:xfrm>
            <a:off x="6725756" y="2197268"/>
            <a:ext cx="16562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B7D3167-E269-494F-BC42-74B67282C9C9}"/>
              </a:ext>
            </a:extLst>
          </p:cNvPr>
          <p:cNvSpPr txBox="1"/>
          <p:nvPr/>
        </p:nvSpPr>
        <p:spPr>
          <a:xfrm>
            <a:off x="1915906" y="195440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Pre-Liminal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05EC-D285-A141-95D4-5B934C91CEF0}"/>
              </a:ext>
            </a:extLst>
          </p:cNvPr>
          <p:cNvSpPr txBox="1"/>
          <p:nvPr/>
        </p:nvSpPr>
        <p:spPr>
          <a:xfrm>
            <a:off x="5609065" y="1954798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FAF8C-053D-CE45-AB1B-EAE265431150}"/>
              </a:ext>
            </a:extLst>
          </p:cNvPr>
          <p:cNvSpPr txBox="1"/>
          <p:nvPr/>
        </p:nvSpPr>
        <p:spPr>
          <a:xfrm>
            <a:off x="8486822" y="1935658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Post-Liminal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96C7B3-F065-3641-9B0E-3A3A8AF0F4B2}"/>
              </a:ext>
            </a:extLst>
          </p:cNvPr>
          <p:cNvCxnSpPr>
            <a:cxnSpLocks/>
          </p:cNvCxnSpPr>
          <p:nvPr/>
        </p:nvCxnSpPr>
        <p:spPr>
          <a:xfrm>
            <a:off x="4109456" y="3027590"/>
            <a:ext cx="767917" cy="3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04B6F7-6378-BD4D-A3B1-FC37C5E72006}"/>
              </a:ext>
            </a:extLst>
          </p:cNvPr>
          <p:cNvCxnSpPr>
            <a:cxnSpLocks/>
          </p:cNvCxnSpPr>
          <p:nvPr/>
        </p:nvCxnSpPr>
        <p:spPr>
          <a:xfrm>
            <a:off x="7594781" y="3027590"/>
            <a:ext cx="5976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0EB70B-6EBC-484D-8B52-0FE3161D4E8F}"/>
              </a:ext>
            </a:extLst>
          </p:cNvPr>
          <p:cNvSpPr txBox="1"/>
          <p:nvPr/>
        </p:nvSpPr>
        <p:spPr>
          <a:xfrm>
            <a:off x="1559795" y="2746725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Rites of Separation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D826B-B112-234F-9FA0-F7178C6CBFBB}"/>
              </a:ext>
            </a:extLst>
          </p:cNvPr>
          <p:cNvSpPr txBox="1"/>
          <p:nvPr/>
        </p:nvSpPr>
        <p:spPr>
          <a:xfrm>
            <a:off x="5033536" y="2746725"/>
            <a:ext cx="247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Rites of Transition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9502D-29A0-6045-841D-D37F94001B87}"/>
              </a:ext>
            </a:extLst>
          </p:cNvPr>
          <p:cNvSpPr txBox="1"/>
          <p:nvPr/>
        </p:nvSpPr>
        <p:spPr>
          <a:xfrm>
            <a:off x="8280277" y="2752317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Rites of Initiation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4B647-6136-864B-BD40-8512AAA0F090}"/>
              </a:ext>
            </a:extLst>
          </p:cNvPr>
          <p:cNvSpPr txBox="1"/>
          <p:nvPr/>
        </p:nvSpPr>
        <p:spPr>
          <a:xfrm>
            <a:off x="5482690" y="355935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Ekphora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F6BFD5-2A55-5945-A7DF-16F23EEE3031}"/>
              </a:ext>
            </a:extLst>
          </p:cNvPr>
          <p:cNvGrpSpPr/>
          <p:nvPr/>
        </p:nvGrpSpPr>
        <p:grpSpPr>
          <a:xfrm>
            <a:off x="2072494" y="3533572"/>
            <a:ext cx="8047011" cy="461666"/>
            <a:chOff x="1879891" y="3745637"/>
            <a:chExt cx="8047011" cy="46166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A97EA0-EE0B-7942-A4DE-76831A6155C2}"/>
                </a:ext>
              </a:extLst>
            </p:cNvPr>
            <p:cNvCxnSpPr>
              <a:cxnSpLocks/>
            </p:cNvCxnSpPr>
            <p:nvPr/>
          </p:nvCxnSpPr>
          <p:spPr>
            <a:xfrm>
              <a:off x="3169525" y="4000535"/>
              <a:ext cx="20547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4AB07E8-67CD-D340-9993-6CFFF93EC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280" y="4000534"/>
              <a:ext cx="183722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AFC48E-D216-9A48-B989-DEF3D6FFDF9E}"/>
                </a:ext>
              </a:extLst>
            </p:cNvPr>
            <p:cNvSpPr txBox="1"/>
            <p:nvPr/>
          </p:nvSpPr>
          <p:spPr>
            <a:xfrm>
              <a:off x="1879891" y="3745638"/>
              <a:ext cx="1335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Prothesis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6C58CC-0D55-8945-A048-85451D8B0297}"/>
                </a:ext>
              </a:extLst>
            </p:cNvPr>
            <p:cNvSpPr txBox="1"/>
            <p:nvPr/>
          </p:nvSpPr>
          <p:spPr>
            <a:xfrm>
              <a:off x="8392508" y="3745637"/>
              <a:ext cx="1534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Deposition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D57208-887E-AB46-B0CF-B22E3B6696CA}"/>
              </a:ext>
            </a:extLst>
          </p:cNvPr>
          <p:cNvCxnSpPr>
            <a:cxnSpLocks/>
          </p:cNvCxnSpPr>
          <p:nvPr/>
        </p:nvCxnSpPr>
        <p:spPr>
          <a:xfrm>
            <a:off x="3337600" y="5615961"/>
            <a:ext cx="10327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116FA1-4DBC-AD4B-8149-EEDC738F4165}"/>
              </a:ext>
            </a:extLst>
          </p:cNvPr>
          <p:cNvCxnSpPr>
            <a:cxnSpLocks/>
          </p:cNvCxnSpPr>
          <p:nvPr/>
        </p:nvCxnSpPr>
        <p:spPr>
          <a:xfrm>
            <a:off x="7913221" y="5616986"/>
            <a:ext cx="7489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667396-63E7-0D44-8114-48908EA81B44}"/>
              </a:ext>
            </a:extLst>
          </p:cNvPr>
          <p:cNvSpPr txBox="1"/>
          <p:nvPr/>
        </p:nvSpPr>
        <p:spPr>
          <a:xfrm>
            <a:off x="2237517" y="5385130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F8054-2804-304F-8E0F-20AA185660CB}"/>
              </a:ext>
            </a:extLst>
          </p:cNvPr>
          <p:cNvSpPr txBox="1"/>
          <p:nvPr/>
        </p:nvSpPr>
        <p:spPr>
          <a:xfrm>
            <a:off x="4401310" y="5201486"/>
            <a:ext cx="3491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Burial/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Journey to the Underworld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E6277A-30C5-EF42-9BF0-3655AA8FBD07}"/>
              </a:ext>
            </a:extLst>
          </p:cNvPr>
          <p:cNvSpPr txBox="1"/>
          <p:nvPr/>
        </p:nvSpPr>
        <p:spPr>
          <a:xfrm>
            <a:off x="8711836" y="5385129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Afterlife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A5EBE7-8D1E-EE47-A6F4-CAB9EBF198BB}"/>
              </a:ext>
            </a:extLst>
          </p:cNvPr>
          <p:cNvGrpSpPr/>
          <p:nvPr/>
        </p:nvGrpSpPr>
        <p:grpSpPr>
          <a:xfrm>
            <a:off x="2216738" y="4177904"/>
            <a:ext cx="7978938" cy="856385"/>
            <a:chOff x="2291008" y="4177904"/>
            <a:chExt cx="7978938" cy="8563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467985-938D-CF4F-A9AB-E0B8420F763D}"/>
                </a:ext>
              </a:extLst>
            </p:cNvPr>
            <p:cNvSpPr txBox="1"/>
            <p:nvPr/>
          </p:nvSpPr>
          <p:spPr>
            <a:xfrm>
              <a:off x="5513524" y="4203292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Funeral/</a:t>
              </a:r>
            </a:p>
            <a:p>
              <a:pPr algn="ctr"/>
              <a:r>
                <a:rPr lang="en-US" sz="2400" dirty="0">
                  <a:latin typeface="+mj-lt"/>
                </a:rPr>
                <a:t>Mourning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39A286-7E67-A54C-BDFA-E74A1068C91C}"/>
                </a:ext>
              </a:extLst>
            </p:cNvPr>
            <p:cNvSpPr txBox="1"/>
            <p:nvPr/>
          </p:nvSpPr>
          <p:spPr>
            <a:xfrm>
              <a:off x="2291008" y="4371987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Death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E85C60-5596-094B-A0CD-36CB2CB11122}"/>
                </a:ext>
              </a:extLst>
            </p:cNvPr>
            <p:cNvSpPr txBox="1"/>
            <p:nvPr/>
          </p:nvSpPr>
          <p:spPr>
            <a:xfrm>
              <a:off x="8413348" y="4177904"/>
              <a:ext cx="18565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Social</a:t>
              </a:r>
            </a:p>
            <a:p>
              <a:pPr algn="ctr"/>
              <a:r>
                <a:rPr lang="en-US" sz="2400" dirty="0">
                  <a:latin typeface="+mj-lt"/>
                </a:rPr>
                <a:t>Reintegration</a:t>
              </a: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AFFD4E1-17D0-A040-B6BE-9E00C38047DD}"/>
              </a:ext>
            </a:extLst>
          </p:cNvPr>
          <p:cNvCxnSpPr>
            <a:cxnSpLocks/>
          </p:cNvCxnSpPr>
          <p:nvPr/>
        </p:nvCxnSpPr>
        <p:spPr>
          <a:xfrm>
            <a:off x="3263330" y="4621480"/>
            <a:ext cx="20547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A25134-DE94-164E-8062-ED94E495C1B0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6855026" y="4618791"/>
            <a:ext cx="14326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5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2C461-A18A-B049-8725-118EBE06D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2" t="13889" r="10344" b="27222"/>
          <a:stretch/>
        </p:blipFill>
        <p:spPr>
          <a:xfrm>
            <a:off x="1866900" y="129023"/>
            <a:ext cx="7035800" cy="6599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8724C-8557-C14B-9235-B2B67D352C11}"/>
              </a:ext>
            </a:extLst>
          </p:cNvPr>
          <p:cNvSpPr txBox="1"/>
          <p:nvPr/>
        </p:nvSpPr>
        <p:spPr>
          <a:xfrm>
            <a:off x="8902700" y="4943873"/>
            <a:ext cx="3289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Elpenor, Odysseus, and Hermes in the Underworld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Odyssey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11)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Attic Red-Figure Pelike, detail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Lykaon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Painter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440 BCE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Boston, MFA 34.79</a:t>
            </a:r>
          </a:p>
        </p:txBody>
      </p:sp>
    </p:spTree>
    <p:extLst>
      <p:ext uri="{BB962C8B-B14F-4D97-AF65-F5344CB8AC3E}">
        <p14:creationId xmlns:p14="http://schemas.microsoft.com/office/powerpoint/2010/main" val="181261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44ED5-BFFB-3747-AB7C-960419D7E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2" t="4445" r="5700" b="4974"/>
          <a:stretch/>
        </p:blipFill>
        <p:spPr>
          <a:xfrm>
            <a:off x="6417458" y="145133"/>
            <a:ext cx="4485194" cy="5646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A65CA-98F0-3D48-9F10-881E5720E322}"/>
              </a:ext>
            </a:extLst>
          </p:cNvPr>
          <p:cNvSpPr txBox="1"/>
          <p:nvPr/>
        </p:nvSpPr>
        <p:spPr>
          <a:xfrm>
            <a:off x="8113486" y="5791201"/>
            <a:ext cx="4078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Grave Stele with Woman Holding Mirror</a:t>
            </a:r>
          </a:p>
          <a:p>
            <a:r>
              <a:rPr lang="en-US" sz="1400" dirty="0">
                <a:latin typeface="+mj-lt"/>
              </a:rPr>
              <a:t>Attic, Pentelic Marble</a:t>
            </a:r>
          </a:p>
          <a:p>
            <a:r>
              <a:rPr lang="en-US" sz="1400" dirty="0">
                <a:latin typeface="+mj-lt"/>
              </a:rPr>
              <a:t>Late 5</a:t>
            </a:r>
            <a:r>
              <a:rPr lang="en-US" sz="1400" baseline="30000" dirty="0">
                <a:latin typeface="+mj-lt"/>
              </a:rPr>
              <a:t>th</a:t>
            </a:r>
            <a:r>
              <a:rPr lang="en-US" sz="1400" dirty="0">
                <a:latin typeface="+mj-lt"/>
              </a:rPr>
              <a:t>-Early 4</a:t>
            </a:r>
            <a:r>
              <a:rPr lang="en-US" sz="1400" baseline="30000" dirty="0">
                <a:latin typeface="+mj-lt"/>
              </a:rPr>
              <a:t>th</a:t>
            </a:r>
            <a:r>
              <a:rPr lang="en-US" sz="1400" dirty="0">
                <a:latin typeface="+mj-lt"/>
              </a:rPr>
              <a:t> century BCE</a:t>
            </a:r>
          </a:p>
          <a:p>
            <a:r>
              <a:rPr lang="en-US" sz="1400" dirty="0">
                <a:latin typeface="+mj-lt"/>
              </a:rPr>
              <a:t>Boston, MFA 04.16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19A0131-946D-8C41-ACD1-52C2C72B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72" y="145133"/>
            <a:ext cx="4227167" cy="64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75AE9-9C9D-0A4A-99ED-5C3D076706E4}"/>
              </a:ext>
            </a:extLst>
          </p:cNvPr>
          <p:cNvSpPr txBox="1"/>
          <p:nvPr/>
        </p:nvSpPr>
        <p:spPr>
          <a:xfrm>
            <a:off x="43934" y="5240394"/>
            <a:ext cx="2156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Grave Stele of </a:t>
            </a:r>
            <a:r>
              <a:rPr lang="en-US" sz="1400" dirty="0" err="1">
                <a:latin typeface="+mj-lt"/>
              </a:rPr>
              <a:t>Mnesagora</a:t>
            </a:r>
            <a:r>
              <a:rPr lang="en-US" sz="1400" dirty="0">
                <a:latin typeface="+mj-lt"/>
              </a:rPr>
              <a:t> and </a:t>
            </a:r>
            <a:r>
              <a:rPr lang="en-US" sz="1400" dirty="0" err="1">
                <a:latin typeface="+mj-lt"/>
              </a:rPr>
              <a:t>Nikochares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Attic, Pentelic Marble</a:t>
            </a:r>
          </a:p>
          <a:p>
            <a:r>
              <a:rPr lang="en-US" sz="1400" dirty="0" err="1">
                <a:latin typeface="+mj-lt"/>
              </a:rPr>
              <a:t>Vari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c. 420-410 BCE</a:t>
            </a:r>
          </a:p>
          <a:p>
            <a:r>
              <a:rPr lang="en-US" sz="1400" dirty="0">
                <a:latin typeface="+mj-lt"/>
              </a:rPr>
              <a:t>Athens, NAM 3845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DCE269F0-0AA4-EE4F-AFA8-61BC55C1B64A}"/>
              </a:ext>
            </a:extLst>
          </p:cNvPr>
          <p:cNvSpPr/>
          <p:nvPr/>
        </p:nvSpPr>
        <p:spPr>
          <a:xfrm>
            <a:off x="6534150" y="2105025"/>
            <a:ext cx="723900" cy="3333750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F7484BD-FA9C-EF41-9072-94E32944B10A}"/>
              </a:ext>
            </a:extLst>
          </p:cNvPr>
          <p:cNvSpPr/>
          <p:nvPr/>
        </p:nvSpPr>
        <p:spPr>
          <a:xfrm>
            <a:off x="10104628" y="2105025"/>
            <a:ext cx="723900" cy="3333750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EA5468D5-213D-A040-ABF5-5C77941F365C}"/>
              </a:ext>
            </a:extLst>
          </p:cNvPr>
          <p:cNvSpPr/>
          <p:nvPr/>
        </p:nvSpPr>
        <p:spPr>
          <a:xfrm>
            <a:off x="6484470" y="1066799"/>
            <a:ext cx="4359835" cy="953248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315CBE-6F74-184B-A4DB-73AAEF1702B6}"/>
              </a:ext>
            </a:extLst>
          </p:cNvPr>
          <p:cNvSpPr txBox="1"/>
          <p:nvPr/>
        </p:nvSpPr>
        <p:spPr>
          <a:xfrm>
            <a:off x="135468" y="5506530"/>
            <a:ext cx="3979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Attic Red-Figure Calyx Krater, </a:t>
            </a:r>
          </a:p>
          <a:p>
            <a:r>
              <a:rPr lang="en-US" sz="1400" dirty="0">
                <a:latin typeface="+mj-lt"/>
              </a:rPr>
              <a:t>obverse and reverse details</a:t>
            </a:r>
          </a:p>
          <a:p>
            <a:r>
              <a:rPr lang="en-US" sz="1400" dirty="0">
                <a:latin typeface="+mj-lt"/>
              </a:rPr>
              <a:t>The </a:t>
            </a:r>
            <a:r>
              <a:rPr lang="en-US" sz="1400" dirty="0" err="1">
                <a:latin typeface="+mj-lt"/>
              </a:rPr>
              <a:t>Nekyia</a:t>
            </a:r>
            <a:r>
              <a:rPr lang="en-US" sz="1400" dirty="0">
                <a:latin typeface="+mj-lt"/>
              </a:rPr>
              <a:t> Painter</a:t>
            </a:r>
          </a:p>
          <a:p>
            <a:r>
              <a:rPr lang="en-US" sz="1400" dirty="0">
                <a:latin typeface="+mj-lt"/>
              </a:rPr>
              <a:t>c. 450-440 BCE</a:t>
            </a:r>
          </a:p>
          <a:p>
            <a:r>
              <a:rPr lang="en-US" sz="1400" dirty="0">
                <a:latin typeface="+mj-lt"/>
              </a:rPr>
              <a:t>New York, MMA 08.258.21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F7F699C-DC65-6048-9A52-82F3F1224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5789" r="17649" b="56762"/>
          <a:stretch/>
        </p:blipFill>
        <p:spPr bwMode="auto">
          <a:xfrm>
            <a:off x="4047066" y="3619616"/>
            <a:ext cx="8009466" cy="30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A2C91BF-A5FA-7D43-B359-BD287C1ED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4321" r="16151" b="56049"/>
          <a:stretch/>
        </p:blipFill>
        <p:spPr bwMode="auto">
          <a:xfrm>
            <a:off x="135468" y="181919"/>
            <a:ext cx="8009466" cy="32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C1F5A-61C0-624D-B27F-FE3EFF184988}"/>
              </a:ext>
            </a:extLst>
          </p:cNvPr>
          <p:cNvSpPr txBox="1"/>
          <p:nvPr/>
        </p:nvSpPr>
        <p:spPr>
          <a:xfrm>
            <a:off x="8212666" y="1951672"/>
            <a:ext cx="38438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Left (obverse): Hades, Theseus &amp; </a:t>
            </a:r>
            <a:r>
              <a:rPr lang="en-US" dirty="0" err="1">
                <a:latin typeface="+mj-lt"/>
              </a:rPr>
              <a:t>Peirithous</a:t>
            </a:r>
            <a:r>
              <a:rPr lang="en-US" dirty="0">
                <a:latin typeface="+mj-lt"/>
              </a:rPr>
              <a:t>, Herakles, Hermes, and Meleager in the Underworld</a:t>
            </a:r>
          </a:p>
          <a:p>
            <a:r>
              <a:rPr lang="en-US" dirty="0">
                <a:latin typeface="+mj-lt"/>
              </a:rPr>
              <a:t> </a:t>
            </a:r>
          </a:p>
          <a:p>
            <a:r>
              <a:rPr lang="en-US" dirty="0">
                <a:latin typeface="+mj-lt"/>
              </a:rPr>
              <a:t>Below (reverse), right end: Persephone</a:t>
            </a:r>
          </a:p>
        </p:txBody>
      </p:sp>
    </p:spTree>
    <p:extLst>
      <p:ext uri="{BB962C8B-B14F-4D97-AF65-F5344CB8AC3E}">
        <p14:creationId xmlns:p14="http://schemas.microsoft.com/office/powerpoint/2010/main" val="370243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ED7E29E-9C95-4644-8BF7-3303C0FCA93F}"/>
              </a:ext>
            </a:extLst>
          </p:cNvPr>
          <p:cNvGrpSpPr>
            <a:grpSpLocks noChangeAspect="1"/>
          </p:cNvGrpSpPr>
          <p:nvPr/>
        </p:nvGrpSpPr>
        <p:grpSpPr>
          <a:xfrm>
            <a:off x="764581" y="487181"/>
            <a:ext cx="10662838" cy="5098401"/>
            <a:chOff x="1204320" y="2339236"/>
            <a:chExt cx="6520437" cy="3117726"/>
          </a:xfrm>
        </p:grpSpPr>
        <p:pic>
          <p:nvPicPr>
            <p:cNvPr id="4" name="Picture 3" descr="A picture containing indoor, jar, vessel, ceramic ware&#10;&#10;Description automatically generated">
              <a:extLst>
                <a:ext uri="{FF2B5EF4-FFF2-40B4-BE49-F238E27FC236}">
                  <a16:creationId xmlns:a16="http://schemas.microsoft.com/office/drawing/2014/main" id="{05E8AAF6-14AF-B641-8B7E-5696E45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58" t="40964" r="33765" b="21108"/>
            <a:stretch/>
          </p:blipFill>
          <p:spPr>
            <a:xfrm>
              <a:off x="5582871" y="2339236"/>
              <a:ext cx="2141886" cy="3117726"/>
            </a:xfrm>
            <a:prstGeom prst="rect">
              <a:avLst/>
            </a:prstGeom>
          </p:spPr>
        </p:pic>
        <p:pic>
          <p:nvPicPr>
            <p:cNvPr id="5" name="Picture 4" descr="A picture containing indoor, vessel, ceramic ware, jar&#10;&#10;Description automatically generated">
              <a:extLst>
                <a:ext uri="{FF2B5EF4-FFF2-40B4-BE49-F238E27FC236}">
                  <a16:creationId xmlns:a16="http://schemas.microsoft.com/office/drawing/2014/main" id="{868A6187-9B82-B842-998D-0B6623A4A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464" t="41469" r="38479" b="20603"/>
            <a:stretch/>
          </p:blipFill>
          <p:spPr>
            <a:xfrm>
              <a:off x="3393596" y="2339236"/>
              <a:ext cx="2141886" cy="3117724"/>
            </a:xfrm>
            <a:prstGeom prst="rect">
              <a:avLst/>
            </a:prstGeom>
          </p:spPr>
        </p:pic>
        <p:pic>
          <p:nvPicPr>
            <p:cNvPr id="6" name="Picture 5" descr="A picture containing indoor, jar, vessel, ceramic ware&#10;&#10;Description automatically generated">
              <a:extLst>
                <a:ext uri="{FF2B5EF4-FFF2-40B4-BE49-F238E27FC236}">
                  <a16:creationId xmlns:a16="http://schemas.microsoft.com/office/drawing/2014/main" id="{E27EFF4E-2AFF-1F42-B829-2405D74A8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691" t="40965" r="32534" b="21107"/>
            <a:stretch/>
          </p:blipFill>
          <p:spPr>
            <a:xfrm>
              <a:off x="1204320" y="2339237"/>
              <a:ext cx="2141887" cy="311772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3DDB2A-4A4A-4A4B-BE27-EB12314E47D7}"/>
              </a:ext>
            </a:extLst>
          </p:cNvPr>
          <p:cNvSpPr txBox="1"/>
          <p:nvPr/>
        </p:nvSpPr>
        <p:spPr>
          <a:xfrm>
            <a:off x="1423657" y="5585579"/>
            <a:ext cx="10099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Prothesis Scene</a:t>
            </a:r>
          </a:p>
          <a:p>
            <a:pPr algn="r"/>
            <a:endParaRPr lang="en-US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Attic White-Ground </a:t>
            </a:r>
            <a:r>
              <a:rPr lang="en-US" sz="1400" i="1" dirty="0">
                <a:latin typeface="+mj-lt"/>
              </a:rPr>
              <a:t>Lekythos, </a:t>
            </a:r>
            <a:r>
              <a:rPr lang="en-US" sz="1400" dirty="0">
                <a:latin typeface="+mj-lt"/>
              </a:rPr>
              <a:t>Attributed to the </a:t>
            </a:r>
            <a:r>
              <a:rPr lang="en-US" sz="1400" dirty="0" err="1">
                <a:latin typeface="+mj-lt"/>
              </a:rPr>
              <a:t>Sabouroff</a:t>
            </a:r>
            <a:r>
              <a:rPr lang="en-US" sz="1400" dirty="0">
                <a:latin typeface="+mj-lt"/>
              </a:rPr>
              <a:t> Painter, details</a:t>
            </a:r>
          </a:p>
          <a:p>
            <a:pPr algn="r"/>
            <a:r>
              <a:rPr lang="en-US" sz="1400" dirty="0">
                <a:latin typeface="+mj-lt"/>
              </a:rPr>
              <a:t>c. 450 BCE, New York, MMA 07.286.40</a:t>
            </a:r>
          </a:p>
        </p:txBody>
      </p:sp>
    </p:spTree>
    <p:extLst>
      <p:ext uri="{BB962C8B-B14F-4D97-AF65-F5344CB8AC3E}">
        <p14:creationId xmlns:p14="http://schemas.microsoft.com/office/powerpoint/2010/main" val="73009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F6871-AE6A-A341-8680-66FB51C3E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6357" r="26119" b="7730"/>
          <a:stretch/>
        </p:blipFill>
        <p:spPr bwMode="auto">
          <a:xfrm>
            <a:off x="2334024" y="89439"/>
            <a:ext cx="2668251" cy="6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DB1A5-9F92-2B4E-BD5A-EDBF0D761588}"/>
              </a:ext>
            </a:extLst>
          </p:cNvPr>
          <p:cNvSpPr txBox="1"/>
          <p:nvPr/>
        </p:nvSpPr>
        <p:spPr>
          <a:xfrm>
            <a:off x="0" y="4768012"/>
            <a:ext cx="22549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Decorating a stele with ribbons</a:t>
            </a:r>
          </a:p>
          <a:p>
            <a:pPr algn="r"/>
            <a:endParaRPr lang="en-US" dirty="0">
              <a:latin typeface="+mj-lt"/>
            </a:endParaRPr>
          </a:p>
          <a:p>
            <a:pPr algn="r"/>
            <a:r>
              <a:rPr lang="en-US" sz="1400" dirty="0">
                <a:latin typeface="+mj-lt"/>
              </a:rPr>
              <a:t>Attic White-Ground </a:t>
            </a:r>
            <a:r>
              <a:rPr lang="en-US" sz="1400" i="1" dirty="0">
                <a:latin typeface="+mj-lt"/>
              </a:rPr>
              <a:t>Lekythos</a:t>
            </a:r>
          </a:p>
          <a:p>
            <a:pPr algn="r"/>
            <a:r>
              <a:rPr lang="en-US" sz="1400" dirty="0">
                <a:latin typeface="+mj-lt"/>
              </a:rPr>
              <a:t>c. 450-440 BCE</a:t>
            </a:r>
          </a:p>
          <a:p>
            <a:pPr algn="r"/>
            <a:r>
              <a:rPr lang="en-US" sz="1400" dirty="0">
                <a:latin typeface="+mj-lt"/>
              </a:rPr>
              <a:t>New York, </a:t>
            </a:r>
          </a:p>
          <a:p>
            <a:pPr algn="r"/>
            <a:r>
              <a:rPr lang="en-US" sz="1400" dirty="0">
                <a:latin typeface="+mj-lt"/>
              </a:rPr>
              <a:t>MMA 22.53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B1308-67E3-664B-A3A3-56AC9891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0619" y="89438"/>
            <a:ext cx="4452748" cy="6679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5505E-1FE2-E84D-83FD-F9C9909C5182}"/>
              </a:ext>
            </a:extLst>
          </p:cNvPr>
          <p:cNvSpPr txBox="1"/>
          <p:nvPr/>
        </p:nvSpPr>
        <p:spPr>
          <a:xfrm>
            <a:off x="9653367" y="5473005"/>
            <a:ext cx="2538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Grave of </a:t>
            </a:r>
            <a:r>
              <a:rPr lang="en-US" sz="1400" dirty="0" err="1">
                <a:latin typeface="+mj-lt"/>
              </a:rPr>
              <a:t>Dionysios</a:t>
            </a:r>
            <a:r>
              <a:rPr lang="en-US" sz="1400" dirty="0">
                <a:latin typeface="+mj-lt"/>
              </a:rPr>
              <a:t> of </a:t>
            </a:r>
            <a:r>
              <a:rPr lang="en-US" sz="1400" dirty="0" err="1">
                <a:latin typeface="+mj-lt"/>
              </a:rPr>
              <a:t>Kollytos</a:t>
            </a:r>
            <a:r>
              <a:rPr lang="en-US" sz="1400" dirty="0">
                <a:latin typeface="+mj-lt"/>
              </a:rPr>
              <a:t> (reproduction)</a:t>
            </a:r>
          </a:p>
          <a:p>
            <a:r>
              <a:rPr lang="en-US" sz="1400" dirty="0">
                <a:latin typeface="+mj-lt"/>
              </a:rPr>
              <a:t>Street of Tombs,</a:t>
            </a:r>
          </a:p>
          <a:p>
            <a:r>
              <a:rPr lang="en-US" sz="1400" dirty="0">
                <a:latin typeface="+mj-lt"/>
              </a:rPr>
              <a:t>Kerameikos, Athens</a:t>
            </a:r>
          </a:p>
          <a:p>
            <a:r>
              <a:rPr lang="en-US" sz="1400" dirty="0">
                <a:latin typeface="+mj-lt"/>
              </a:rPr>
              <a:t>Original c. 345-340 BCE</a:t>
            </a:r>
          </a:p>
          <a:p>
            <a:r>
              <a:rPr lang="en-US" sz="1400" dirty="0">
                <a:latin typeface="+mj-lt"/>
              </a:rPr>
              <a:t>Photo by S. Polos, 2019</a:t>
            </a:r>
          </a:p>
        </p:txBody>
      </p:sp>
    </p:spTree>
    <p:extLst>
      <p:ext uri="{BB962C8B-B14F-4D97-AF65-F5344CB8AC3E}">
        <p14:creationId xmlns:p14="http://schemas.microsoft.com/office/powerpoint/2010/main" val="325014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one, building material, building&#10;&#10;Description automatically generated">
            <a:extLst>
              <a:ext uri="{FF2B5EF4-FFF2-40B4-BE49-F238E27FC236}">
                <a16:creationId xmlns:a16="http://schemas.microsoft.com/office/drawing/2014/main" id="{9B07A7EF-4C99-2D47-81DB-41E02C5F5B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4832" r="13093" b="4557"/>
          <a:stretch/>
        </p:blipFill>
        <p:spPr>
          <a:xfrm>
            <a:off x="9512206" y="498844"/>
            <a:ext cx="2542216" cy="5607829"/>
          </a:xfrm>
          <a:prstGeom prst="rect">
            <a:avLst/>
          </a:prstGeom>
        </p:spPr>
      </p:pic>
      <p:pic>
        <p:nvPicPr>
          <p:cNvPr id="5" name="Picture 4" descr="A picture containing old, square, stone&#10;&#10;Description automatically generated">
            <a:extLst>
              <a:ext uri="{FF2B5EF4-FFF2-40B4-BE49-F238E27FC236}">
                <a16:creationId xmlns:a16="http://schemas.microsoft.com/office/drawing/2014/main" id="{58FA43C3-E60C-C443-B5D5-7471471DB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4025" r="13492" b="228"/>
          <a:stretch/>
        </p:blipFill>
        <p:spPr>
          <a:xfrm>
            <a:off x="2923698" y="508001"/>
            <a:ext cx="2734093" cy="56233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09D7DA-7D8F-5D42-808A-698DA75A1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t="5714" r="21854" b="28889"/>
          <a:stretch/>
        </p:blipFill>
        <p:spPr bwMode="auto">
          <a:xfrm>
            <a:off x="5806397" y="498844"/>
            <a:ext cx="3554468" cy="56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E6FA39-7E82-FD4B-9BE9-A80CE8FDDF07}"/>
              </a:ext>
            </a:extLst>
          </p:cNvPr>
          <p:cNvSpPr txBox="1"/>
          <p:nvPr/>
        </p:nvSpPr>
        <p:spPr>
          <a:xfrm>
            <a:off x="48837" y="777048"/>
            <a:ext cx="28271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Left</a:t>
            </a:r>
            <a:r>
              <a:rPr lang="en-US" sz="1400" dirty="0">
                <a:latin typeface="+mj-lt"/>
              </a:rPr>
              <a:t>: Grave Stele of Moschion with his Dog </a:t>
            </a:r>
          </a:p>
          <a:p>
            <a:r>
              <a:rPr lang="en-US" sz="1400" dirty="0">
                <a:latin typeface="+mj-lt"/>
              </a:rPr>
              <a:t>Attic, Marble</a:t>
            </a:r>
          </a:p>
          <a:p>
            <a:r>
              <a:rPr lang="en-US" sz="1400" dirty="0">
                <a:latin typeface="+mj-lt"/>
              </a:rPr>
              <a:t>c. 375 BCE</a:t>
            </a:r>
          </a:p>
          <a:p>
            <a:r>
              <a:rPr lang="en-US" sz="1400" dirty="0">
                <a:latin typeface="+mj-lt"/>
              </a:rPr>
              <a:t>Malibu, The J. Paul Getty Museum, Villa Collection 73.AA.117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4BD5B-80A9-C648-9B42-189EDA95E80E}"/>
              </a:ext>
            </a:extLst>
          </p:cNvPr>
          <p:cNvSpPr txBox="1"/>
          <p:nvPr/>
        </p:nvSpPr>
        <p:spPr>
          <a:xfrm>
            <a:off x="9497" y="2745524"/>
            <a:ext cx="3033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Center</a:t>
            </a:r>
            <a:r>
              <a:rPr lang="en-US" sz="1400" dirty="0">
                <a:latin typeface="+mj-lt"/>
              </a:rPr>
              <a:t>: Grave Stele of Philonoe</a:t>
            </a:r>
          </a:p>
          <a:p>
            <a:r>
              <a:rPr lang="en-US" sz="1400" dirty="0">
                <a:latin typeface="+mj-lt"/>
              </a:rPr>
              <a:t>Attic, Pentelic Marble </a:t>
            </a:r>
          </a:p>
          <a:p>
            <a:r>
              <a:rPr lang="en-US" sz="1400" dirty="0">
                <a:latin typeface="+mj-lt"/>
              </a:rPr>
              <a:t>c. 400-375 BCE</a:t>
            </a:r>
          </a:p>
          <a:p>
            <a:r>
              <a:rPr lang="en-US" sz="1400" dirty="0">
                <a:latin typeface="+mj-lt"/>
              </a:rPr>
              <a:t>Athens, NAM 3790</a:t>
            </a:r>
          </a:p>
          <a:p>
            <a:r>
              <a:rPr lang="en-US" sz="1400" dirty="0">
                <a:latin typeface="+mj-lt"/>
              </a:rPr>
              <a:t>Photo by George E. </a:t>
            </a:r>
            <a:r>
              <a:rPr lang="en-US" sz="1400" dirty="0" err="1">
                <a:latin typeface="+mj-lt"/>
              </a:rPr>
              <a:t>Koronaios</a:t>
            </a:r>
            <a:r>
              <a:rPr lang="en-US" sz="1400" dirty="0">
                <a:latin typeface="+mj-lt"/>
              </a:rPr>
              <a:t>, 2018 </a:t>
            </a:r>
          </a:p>
          <a:p>
            <a:r>
              <a:rPr lang="en-US" sz="1400" dirty="0">
                <a:latin typeface="+mj-lt"/>
              </a:rPr>
              <a:t>Wikimedia commons, cropped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7A833-C266-B247-8503-26499CF7B2CD}"/>
              </a:ext>
            </a:extLst>
          </p:cNvPr>
          <p:cNvSpPr txBox="1"/>
          <p:nvPr/>
        </p:nvSpPr>
        <p:spPr>
          <a:xfrm>
            <a:off x="9497" y="4683223"/>
            <a:ext cx="2905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Right</a:t>
            </a:r>
            <a:r>
              <a:rPr lang="en-US" sz="1400" dirty="0">
                <a:latin typeface="+mj-lt"/>
              </a:rPr>
              <a:t>: Grave Stele of Philoxenos with his wife, Philoumene</a:t>
            </a:r>
          </a:p>
          <a:p>
            <a:r>
              <a:rPr lang="en-US" sz="1400" dirty="0">
                <a:latin typeface="+mj-lt"/>
              </a:rPr>
              <a:t>Attic, Marble</a:t>
            </a:r>
          </a:p>
          <a:p>
            <a:r>
              <a:rPr lang="en-US" sz="1400" dirty="0">
                <a:latin typeface="+mj-lt"/>
              </a:rPr>
              <a:t>c. 400 BCE</a:t>
            </a:r>
          </a:p>
          <a:p>
            <a:r>
              <a:rPr lang="en-US" sz="1400" dirty="0">
                <a:latin typeface="+mj-lt"/>
              </a:rPr>
              <a:t>Malibu, The J. Paul Getty Museum, Villa Collection 83.AA.378</a:t>
            </a:r>
          </a:p>
        </p:txBody>
      </p:sp>
    </p:spTree>
    <p:extLst>
      <p:ext uri="{BB962C8B-B14F-4D97-AF65-F5344CB8AC3E}">
        <p14:creationId xmlns:p14="http://schemas.microsoft.com/office/powerpoint/2010/main" val="2195083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15214</TotalTime>
  <Words>1032</Words>
  <Application>Microsoft Macintosh PowerPoint</Application>
  <PresentationFormat>Widescreen</PresentationFormat>
  <Paragraphs>177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The Depth of Death</vt:lpstr>
      <vt:lpstr>PowerPoint Presentation</vt:lpstr>
      <vt:lpstr>The Rites of Passage* and Greek Death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 Bibliography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Depth of Death</dc:title>
  <dc:creator>Stephanie Polos</dc:creator>
  <cp:lastModifiedBy>Stephanie Polos</cp:lastModifiedBy>
  <cp:revision>35</cp:revision>
  <dcterms:created xsi:type="dcterms:W3CDTF">2022-03-03T16:26:51Z</dcterms:created>
  <dcterms:modified xsi:type="dcterms:W3CDTF">2022-03-24T02:26:50Z</dcterms:modified>
</cp:coreProperties>
</file>