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Merriweather" panose="000005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zley.ox.ac.uk/XDB/ASP/imageViewerV2.asp?filename=%5CVases%5CSPIFF%5C8316019C64944A6A9838046AFDEBC39E%5C%5Cimage.ti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zley.ox.ac.uk/XDB/ASP/imageViewerV2.asp?filename=%5CVases%5CSPIFF%5C8316019C64944A6A9838046AFDEBC39E%5C%5Cimage.ti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zley.ox.ac.uk/XDB/ASP/imageViewerV2.asp?filename=%5CVases%5CSPIFF%5C8316019C64944A6A9838046AFDEBC39E%5C%5Cimage.ti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zley.ox.ac.uk/XDB/ASP/imageViewerV2.asp?filename=%5CVases%5CSPIFF%5C8316019C64944A6A9838046AFDEBC39E%5C%5Cimage.ti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zley.ox.ac.uk/XDB/ASP/imageViewerV2.asp?filename=%5CVases%5CSPIFF%5C8316019C64944A6A9838046AFDEBC39E%5C%5Cimage.ti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zley.ox.ac.uk/XDB/ASP/imageViewerV2.asp?filename=%5CVases%5CSPIFF%5C8316019C64944A6A9838046AFDEBC39E%5C%5Cimage.ti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/25489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acropolismuseum.gr/en/explore-collections?field_exhibit_collection_value=&amp;field_exhibit_position_value_1=&amp;title=frieze&amp;field_exhibit_desc_web_value=frieze&amp;field_exhibit_obj_code_value=&amp;field_exhibit_category_value=&amp;field_exhibit_period_value=&amp;field_exhibit_material_value=&amp;field_exhibit_position_value=&amp;items_per_page=30&amp;field_exhibits_format_view_value=&amp;field_exhibit_web_date_value=&amp;field_exhibit_collection_value_1=&amp;field_exhibit_creator_value=&amp;field_enilikoi_from_value=&amp;field_date_value=&amp;field_date_to_value=&amp;field_drastiriotites_oloi_date=&amp;field_drastiriotites_oloi_eos_value=&amp;field_periodic_date_from_value=&amp;field_periodic_date_to_value_1=&amp;field_image_type_value=&amp;field_etos_value=&amp;field_dialexeis_imerominia_apo_value=&amp;field_imerominia_apo_value=&amp;field_imerominia_eos_value=&amp;sort_order=&amp;sort_by=&amp;field_katigoria_anazitisis_value=&amp;field_drastiriotites_oloi_date_value=&amp;field_moyseio_taxideyei_eos_value=&amp;page=1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.edu/publications/artistryinbronze/conservation-and-analysis/45-gansicke/#&amp;gid=1&amp;pid=3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d65a701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d65a701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https://www.beazley.ox.ac.uk/XDB/ASP/imageViewerV2.asp?filename=\Vases\SPIFF\8316019C64944A6A9838046AFDEBC39E\\image.tif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d65a7016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d65a7016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https://www.beazley.ox.ac.uk/XDB/ASP/imageViewerV2.asp?filename=\Vases\SPIFF\8316019C64944A6A9838046AFDEBC39E\\image.tif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d65a7016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d65a7016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https://www.beazley.ox.ac.uk/XDB/ASP/imageViewerV2.asp?filename=\Vases\SPIFF\8316019C64944A6A9838046AFDEBC39E\\image.tif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d65a7016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d65a7016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https://www.beazley.ox.ac.uk/XDB/ASP/imageViewerV2.asp?filename=\Vases\SPIFF\8316019C64944A6A9838046AFDEBC39E\\image.tif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d65a70162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d65a70162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https://www.beazley.ox.ac.uk/XDB/ASP/imageViewerV2.asp?filename=\Vases\SPIFF\8316019C64944A6A9838046AFDEBC39E\\image.tif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d65a70162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d65a70162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https://www.beazley.ox.ac.uk/XDB/ASP/imageViewerV2.asp?filename=\Vases\SPIFF\8316019C64944A6A9838046AFDEBC39E\\image.tif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3c21df4a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3c21df4a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d65a7016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d65a70162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d65a70162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d65a70162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d65a7016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d65a7016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2e2826c6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2e2826c6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d65a70162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d65a70162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d65a7016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d65a70162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3c21df4a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3c21df4a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https://www.metmuseum.org/art/collection/search/254896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3c21df4a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3c21df4a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3c21df4a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03c21df4a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3c21df4a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03c21df4a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fc55b00a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fc55b00a8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4b708a6e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04b708a6e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a8a6574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0a8a6574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a8a6574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a8a6574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03c21df4a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03c21df4a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1d65a70162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1d65a70162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2e2826c6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02e2826c6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3c21df4a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03c21df4a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d65a70162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d65a70162_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eacropolismuseum.gr/en/explore-collections?field_exhibit_collection_value=&amp;field_exhibit_position_value_1=&amp;title=frieze&amp;field_exhibit_desc_web_value=frieze&amp;field_exhibit_obj_code_value=&amp;field_exhibit_category_value=&amp;field_exhibit_period_value=&amp;field_exhibit_material_value=&amp;field_exhibit_position_value=&amp;items_per_page=30&amp;field_exhibits_format_view_value=&amp;field_exhibit_web_date_value=&amp;field_exhibit_collection_value_1=&amp;field_exhibit_creator_value=&amp;field_enilikoi_from_value=&amp;field_date_value=&amp;field_date_to_value=&amp;field_drastiriotites_oloi_date=&amp;field_drastiriotites_oloi_eos_value=&amp;field_periodic_date_from_value=&amp;field_periodic_date_to_value_1=&amp;field_image_type_value=&amp;field_etos_value=&amp;field_dialexeis_imerominia_apo_value=&amp;field_imerominia_apo_value=&amp;field_imerominia_eos_value=&amp;sort_order=&amp;sort_by=&amp;field_katigoria_anazitisis_value=&amp;field_drastiriotites_oloi_date_value=&amp;field_moyseio_taxideyei_eos_value=&amp;page=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d65a70162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d65a70162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d65a70162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d65a70162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de3c5ac7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1de3c5ac7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d65a70162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d65a70162_1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d65a70162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d65a70162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https://www.getty.edu/publications/artistryinbronze/conservation-and-analysis/45-gansicke/#&amp;gid=1&amp;pid=3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3c21df4a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03c21df4ad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04b708a6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04b708a6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a7ebf178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a7ebf178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02e2826c6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02e2826c6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a71695d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a71695db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a7ebf178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a7ebf178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a7ebf178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a7ebf178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a7ebf178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a7ebf178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a7ebf17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a7ebf17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1339525"/>
            <a:ext cx="8520600" cy="17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37550"/>
            <a:ext cx="85206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skul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mojipedia.org/skul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mojipedia.org/skul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mojipedia.org/skul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mojipedia.org/skul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225852"/>
            <a:ext cx="8520600" cy="17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Georgia" panose="02040502050405020303" pitchFamily="18" charset="0"/>
              </a:rPr>
              <a:t>A Democratic Music:</a:t>
            </a:r>
            <a:endParaRPr sz="5400" dirty="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Georgia" panose="02040502050405020303" pitchFamily="18" charset="0"/>
              </a:rPr>
              <a:t>Procession, Sacrifice, and the </a:t>
            </a:r>
            <a:r>
              <a:rPr lang="en" sz="2400" i="1" dirty="0">
                <a:latin typeface="Georgia" panose="02040502050405020303" pitchFamily="18" charset="0"/>
              </a:rPr>
              <a:t>Aulos</a:t>
            </a:r>
            <a:endParaRPr sz="2400" i="1" dirty="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Georgia" panose="02040502050405020303" pitchFamily="18" charset="0"/>
              </a:rPr>
              <a:t>in 5th c. Athenian Vase-Painting</a:t>
            </a:r>
            <a:endParaRPr sz="2400" dirty="0">
              <a:latin typeface="Georgia" panose="02040502050405020303" pitchFamily="18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023752"/>
            <a:ext cx="85206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Georgia" panose="02040502050405020303" pitchFamily="18" charset="0"/>
              </a:rPr>
              <a:t>Abigail Bradford</a:t>
            </a:r>
            <a:endParaRPr sz="1800" dirty="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Georgia" panose="02040502050405020303" pitchFamily="18" charset="0"/>
              </a:rPr>
              <a:t>Section C: Greek Art and Archaeology</a:t>
            </a:r>
            <a:endParaRPr sz="1800" dirty="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Georgia" panose="02040502050405020303" pitchFamily="18" charset="0"/>
              </a:rPr>
              <a:t>March 24, 2022</a:t>
            </a:r>
            <a:endParaRPr sz="18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938" y="1528900"/>
            <a:ext cx="2417786" cy="36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2;p24">
            <a:extLst>
              <a:ext uri="{FF2B5EF4-FFF2-40B4-BE49-F238E27FC236}">
                <a16:creationId xmlns:a16="http://schemas.microsoft.com/office/drawing/2014/main" id="{B76DA161-8351-4EE6-955D-E92EFAAAAA58}"/>
              </a:ext>
            </a:extLst>
          </p:cNvPr>
          <p:cNvSpPr txBox="1"/>
          <p:nvPr/>
        </p:nvSpPr>
        <p:spPr>
          <a:xfrm>
            <a:off x="7330575" y="3659604"/>
            <a:ext cx="1813425" cy="148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volute krater attributed to the Pronomos Painter, 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400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Naples, Museo Archeologico Nazionale  H3240 (BAPD 217500)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938" y="1528900"/>
            <a:ext cx="2417786" cy="36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450" y="1528900"/>
            <a:ext cx="3842050" cy="36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/>
          <p:nvPr/>
        </p:nvSpPr>
        <p:spPr>
          <a:xfrm>
            <a:off x="5831775" y="3537550"/>
            <a:ext cx="695700" cy="6513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9" name="Google Shape;119;p23"/>
          <p:cNvCxnSpPr/>
          <p:nvPr/>
        </p:nvCxnSpPr>
        <p:spPr>
          <a:xfrm rot="10800000">
            <a:off x="4336875" y="3271175"/>
            <a:ext cx="1494900" cy="510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23"/>
          <p:cNvSpPr/>
          <p:nvPr/>
        </p:nvSpPr>
        <p:spPr>
          <a:xfrm>
            <a:off x="1906400" y="2024775"/>
            <a:ext cx="861600" cy="2472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32;p24">
            <a:extLst>
              <a:ext uri="{FF2B5EF4-FFF2-40B4-BE49-F238E27FC236}">
                <a16:creationId xmlns:a16="http://schemas.microsoft.com/office/drawing/2014/main" id="{1EE92486-15DD-4C6C-95D2-F5E500FABE0E}"/>
              </a:ext>
            </a:extLst>
          </p:cNvPr>
          <p:cNvSpPr txBox="1"/>
          <p:nvPr/>
        </p:nvSpPr>
        <p:spPr>
          <a:xfrm>
            <a:off x="7330575" y="3659604"/>
            <a:ext cx="1813425" cy="148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volute krater attributed to the Pronomos Painter, 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400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Naples, Museo Archeologico Nazionale  H3240 (BAPD 217500)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682950" y="228695"/>
            <a:ext cx="7778100" cy="1255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eorgia" panose="02040502050405020303" pitchFamily="18" charset="0"/>
              </a:rPr>
              <a:t>“...[Pronomos] drove his audiences wild with his facial contortions and the gyrations of his body.”</a:t>
            </a:r>
            <a:endParaRPr sz="2400" dirty="0">
              <a:solidFill>
                <a:schemeClr val="dk1"/>
              </a:solidFill>
              <a:latin typeface="Georgia" panose="02040502050405020303" pitchFamily="18" charset="0"/>
            </a:endParaRPr>
          </a:p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latin typeface="Georgia" panose="02040502050405020303" pitchFamily="18" charset="0"/>
              </a:rPr>
              <a:t>Pausanias </a:t>
            </a:r>
            <a:r>
              <a:rPr lang="en" sz="1200" i="1" dirty="0">
                <a:latin typeface="Georgia" panose="02040502050405020303" pitchFamily="18" charset="0"/>
              </a:rPr>
              <a:t>Description of Greece </a:t>
            </a:r>
            <a:r>
              <a:rPr lang="en" sz="1200" dirty="0">
                <a:latin typeface="Georgia" panose="02040502050405020303" pitchFamily="18" charset="0"/>
              </a:rPr>
              <a:t>[9.12]</a:t>
            </a:r>
            <a:endParaRPr sz="1200" dirty="0">
              <a:latin typeface="Georgia" panose="02040502050405020303" pitchFamily="18" charset="0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938" y="1528900"/>
            <a:ext cx="2417786" cy="36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450" y="1528900"/>
            <a:ext cx="3842050" cy="36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4"/>
          <p:cNvSpPr/>
          <p:nvPr/>
        </p:nvSpPr>
        <p:spPr>
          <a:xfrm>
            <a:off x="5831775" y="3537550"/>
            <a:ext cx="695700" cy="6513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0" name="Google Shape;130;p24"/>
          <p:cNvCxnSpPr/>
          <p:nvPr/>
        </p:nvCxnSpPr>
        <p:spPr>
          <a:xfrm rot="10800000">
            <a:off x="4336875" y="3271175"/>
            <a:ext cx="1494900" cy="510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1" name="Google Shape;131;p24"/>
          <p:cNvSpPr/>
          <p:nvPr/>
        </p:nvSpPr>
        <p:spPr>
          <a:xfrm>
            <a:off x="1906400" y="2024775"/>
            <a:ext cx="861600" cy="2472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7330575" y="3659604"/>
            <a:ext cx="1813425" cy="148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volute krater attributed to the Pronomos Painter, 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400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Naples, Museo Archeologico Nazionale  H3240 (BAPD 217500)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50" y="1528900"/>
            <a:ext cx="3842050" cy="361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50" y="1528900"/>
            <a:ext cx="3842050" cy="36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2;p26">
            <a:extLst>
              <a:ext uri="{FF2B5EF4-FFF2-40B4-BE49-F238E27FC236}">
                <a16:creationId xmlns:a16="http://schemas.microsoft.com/office/drawing/2014/main" id="{B063A053-F6C2-4D03-B57B-7D538A87FFE2}"/>
              </a:ext>
            </a:extLst>
          </p:cNvPr>
          <p:cNvSpPr txBox="1">
            <a:spLocks/>
          </p:cNvSpPr>
          <p:nvPr/>
        </p:nvSpPr>
        <p:spPr>
          <a:xfrm>
            <a:off x="4848650" y="771223"/>
            <a:ext cx="4011332" cy="2498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Georgia" panose="02040502050405020303" pitchFamily="18" charset="0"/>
              </a:rPr>
              <a:t>“...in place of an aristocracy in music there sprang up a kind of base theatrocracy.”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en-US" sz="400" dirty="0">
              <a:latin typeface="Georgia" panose="02040502050405020303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en-US" sz="1200" dirty="0">
                <a:latin typeface="Georgia" panose="02040502050405020303" pitchFamily="18" charset="0"/>
              </a:rPr>
              <a:t>Plato </a:t>
            </a:r>
            <a:r>
              <a:rPr lang="en-US" sz="1200" i="1" dirty="0">
                <a:latin typeface="Georgia" panose="02040502050405020303" pitchFamily="18" charset="0"/>
              </a:rPr>
              <a:t>Laws </a:t>
            </a:r>
            <a:r>
              <a:rPr lang="en-US" sz="1200" dirty="0">
                <a:latin typeface="Georgia" panose="02040502050405020303" pitchFamily="18" charset="0"/>
              </a:rPr>
              <a:t>[3.700d-3.701a]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4848650" y="3336400"/>
            <a:ext cx="36507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dirty="0">
                <a:solidFill>
                  <a:schemeClr val="dk1"/>
                </a:solidFill>
                <a:latin typeface="Georgia" panose="02040502050405020303" pitchFamily="18" charset="0"/>
              </a:rPr>
              <a:t>democracy</a:t>
            </a:r>
            <a:endParaRPr sz="3600" i="1" dirty="0">
              <a:latin typeface="Georgia" panose="02040502050405020303" pitchFamily="18" charset="0"/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50" y="1528900"/>
            <a:ext cx="3842050" cy="36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2;p26">
            <a:extLst>
              <a:ext uri="{FF2B5EF4-FFF2-40B4-BE49-F238E27FC236}">
                <a16:creationId xmlns:a16="http://schemas.microsoft.com/office/drawing/2014/main" id="{8A0E8223-862A-49FD-94EA-B7AB4CCDED6D}"/>
              </a:ext>
            </a:extLst>
          </p:cNvPr>
          <p:cNvSpPr txBox="1">
            <a:spLocks/>
          </p:cNvSpPr>
          <p:nvPr/>
        </p:nvSpPr>
        <p:spPr>
          <a:xfrm>
            <a:off x="4848650" y="771223"/>
            <a:ext cx="4011332" cy="2498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Georgia" panose="02040502050405020303" pitchFamily="18" charset="0"/>
              </a:rPr>
              <a:t>“...in place of an aristocracy in music there sprang up a kind of base theatrocracy.”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en-US" sz="400" dirty="0">
              <a:latin typeface="Georgia" panose="02040502050405020303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r>
              <a:rPr lang="en-US" sz="1200" dirty="0">
                <a:latin typeface="Georgia" panose="02040502050405020303" pitchFamily="18" charset="0"/>
              </a:rPr>
              <a:t>Plato </a:t>
            </a:r>
            <a:r>
              <a:rPr lang="en-US" sz="1200" i="1" dirty="0">
                <a:latin typeface="Georgia" panose="02040502050405020303" pitchFamily="18" charset="0"/>
              </a:rPr>
              <a:t>Laws </a:t>
            </a:r>
            <a:r>
              <a:rPr lang="en-US" sz="1200" dirty="0">
                <a:latin typeface="Georgia" panose="02040502050405020303" pitchFamily="18" charset="0"/>
              </a:rPr>
              <a:t>[3.700d-3.701a]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311700" y="28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Georgia" panose="02040502050405020303" pitchFamily="18" charset="0"/>
              </a:rPr>
              <a:t>Scene categorization</a:t>
            </a:r>
            <a:endParaRPr sz="3600" dirty="0">
              <a:latin typeface="Georgia" panose="02040502050405020303" pitchFamily="18" charset="0"/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896350" y="1354300"/>
            <a:ext cx="2841000" cy="2508900"/>
          </a:xfrm>
          <a:prstGeom prst="rect">
            <a:avLst/>
          </a:prstGeom>
          <a:solidFill>
            <a:srgbClr val="FFFFFF">
              <a:alpha val="7819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Georgia" panose="02040502050405020303" pitchFamily="18" charset="0"/>
              </a:rPr>
              <a:t>Chronological period</a:t>
            </a:r>
            <a:endParaRPr sz="2000" dirty="0">
              <a:solidFill>
                <a:schemeClr val="dk1"/>
              </a:solidFill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570-520 BCE</a:t>
            </a:r>
            <a:endParaRPr sz="2000" dirty="0"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520-480 BCE</a:t>
            </a:r>
            <a:endParaRPr sz="2000" dirty="0"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480-450 BCE</a:t>
            </a:r>
            <a:endParaRPr sz="2000" dirty="0"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450-400 BCE</a:t>
            </a:r>
            <a:endParaRPr sz="2000" dirty="0">
              <a:latin typeface="Georgia" panose="02040502050405020303" pitchFamily="18" charset="0"/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5010275" y="1354350"/>
            <a:ext cx="3211800" cy="2508900"/>
          </a:xfrm>
          <a:prstGeom prst="rect">
            <a:avLst/>
          </a:prstGeom>
          <a:solidFill>
            <a:srgbClr val="FFFFFF">
              <a:alpha val="7819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Georgia" panose="02040502050405020303" pitchFamily="18" charset="0"/>
              </a:rPr>
              <a:t>Sacrificial stage</a:t>
            </a:r>
            <a:endParaRPr sz="2000" dirty="0">
              <a:solidFill>
                <a:schemeClr val="dk1"/>
              </a:solidFill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pre-kill (procession)</a:t>
            </a:r>
            <a:endParaRPr sz="2000" dirty="0"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pre-kill (altar)</a:t>
            </a:r>
            <a:endParaRPr sz="2000" dirty="0"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post-kill (altar)</a:t>
            </a:r>
            <a:endParaRPr sz="2000" dirty="0">
              <a:latin typeface="Georgia" panose="02040502050405020303" pitchFamily="18" charset="0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post-kill (</a:t>
            </a:r>
            <a:r>
              <a:rPr lang="en" sz="2000" i="1" dirty="0">
                <a:latin typeface="Georgia" panose="02040502050405020303" pitchFamily="18" charset="0"/>
              </a:rPr>
              <a:t>taratalla</a:t>
            </a:r>
            <a:r>
              <a:rPr lang="en" sz="2000" dirty="0">
                <a:latin typeface="Georgia" panose="02040502050405020303" pitchFamily="18" charset="0"/>
              </a:rPr>
              <a:t>)</a:t>
            </a:r>
            <a:endParaRPr sz="2000" dirty="0">
              <a:latin typeface="Georgia" panose="02040502050405020303" pitchFamily="18" charset="0"/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703500" y="4362675"/>
            <a:ext cx="773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999999"/>
                </a:solidFill>
                <a:latin typeface="Georgia" panose="02040502050405020303" pitchFamily="18" charset="0"/>
              </a:rPr>
              <a:t>van Straten (1995); Gebauer (2002); Bundrick (2014)</a:t>
            </a:r>
            <a:endParaRPr sz="2000" dirty="0">
              <a:solidFill>
                <a:srgbClr val="999999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29"/>
          <p:cNvCxnSpPr/>
          <p:nvPr/>
        </p:nvCxnSpPr>
        <p:spPr>
          <a:xfrm>
            <a:off x="385800" y="1291475"/>
            <a:ext cx="8370300" cy="147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9"/>
          <p:cNvCxnSpPr/>
          <p:nvPr/>
        </p:nvCxnSpPr>
        <p:spPr>
          <a:xfrm rot="10800000" flipH="1">
            <a:off x="3858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9"/>
          <p:cNvCxnSpPr/>
          <p:nvPr/>
        </p:nvCxnSpPr>
        <p:spPr>
          <a:xfrm rot="10800000" flipH="1">
            <a:off x="87561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-1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Georgia" panose="02040502050405020303" pitchFamily="18" charset="0"/>
              </a:rPr>
              <a:t>beginning </a:t>
            </a:r>
            <a:endParaRPr sz="900" dirty="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Georgia" panose="02040502050405020303" pitchFamily="18" charset="0"/>
              </a:rPr>
              <a:t>of sacrifice</a:t>
            </a:r>
            <a:endParaRPr sz="900" dirty="0">
              <a:latin typeface="Georgia" panose="02040502050405020303" pitchFamily="18" charset="0"/>
            </a:endParaRPr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8368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Georgia" panose="02040502050405020303" pitchFamily="18" charset="0"/>
              </a:rPr>
              <a:t>end</a:t>
            </a:r>
            <a:endParaRPr sz="900" dirty="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Georgia" panose="02040502050405020303" pitchFamily="18" charset="0"/>
              </a:rPr>
              <a:t>of sacrifice</a:t>
            </a:r>
            <a:endParaRPr sz="900" dirty="0">
              <a:latin typeface="Georgia" panose="02040502050405020303" pitchFamily="18" charset="0"/>
            </a:endParaRPr>
          </a:p>
        </p:txBody>
      </p:sp>
      <p:cxnSp>
        <p:nvCxnSpPr>
          <p:cNvPr id="168" name="Google Shape;168;p29"/>
          <p:cNvCxnSpPr/>
          <p:nvPr/>
        </p:nvCxnSpPr>
        <p:spPr>
          <a:xfrm rot="10800000" flipH="1">
            <a:off x="24846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9"/>
          <p:cNvCxnSpPr/>
          <p:nvPr/>
        </p:nvCxnSpPr>
        <p:spPr>
          <a:xfrm rot="10800000" flipH="1">
            <a:off x="4522650" y="7878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29"/>
          <p:cNvCxnSpPr/>
          <p:nvPr/>
        </p:nvCxnSpPr>
        <p:spPr>
          <a:xfrm rot="10800000" flipH="1">
            <a:off x="65607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9"/>
          <p:cNvSpPr txBox="1"/>
          <p:nvPr/>
        </p:nvSpPr>
        <p:spPr>
          <a:xfrm>
            <a:off x="134175" y="342275"/>
            <a:ext cx="22572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(procession)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1715850" y="1757975"/>
            <a:ext cx="15384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(altar)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5649000" y="1744025"/>
            <a:ext cx="1824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(altar)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6940825" y="290475"/>
            <a:ext cx="2001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</a:t>
            </a:r>
            <a:r>
              <a:rPr lang="en" sz="1600" i="1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taratalla</a:t>
            </a:r>
            <a:r>
              <a:rPr lang="en" sz="1600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)</a:t>
            </a:r>
            <a:endParaRPr sz="1600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3750828" y="342275"/>
            <a:ext cx="1534725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kill </a:t>
            </a:r>
            <a:r>
              <a:rPr lang="en" sz="1600" dirty="0">
                <a:solidFill>
                  <a:srgbClr val="F3F3F3"/>
                </a:solidFill>
                <a:highlight>
                  <a:srgbClr val="202124"/>
                </a:highlight>
                <a:uFill>
                  <a:noFill/>
                </a:uFill>
                <a:latin typeface="Georgia" panose="02040502050405020303" pitchFamily="18" charset="0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💀</a:t>
            </a:r>
            <a:r>
              <a:rPr lang="en" sz="16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(altar)</a:t>
            </a:r>
            <a:endParaRPr sz="16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30"/>
          <p:cNvCxnSpPr/>
          <p:nvPr/>
        </p:nvCxnSpPr>
        <p:spPr>
          <a:xfrm>
            <a:off x="385800" y="1291475"/>
            <a:ext cx="8370300" cy="147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30"/>
          <p:cNvCxnSpPr/>
          <p:nvPr/>
        </p:nvCxnSpPr>
        <p:spPr>
          <a:xfrm rot="10800000" flipH="1">
            <a:off x="3858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30"/>
          <p:cNvCxnSpPr/>
          <p:nvPr/>
        </p:nvCxnSpPr>
        <p:spPr>
          <a:xfrm rot="10800000" flipH="1">
            <a:off x="87561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-1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beginning 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8368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end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cxnSp>
        <p:nvCxnSpPr>
          <p:cNvPr id="185" name="Google Shape;185;p30"/>
          <p:cNvCxnSpPr/>
          <p:nvPr/>
        </p:nvCxnSpPr>
        <p:spPr>
          <a:xfrm rot="10800000" flipH="1">
            <a:off x="24846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30"/>
          <p:cNvCxnSpPr/>
          <p:nvPr/>
        </p:nvCxnSpPr>
        <p:spPr>
          <a:xfrm rot="10800000" flipH="1">
            <a:off x="4522650" y="7878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30"/>
          <p:cNvCxnSpPr/>
          <p:nvPr/>
        </p:nvCxnSpPr>
        <p:spPr>
          <a:xfrm rot="10800000" flipH="1">
            <a:off x="65607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30"/>
          <p:cNvSpPr txBox="1"/>
          <p:nvPr/>
        </p:nvSpPr>
        <p:spPr>
          <a:xfrm>
            <a:off x="134175" y="342275"/>
            <a:ext cx="2257200" cy="497400"/>
          </a:xfrm>
          <a:prstGeom prst="rect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(procession)</a:t>
            </a:r>
            <a:endParaRPr sz="160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1715850" y="1757975"/>
            <a:ext cx="15384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(altar)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5649000" y="1744025"/>
            <a:ext cx="1824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(altar)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6940825" y="290475"/>
            <a:ext cx="2001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</a:t>
            </a:r>
            <a:r>
              <a:rPr lang="en" sz="1600" i="1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taratalla</a:t>
            </a: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 rotWithShape="1">
          <a:blip r:embed="rId3">
            <a:alphaModFix/>
          </a:blip>
          <a:srcRect l="2856" t="11413" b="1991"/>
          <a:stretch/>
        </p:blipFill>
        <p:spPr>
          <a:xfrm>
            <a:off x="2197158" y="2227475"/>
            <a:ext cx="4651894" cy="29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/>
        </p:nvSpPr>
        <p:spPr>
          <a:xfrm>
            <a:off x="6849052" y="4241480"/>
            <a:ext cx="2223600" cy="8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black-figure amphora by the Painter of Berlin 1686,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550–540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Berlin, Antikensammlung 1686 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(BAPD 320383)</a:t>
            </a:r>
            <a:endParaRPr sz="8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" name="Google Shape;250;p33">
            <a:extLst>
              <a:ext uri="{FF2B5EF4-FFF2-40B4-BE49-F238E27FC236}">
                <a16:creationId xmlns:a16="http://schemas.microsoft.com/office/drawing/2014/main" id="{67BDCBA0-7576-42E9-8C1A-CAFF467BF9E6}"/>
              </a:ext>
            </a:extLst>
          </p:cNvPr>
          <p:cNvSpPr txBox="1"/>
          <p:nvPr/>
        </p:nvSpPr>
        <p:spPr>
          <a:xfrm>
            <a:off x="3755287" y="342275"/>
            <a:ext cx="1534725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kill </a:t>
            </a:r>
            <a:r>
              <a:rPr lang="en" sz="1600" dirty="0">
                <a:solidFill>
                  <a:srgbClr val="999999"/>
                </a:solidFill>
                <a:highlight>
                  <a:srgbClr val="202124"/>
                </a:highlight>
                <a:uFill>
                  <a:noFill/>
                </a:uFill>
                <a:latin typeface="Georgia" panose="02040502050405020303" pitchFamily="18" charset="0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💀</a:t>
            </a: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(altar)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" name="Google Shape;199;p31"/>
          <p:cNvCxnSpPr/>
          <p:nvPr/>
        </p:nvCxnSpPr>
        <p:spPr>
          <a:xfrm>
            <a:off x="385800" y="1291475"/>
            <a:ext cx="8370300" cy="147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1"/>
          <p:cNvCxnSpPr/>
          <p:nvPr/>
        </p:nvCxnSpPr>
        <p:spPr>
          <a:xfrm rot="10800000" flipH="1">
            <a:off x="3858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31"/>
          <p:cNvCxnSpPr/>
          <p:nvPr/>
        </p:nvCxnSpPr>
        <p:spPr>
          <a:xfrm rot="10800000" flipH="1">
            <a:off x="87561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-1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beginning 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8368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end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cxnSp>
        <p:nvCxnSpPr>
          <p:cNvPr id="204" name="Google Shape;204;p31"/>
          <p:cNvCxnSpPr/>
          <p:nvPr/>
        </p:nvCxnSpPr>
        <p:spPr>
          <a:xfrm rot="10800000" flipH="1">
            <a:off x="24846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31"/>
          <p:cNvCxnSpPr/>
          <p:nvPr/>
        </p:nvCxnSpPr>
        <p:spPr>
          <a:xfrm rot="10800000" flipH="1">
            <a:off x="4522650" y="7878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31"/>
          <p:cNvCxnSpPr/>
          <p:nvPr/>
        </p:nvCxnSpPr>
        <p:spPr>
          <a:xfrm rot="10800000" flipH="1">
            <a:off x="65607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31"/>
          <p:cNvSpPr txBox="1"/>
          <p:nvPr/>
        </p:nvSpPr>
        <p:spPr>
          <a:xfrm>
            <a:off x="134175" y="342275"/>
            <a:ext cx="22572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(procession)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1715850" y="1757975"/>
            <a:ext cx="1538400" cy="4974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(altar)</a:t>
            </a:r>
            <a:endParaRPr sz="160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5649000" y="1744025"/>
            <a:ext cx="1824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(altar)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6940825" y="290475"/>
            <a:ext cx="2001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</a:t>
            </a:r>
            <a:r>
              <a:rPr lang="en" sz="1600" i="1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taratalla</a:t>
            </a: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 l="23076" t="16521" r="21797" b="17099"/>
          <a:stretch/>
        </p:blipFill>
        <p:spPr>
          <a:xfrm>
            <a:off x="2489550" y="2322400"/>
            <a:ext cx="4164899" cy="28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/>
        </p:nvSpPr>
        <p:spPr>
          <a:xfrm>
            <a:off x="6654450" y="4157209"/>
            <a:ext cx="2434132" cy="98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bell krater 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in the manner of the Kleophon Painter, 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430–410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Boston, Boston Museum of Fine Arts 95.25 (BAPD 215220)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" name="Google Shape;250;p33">
            <a:extLst>
              <a:ext uri="{FF2B5EF4-FFF2-40B4-BE49-F238E27FC236}">
                <a16:creationId xmlns:a16="http://schemas.microsoft.com/office/drawing/2014/main" id="{55A54E03-F73B-404C-B99E-7136E270192D}"/>
              </a:ext>
            </a:extLst>
          </p:cNvPr>
          <p:cNvSpPr txBox="1"/>
          <p:nvPr/>
        </p:nvSpPr>
        <p:spPr>
          <a:xfrm>
            <a:off x="3755287" y="342275"/>
            <a:ext cx="1534725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kill </a:t>
            </a:r>
            <a:r>
              <a:rPr lang="en" sz="1600" dirty="0">
                <a:solidFill>
                  <a:srgbClr val="999999"/>
                </a:solidFill>
                <a:highlight>
                  <a:srgbClr val="202124"/>
                </a:highlight>
                <a:uFill>
                  <a:noFill/>
                </a:uFill>
                <a:latin typeface="Georgia" panose="02040502050405020303" pitchFamily="18" charset="0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💀</a:t>
            </a: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(altar)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999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713020" y="4329599"/>
            <a:ext cx="37206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cup attributed to the Euaion Painter, 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460-450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Paris, Louvre Museum G467 (BAPD 209755)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Google Shape;218;p32"/>
          <p:cNvCxnSpPr/>
          <p:nvPr/>
        </p:nvCxnSpPr>
        <p:spPr>
          <a:xfrm>
            <a:off x="385800" y="1291475"/>
            <a:ext cx="8370300" cy="147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32"/>
          <p:cNvCxnSpPr/>
          <p:nvPr/>
        </p:nvCxnSpPr>
        <p:spPr>
          <a:xfrm rot="10800000" flipH="1">
            <a:off x="3858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32"/>
          <p:cNvCxnSpPr/>
          <p:nvPr/>
        </p:nvCxnSpPr>
        <p:spPr>
          <a:xfrm rot="10800000" flipH="1">
            <a:off x="87561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-1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beginning 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8368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end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cxnSp>
        <p:nvCxnSpPr>
          <p:cNvPr id="223" name="Google Shape;223;p32"/>
          <p:cNvCxnSpPr/>
          <p:nvPr/>
        </p:nvCxnSpPr>
        <p:spPr>
          <a:xfrm rot="10800000" flipH="1">
            <a:off x="24846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32"/>
          <p:cNvCxnSpPr/>
          <p:nvPr/>
        </p:nvCxnSpPr>
        <p:spPr>
          <a:xfrm rot="10800000" flipH="1">
            <a:off x="4522650" y="7878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32"/>
          <p:cNvCxnSpPr/>
          <p:nvPr/>
        </p:nvCxnSpPr>
        <p:spPr>
          <a:xfrm rot="10800000" flipH="1">
            <a:off x="65607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32"/>
          <p:cNvSpPr txBox="1"/>
          <p:nvPr/>
        </p:nvSpPr>
        <p:spPr>
          <a:xfrm>
            <a:off x="134175" y="342275"/>
            <a:ext cx="22572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(procession)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1715850" y="1757975"/>
            <a:ext cx="15384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(altar)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5649000" y="1744025"/>
            <a:ext cx="1824300" cy="4974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(altar)</a:t>
            </a:r>
            <a:endParaRPr sz="160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30" name="Google Shape;230;p32"/>
          <p:cNvSpPr txBox="1"/>
          <p:nvPr/>
        </p:nvSpPr>
        <p:spPr>
          <a:xfrm>
            <a:off x="6940825" y="290475"/>
            <a:ext cx="2001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</a:t>
            </a:r>
            <a:r>
              <a:rPr lang="en" sz="1600" i="1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taratalla</a:t>
            </a: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 rotWithShape="1">
          <a:blip r:embed="rId3">
            <a:alphaModFix/>
          </a:blip>
          <a:srcRect l="26284" t="15381" r="23235" b="11684"/>
          <a:stretch/>
        </p:blipFill>
        <p:spPr>
          <a:xfrm>
            <a:off x="2777438" y="2303450"/>
            <a:ext cx="3491314" cy="284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6268752" y="4380505"/>
            <a:ext cx="21660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stamnos by Polygnotos, ca. 440–430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Lon</a:t>
            </a:r>
            <a:r>
              <a:rPr lang="en" sz="10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don, British Museum E455 (1839.2–14.68) (BAPD 213390)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17" name="Google Shape;250;p33">
            <a:extLst>
              <a:ext uri="{FF2B5EF4-FFF2-40B4-BE49-F238E27FC236}">
                <a16:creationId xmlns:a16="http://schemas.microsoft.com/office/drawing/2014/main" id="{AF205D6C-7377-46B9-B9CE-A6E12D241032}"/>
              </a:ext>
            </a:extLst>
          </p:cNvPr>
          <p:cNvSpPr txBox="1"/>
          <p:nvPr/>
        </p:nvSpPr>
        <p:spPr>
          <a:xfrm>
            <a:off x="3755287" y="342275"/>
            <a:ext cx="1534725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kill </a:t>
            </a:r>
            <a:r>
              <a:rPr lang="en" sz="1600" dirty="0">
                <a:solidFill>
                  <a:srgbClr val="999999"/>
                </a:solidFill>
                <a:highlight>
                  <a:srgbClr val="202124"/>
                </a:highlight>
                <a:uFill>
                  <a:noFill/>
                </a:uFill>
                <a:latin typeface="Georgia" panose="02040502050405020303" pitchFamily="18" charset="0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💀</a:t>
            </a: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(altar)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33"/>
          <p:cNvCxnSpPr/>
          <p:nvPr/>
        </p:nvCxnSpPr>
        <p:spPr>
          <a:xfrm>
            <a:off x="385800" y="1291475"/>
            <a:ext cx="8370300" cy="147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Google Shape;238;p33"/>
          <p:cNvCxnSpPr/>
          <p:nvPr/>
        </p:nvCxnSpPr>
        <p:spPr>
          <a:xfrm rot="10800000" flipH="1">
            <a:off x="3858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3"/>
          <p:cNvCxnSpPr/>
          <p:nvPr/>
        </p:nvCxnSpPr>
        <p:spPr>
          <a:xfrm rot="10800000" flipH="1">
            <a:off x="87561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33"/>
          <p:cNvSpPr txBox="1">
            <a:spLocks noGrp="1"/>
          </p:cNvSpPr>
          <p:nvPr>
            <p:ph type="title"/>
          </p:nvPr>
        </p:nvSpPr>
        <p:spPr>
          <a:xfrm>
            <a:off x="-1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beginning 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8368050" y="1757975"/>
            <a:ext cx="7770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end</a:t>
            </a:r>
            <a:endParaRPr sz="900"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Georgia" panose="02040502050405020303" pitchFamily="18" charset="0"/>
              </a:rPr>
              <a:t>of sacrifice</a:t>
            </a:r>
            <a:endParaRPr sz="900">
              <a:latin typeface="Georgia" panose="02040502050405020303" pitchFamily="18" charset="0"/>
            </a:endParaRPr>
          </a:p>
        </p:txBody>
      </p:sp>
      <p:cxnSp>
        <p:nvCxnSpPr>
          <p:cNvPr id="242" name="Google Shape;242;p33"/>
          <p:cNvCxnSpPr/>
          <p:nvPr/>
        </p:nvCxnSpPr>
        <p:spPr>
          <a:xfrm rot="10800000" flipH="1">
            <a:off x="24846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33"/>
          <p:cNvCxnSpPr/>
          <p:nvPr/>
        </p:nvCxnSpPr>
        <p:spPr>
          <a:xfrm rot="10800000" flipH="1">
            <a:off x="4522650" y="7878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33"/>
          <p:cNvCxnSpPr/>
          <p:nvPr/>
        </p:nvCxnSpPr>
        <p:spPr>
          <a:xfrm rot="10800000" flipH="1">
            <a:off x="6560700" y="839675"/>
            <a:ext cx="900" cy="918300"/>
          </a:xfrm>
          <a:prstGeom prst="straightConnector1">
            <a:avLst/>
          </a:prstGeom>
          <a:noFill/>
          <a:ln w="381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33"/>
          <p:cNvSpPr txBox="1"/>
          <p:nvPr/>
        </p:nvSpPr>
        <p:spPr>
          <a:xfrm>
            <a:off x="134175" y="342275"/>
            <a:ext cx="22572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(procession)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1715850" y="1757975"/>
            <a:ext cx="15384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pre-kill (altar)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5649000" y="1744025"/>
            <a:ext cx="18243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(altar)</a:t>
            </a:r>
            <a:endParaRPr sz="160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6940825" y="290475"/>
            <a:ext cx="2001300" cy="497400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post-kill (</a:t>
            </a:r>
            <a:r>
              <a:rPr lang="en" sz="1600" i="1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taratalla</a:t>
            </a:r>
            <a:r>
              <a:rPr lang="en" sz="160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)</a:t>
            </a:r>
            <a:endParaRPr sz="160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 rotWithShape="1">
          <a:blip r:embed="rId3">
            <a:alphaModFix/>
          </a:blip>
          <a:srcRect l="37498" t="14530" r="18912" b="9116"/>
          <a:stretch/>
        </p:blipFill>
        <p:spPr>
          <a:xfrm>
            <a:off x="3043825" y="2227475"/>
            <a:ext cx="2958550" cy="291289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>
            <a:off x="3755287" y="342275"/>
            <a:ext cx="1534725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kill </a:t>
            </a:r>
            <a:r>
              <a:rPr lang="en" sz="1600" dirty="0">
                <a:solidFill>
                  <a:srgbClr val="999999"/>
                </a:solidFill>
                <a:highlight>
                  <a:srgbClr val="202124"/>
                </a:highlight>
                <a:uFill>
                  <a:noFill/>
                </a:uFill>
                <a:latin typeface="Georgia" panose="02040502050405020303" pitchFamily="18" charset="0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💀</a:t>
            </a: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(altar)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6002375" y="4406636"/>
            <a:ext cx="21660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kylix by Oltos, 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525–500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Bologna</a:t>
            </a:r>
            <a:r>
              <a:rPr lang="en" sz="10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, Museo Civico 361 </a:t>
            </a:r>
            <a:endParaRPr sz="10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(BAPD 200549)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4"/>
          <p:cNvPicPr preferRelativeResize="0"/>
          <p:nvPr/>
        </p:nvPicPr>
        <p:blipFill rotWithShape="1">
          <a:blip r:embed="rId3">
            <a:alphaModFix/>
          </a:blip>
          <a:srcRect l="33502" t="11891" r="12390" b="32926"/>
          <a:stretch/>
        </p:blipFill>
        <p:spPr>
          <a:xfrm>
            <a:off x="4572000" y="-3775"/>
            <a:ext cx="2571750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/>
          <p:cNvPicPr preferRelativeResize="0"/>
          <p:nvPr/>
        </p:nvPicPr>
        <p:blipFill rotWithShape="1">
          <a:blip r:embed="rId4">
            <a:alphaModFix/>
          </a:blip>
          <a:srcRect l="27229" t="12330" r="40315" b="29969"/>
          <a:stretch/>
        </p:blipFill>
        <p:spPr>
          <a:xfrm>
            <a:off x="4572000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0" y="1270232"/>
            <a:ext cx="19926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aulos</a:t>
            </a:r>
            <a:endParaRPr sz="3200" i="1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9" name="Google Shape;259;p34"/>
          <p:cNvPicPr preferRelativeResize="0"/>
          <p:nvPr/>
        </p:nvPicPr>
        <p:blipFill rotWithShape="1">
          <a:blip r:embed="rId5">
            <a:alphaModFix/>
          </a:blip>
          <a:srcRect t="558" b="9424"/>
          <a:stretch/>
        </p:blipFill>
        <p:spPr>
          <a:xfrm>
            <a:off x="1992700" y="0"/>
            <a:ext cx="2579299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 rotWithShape="1">
          <a:blip r:embed="rId6">
            <a:alphaModFix/>
          </a:blip>
          <a:srcRect l="14856" t="-40" r="8644" b="19654"/>
          <a:stretch/>
        </p:blipFill>
        <p:spPr>
          <a:xfrm>
            <a:off x="1996475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4"/>
          <p:cNvSpPr txBox="1"/>
          <p:nvPr/>
        </p:nvSpPr>
        <p:spPr>
          <a:xfrm>
            <a:off x="0" y="0"/>
            <a:ext cx="2032200" cy="95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cup attributed to the Euaion Painter,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460–450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Paris, Louvre Museum G467 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(BAPD 209755)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/>
        </p:nvSpPr>
        <p:spPr>
          <a:xfrm>
            <a:off x="100" y="3292263"/>
            <a:ext cx="19926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kithara</a:t>
            </a:r>
            <a:endParaRPr sz="2600" i="1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67" name="Google Shape;267;p35"/>
          <p:cNvPicPr preferRelativeResize="0"/>
          <p:nvPr/>
        </p:nvPicPr>
        <p:blipFill rotWithShape="1">
          <a:blip r:embed="rId3">
            <a:alphaModFix/>
          </a:blip>
          <a:srcRect l="33502" t="11891" r="12390" b="32926"/>
          <a:stretch/>
        </p:blipFill>
        <p:spPr>
          <a:xfrm>
            <a:off x="4572000" y="-3775"/>
            <a:ext cx="2571750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4">
            <a:alphaModFix/>
          </a:blip>
          <a:srcRect l="27229" t="12330" r="40315" b="29969"/>
          <a:stretch/>
        </p:blipFill>
        <p:spPr>
          <a:xfrm>
            <a:off x="4572000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 rotWithShape="1">
          <a:blip r:embed="rId5">
            <a:alphaModFix/>
          </a:blip>
          <a:srcRect t="558" b="9424"/>
          <a:stretch/>
        </p:blipFill>
        <p:spPr>
          <a:xfrm>
            <a:off x="1992700" y="0"/>
            <a:ext cx="2579299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 rotWithShape="1">
          <a:blip r:embed="rId6">
            <a:alphaModFix/>
          </a:blip>
          <a:srcRect l="14856" t="-40" r="8644" b="19654"/>
          <a:stretch/>
        </p:blipFill>
        <p:spPr>
          <a:xfrm>
            <a:off x="1992700" y="2579300"/>
            <a:ext cx="2579301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/>
        </p:nvSpPr>
        <p:spPr>
          <a:xfrm>
            <a:off x="0" y="4182226"/>
            <a:ext cx="2021100" cy="96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amphora by the Berlin Painter, ca. 490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New York,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Metropolitan Museum of Art 56.171.38 (BAPD 201811)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/>
        </p:nvSpPr>
        <p:spPr>
          <a:xfrm>
            <a:off x="7133250" y="1285875"/>
            <a:ext cx="20001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lyre</a:t>
            </a:r>
            <a:endParaRPr sz="3200" i="1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77" name="Google Shape;277;p36"/>
          <p:cNvPicPr preferRelativeResize="0"/>
          <p:nvPr/>
        </p:nvPicPr>
        <p:blipFill rotWithShape="1">
          <a:blip r:embed="rId3">
            <a:alphaModFix/>
          </a:blip>
          <a:srcRect l="33502" t="11891" r="12390" b="32926"/>
          <a:stretch/>
        </p:blipFill>
        <p:spPr>
          <a:xfrm>
            <a:off x="4572000" y="-3775"/>
            <a:ext cx="2571750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 rotWithShape="1">
          <a:blip r:embed="rId4">
            <a:alphaModFix/>
          </a:blip>
          <a:srcRect l="27229" t="12330" r="40315" b="29969"/>
          <a:stretch/>
        </p:blipFill>
        <p:spPr>
          <a:xfrm>
            <a:off x="4572000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 rotWithShape="1">
          <a:blip r:embed="rId5">
            <a:alphaModFix/>
          </a:blip>
          <a:srcRect t="558" b="9424"/>
          <a:stretch/>
        </p:blipFill>
        <p:spPr>
          <a:xfrm>
            <a:off x="1992700" y="0"/>
            <a:ext cx="2579299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/>
          <p:cNvPicPr preferRelativeResize="0"/>
          <p:nvPr/>
        </p:nvPicPr>
        <p:blipFill rotWithShape="1">
          <a:blip r:embed="rId6">
            <a:alphaModFix/>
          </a:blip>
          <a:srcRect l="14856" t="-40" r="8644" b="19654"/>
          <a:stretch/>
        </p:blipFill>
        <p:spPr>
          <a:xfrm>
            <a:off x="1996475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7133250" y="0"/>
            <a:ext cx="20211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white-ground cup attributed to the Pistoxenos Painter, ca. 460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Delphi, Delphi Archaeological Museum 8140 (BAPD 5522)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/>
        </p:nvSpPr>
        <p:spPr>
          <a:xfrm>
            <a:off x="7164750" y="3256938"/>
            <a:ext cx="20001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salpinx</a:t>
            </a:r>
            <a:endParaRPr sz="3200" i="1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 rotWithShape="1">
          <a:blip r:embed="rId3">
            <a:alphaModFix/>
          </a:blip>
          <a:srcRect l="33502" t="11891" r="12390" b="32926"/>
          <a:stretch/>
        </p:blipFill>
        <p:spPr>
          <a:xfrm>
            <a:off x="4572000" y="-3775"/>
            <a:ext cx="2571750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 rotWithShape="1">
          <a:blip r:embed="rId4">
            <a:alphaModFix/>
          </a:blip>
          <a:srcRect l="27229" t="12330" r="40315" b="29969"/>
          <a:stretch/>
        </p:blipFill>
        <p:spPr>
          <a:xfrm>
            <a:off x="4572000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 rotWithShape="1">
          <a:blip r:embed="rId5">
            <a:alphaModFix/>
          </a:blip>
          <a:srcRect t="558" b="9424"/>
          <a:stretch/>
        </p:blipFill>
        <p:spPr>
          <a:xfrm>
            <a:off x="1992700" y="0"/>
            <a:ext cx="2579299" cy="2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 rotWithShape="1">
          <a:blip r:embed="rId6">
            <a:alphaModFix/>
          </a:blip>
          <a:srcRect l="14856" t="-40" r="8644" b="19654"/>
          <a:stretch/>
        </p:blipFill>
        <p:spPr>
          <a:xfrm>
            <a:off x="1996475" y="2579300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/>
          <p:nvPr/>
        </p:nvSpPr>
        <p:spPr>
          <a:xfrm>
            <a:off x="7143750" y="4177686"/>
            <a:ext cx="2021100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black-figure plate attributed to Psiax,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520–500 BCE</a:t>
            </a:r>
            <a:endParaRPr sz="10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London, British Museum 1867.0508.941 (BAPD 320366)</a:t>
            </a:r>
            <a:endParaRPr sz="10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25" y="296488"/>
            <a:ext cx="7359351" cy="45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25" y="296475"/>
            <a:ext cx="7359258" cy="45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9"/>
          <p:cNvSpPr/>
          <p:nvPr/>
        </p:nvSpPr>
        <p:spPr>
          <a:xfrm>
            <a:off x="3537550" y="4122200"/>
            <a:ext cx="1034400" cy="1776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25" y="296475"/>
            <a:ext cx="7359258" cy="45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0"/>
          <p:cNvSpPr/>
          <p:nvPr/>
        </p:nvSpPr>
        <p:spPr>
          <a:xfrm>
            <a:off x="3537550" y="4122200"/>
            <a:ext cx="1034400" cy="1776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0"/>
          <p:cNvSpPr txBox="1"/>
          <p:nvPr/>
        </p:nvSpPr>
        <p:spPr>
          <a:xfrm>
            <a:off x="2376055" y="1361725"/>
            <a:ext cx="1102320" cy="8436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508 BCE: Kleisthenic reforms</a:t>
            </a:r>
            <a:endParaRPr dirty="0"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25" y="296475"/>
            <a:ext cx="7359258" cy="45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/>
          <p:nvPr/>
        </p:nvSpPr>
        <p:spPr>
          <a:xfrm>
            <a:off x="6490450" y="4129600"/>
            <a:ext cx="1034400" cy="1776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999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body" idx="4294967295"/>
          </p:nvPr>
        </p:nvSpPr>
        <p:spPr>
          <a:xfrm>
            <a:off x="4803075" y="938493"/>
            <a:ext cx="4055700" cy="28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“...when about to sacrifice, [the Persians] do not build altars or kindle fire, employ libations, or music, or fillets, or barley meal.”</a:t>
            </a: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r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" sz="1200" dirty="0"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Herodotus </a:t>
            </a:r>
            <a:r>
              <a:rPr lang="en" sz="1200" i="1" dirty="0"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The Histories </a:t>
            </a:r>
            <a:r>
              <a:rPr lang="en" sz="1200" dirty="0"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[1.132]</a:t>
            </a:r>
            <a:endParaRPr sz="1200" dirty="0"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65B202BF-D2C2-481A-9244-352DB7D01DDB}"/>
              </a:ext>
            </a:extLst>
          </p:cNvPr>
          <p:cNvSpPr txBox="1"/>
          <p:nvPr/>
        </p:nvSpPr>
        <p:spPr>
          <a:xfrm>
            <a:off x="4713020" y="4329599"/>
            <a:ext cx="37206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cup attributed to the Euaion Painter, 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ca. 460-450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Paris, Louvre Museum G467 (BAPD 209755)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25" y="296475"/>
            <a:ext cx="7359258" cy="45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2"/>
          <p:cNvSpPr/>
          <p:nvPr/>
        </p:nvSpPr>
        <p:spPr>
          <a:xfrm>
            <a:off x="6490450" y="4129600"/>
            <a:ext cx="1034400" cy="1776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2"/>
          <p:cNvSpPr txBox="1"/>
          <p:nvPr/>
        </p:nvSpPr>
        <p:spPr>
          <a:xfrm>
            <a:off x="5327073" y="1672575"/>
            <a:ext cx="1126402" cy="11175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450 BCE: Pericles’ citizenship laws</a:t>
            </a:r>
            <a:endParaRPr dirty="0"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23" name="Google Shape;323;p42"/>
          <p:cNvPicPr preferRelativeResize="0"/>
          <p:nvPr/>
        </p:nvPicPr>
        <p:blipFill rotWithShape="1">
          <a:blip r:embed="rId4">
            <a:alphaModFix/>
          </a:blip>
          <a:srcRect l="26284" t="15381" r="23235" b="11684"/>
          <a:stretch/>
        </p:blipFill>
        <p:spPr>
          <a:xfrm>
            <a:off x="0" y="296475"/>
            <a:ext cx="3161502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2"/>
          <p:cNvSpPr/>
          <p:nvPr/>
        </p:nvSpPr>
        <p:spPr>
          <a:xfrm>
            <a:off x="4572000" y="4407825"/>
            <a:ext cx="1467000" cy="232500"/>
          </a:xfrm>
          <a:prstGeom prst="rect">
            <a:avLst/>
          </a:prstGeom>
          <a:solidFill>
            <a:srgbClr val="FFF2CC">
              <a:alpha val="29610"/>
            </a:srgbClr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338" y="296500"/>
            <a:ext cx="7359324" cy="455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/>
          <p:nvPr/>
        </p:nvSpPr>
        <p:spPr>
          <a:xfrm>
            <a:off x="1223200" y="4536675"/>
            <a:ext cx="6071218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bell krater in the manner of the Kleophon Painter, ca. 430–410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Boston, Boston Museum of Fine Arts 95.25 (BAPD 215220)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35" name="Google Shape;335;p44"/>
          <p:cNvPicPr preferRelativeResize="0"/>
          <p:nvPr/>
        </p:nvPicPr>
        <p:blipFill rotWithShape="1">
          <a:blip r:embed="rId3">
            <a:alphaModFix/>
          </a:blip>
          <a:srcRect l="23076" t="16521" r="21797" b="17099"/>
          <a:stretch/>
        </p:blipFill>
        <p:spPr>
          <a:xfrm>
            <a:off x="1223200" y="0"/>
            <a:ext cx="6697608" cy="45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5"/>
          <p:cNvPicPr preferRelativeResize="0"/>
          <p:nvPr/>
        </p:nvPicPr>
        <p:blipFill rotWithShape="1">
          <a:blip r:embed="rId3">
            <a:alphaModFix/>
          </a:blip>
          <a:srcRect l="3447" t="4518" r="4113" b="1141"/>
          <a:stretch/>
        </p:blipFill>
        <p:spPr>
          <a:xfrm>
            <a:off x="4572000" y="1017275"/>
            <a:ext cx="4572000" cy="310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17263"/>
            <a:ext cx="4572000" cy="310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5"/>
          <p:cNvSpPr txBox="1"/>
          <p:nvPr/>
        </p:nvSpPr>
        <p:spPr>
          <a:xfrm>
            <a:off x="7294418" y="4126225"/>
            <a:ext cx="1849532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Acropolis Museum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343" name="Google Shape;343;p45"/>
          <p:cNvSpPr txBox="1"/>
          <p:nvPr/>
        </p:nvSpPr>
        <p:spPr>
          <a:xfrm>
            <a:off x="0" y="725275"/>
            <a:ext cx="14028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Block N VI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344" name="Google Shape;344;p45"/>
          <p:cNvSpPr txBox="1"/>
          <p:nvPr/>
        </p:nvSpPr>
        <p:spPr>
          <a:xfrm>
            <a:off x="4572000" y="725275"/>
            <a:ext cx="14028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Block N VII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608849" cy="41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9200" y="1396950"/>
            <a:ext cx="2934800" cy="37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75;p49">
            <a:extLst>
              <a:ext uri="{FF2B5EF4-FFF2-40B4-BE49-F238E27FC236}">
                <a16:creationId xmlns:a16="http://schemas.microsoft.com/office/drawing/2014/main" id="{1FCAB0DD-5E18-4A2B-978A-D756F0A31A4A}"/>
              </a:ext>
            </a:extLst>
          </p:cNvPr>
          <p:cNvSpPr txBox="1"/>
          <p:nvPr/>
        </p:nvSpPr>
        <p:spPr>
          <a:xfrm>
            <a:off x="-1" y="4707000"/>
            <a:ext cx="1309255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YSMA Archives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7"/>
          <p:cNvPicPr preferRelativeResize="0"/>
          <p:nvPr/>
        </p:nvPicPr>
        <p:blipFill rotWithShape="1">
          <a:blip r:embed="rId3">
            <a:alphaModFix/>
          </a:blip>
          <a:srcRect t="16884" b="6192"/>
          <a:stretch/>
        </p:blipFill>
        <p:spPr>
          <a:xfrm>
            <a:off x="619475" y="0"/>
            <a:ext cx="3021675" cy="2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7"/>
          <p:cNvPicPr preferRelativeResize="0"/>
          <p:nvPr/>
        </p:nvPicPr>
        <p:blipFill rotWithShape="1">
          <a:blip r:embed="rId4">
            <a:alphaModFix/>
          </a:blip>
          <a:srcRect l="4611" r="4792"/>
          <a:stretch/>
        </p:blipFill>
        <p:spPr>
          <a:xfrm>
            <a:off x="619475" y="3058975"/>
            <a:ext cx="3021674" cy="20845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75;p49">
            <a:extLst>
              <a:ext uri="{FF2B5EF4-FFF2-40B4-BE49-F238E27FC236}">
                <a16:creationId xmlns:a16="http://schemas.microsoft.com/office/drawing/2014/main" id="{7D96735F-5917-429F-A6B1-DFCE1B549E53}"/>
              </a:ext>
            </a:extLst>
          </p:cNvPr>
          <p:cNvSpPr txBox="1"/>
          <p:nvPr/>
        </p:nvSpPr>
        <p:spPr>
          <a:xfrm>
            <a:off x="-1" y="4707000"/>
            <a:ext cx="1309255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YSMA Archives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8"/>
          <p:cNvPicPr preferRelativeResize="0"/>
          <p:nvPr/>
        </p:nvPicPr>
        <p:blipFill rotWithShape="1">
          <a:blip r:embed="rId3">
            <a:alphaModFix/>
          </a:blip>
          <a:srcRect t="16884" b="6192"/>
          <a:stretch/>
        </p:blipFill>
        <p:spPr>
          <a:xfrm>
            <a:off x="619475" y="0"/>
            <a:ext cx="3021675" cy="2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4">
            <a:alphaModFix/>
          </a:blip>
          <a:srcRect l="4611" r="4792"/>
          <a:stretch/>
        </p:blipFill>
        <p:spPr>
          <a:xfrm>
            <a:off x="619475" y="3058975"/>
            <a:ext cx="3021674" cy="20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9349" y="407025"/>
            <a:ext cx="5354650" cy="33466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5;p49">
            <a:extLst>
              <a:ext uri="{FF2B5EF4-FFF2-40B4-BE49-F238E27FC236}">
                <a16:creationId xmlns:a16="http://schemas.microsoft.com/office/drawing/2014/main" id="{29843496-9745-47E2-A398-D73C01895D03}"/>
              </a:ext>
            </a:extLst>
          </p:cNvPr>
          <p:cNvSpPr txBox="1"/>
          <p:nvPr/>
        </p:nvSpPr>
        <p:spPr>
          <a:xfrm>
            <a:off x="-1" y="4707000"/>
            <a:ext cx="1309255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YSMA Archives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9"/>
          <p:cNvPicPr preferRelativeResize="0"/>
          <p:nvPr/>
        </p:nvPicPr>
        <p:blipFill rotWithShape="1">
          <a:blip r:embed="rId3">
            <a:alphaModFix/>
          </a:blip>
          <a:srcRect t="16884" b="6192"/>
          <a:stretch/>
        </p:blipFill>
        <p:spPr>
          <a:xfrm>
            <a:off x="619475" y="0"/>
            <a:ext cx="3021675" cy="2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9"/>
          <p:cNvPicPr preferRelativeResize="0"/>
          <p:nvPr/>
        </p:nvPicPr>
        <p:blipFill rotWithShape="1">
          <a:blip r:embed="rId4">
            <a:alphaModFix/>
          </a:blip>
          <a:srcRect l="4611" r="4792"/>
          <a:stretch/>
        </p:blipFill>
        <p:spPr>
          <a:xfrm>
            <a:off x="619475" y="3058975"/>
            <a:ext cx="3021674" cy="20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9349" y="407025"/>
            <a:ext cx="5354650" cy="334665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9"/>
          <p:cNvSpPr/>
          <p:nvPr/>
        </p:nvSpPr>
        <p:spPr>
          <a:xfrm>
            <a:off x="4632850" y="925075"/>
            <a:ext cx="1250700" cy="11988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9"/>
          <p:cNvSpPr txBox="1"/>
          <p:nvPr/>
        </p:nvSpPr>
        <p:spPr>
          <a:xfrm>
            <a:off x="-1" y="4707000"/>
            <a:ext cx="1309255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YSMA Archives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349" y="407025"/>
            <a:ext cx="5354650" cy="334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/>
          <p:cNvPicPr preferRelativeResize="0"/>
          <p:nvPr/>
        </p:nvPicPr>
        <p:blipFill rotWithShape="1">
          <a:blip r:embed="rId4">
            <a:alphaModFix/>
          </a:blip>
          <a:srcRect t="11061" b="13941"/>
          <a:stretch/>
        </p:blipFill>
        <p:spPr>
          <a:xfrm>
            <a:off x="0" y="2773250"/>
            <a:ext cx="6275799" cy="20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/>
          <p:nvPr/>
        </p:nvSpPr>
        <p:spPr>
          <a:xfrm>
            <a:off x="4632850" y="925075"/>
            <a:ext cx="1250700" cy="1198800"/>
          </a:xfrm>
          <a:prstGeom prst="ellipse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0"/>
          <p:cNvSpPr txBox="1"/>
          <p:nvPr/>
        </p:nvSpPr>
        <p:spPr>
          <a:xfrm>
            <a:off x="0" y="2205450"/>
            <a:ext cx="35598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Bronze </a:t>
            </a:r>
            <a:r>
              <a:rPr lang="en" sz="1200" i="1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aulos </a:t>
            </a: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from Meroë, ca. 10-1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Boston, Boston Museum of Fine Arts SC65062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"/>
          <p:cNvSpPr txBox="1">
            <a:spLocks noGrp="1"/>
          </p:cNvSpPr>
          <p:nvPr>
            <p:ph type="body" idx="1"/>
          </p:nvPr>
        </p:nvSpPr>
        <p:spPr>
          <a:xfrm>
            <a:off x="594150" y="224575"/>
            <a:ext cx="7955700" cy="12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5400" dirty="0">
                <a:solidFill>
                  <a:schemeClr val="dk1"/>
                </a:solidFill>
                <a:latin typeface="Georgia" panose="02040502050405020303" pitchFamily="18" charset="0"/>
              </a:rPr>
              <a:t>Thank You</a:t>
            </a:r>
            <a:endParaRPr sz="5400" dirty="0">
              <a:latin typeface="Georgia" panose="02040502050405020303" pitchFamily="18" charset="0"/>
            </a:endParaRPr>
          </a:p>
        </p:txBody>
      </p:sp>
      <p:sp>
        <p:nvSpPr>
          <p:cNvPr id="389" name="Google Shape;389;p51"/>
          <p:cNvSpPr txBox="1">
            <a:spLocks noGrp="1"/>
          </p:cNvSpPr>
          <p:nvPr>
            <p:ph type="subTitle" idx="4294967295"/>
          </p:nvPr>
        </p:nvSpPr>
        <p:spPr>
          <a:xfrm>
            <a:off x="311700" y="1271540"/>
            <a:ext cx="8520600" cy="3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Special Thanks To: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Dr. Tyler Jo Smith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Dr. Dylan Rogers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Dr. Fotini Kondyli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Dr. Elizabeth Meyer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Dr. Ted Lendon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Dr. Armand D’Angour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Callum Armstrong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Department of Art, University of Virginia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Religion, Race, and Democracy Lab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Institute of Humanities and Global Cultures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Student Council Art Fund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American School of Classical Studies at Athens</a:t>
            </a:r>
            <a:endParaRPr sz="16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1259225" y="4640250"/>
            <a:ext cx="57741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black-figure amphora by the Painter of Berlin 1686, ca. 550–540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Berlin, Antikensammlung 1686 (BAPD 320383)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l="2856" t="1935" b="1306"/>
          <a:stretch/>
        </p:blipFill>
        <p:spPr>
          <a:xfrm>
            <a:off x="1259224" y="0"/>
            <a:ext cx="6625550" cy="46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2"/>
          <p:cNvSpPr txBox="1">
            <a:spLocks noGrp="1"/>
          </p:cNvSpPr>
          <p:nvPr>
            <p:ph type="body" idx="1"/>
          </p:nvPr>
        </p:nvSpPr>
        <p:spPr>
          <a:xfrm>
            <a:off x="594150" y="396659"/>
            <a:ext cx="7955700" cy="5151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 dirty="0">
                <a:solidFill>
                  <a:schemeClr val="dk1"/>
                </a:solidFill>
                <a:latin typeface="Georgia" panose="02040502050405020303" pitchFamily="18" charset="0"/>
              </a:rPr>
              <a:t>Select bibliography</a:t>
            </a:r>
            <a:endParaRPr sz="3200" dirty="0">
              <a:latin typeface="Georgia" panose="02040502050405020303" pitchFamily="18" charset="0"/>
            </a:endParaRPr>
          </a:p>
        </p:txBody>
      </p:sp>
      <p:sp>
        <p:nvSpPr>
          <p:cNvPr id="395" name="Google Shape;395;p52"/>
          <p:cNvSpPr txBox="1">
            <a:spLocks noGrp="1"/>
          </p:cNvSpPr>
          <p:nvPr>
            <p:ph type="subTitle" idx="4294967295"/>
          </p:nvPr>
        </p:nvSpPr>
        <p:spPr>
          <a:xfrm>
            <a:off x="311700" y="988150"/>
            <a:ext cx="8520600" cy="4155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Bundrick, S. D. 2005.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Music and Image in Classical Athens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. Cambridge: Cambridge University Press.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———. 2014. “Selling Sacrifice on Classical Athenian Vases.”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Hesperia 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83 (4):653–708.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Csapo, E. 2004. “The Politics of the New Music.” In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Music and the Muses: The Culture of “Mousikē” in the Classical Athenian City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, edited by P. Murray and P. Wilson, 207–248. Oxford: Oxford University Press.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D’Angour, A. 2006. “The New Music: So What’s New?” In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Rethinking Revolutions Through Ancient Greece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, edited by S. Goldhill and R. Osborne, 264–283. Cambridge: Cambridge University Press.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Gebauer, J. 2002.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Pompe und Thysia: Attische Tieropferdarstellungen auf schwarz- und rotfigurigen Vasen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. Münster: Ugarit-Verlag.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Goldhill, S., and R. Osborne, eds. 1999.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Performance Culture and Athenian Democracy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. Cambridge: Cambridge University Press.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Lynch, T. A., and E. Rocconi, eds. 2020.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 Companion to Ancient Greek and Roman Music.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Hoboken: Wiley-Blackwell.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Musti, D. 2000. “Musica greca tra aristocrazia e democrazia.” In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Synaulía: cultura musicale in Grecia e contatti Mediterranei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, ed. A. C. Cassio et al., 7–55. Naples: Istituto Universitario Orientale.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Nordquist, G. C. 1992. “Instrumental Music in Representations of Greek Cult.” In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The Iconography of Greek Cult in the Archaic and Classical Periods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, edited by R. Hägg, 143–68. Athens: Centre d’Étude de la Religion Grecque Antique.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Shapiro, H. A. 1992. “Mousikoi Agones: Music and Poetry at the Panathenaia.” In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Goddess and Polis: The Panathenaic Festival in Ancient Athens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, edited by J. Neils, 53–76. Princeton: Princeton University Press.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van Straten, F. T. 1995.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Hierà Kalá: Images of Animal Sacrifice in Archaic and Classical Greece.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 Leiden: E. J. Brill.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West, M. L. 1992. </a:t>
            </a:r>
            <a:r>
              <a:rPr lang="en" sz="1150" i="1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Ancient Greek Music</a:t>
            </a:r>
            <a:r>
              <a:rPr lang="en" sz="1150" dirty="0">
                <a:solidFill>
                  <a:srgbClr val="999999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. Oxford: Clarendon Press.</a:t>
            </a:r>
            <a:endParaRPr sz="115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999999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3"/>
          <p:cNvSpPr txBox="1">
            <a:spLocks noGrp="1"/>
          </p:cNvSpPr>
          <p:nvPr>
            <p:ph type="body" idx="1"/>
          </p:nvPr>
        </p:nvSpPr>
        <p:spPr>
          <a:xfrm>
            <a:off x="594150" y="1302600"/>
            <a:ext cx="7955700" cy="25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Georgia" panose="02040502050405020303" pitchFamily="18" charset="0"/>
              </a:rPr>
              <a:t>“Remove the </a:t>
            </a:r>
            <a:r>
              <a:rPr lang="en" sz="2800" i="1" dirty="0">
                <a:solidFill>
                  <a:schemeClr val="dk1"/>
                </a:solidFill>
                <a:latin typeface="Georgia" panose="02040502050405020303" pitchFamily="18" charset="0"/>
              </a:rPr>
              <a:t>aulos</a:t>
            </a:r>
            <a:r>
              <a:rPr lang="en" sz="2800" dirty="0">
                <a:solidFill>
                  <a:schemeClr val="dk1"/>
                </a:solidFill>
                <a:latin typeface="Georgia" panose="02040502050405020303" pitchFamily="18" charset="0"/>
              </a:rPr>
              <a:t>, and the worship becomes a dismal affair, lacking the true festival spirit.”</a:t>
            </a:r>
            <a:endParaRPr sz="2800" dirty="0">
              <a:solidFill>
                <a:schemeClr val="dk1"/>
              </a:solidFill>
              <a:latin typeface="Georgia" panose="02040502050405020303" pitchFamily="18" charset="0"/>
            </a:endParaRPr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dirty="0">
                <a:latin typeface="Georgia" panose="02040502050405020303" pitchFamily="18" charset="0"/>
              </a:rPr>
              <a:t>Plutarch </a:t>
            </a:r>
            <a:r>
              <a:rPr lang="en" sz="2000" i="1" dirty="0">
                <a:latin typeface="Georgia" panose="02040502050405020303" pitchFamily="18" charset="0"/>
              </a:rPr>
              <a:t>Moralia </a:t>
            </a:r>
            <a:r>
              <a:rPr lang="en" sz="2000" dirty="0">
                <a:latin typeface="Georgia" panose="02040502050405020303" pitchFamily="18" charset="0"/>
              </a:rPr>
              <a:t>[1102b]</a:t>
            </a:r>
            <a:endParaRPr sz="20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1259225" y="4640250"/>
            <a:ext cx="57741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black-figure amphora by the Painter of Berlin 1686, ca. 550–540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Berlin, Antikensammlung 1686 (BAPD 320383)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l="2856" t="1935" b="1306"/>
          <a:stretch/>
        </p:blipFill>
        <p:spPr>
          <a:xfrm>
            <a:off x="1259224" y="0"/>
            <a:ext cx="6625550" cy="464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825" y="2203850"/>
            <a:ext cx="2646174" cy="29396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7884775" y="1037950"/>
            <a:ext cx="12591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aulos</a:t>
            </a:r>
            <a:endParaRPr sz="3000" i="1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463"/>
            <a:ext cx="5531400" cy="370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463"/>
            <a:ext cx="5531400" cy="3702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8;p20">
            <a:extLst>
              <a:ext uri="{FF2B5EF4-FFF2-40B4-BE49-F238E27FC236}">
                <a16:creationId xmlns:a16="http://schemas.microsoft.com/office/drawing/2014/main" id="{CED95CD6-0E4C-4564-A9B6-19782D89992B}"/>
              </a:ext>
            </a:extLst>
          </p:cNvPr>
          <p:cNvSpPr txBox="1">
            <a:spLocks/>
          </p:cNvSpPr>
          <p:nvPr/>
        </p:nvSpPr>
        <p:spPr>
          <a:xfrm>
            <a:off x="5531400" y="983671"/>
            <a:ext cx="3612600" cy="33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rgbClr val="F3F3F3"/>
                </a:solidFill>
                <a:latin typeface="Georgia" panose="02040502050405020303" pitchFamily="18" charset="0"/>
              </a:rPr>
              <a:t>Growth of Democracy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5531400" y="983671"/>
            <a:ext cx="3612600" cy="3362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3F3F3"/>
                </a:solidFill>
                <a:latin typeface="Georgia" panose="02040502050405020303" pitchFamily="18" charset="0"/>
              </a:rPr>
              <a:t>Growth of Democracy</a:t>
            </a:r>
            <a:endParaRPr sz="3600" dirty="0">
              <a:solidFill>
                <a:srgbClr val="F3F3F3"/>
              </a:solidFill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3F3F3"/>
              </a:solidFill>
              <a:latin typeface="Georgia" panose="02040502050405020303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3F3F3"/>
                </a:solidFill>
                <a:latin typeface="Georgia" panose="02040502050405020303" pitchFamily="18" charset="0"/>
              </a:rPr>
              <a:t>Development of “New Music”</a:t>
            </a:r>
            <a:endParaRPr sz="3600" dirty="0">
              <a:solidFill>
                <a:srgbClr val="F3F3F3"/>
              </a:solidFill>
              <a:latin typeface="Georgia" panose="02040502050405020303" pitchFamily="18" charset="0"/>
            </a:endParaRPr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0463"/>
            <a:ext cx="5531400" cy="370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 rotWithShape="1">
          <a:blip r:embed="rId3">
            <a:alphaModFix/>
          </a:blip>
          <a:srcRect b="1180"/>
          <a:stretch/>
        </p:blipFill>
        <p:spPr>
          <a:xfrm>
            <a:off x="1226704" y="0"/>
            <a:ext cx="6690583" cy="459278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1226704" y="4592782"/>
            <a:ext cx="6478177" cy="44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3F3F3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Attic red-figure calyx krater, possibly by the Painter of Munich 2335, ca. 415-400 BCE</a:t>
            </a:r>
            <a:endParaRPr sz="1200" dirty="0">
              <a:solidFill>
                <a:srgbClr val="F3F3F3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Georgia" panose="02040502050405020303" pitchFamily="18" charset="0"/>
                <a:ea typeface="Merriweather"/>
                <a:cs typeface="Merriweather"/>
                <a:sym typeface="Merriweather"/>
              </a:rPr>
              <a:t>Malibu, J. Paul Getty Museum 82.AE.83 (BAPD 13689)</a:t>
            </a:r>
            <a:endParaRPr sz="1200" dirty="0">
              <a:solidFill>
                <a:schemeClr val="lt2"/>
              </a:solidFill>
              <a:latin typeface="Georgia" panose="02040502050405020303" pitchFamily="18" charset="0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1752</Words>
  <Application>Microsoft Office PowerPoint</Application>
  <PresentationFormat>On-screen Show (16:9)</PresentationFormat>
  <Paragraphs>183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Georgia</vt:lpstr>
      <vt:lpstr>Merriweather</vt:lpstr>
      <vt:lpstr>Arial</vt:lpstr>
      <vt:lpstr>Simple Dark</vt:lpstr>
      <vt:lpstr>A Democratic Music: Procession, Sacrifice, and the Aulos in 5th c. Athenian Vase-Painting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of Democracy  Development of “New Music”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Scene categorization</vt:lpstr>
      <vt:lpstr>beginning  of sacrifice</vt:lpstr>
      <vt:lpstr>beginning  of sacrifice</vt:lpstr>
      <vt:lpstr>beginning  of sacrifice</vt:lpstr>
      <vt:lpstr>beginning  of sacrifice</vt:lpstr>
      <vt:lpstr>beginning  of sacrifice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Democratic Music: Procession, Sacrifice, and the Aulos in 5th c. Athenian Vase-Painting</dc:title>
  <dc:creator>Abigail Bradford</dc:creator>
  <cp:lastModifiedBy>Abigail Bradford</cp:lastModifiedBy>
  <cp:revision>2</cp:revision>
  <dcterms:modified xsi:type="dcterms:W3CDTF">2022-03-24T03:04:34Z</dcterms:modified>
</cp:coreProperties>
</file>