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60" d="100"/>
          <a:sy n="60" d="100"/>
        </p:scale>
        <p:origin x="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7748" y="13080999"/>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7" name="Body Level One…"/>
          <p:cNvSpPr txBox="1">
            <a:spLocks noGrp="1"/>
          </p:cNvSpPr>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862804876_960x639.jpg"/>
          <p:cNvSpPr>
            <a:spLocks noGrp="1"/>
          </p:cNvSpPr>
          <p:nvPr>
            <p:ph type="pic" sz="quarter" idx="21"/>
          </p:nvPr>
        </p:nvSpPr>
        <p:spPr>
          <a:xfrm>
            <a:off x="15430500" y="7085409"/>
            <a:ext cx="8128000" cy="5410201"/>
          </a:xfrm>
          <a:prstGeom prst="rect">
            <a:avLst/>
          </a:prstGeom>
        </p:spPr>
        <p:txBody>
          <a:bodyPr lIns="91439" tIns="45719" rIns="91439" bIns="45719">
            <a:noAutofit/>
          </a:bodyPr>
          <a:lstStyle/>
          <a:p>
            <a:endParaRPr/>
          </a:p>
        </p:txBody>
      </p:sp>
      <p:sp>
        <p:nvSpPr>
          <p:cNvPr id="125" name="824910546_2681x1332.jpg"/>
          <p:cNvSpPr>
            <a:spLocks noGrp="1"/>
          </p:cNvSpPr>
          <p:nvPr>
            <p:ph type="pic" idx="22"/>
          </p:nvPr>
        </p:nvSpPr>
        <p:spPr>
          <a:xfrm>
            <a:off x="-2933700" y="1270000"/>
            <a:ext cx="22699133" cy="11277600"/>
          </a:xfrm>
          <a:prstGeom prst="rect">
            <a:avLst/>
          </a:prstGeom>
        </p:spPr>
        <p:txBody>
          <a:bodyPr lIns="91439" tIns="45719" rIns="91439" bIns="45719">
            <a:noAutofit/>
          </a:bodyPr>
          <a:lstStyle/>
          <a:p>
            <a:endParaRPr/>
          </a:p>
        </p:txBody>
      </p:sp>
      <p:sp>
        <p:nvSpPr>
          <p:cNvPr id="126" name="575395635_960x639.jpg"/>
          <p:cNvSpPr>
            <a:spLocks noGrp="1"/>
          </p:cNvSpPr>
          <p:nvPr>
            <p:ph type="pic" sz="quarter" idx="23"/>
          </p:nvPr>
        </p:nvSpPr>
        <p:spPr>
          <a:xfrm>
            <a:off x="15430500" y="1270000"/>
            <a:ext cx="8128000" cy="54102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511300" y="-3721100"/>
            <a:ext cx="28511500" cy="19030242"/>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21"/>
          </p:nvPr>
        </p:nvSpPr>
        <p:spPr>
          <a:xfrm>
            <a:off x="-431800" y="-4038600"/>
            <a:ext cx="29464000" cy="18034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 </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3" name="Body Level One…"/>
          <p:cNvSpPr txBox="1">
            <a:spLocks noGrp="1"/>
          </p:cNvSpPr>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4" name="92709243_1322x1323.jpeg"/>
          <p:cNvSpPr>
            <a:spLocks noGrp="1"/>
          </p:cNvSpPr>
          <p:nvPr>
            <p:ph type="pic" sz="half" idx="21"/>
          </p:nvPr>
        </p:nvSpPr>
        <p:spPr>
          <a:xfrm>
            <a:off x="12052303" y="1270000"/>
            <a:ext cx="11188406" cy="11209889"/>
          </a:xfrm>
          <a:prstGeom prst="rect">
            <a:avLst/>
          </a:prstGeom>
        </p:spPr>
        <p:txBody>
          <a:bodyPr lIns="91439" tIns="45719" rIns="91439" bIns="45719">
            <a:noAutofit/>
          </a:bodyPr>
          <a:lstStyle/>
          <a:p>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1" name="Slide Subtitle"/>
          <p:cNvSpPr txBox="1">
            <a:spLocks noGrp="1"/>
          </p:cNvSpPr>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2"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63" name="824910546_2681x1332.jpg"/>
          <p:cNvSpPr>
            <a:spLocks noGrp="1"/>
          </p:cNvSpPr>
          <p:nvPr>
            <p:ph type="pic" idx="22"/>
          </p:nvPr>
        </p:nvSpPr>
        <p:spPr>
          <a:xfrm>
            <a:off x="6380200" y="1263848"/>
            <a:ext cx="22529801" cy="11193471"/>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bekah Rust…"/>
          <p:cNvSpPr txBox="1">
            <a:spLocks noGrp="1"/>
          </p:cNvSpPr>
          <p:nvPr>
            <p:ph type="body" idx="21"/>
          </p:nvPr>
        </p:nvSpPr>
        <p:spPr>
          <a:xfrm>
            <a:off x="11114985" y="10186696"/>
            <a:ext cx="10599004" cy="1905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792479">
              <a:defRPr sz="3455"/>
            </a:pPr>
            <a:r>
              <a:t>Rebekah Rust</a:t>
            </a:r>
          </a:p>
          <a:p>
            <a:pPr defTabSz="792479">
              <a:defRPr sz="3455"/>
            </a:pPr>
            <a:r>
              <a:t>New York University</a:t>
            </a:r>
          </a:p>
          <a:p>
            <a:pPr defTabSz="792479">
              <a:defRPr sz="3455"/>
            </a:pPr>
            <a:r>
              <a:t>CAMWS Greek Drama: Euripides - March 24, 2022</a:t>
            </a:r>
          </a:p>
        </p:txBody>
      </p:sp>
      <p:sp>
        <p:nvSpPr>
          <p:cNvPr id="152" name="Why is the Wild Lion Still and Silent?"/>
          <p:cNvSpPr txBox="1">
            <a:spLocks noGrp="1"/>
          </p:cNvSpPr>
          <p:nvPr>
            <p:ph type="ctrTitle"/>
          </p:nvPr>
        </p:nvSpPr>
        <p:spPr>
          <a:xfrm>
            <a:off x="10839053" y="1087873"/>
            <a:ext cx="12055187" cy="4648201"/>
          </a:xfrm>
          <a:prstGeom prst="rect">
            <a:avLst/>
          </a:prstGeom>
        </p:spPr>
        <p:txBody>
          <a:bodyPr/>
          <a:lstStyle>
            <a:lvl1pPr defTabSz="2365188">
              <a:defRPr sz="11252" spc="-225"/>
            </a:lvl1pPr>
          </a:lstStyle>
          <a:p>
            <a:r>
              <a:t>Why is the Wild Lion Still and Silent?</a:t>
            </a:r>
          </a:p>
        </p:txBody>
      </p:sp>
      <p:sp>
        <p:nvSpPr>
          <p:cNvPr id="153" name="The Conceptual Metaphor of Thumos as a Lion in Herakles 1210-1211"/>
          <p:cNvSpPr txBox="1">
            <a:spLocks noGrp="1"/>
          </p:cNvSpPr>
          <p:nvPr>
            <p:ph type="subTitle" sz="quarter" idx="1"/>
          </p:nvPr>
        </p:nvSpPr>
        <p:spPr>
          <a:xfrm>
            <a:off x="11039018" y="6559529"/>
            <a:ext cx="12244686" cy="1905001"/>
          </a:xfrm>
          <a:prstGeom prst="rect">
            <a:avLst/>
          </a:prstGeom>
        </p:spPr>
        <p:txBody>
          <a:bodyPr/>
          <a:lstStyle/>
          <a:p>
            <a:pPr defTabSz="586104">
              <a:defRPr sz="3905"/>
            </a:pPr>
            <a:r>
              <a:t>The Conceptual Metaphor of </a:t>
            </a:r>
            <a:r>
              <a:rPr i="1"/>
              <a:t>Thumos</a:t>
            </a:r>
            <a:r>
              <a:t> as a Lion in </a:t>
            </a:r>
            <a:r>
              <a:rPr i="1"/>
              <a:t>Herakles</a:t>
            </a:r>
            <a:r>
              <a:t> 1210-1211</a:t>
            </a:r>
          </a:p>
        </p:txBody>
      </p:sp>
      <p:pic>
        <p:nvPicPr>
          <p:cNvPr id="154" name="Herakles_Farnese_MAN_Napoli_Inv6001_n01.jpg" descr="Herakles_Farnese_MAN_Napoli_Inv6001_n01.jpg"/>
          <p:cNvPicPr>
            <a:picLocks noChangeAspect="1"/>
          </p:cNvPicPr>
          <p:nvPr/>
        </p:nvPicPr>
        <p:blipFill>
          <a:blip r:embed="rId2"/>
          <a:srcRect l="32695" r="11038" b="56642"/>
          <a:stretch>
            <a:fillRect/>
          </a:stretch>
        </p:blipFill>
        <p:spPr>
          <a:xfrm>
            <a:off x="1141319" y="617628"/>
            <a:ext cx="8616274" cy="11619354"/>
          </a:xfrm>
          <a:prstGeom prst="rect">
            <a:avLst/>
          </a:prstGeom>
          <a:ln w="12700">
            <a:miter lim="400000"/>
          </a:ln>
          <a:effectLst>
            <a:reflection stA="50000" endPos="40000" dir="5400000" sy="-100000" algn="bl" rotWithShape="0"/>
          </a:effectLst>
        </p:spPr>
      </p:pic>
      <p:sp>
        <p:nvSpPr>
          <p:cNvPr id="155" name="Farnese Herakles, c. 216 AD…"/>
          <p:cNvSpPr txBox="1"/>
          <p:nvPr/>
        </p:nvSpPr>
        <p:spPr>
          <a:xfrm>
            <a:off x="1085319" y="12698501"/>
            <a:ext cx="5453788" cy="829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r>
              <a:t>Farnese Herakles, c. 216 AD</a:t>
            </a:r>
          </a:p>
          <a:p>
            <a:pPr algn="l"/>
            <a:r>
              <a:t>Museo Archeologico Nazionale, Naples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ὦ τέκνον,…"/>
          <p:cNvSpPr txBox="1"/>
          <p:nvPr/>
        </p:nvSpPr>
        <p:spPr>
          <a:xfrm>
            <a:off x="1917781" y="2755304"/>
            <a:ext cx="14366461" cy="6374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ὦ τέκνον,</a:t>
            </a:r>
          </a:p>
          <a:p>
            <a:pPr algn="l">
              <a:defRPr sz="3800"/>
            </a:pPr>
            <a:r>
              <a:t>πάρες ἀπ' ὀμμάτων πέπλον, ἀπόδικε, ῥέθος </a:t>
            </a:r>
          </a:p>
          <a:p>
            <a:pPr algn="l">
              <a:defRPr sz="3800"/>
            </a:pPr>
            <a:r>
              <a:t>ἀελίῳ δεῖξον. </a:t>
            </a:r>
          </a:p>
          <a:p>
            <a:pPr algn="l">
              <a:defRPr sz="3800"/>
            </a:pPr>
            <a:r>
              <a:t>βάρος ἀντίπαλον δακρύοις συναμιλλᾶται·  </a:t>
            </a:r>
          </a:p>
          <a:p>
            <a:pPr algn="l">
              <a:defRPr sz="3800"/>
            </a:pPr>
            <a:r>
              <a:t>ἱκτεύομεν ἀμφὶ γενειάδα καὶ</a:t>
            </a:r>
          </a:p>
          <a:p>
            <a:pPr algn="l">
              <a:defRPr sz="3800"/>
            </a:pPr>
            <a:r>
              <a:t>γόνυ καὶ χέρα σὰν προπίτνων, πολιὸν</a:t>
            </a:r>
          </a:p>
          <a:p>
            <a:pPr algn="l">
              <a:defRPr sz="3800"/>
            </a:pPr>
            <a:r>
              <a:t>δάκρυον ἐκβάλλων· ἰὼ παῖ, </a:t>
            </a:r>
            <a:r>
              <a:rPr>
                <a:solidFill>
                  <a:schemeClr val="accent4"/>
                </a:solidFill>
              </a:rPr>
              <a:t>κατά-               </a:t>
            </a:r>
          </a:p>
          <a:p>
            <a:pPr algn="l">
              <a:defRPr sz="3800"/>
            </a:pPr>
            <a:r>
              <a:rPr>
                <a:solidFill>
                  <a:schemeClr val="accent4"/>
                </a:solidFill>
              </a:rPr>
              <a:t>σχεθε λέοντος ἀγρίου θυμόν</a:t>
            </a:r>
            <a:r>
              <a:t>, ᾧ</a:t>
            </a:r>
          </a:p>
          <a:p>
            <a:pPr algn="l">
              <a:defRPr sz="3800"/>
            </a:pPr>
            <a:r>
              <a:t>δρόμον ἐπὶ φόνιον ἀνόσιον ἐξάγῃ</a:t>
            </a:r>
          </a:p>
          <a:p>
            <a:pPr algn="l">
              <a:defRPr sz="3800"/>
            </a:pPr>
            <a:r>
              <a:t>κακὰ θέλων κακοῖς συνάψαι, τέκνον.</a:t>
            </a:r>
          </a:p>
        </p:txBody>
      </p:sp>
      <p:sp>
        <p:nvSpPr>
          <p:cNvPr id="232" name="My son,…"/>
          <p:cNvSpPr txBox="1"/>
          <p:nvPr/>
        </p:nvSpPr>
        <p:spPr>
          <a:xfrm>
            <a:off x="12234429" y="2755304"/>
            <a:ext cx="10656071" cy="6946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My son,</a:t>
            </a:r>
          </a:p>
          <a:p>
            <a:pPr algn="l">
              <a:defRPr sz="3800"/>
            </a:pPr>
            <a:r>
              <a:t>slip off that veil from your eyes, </a:t>
            </a:r>
          </a:p>
          <a:p>
            <a:pPr algn="l">
              <a:defRPr sz="3800"/>
            </a:pPr>
            <a:r>
              <a:t>throw it down, show your face to the sun!</a:t>
            </a:r>
          </a:p>
          <a:p>
            <a:pPr algn="l">
              <a:defRPr sz="3800"/>
            </a:pPr>
            <a:r>
              <a:t>The weight of my body struggles with my tears:</a:t>
            </a:r>
          </a:p>
          <a:p>
            <a:pPr algn="l">
              <a:defRPr sz="3800"/>
            </a:pPr>
            <a:r>
              <a:t>I fall clutching your knees, your hands, your chin,</a:t>
            </a:r>
          </a:p>
          <a:p>
            <a:pPr algn="l">
              <a:defRPr sz="3800"/>
            </a:pPr>
            <a:r>
              <a:t>weeping an old man’s tears, begging you: </a:t>
            </a:r>
          </a:p>
          <a:p>
            <a:pPr algn="l">
              <a:defRPr sz="3800"/>
            </a:pPr>
            <a:r>
              <a:t>My son! </a:t>
            </a:r>
            <a:r>
              <a:rPr>
                <a:solidFill>
                  <a:schemeClr val="accent4"/>
                </a:solidFill>
              </a:rPr>
              <a:t>Hold back the wild lion’s spirit</a:t>
            </a:r>
            <a:r>
              <a:t>,</a:t>
            </a:r>
          </a:p>
          <a:p>
            <a:pPr algn="l">
              <a:defRPr sz="3800"/>
            </a:pPr>
            <a:r>
              <a:t>the spirit by which you are carried on a course,</a:t>
            </a:r>
          </a:p>
          <a:p>
            <a:pPr algn="l">
              <a:defRPr sz="3800"/>
            </a:pPr>
            <a:r>
              <a:t>full of gore and unholy horror,</a:t>
            </a:r>
          </a:p>
          <a:p>
            <a:pPr algn="l">
              <a:defRPr sz="3800"/>
            </a:pPr>
            <a:r>
              <a:t>hoping to join new griefs with old…my son.</a:t>
            </a:r>
          </a:p>
          <a:p>
            <a:pPr algn="l">
              <a:defRPr sz="3800"/>
            </a:pPr>
            <a:endParaRPr/>
          </a:p>
        </p:txBody>
      </p:sp>
      <p:sp>
        <p:nvSpPr>
          <p:cNvPr id="233" name="Herakles, 1202-1213"/>
          <p:cNvSpPr txBox="1">
            <a:spLocks noGrp="1"/>
          </p:cNvSpPr>
          <p:nvPr>
            <p:ph type="title" idx="4294967295"/>
          </p:nvPr>
        </p:nvSpPr>
        <p:spPr>
          <a:prstGeom prst="rect">
            <a:avLst/>
          </a:prstGeom>
        </p:spPr>
        <p:txBody>
          <a:bodyPr/>
          <a:lstStyle/>
          <a:p>
            <a:r>
              <a:rPr i="1"/>
              <a:t>Herakles</a:t>
            </a:r>
            <a:r>
              <a:t>, 1202-1213</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ὦ τέκνον,…"/>
          <p:cNvSpPr txBox="1"/>
          <p:nvPr/>
        </p:nvSpPr>
        <p:spPr>
          <a:xfrm>
            <a:off x="1917781" y="2755304"/>
            <a:ext cx="14366461" cy="6374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ὦ τέκνον,</a:t>
            </a:r>
          </a:p>
          <a:p>
            <a:pPr algn="l">
              <a:defRPr sz="3800"/>
            </a:pPr>
            <a:r>
              <a:t>πάρες ἀπ' ὀμμάτων πέπλον, ἀπόδικε, ῥέθος </a:t>
            </a:r>
          </a:p>
          <a:p>
            <a:pPr algn="l">
              <a:defRPr sz="3800"/>
            </a:pPr>
            <a:r>
              <a:t>ἀελίῳ δεῖξον. </a:t>
            </a:r>
          </a:p>
          <a:p>
            <a:pPr algn="l">
              <a:defRPr sz="3800"/>
            </a:pPr>
            <a:r>
              <a:t>βάρος ἀντίπαλον δακρύοις συναμιλλᾶται·  </a:t>
            </a:r>
          </a:p>
          <a:p>
            <a:pPr algn="l">
              <a:defRPr sz="3800"/>
            </a:pPr>
            <a:r>
              <a:t>ἱκτεύομεν ἀμφὶ γενειάδα καὶ</a:t>
            </a:r>
          </a:p>
          <a:p>
            <a:pPr algn="l">
              <a:defRPr sz="3800"/>
            </a:pPr>
            <a:r>
              <a:t>γόνυ καὶ χέρα σὰν προπίτνων, πολιὸν</a:t>
            </a:r>
          </a:p>
          <a:p>
            <a:pPr algn="l">
              <a:defRPr sz="3800"/>
            </a:pPr>
            <a:r>
              <a:t>δάκρυον ἐκβάλλων· ἰὼ παῖ, </a:t>
            </a:r>
            <a:r>
              <a:rPr>
                <a:solidFill>
                  <a:schemeClr val="accent4"/>
                </a:solidFill>
              </a:rPr>
              <a:t>κατά-               </a:t>
            </a:r>
          </a:p>
          <a:p>
            <a:pPr algn="l">
              <a:defRPr sz="3800"/>
            </a:pPr>
            <a:r>
              <a:rPr>
                <a:solidFill>
                  <a:schemeClr val="accent4"/>
                </a:solidFill>
              </a:rPr>
              <a:t>σχεθε λέοντος ἀγρίου θυμόν</a:t>
            </a:r>
            <a:r>
              <a:t>, ᾧ</a:t>
            </a:r>
          </a:p>
          <a:p>
            <a:pPr algn="l">
              <a:defRPr sz="3800"/>
            </a:pPr>
            <a:r>
              <a:t>δρόμον ἐπὶ φόνιον ἀνόσιον ἐξάγῃ</a:t>
            </a:r>
          </a:p>
          <a:p>
            <a:pPr algn="l">
              <a:defRPr sz="3800"/>
            </a:pPr>
            <a:r>
              <a:t>κακὰ θέλων κακοῖς συνάψαι, τέκνον.</a:t>
            </a:r>
          </a:p>
        </p:txBody>
      </p:sp>
      <p:sp>
        <p:nvSpPr>
          <p:cNvPr id="236" name="My son,…"/>
          <p:cNvSpPr txBox="1"/>
          <p:nvPr/>
        </p:nvSpPr>
        <p:spPr>
          <a:xfrm>
            <a:off x="12234429" y="2755304"/>
            <a:ext cx="10656071" cy="6946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My son,</a:t>
            </a:r>
          </a:p>
          <a:p>
            <a:pPr algn="l">
              <a:defRPr sz="3800"/>
            </a:pPr>
            <a:r>
              <a:t>slip off that veil from your eyes, </a:t>
            </a:r>
          </a:p>
          <a:p>
            <a:pPr algn="l">
              <a:defRPr sz="3800"/>
            </a:pPr>
            <a:r>
              <a:t>throw it down, show your face to the sun!</a:t>
            </a:r>
          </a:p>
          <a:p>
            <a:pPr algn="l">
              <a:defRPr sz="3800"/>
            </a:pPr>
            <a:r>
              <a:t>The weight of my body struggles with my tears:</a:t>
            </a:r>
          </a:p>
          <a:p>
            <a:pPr algn="l">
              <a:defRPr sz="3800"/>
            </a:pPr>
            <a:r>
              <a:t>I fall clutching your knees, your hands, your chin,</a:t>
            </a:r>
          </a:p>
          <a:p>
            <a:pPr algn="l">
              <a:defRPr sz="3800"/>
            </a:pPr>
            <a:r>
              <a:t>weeping an old man’s tears, begging you: </a:t>
            </a:r>
          </a:p>
          <a:p>
            <a:pPr algn="l">
              <a:defRPr sz="3800"/>
            </a:pPr>
            <a:r>
              <a:t>My son! </a:t>
            </a:r>
            <a:r>
              <a:rPr>
                <a:solidFill>
                  <a:schemeClr val="accent4"/>
                </a:solidFill>
              </a:rPr>
              <a:t>Hold back the wild lion’s spirit</a:t>
            </a:r>
            <a:r>
              <a:t>,</a:t>
            </a:r>
          </a:p>
          <a:p>
            <a:pPr algn="l">
              <a:defRPr sz="3800"/>
            </a:pPr>
            <a:r>
              <a:t>the spirit by which you are carried on a course,</a:t>
            </a:r>
          </a:p>
          <a:p>
            <a:pPr algn="l">
              <a:defRPr sz="3800"/>
            </a:pPr>
            <a:r>
              <a:t>full of gore and unholy horror,</a:t>
            </a:r>
          </a:p>
          <a:p>
            <a:pPr algn="l">
              <a:defRPr sz="3800"/>
            </a:pPr>
            <a:r>
              <a:t>hoping to join new griefs with old…my son.</a:t>
            </a:r>
          </a:p>
          <a:p>
            <a:pPr algn="l">
              <a:defRPr sz="3800"/>
            </a:pPr>
            <a:endParaRPr/>
          </a:p>
        </p:txBody>
      </p:sp>
      <p:sp>
        <p:nvSpPr>
          <p:cNvPr id="237" name="Herakles, 1202-1213"/>
          <p:cNvSpPr txBox="1">
            <a:spLocks noGrp="1"/>
          </p:cNvSpPr>
          <p:nvPr>
            <p:ph type="title" idx="4294967295"/>
          </p:nvPr>
        </p:nvSpPr>
        <p:spPr>
          <a:prstGeom prst="rect">
            <a:avLst/>
          </a:prstGeom>
        </p:spPr>
        <p:txBody>
          <a:bodyPr/>
          <a:lstStyle/>
          <a:p>
            <a:r>
              <a:rPr i="1"/>
              <a:t>Herakles</a:t>
            </a:r>
            <a:r>
              <a:t>, 1202-1213</a:t>
            </a:r>
          </a:p>
        </p:txBody>
      </p:sp>
      <p:sp>
        <p:nvSpPr>
          <p:cNvPr id="238" name="Th: But why does he cover his head with his garments?…"/>
          <p:cNvSpPr txBox="1"/>
          <p:nvPr/>
        </p:nvSpPr>
        <p:spPr>
          <a:xfrm>
            <a:off x="12579229" y="9310693"/>
            <a:ext cx="10960627" cy="3734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pPr>
            <a:endParaRPr/>
          </a:p>
          <a:p>
            <a:pPr algn="l">
              <a:defRPr sz="3500"/>
            </a:pPr>
            <a:r>
              <a:t>Th: But why does he cover his head with his garments?</a:t>
            </a:r>
          </a:p>
          <a:p>
            <a:pPr algn="l">
              <a:defRPr sz="3500"/>
            </a:pPr>
            <a:r>
              <a:t>A: </a:t>
            </a:r>
            <a:r>
              <a:rPr>
                <a:solidFill>
                  <a:schemeClr val="accent4"/>
                </a:solidFill>
              </a:rPr>
              <a:t>Out of proper respect</a:t>
            </a:r>
            <a:r>
              <a:t> for your face and your kindred friendship and the blood of his slain children</a:t>
            </a:r>
          </a:p>
          <a:p>
            <a:pPr algn="l">
              <a:defRPr sz="3500"/>
            </a:pPr>
            <a:r>
              <a:t>Th: But what if I have come to share in his pain? Unveil him!</a:t>
            </a:r>
          </a:p>
        </p:txBody>
      </p:sp>
      <p:sp>
        <p:nvSpPr>
          <p:cNvPr id="239" name="Herakles, 1199-1202:…"/>
          <p:cNvSpPr txBox="1"/>
          <p:nvPr/>
        </p:nvSpPr>
        <p:spPr>
          <a:xfrm>
            <a:off x="1857105" y="9310693"/>
            <a:ext cx="10245038" cy="3734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pPr>
            <a:r>
              <a:rPr i="1"/>
              <a:t>Herakles</a:t>
            </a:r>
            <a:r>
              <a:t>, 1199-1202:</a:t>
            </a:r>
          </a:p>
          <a:p>
            <a:pPr algn="l">
              <a:defRPr sz="3500"/>
            </a:pPr>
            <a:r>
              <a:t>Th: τί γὰρ πέπλοισιν ἄθλιον κρύπτει κάρα;</a:t>
            </a:r>
          </a:p>
          <a:p>
            <a:pPr algn="l">
              <a:defRPr sz="3500"/>
            </a:pPr>
            <a:endParaRPr/>
          </a:p>
          <a:p>
            <a:pPr algn="l">
              <a:defRPr sz="3500"/>
            </a:pPr>
            <a:r>
              <a:t>A: </a:t>
            </a:r>
            <a:r>
              <a:rPr>
                <a:solidFill>
                  <a:schemeClr val="accent4"/>
                </a:solidFill>
              </a:rPr>
              <a:t>αἰδόμενος</a:t>
            </a:r>
            <a:r>
              <a:t> τὸ σὸν ὄμμα καὶ φιλίαν ὁμόφυλον </a:t>
            </a:r>
          </a:p>
          <a:p>
            <a:pPr algn="l">
              <a:defRPr sz="3500"/>
            </a:pPr>
            <a:r>
              <a:t>αἷμά τε παιδοφόνον.</a:t>
            </a:r>
          </a:p>
          <a:p>
            <a:pPr algn="l">
              <a:defRPr sz="3500"/>
            </a:pPr>
            <a:endParaRPr/>
          </a:p>
          <a:p>
            <a:pPr algn="l">
              <a:defRPr sz="3500"/>
            </a:pPr>
            <a:r>
              <a:t>Th: ἀλλ᾽, εἰ συναλγῶν γ᾽ ἦλθον, ἐκκάλυπτέ νιν.</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humos Is A Lion"/>
          <p:cNvSpPr txBox="1">
            <a:spLocks noGrp="1"/>
          </p:cNvSpPr>
          <p:nvPr>
            <p:ph type="title"/>
          </p:nvPr>
        </p:nvSpPr>
        <p:spPr>
          <a:prstGeom prst="rect">
            <a:avLst/>
          </a:prstGeom>
        </p:spPr>
        <p:txBody>
          <a:bodyPr/>
          <a:lstStyle/>
          <a:p>
            <a:r>
              <a:t>Thumos Is A Lion</a:t>
            </a:r>
          </a:p>
        </p:txBody>
      </p:sp>
      <p:sp>
        <p:nvSpPr>
          <p:cNvPr id="242" name="The Odyssean Paradig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Odyssean Paradigm</a:t>
            </a:r>
          </a:p>
        </p:txBody>
      </p:sp>
      <p:sp>
        <p:nvSpPr>
          <p:cNvPr id="243" name="Odyssey 4.787-93:…"/>
          <p:cNvSpPr txBox="1"/>
          <p:nvPr/>
        </p:nvSpPr>
        <p:spPr>
          <a:xfrm>
            <a:off x="2084147" y="3951476"/>
            <a:ext cx="10653319" cy="6946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rPr i="1"/>
              <a:t>Odyssey</a:t>
            </a:r>
            <a:r>
              <a:t> 4.787-93:</a:t>
            </a:r>
          </a:p>
          <a:p>
            <a:pPr algn="l">
              <a:defRPr sz="3800"/>
            </a:pPr>
            <a:r>
              <a:t>ἡ δ᾽ ὑπερωίῳ αὖθι περίφρων Πηνελόπεια  </a:t>
            </a:r>
          </a:p>
          <a:p>
            <a:pPr algn="l">
              <a:defRPr sz="3800"/>
            </a:pPr>
            <a:r>
              <a:t>κεῖτ᾽ ἄρ᾽ ἄσιτος, ἄπαστος ἐδητύος ἠδὲ ποτῆτος,</a:t>
            </a:r>
          </a:p>
          <a:p>
            <a:pPr algn="l">
              <a:defRPr sz="3800"/>
            </a:pPr>
            <a:r>
              <a:t>ὁρμαίνουσ᾽ ἤ οἱ θάνατον φύγοι υἱὸς ἀμύμων,</a:t>
            </a:r>
          </a:p>
          <a:p>
            <a:pPr algn="l">
              <a:defRPr sz="3800"/>
            </a:pPr>
            <a:r>
              <a:t>ἦ ὅ γ᾽ ὑπὸ μνηστῆρσιν ὑπερφιάλοισι δαμείη. </a:t>
            </a:r>
          </a:p>
          <a:p>
            <a:pPr algn="l">
              <a:defRPr sz="3800"/>
            </a:pPr>
            <a:r>
              <a:rPr>
                <a:solidFill>
                  <a:schemeClr val="accent4"/>
                </a:solidFill>
              </a:rPr>
              <a:t>ὅσσα δὲ μερμήριξε λέων</a:t>
            </a:r>
            <a:r>
              <a:t> ἀνδρῶν ἐν ὁμίλῳ</a:t>
            </a:r>
          </a:p>
          <a:p>
            <a:pPr algn="l">
              <a:defRPr sz="3800"/>
            </a:pPr>
            <a:r>
              <a:t>δείσας, ὁππότε μιν δόλιον περὶ κύκλον ἄγωσι,</a:t>
            </a:r>
          </a:p>
          <a:p>
            <a:pPr algn="l">
              <a:defRPr sz="3800"/>
            </a:pPr>
            <a:r>
              <a:t>τόσσα μιν ὁρμαίνουσαν ἐπήλυθε νήδυμος ὕπνος:</a:t>
            </a:r>
          </a:p>
          <a:p>
            <a:pPr algn="l">
              <a:defRPr sz="3800"/>
            </a:pPr>
            <a:endParaRPr/>
          </a:p>
          <a:p>
            <a:pPr algn="l">
              <a:defRPr sz="3800"/>
            </a:pPr>
            <a:endParaRPr/>
          </a:p>
          <a:p>
            <a:pPr algn="l">
              <a:defRPr sz="3800"/>
            </a:pPr>
            <a:endParaRPr/>
          </a:p>
        </p:txBody>
      </p:sp>
      <p:sp>
        <p:nvSpPr>
          <p:cNvPr id="244" name="But she, the circumspect Penelope, lay there in her upper room, without bread, without porridge, without meat, without drink,…"/>
          <p:cNvSpPr txBox="1"/>
          <p:nvPr/>
        </p:nvSpPr>
        <p:spPr>
          <a:xfrm>
            <a:off x="13214291" y="4423578"/>
            <a:ext cx="10078934" cy="6946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But she, the circumspect Penelope, lay there in her upper room, without bread, without porridge, without meat, without drink,</a:t>
            </a:r>
          </a:p>
          <a:p>
            <a:pPr algn="l">
              <a:defRPr sz="3800"/>
            </a:pPr>
            <a:r>
              <a:t>turning over in her mind whether her excellent son would escape death, or be struck down by the arrogant suitors. And </a:t>
            </a:r>
            <a:r>
              <a:rPr>
                <a:solidFill>
                  <a:schemeClr val="accent4"/>
                </a:solidFill>
              </a:rPr>
              <a:t>just as a fear-stricken lion broods</a:t>
            </a:r>
            <a:r>
              <a:t> among a throng of men,</a:t>
            </a:r>
          </a:p>
          <a:p>
            <a:pPr algn="l">
              <a:defRPr sz="3800"/>
            </a:pPr>
            <a:r>
              <a:t>when they draw their crafty ring about her,</a:t>
            </a:r>
          </a:p>
          <a:p>
            <a:pPr algn="l">
              <a:defRPr sz="3800"/>
            </a:pPr>
            <a:r>
              <a:t>so was she tossing and turning when sweet sleep came upon her.</a:t>
            </a:r>
          </a:p>
          <a:p>
            <a:pPr algn="l">
              <a:defRPr sz="3800"/>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humos Is A Lion"/>
          <p:cNvSpPr txBox="1">
            <a:spLocks noGrp="1"/>
          </p:cNvSpPr>
          <p:nvPr>
            <p:ph type="title"/>
          </p:nvPr>
        </p:nvSpPr>
        <p:spPr>
          <a:prstGeom prst="rect">
            <a:avLst/>
          </a:prstGeom>
        </p:spPr>
        <p:txBody>
          <a:bodyPr/>
          <a:lstStyle/>
          <a:p>
            <a:r>
              <a:t>Thumos Is A Lion</a:t>
            </a:r>
          </a:p>
        </p:txBody>
      </p:sp>
      <p:sp>
        <p:nvSpPr>
          <p:cNvPr id="247" name="The Odyssean Paradig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Odyssean Paradigm</a:t>
            </a:r>
          </a:p>
        </p:txBody>
      </p:sp>
      <p:sp>
        <p:nvSpPr>
          <p:cNvPr id="248" name="Odyssey 4.787-93:…"/>
          <p:cNvSpPr txBox="1"/>
          <p:nvPr/>
        </p:nvSpPr>
        <p:spPr>
          <a:xfrm>
            <a:off x="2084147" y="3951476"/>
            <a:ext cx="10653319" cy="6946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rPr i="1"/>
              <a:t>Odyssey</a:t>
            </a:r>
            <a:r>
              <a:t> 4.787-93:</a:t>
            </a:r>
          </a:p>
          <a:p>
            <a:pPr algn="l">
              <a:defRPr sz="3800"/>
            </a:pPr>
            <a:r>
              <a:t>ἡ δ᾽ ὑπερωίῳ αὖθι περίφρων Πηνελόπεια  </a:t>
            </a:r>
          </a:p>
          <a:p>
            <a:pPr algn="l">
              <a:defRPr sz="3800"/>
            </a:pPr>
            <a:r>
              <a:t>κεῖτ᾽ ἄρ᾽ ἄσιτος, ἄπαστος ἐδητύος ἠδὲ ποτῆτος,</a:t>
            </a:r>
          </a:p>
          <a:p>
            <a:pPr algn="l">
              <a:defRPr sz="3800"/>
            </a:pPr>
            <a:r>
              <a:t>ὁρμαίνουσ᾽ ἤ οἱ θάνατον φύγοι υἱὸς ἀμύμων,</a:t>
            </a:r>
          </a:p>
          <a:p>
            <a:pPr algn="l">
              <a:defRPr sz="3800"/>
            </a:pPr>
            <a:r>
              <a:t>ἦ ὅ γ᾽ ὑπὸ μνηστῆρσιν ὑπερφιάλοισι δαμείη. </a:t>
            </a:r>
          </a:p>
          <a:p>
            <a:pPr algn="l">
              <a:defRPr sz="3800"/>
            </a:pPr>
            <a:r>
              <a:rPr>
                <a:solidFill>
                  <a:schemeClr val="accent4"/>
                </a:solidFill>
              </a:rPr>
              <a:t>ὅσσα δὲ μερμήριξε λέων</a:t>
            </a:r>
            <a:r>
              <a:t> ἀνδρῶν ἐν ὁμίλῳ</a:t>
            </a:r>
          </a:p>
          <a:p>
            <a:pPr algn="l">
              <a:defRPr sz="3800"/>
            </a:pPr>
            <a:r>
              <a:t>δείσας, ὁππότε μιν δόλιον περὶ κύκλον ἄγωσι,</a:t>
            </a:r>
          </a:p>
          <a:p>
            <a:pPr algn="l">
              <a:defRPr sz="3800"/>
            </a:pPr>
            <a:r>
              <a:t>τόσσα μιν ὁρμαίνουσαν ἐπήλυθε νήδυμος ὕπνος:</a:t>
            </a:r>
          </a:p>
          <a:p>
            <a:pPr algn="l">
              <a:defRPr sz="3800"/>
            </a:pPr>
            <a:endParaRPr/>
          </a:p>
          <a:p>
            <a:pPr algn="l">
              <a:defRPr sz="3800"/>
            </a:pPr>
            <a:endParaRPr/>
          </a:p>
          <a:p>
            <a:pPr algn="l">
              <a:defRPr sz="3800"/>
            </a:pPr>
            <a:endParaRPr/>
          </a:p>
        </p:txBody>
      </p:sp>
      <p:sp>
        <p:nvSpPr>
          <p:cNvPr id="249" name="But she, the circumspect Penelope, lay there in her upper room, without bread, without porridge, without meat, without drink,…"/>
          <p:cNvSpPr txBox="1"/>
          <p:nvPr/>
        </p:nvSpPr>
        <p:spPr>
          <a:xfrm>
            <a:off x="13214291" y="4423578"/>
            <a:ext cx="10078934" cy="6946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But she, the circumspect Penelope, lay there in her upper room, without bread, without porridge, without meat, without drink,</a:t>
            </a:r>
          </a:p>
          <a:p>
            <a:pPr algn="l">
              <a:defRPr sz="3800"/>
            </a:pPr>
            <a:r>
              <a:t>turning over in her mind whether her excellent son would escape death, or be struck down by the arrogant suitors. And </a:t>
            </a:r>
            <a:r>
              <a:rPr>
                <a:solidFill>
                  <a:schemeClr val="accent4"/>
                </a:solidFill>
              </a:rPr>
              <a:t>just as a fear-stricken lion broods</a:t>
            </a:r>
            <a:r>
              <a:t> among a throng of men,</a:t>
            </a:r>
          </a:p>
          <a:p>
            <a:pPr algn="l">
              <a:defRPr sz="3800"/>
            </a:pPr>
            <a:r>
              <a:t>when they draw their crafty ring about her,</a:t>
            </a:r>
          </a:p>
          <a:p>
            <a:pPr algn="l">
              <a:defRPr sz="3800"/>
            </a:pPr>
            <a:r>
              <a:t>so was she tossing and turning when sweet sleep came upon her.</a:t>
            </a:r>
          </a:p>
          <a:p>
            <a:pPr algn="l">
              <a:defRPr sz="3800"/>
            </a:pPr>
            <a:endParaRPr/>
          </a:p>
        </p:txBody>
      </p:sp>
      <p:sp>
        <p:nvSpPr>
          <p:cNvPr id="250" name="Odyssey19.524 (Penelope speaking):…"/>
          <p:cNvSpPr txBox="1"/>
          <p:nvPr/>
        </p:nvSpPr>
        <p:spPr>
          <a:xfrm>
            <a:off x="12378378" y="10936373"/>
            <a:ext cx="10973881" cy="1651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Odyssey</a:t>
            </a:r>
            <a:r>
              <a:t>19.524 (Penelope speaking):</a:t>
            </a:r>
          </a:p>
          <a:p>
            <a:pPr algn="l">
              <a:defRPr sz="3500"/>
            </a:pPr>
            <a:r>
              <a:t>ὣς καὶ ἐμοὶ </a:t>
            </a:r>
            <a:r>
              <a:rPr>
                <a:solidFill>
                  <a:schemeClr val="accent4"/>
                </a:solidFill>
              </a:rPr>
              <a:t>δίχα</a:t>
            </a:r>
            <a:r>
              <a:t> </a:t>
            </a:r>
            <a:r>
              <a:rPr>
                <a:solidFill>
                  <a:schemeClr val="accent4"/>
                </a:solidFill>
              </a:rPr>
              <a:t>θυμὸς</a:t>
            </a:r>
            <a:r>
              <a:t> ὀρώρεται ἔνθα καὶ ἔνθα,.</a:t>
            </a:r>
          </a:p>
          <a:p>
            <a:pPr algn="l">
              <a:defRPr sz="3500"/>
            </a:pPr>
            <a:r>
              <a:t>“My θυμός is divided and starts one way then another”</a:t>
            </a:r>
          </a:p>
        </p:txBody>
      </p:sp>
      <p:sp>
        <p:nvSpPr>
          <p:cNvPr id="251" name="Odyssey 16.73 (Telemachus speaking):…"/>
          <p:cNvSpPr txBox="1"/>
          <p:nvPr/>
        </p:nvSpPr>
        <p:spPr>
          <a:xfrm>
            <a:off x="2147283" y="10936373"/>
            <a:ext cx="9573261" cy="1651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Odyssey</a:t>
            </a:r>
            <a:r>
              <a:t> 16.73 (Telemachus speaking):</a:t>
            </a:r>
          </a:p>
          <a:p>
            <a:pPr algn="l">
              <a:defRPr sz="3500"/>
            </a:pPr>
            <a:r>
              <a:t>μητρὶ δ᾽ ἐμῇ </a:t>
            </a:r>
            <a:r>
              <a:rPr>
                <a:solidFill>
                  <a:schemeClr val="accent4"/>
                </a:solidFill>
              </a:rPr>
              <a:t>δίχα</a:t>
            </a:r>
            <a:r>
              <a:t> </a:t>
            </a:r>
            <a:r>
              <a:rPr>
                <a:solidFill>
                  <a:schemeClr val="accent4"/>
                </a:solidFill>
              </a:rPr>
              <a:t>θυμὸς</a:t>
            </a:r>
            <a:r>
              <a:t> ἐνὶ φρεσὶ </a:t>
            </a:r>
            <a:r>
              <a:rPr>
                <a:solidFill>
                  <a:schemeClr val="accent4"/>
                </a:solidFill>
              </a:rPr>
              <a:t>μερμηρίζει</a:t>
            </a:r>
          </a:p>
          <a:p>
            <a:pPr algn="l">
              <a:defRPr sz="3500"/>
            </a:pPr>
            <a:r>
              <a:t>“θυμός is divided in her and ponders two ways”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humos Is A Lion"/>
          <p:cNvSpPr txBox="1">
            <a:spLocks noGrp="1"/>
          </p:cNvSpPr>
          <p:nvPr>
            <p:ph type="title"/>
          </p:nvPr>
        </p:nvSpPr>
        <p:spPr>
          <a:prstGeom prst="rect">
            <a:avLst/>
          </a:prstGeom>
        </p:spPr>
        <p:txBody>
          <a:bodyPr/>
          <a:lstStyle/>
          <a:p>
            <a:r>
              <a:t>Thumos Is A Lion</a:t>
            </a:r>
          </a:p>
        </p:txBody>
      </p:sp>
      <p:sp>
        <p:nvSpPr>
          <p:cNvPr id="254" name="The Odyssean Paradig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Odyssean Paradigm</a:t>
            </a:r>
          </a:p>
        </p:txBody>
      </p:sp>
      <p:sp>
        <p:nvSpPr>
          <p:cNvPr id="255" name="Pache (2016), p. 10:…"/>
          <p:cNvSpPr txBox="1"/>
          <p:nvPr/>
        </p:nvSpPr>
        <p:spPr>
          <a:xfrm>
            <a:off x="6130426" y="5188828"/>
            <a:ext cx="12217569" cy="351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Pache (2016), p. 10:</a:t>
            </a:r>
          </a:p>
          <a:p>
            <a:pPr algn="l">
              <a:defRPr sz="3800"/>
            </a:pPr>
            <a:r>
              <a:t>Her “language echoes Telemachos’ (δίχα θυμός) and the verb (ὄρνυμι) used here connects her back to the lion of the simile in 4.789 and 4.791.” </a:t>
            </a:r>
          </a:p>
          <a:p>
            <a:pPr algn="l">
              <a:defRPr sz="3800"/>
            </a:pPr>
            <a:endParaRPr/>
          </a:p>
        </p:txBody>
      </p:sp>
      <p:sp>
        <p:nvSpPr>
          <p:cNvPr id="256" name="Pache (2016), p. 8:…"/>
          <p:cNvSpPr txBox="1"/>
          <p:nvPr/>
        </p:nvSpPr>
        <p:spPr>
          <a:xfrm>
            <a:off x="6030091" y="8276788"/>
            <a:ext cx="14311149" cy="2374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Pache (2016), p. 8:</a:t>
            </a:r>
          </a:p>
          <a:p>
            <a:pPr algn="l">
              <a:defRPr sz="3800"/>
            </a:pPr>
            <a:r>
              <a:t>“μερμηρίζω in Homer is never used to describe physical movement, and so the verb used here to describe the lion explicitly refers to a mental process.”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humos Is A Lion"/>
          <p:cNvSpPr txBox="1">
            <a:spLocks noGrp="1"/>
          </p:cNvSpPr>
          <p:nvPr>
            <p:ph type="title"/>
          </p:nvPr>
        </p:nvSpPr>
        <p:spPr>
          <a:prstGeom prst="rect">
            <a:avLst/>
          </a:prstGeom>
        </p:spPr>
        <p:txBody>
          <a:bodyPr/>
          <a:lstStyle/>
          <a:p>
            <a:r>
              <a:t>Thumos Is A Lion</a:t>
            </a:r>
          </a:p>
        </p:txBody>
      </p:sp>
      <p:sp>
        <p:nvSpPr>
          <p:cNvPr id="259" name="The Odyssean Paradig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Odyssean Paradigm</a:t>
            </a:r>
          </a:p>
        </p:txBody>
      </p:sp>
      <p:sp>
        <p:nvSpPr>
          <p:cNvPr id="260" name="Odyssey 4.787-93:…"/>
          <p:cNvSpPr txBox="1"/>
          <p:nvPr/>
        </p:nvSpPr>
        <p:spPr>
          <a:xfrm>
            <a:off x="2084147" y="3951476"/>
            <a:ext cx="10653319" cy="6946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rPr i="1"/>
              <a:t>Odyssey</a:t>
            </a:r>
            <a:r>
              <a:t> 4.787-93:</a:t>
            </a:r>
          </a:p>
          <a:p>
            <a:pPr algn="l">
              <a:defRPr sz="3800"/>
            </a:pPr>
            <a:r>
              <a:t>ἡ δ᾽ ὑπερωίῳ αὖθι περίφρων Πηνελόπεια  </a:t>
            </a:r>
          </a:p>
          <a:p>
            <a:pPr algn="l">
              <a:defRPr sz="3800"/>
            </a:pPr>
            <a:r>
              <a:t>κεῖτ᾽ ἄρ᾽ ἄσιτος, ἄπαστος ἐδητύος ἠδὲ ποτῆτος,</a:t>
            </a:r>
          </a:p>
          <a:p>
            <a:pPr algn="l">
              <a:defRPr sz="3800"/>
            </a:pPr>
            <a:r>
              <a:t>ὁρμαίνουσ᾽ ἤ οἱ θάνατον φύγοι υἱὸς ἀμύμων,</a:t>
            </a:r>
          </a:p>
          <a:p>
            <a:pPr algn="l">
              <a:defRPr sz="3800"/>
            </a:pPr>
            <a:r>
              <a:t>ἦ ὅ γ᾽ ὑπὸ μνηστῆρσιν ὑπερφιάλοισι δαμείη. </a:t>
            </a:r>
          </a:p>
          <a:p>
            <a:pPr algn="l">
              <a:defRPr sz="3800"/>
            </a:pPr>
            <a:r>
              <a:rPr>
                <a:solidFill>
                  <a:schemeClr val="accent4"/>
                </a:solidFill>
              </a:rPr>
              <a:t>ὅσσα δὲ μερμήριξε λέων</a:t>
            </a:r>
            <a:r>
              <a:t> ἀνδρῶν ἐν ὁμίλῳ</a:t>
            </a:r>
          </a:p>
          <a:p>
            <a:pPr algn="l">
              <a:defRPr sz="3800"/>
            </a:pPr>
            <a:r>
              <a:t>δείσας, ὁππότε μιν δόλιον περὶ κύκλον ἄγωσι,</a:t>
            </a:r>
          </a:p>
          <a:p>
            <a:pPr algn="l">
              <a:defRPr sz="3800"/>
            </a:pPr>
            <a:r>
              <a:t>τόσσα μιν ὁρμαίνουσαν ἐπήλυθε νήδυμος ὕπνος:</a:t>
            </a:r>
          </a:p>
          <a:p>
            <a:pPr algn="l">
              <a:defRPr sz="3800"/>
            </a:pPr>
            <a:endParaRPr/>
          </a:p>
          <a:p>
            <a:pPr algn="l">
              <a:defRPr sz="3800"/>
            </a:pPr>
            <a:endParaRPr/>
          </a:p>
          <a:p>
            <a:pPr algn="l">
              <a:defRPr sz="3800"/>
            </a:pPr>
            <a:endParaRPr/>
          </a:p>
        </p:txBody>
      </p:sp>
      <p:sp>
        <p:nvSpPr>
          <p:cNvPr id="261" name="But she, the circumspect Penelope, lay there in her upper room, without bread, without porridge, without meat, without drink,…"/>
          <p:cNvSpPr txBox="1"/>
          <p:nvPr/>
        </p:nvSpPr>
        <p:spPr>
          <a:xfrm>
            <a:off x="13214291" y="4423578"/>
            <a:ext cx="10078934" cy="6946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But she, the circumspect Penelope, lay there in her upper room, without bread, without porridge, without meat, without drink,</a:t>
            </a:r>
          </a:p>
          <a:p>
            <a:pPr algn="l">
              <a:defRPr sz="3800"/>
            </a:pPr>
            <a:r>
              <a:t>turning over in her mind whether her excellent son would escape death, or be struck down by the arrogant suitors. And </a:t>
            </a:r>
            <a:r>
              <a:rPr>
                <a:solidFill>
                  <a:schemeClr val="accent4"/>
                </a:solidFill>
              </a:rPr>
              <a:t>just as a fear-stricken lion broods</a:t>
            </a:r>
            <a:r>
              <a:t> among a throng of men,</a:t>
            </a:r>
          </a:p>
          <a:p>
            <a:pPr algn="l">
              <a:defRPr sz="3800"/>
            </a:pPr>
            <a:r>
              <a:t>when they draw their crafty ring about her,</a:t>
            </a:r>
          </a:p>
          <a:p>
            <a:pPr algn="l">
              <a:defRPr sz="3800"/>
            </a:pPr>
            <a:r>
              <a:t>so was she tossing and turning when sweet sleep came upon her.</a:t>
            </a:r>
          </a:p>
          <a:p>
            <a:pPr algn="l">
              <a:defRPr sz="3800"/>
            </a:pPr>
            <a:endParaRPr/>
          </a:p>
        </p:txBody>
      </p:sp>
      <p:sp>
        <p:nvSpPr>
          <p:cNvPr id="262" name="Odyssey19.524 (Penelope speaking):…"/>
          <p:cNvSpPr txBox="1"/>
          <p:nvPr/>
        </p:nvSpPr>
        <p:spPr>
          <a:xfrm>
            <a:off x="12378378" y="10936373"/>
            <a:ext cx="10973881" cy="1651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Odyssey</a:t>
            </a:r>
            <a:r>
              <a:t>19.524 (Penelope speaking):</a:t>
            </a:r>
          </a:p>
          <a:p>
            <a:pPr algn="l">
              <a:defRPr sz="3500"/>
            </a:pPr>
            <a:r>
              <a:t>ὣς καὶ ἐμοὶ </a:t>
            </a:r>
            <a:r>
              <a:rPr>
                <a:solidFill>
                  <a:schemeClr val="accent4"/>
                </a:solidFill>
              </a:rPr>
              <a:t>δίχα</a:t>
            </a:r>
            <a:r>
              <a:t> </a:t>
            </a:r>
            <a:r>
              <a:rPr>
                <a:solidFill>
                  <a:schemeClr val="accent4"/>
                </a:solidFill>
              </a:rPr>
              <a:t>θυμὸς</a:t>
            </a:r>
            <a:r>
              <a:t> ὀρώρεται ἔνθα καὶ ἔνθα,.</a:t>
            </a:r>
          </a:p>
          <a:p>
            <a:pPr algn="l">
              <a:defRPr sz="3500"/>
            </a:pPr>
            <a:r>
              <a:t>“My θυμός is divided and starts one way then another”</a:t>
            </a:r>
          </a:p>
        </p:txBody>
      </p:sp>
      <p:sp>
        <p:nvSpPr>
          <p:cNvPr id="263" name="Odyssey 16.73 (Telemachus speaking):…"/>
          <p:cNvSpPr txBox="1"/>
          <p:nvPr/>
        </p:nvSpPr>
        <p:spPr>
          <a:xfrm>
            <a:off x="2147283" y="10936373"/>
            <a:ext cx="9573261" cy="1651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Odyssey</a:t>
            </a:r>
            <a:r>
              <a:t> 16.73 (Telemachus speaking):</a:t>
            </a:r>
          </a:p>
          <a:p>
            <a:pPr algn="l">
              <a:defRPr sz="3500"/>
            </a:pPr>
            <a:r>
              <a:t>μητρὶ δ᾽ ἐμῇ </a:t>
            </a:r>
            <a:r>
              <a:rPr>
                <a:solidFill>
                  <a:schemeClr val="accent4"/>
                </a:solidFill>
              </a:rPr>
              <a:t>δίχα</a:t>
            </a:r>
            <a:r>
              <a:t> </a:t>
            </a:r>
            <a:r>
              <a:rPr>
                <a:solidFill>
                  <a:schemeClr val="accent4"/>
                </a:solidFill>
              </a:rPr>
              <a:t>θυμὸς</a:t>
            </a:r>
            <a:r>
              <a:t> ἐνὶ φρεσὶ </a:t>
            </a:r>
            <a:r>
              <a:rPr>
                <a:solidFill>
                  <a:schemeClr val="accent4"/>
                </a:solidFill>
              </a:rPr>
              <a:t>μερμηρίζει</a:t>
            </a:r>
          </a:p>
          <a:p>
            <a:pPr algn="l">
              <a:defRPr sz="3500"/>
            </a:pPr>
            <a:r>
              <a:t>“θυμός is divided in her and ponders two ways”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humos Is A Lion"/>
          <p:cNvSpPr txBox="1">
            <a:spLocks noGrp="1"/>
          </p:cNvSpPr>
          <p:nvPr>
            <p:ph type="title"/>
          </p:nvPr>
        </p:nvSpPr>
        <p:spPr>
          <a:prstGeom prst="rect">
            <a:avLst/>
          </a:prstGeom>
        </p:spPr>
        <p:txBody>
          <a:bodyPr/>
          <a:lstStyle/>
          <a:p>
            <a:r>
              <a:t>Thumos Is A Lion</a:t>
            </a:r>
          </a:p>
        </p:txBody>
      </p:sp>
      <p:sp>
        <p:nvSpPr>
          <p:cNvPr id="266" name="The Odyssean Paradig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Odyssean Paradigm</a:t>
            </a:r>
          </a:p>
        </p:txBody>
      </p:sp>
      <p:sp>
        <p:nvSpPr>
          <p:cNvPr id="267" name="Odyssey 22.401-06:…"/>
          <p:cNvSpPr txBox="1"/>
          <p:nvPr/>
        </p:nvSpPr>
        <p:spPr>
          <a:xfrm>
            <a:off x="2476440" y="3880146"/>
            <a:ext cx="10590722" cy="4775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Odyssey</a:t>
            </a:r>
            <a:r>
              <a:t> 22.401-06:</a:t>
            </a:r>
          </a:p>
          <a:p>
            <a:pPr algn="l">
              <a:defRPr sz="3500"/>
            </a:pPr>
            <a:r>
              <a:t>εὗρεν ἔπειτ᾽ Ὀδυσῆα μετὰ κταμένοισι νέκυσσιν,</a:t>
            </a:r>
          </a:p>
          <a:p>
            <a:pPr algn="l">
              <a:defRPr sz="3500"/>
            </a:pPr>
            <a:r>
              <a:t>αἵματι καὶ λύθρῳ πεπαλαγμένον </a:t>
            </a:r>
            <a:r>
              <a:rPr>
                <a:solidFill>
                  <a:schemeClr val="accent4"/>
                </a:solidFill>
              </a:rPr>
              <a:t>ὥστε λέοντα</a:t>
            </a:r>
            <a:r>
              <a:t>,</a:t>
            </a:r>
          </a:p>
          <a:p>
            <a:pPr algn="l">
              <a:defRPr sz="3500"/>
            </a:pPr>
            <a:r>
              <a:t>ὅς ῥά τε βεβρωκὼς βοὸς ἔρχεται ἀγραύλοιο:</a:t>
            </a:r>
          </a:p>
          <a:p>
            <a:pPr algn="l">
              <a:defRPr sz="3500"/>
            </a:pPr>
            <a:r>
              <a:t>πᾶν δ᾽ ἄρα οἱ στῆθός τε παρήϊά τ᾽ ἀμφοτέρωθεν</a:t>
            </a:r>
          </a:p>
          <a:p>
            <a:pPr algn="l">
              <a:defRPr sz="3500"/>
            </a:pPr>
            <a:r>
              <a:t>αἱματόεντα πέλει, δεινὸς δ᾽ εἰς ὦπα ἰδέσθαι:             </a:t>
            </a:r>
          </a:p>
          <a:p>
            <a:pPr algn="l">
              <a:defRPr sz="3500"/>
            </a:pPr>
            <a:r>
              <a:t>ὣς Ὀδυσεὺς πεπάλακτο πόδας καὶ χεῖρας ὕπερθεν. </a:t>
            </a:r>
          </a:p>
          <a:p>
            <a:pPr algn="l">
              <a:defRPr sz="3500"/>
            </a:pPr>
            <a:endParaRPr/>
          </a:p>
        </p:txBody>
      </p:sp>
      <p:sp>
        <p:nvSpPr>
          <p:cNvPr id="268" name="There she [Eurykleia] found Odysseus amid the cut-down corpses, polluted with blood and gore, like a lion who comes from feeding on an ox at the nearby farm, and his breast and cheeks, all over on both sides are stained with blood, and he is terrible to "/>
          <p:cNvSpPr txBox="1"/>
          <p:nvPr/>
        </p:nvSpPr>
        <p:spPr>
          <a:xfrm>
            <a:off x="13578071" y="4375158"/>
            <a:ext cx="9060672" cy="5296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pPr>
            <a:r>
              <a:t>There she [Eurykleia] found Odysseus amid the cut-down corpses, polluted with blood and gore, </a:t>
            </a:r>
            <a:r>
              <a:rPr>
                <a:solidFill>
                  <a:schemeClr val="accent4"/>
                </a:solidFill>
              </a:rPr>
              <a:t>like a lion </a:t>
            </a:r>
            <a:r>
              <a:t>who comes from feeding on an ox at the nearby farm, and his breast and cheeks, all over on both sides are stained with blood, and he is terrible to look upon; even so was Odysseus stained, his feet and his hands above.</a:t>
            </a:r>
          </a:p>
          <a:p>
            <a:pPr algn="l">
              <a:defRPr sz="3500"/>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humos Is A Lion"/>
          <p:cNvSpPr txBox="1">
            <a:spLocks noGrp="1"/>
          </p:cNvSpPr>
          <p:nvPr>
            <p:ph type="title"/>
          </p:nvPr>
        </p:nvSpPr>
        <p:spPr>
          <a:prstGeom prst="rect">
            <a:avLst/>
          </a:prstGeom>
        </p:spPr>
        <p:txBody>
          <a:bodyPr/>
          <a:lstStyle/>
          <a:p>
            <a:r>
              <a:t>Thumos Is A Lion</a:t>
            </a:r>
          </a:p>
        </p:txBody>
      </p:sp>
      <p:sp>
        <p:nvSpPr>
          <p:cNvPr id="271" name="The Odyssean Paradig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Odyssean Paradigm</a:t>
            </a:r>
          </a:p>
        </p:txBody>
      </p:sp>
      <p:sp>
        <p:nvSpPr>
          <p:cNvPr id="272" name="Odyssey 20.5-6:…"/>
          <p:cNvSpPr txBox="1"/>
          <p:nvPr/>
        </p:nvSpPr>
        <p:spPr>
          <a:xfrm>
            <a:off x="2408983" y="8422971"/>
            <a:ext cx="9972867" cy="2171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Odyssey</a:t>
            </a:r>
            <a:r>
              <a:t> 20.5-6:</a:t>
            </a:r>
          </a:p>
          <a:p>
            <a:pPr algn="l">
              <a:defRPr sz="3500"/>
            </a:pPr>
            <a:r>
              <a:t>ἔνθ᾽ Ὀδυσεὺς μνηστῆρσι κακὰ φρονέων </a:t>
            </a:r>
            <a:r>
              <a:rPr>
                <a:solidFill>
                  <a:schemeClr val="accent4"/>
                </a:solidFill>
              </a:rPr>
              <a:t>ἐνὶ θυμῷ</a:t>
            </a:r>
          </a:p>
          <a:p>
            <a:pPr algn="l">
              <a:defRPr sz="3500"/>
            </a:pPr>
            <a:r>
              <a:t>κεῖτ᾽ ἐγρηγορόων…</a:t>
            </a:r>
          </a:p>
        </p:txBody>
      </p:sp>
      <p:sp>
        <p:nvSpPr>
          <p:cNvPr id="273" name="Odyssey 20.9-10:…"/>
          <p:cNvSpPr txBox="1"/>
          <p:nvPr/>
        </p:nvSpPr>
        <p:spPr>
          <a:xfrm>
            <a:off x="2442375" y="10619036"/>
            <a:ext cx="9404491" cy="26926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pPr>
            <a:r>
              <a:rPr i="1"/>
              <a:t>Odyssey</a:t>
            </a:r>
            <a:r>
              <a:t> 20.9-10:</a:t>
            </a:r>
          </a:p>
          <a:p>
            <a:pPr algn="l">
              <a:defRPr sz="3500"/>
            </a:pPr>
            <a:r>
              <a:t>τοῦ δ᾽ ὠρίνετο </a:t>
            </a:r>
            <a:r>
              <a:rPr>
                <a:solidFill>
                  <a:schemeClr val="accent4"/>
                </a:solidFill>
              </a:rPr>
              <a:t>θυμὸς</a:t>
            </a:r>
            <a:r>
              <a:t> ἐνὶ στήθεσσι φίλοισι:</a:t>
            </a:r>
          </a:p>
          <a:p>
            <a:pPr algn="l">
              <a:defRPr sz="3500"/>
            </a:pPr>
            <a:r>
              <a:t>πολλὰ δὲ </a:t>
            </a:r>
            <a:r>
              <a:rPr>
                <a:solidFill>
                  <a:schemeClr val="accent4"/>
                </a:solidFill>
              </a:rPr>
              <a:t>μερμήριζε</a:t>
            </a:r>
            <a:r>
              <a:t> κατὰ φρένα καὶ κατὰ θυμόν, </a:t>
            </a:r>
          </a:p>
        </p:txBody>
      </p:sp>
      <p:sp>
        <p:nvSpPr>
          <p:cNvPr id="274" name="“In his breast his θυμός was stirred…"/>
          <p:cNvSpPr txBox="1"/>
          <p:nvPr/>
        </p:nvSpPr>
        <p:spPr>
          <a:xfrm>
            <a:off x="13726326" y="10865729"/>
            <a:ext cx="7707250" cy="1651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t>“In his breast his </a:t>
            </a:r>
            <a:r>
              <a:rPr>
                <a:solidFill>
                  <a:schemeClr val="accent4"/>
                </a:solidFill>
              </a:rPr>
              <a:t>θυμός</a:t>
            </a:r>
            <a:r>
              <a:t> was stirred</a:t>
            </a:r>
          </a:p>
          <a:p>
            <a:pPr algn="l">
              <a:defRPr sz="3500"/>
            </a:pPr>
            <a:r>
              <a:t>and he </a:t>
            </a:r>
            <a:r>
              <a:rPr>
                <a:solidFill>
                  <a:schemeClr val="accent4"/>
                </a:solidFill>
              </a:rPr>
              <a:t>pondered</a:t>
            </a:r>
            <a:r>
              <a:t> through many things</a:t>
            </a:r>
          </a:p>
          <a:p>
            <a:pPr algn="l">
              <a:defRPr sz="3500"/>
            </a:pPr>
            <a:r>
              <a:t>in his mind and </a:t>
            </a:r>
            <a:r>
              <a:rPr>
                <a:solidFill>
                  <a:schemeClr val="accent4"/>
                </a:solidFill>
              </a:rPr>
              <a:t>θυμός</a:t>
            </a:r>
          </a:p>
        </p:txBody>
      </p:sp>
      <p:sp>
        <p:nvSpPr>
          <p:cNvPr id="275" name="There Odysseus lay awake, sleepless,…"/>
          <p:cNvSpPr txBox="1"/>
          <p:nvPr/>
        </p:nvSpPr>
        <p:spPr>
          <a:xfrm>
            <a:off x="13642706" y="8943672"/>
            <a:ext cx="8931403" cy="113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t>There Odysseus lay awake, sleepless,</a:t>
            </a:r>
          </a:p>
          <a:p>
            <a:pPr algn="l">
              <a:defRPr sz="3500"/>
            </a:pPr>
            <a:r>
              <a:t>pondering evils for the suitors in his </a:t>
            </a:r>
            <a:r>
              <a:rPr>
                <a:solidFill>
                  <a:schemeClr val="accent4"/>
                </a:solidFill>
              </a:rPr>
              <a:t>θυμός</a:t>
            </a:r>
            <a:r>
              <a:t>…</a:t>
            </a:r>
          </a:p>
        </p:txBody>
      </p:sp>
      <p:sp>
        <p:nvSpPr>
          <p:cNvPr id="276" name="Odyssey 22.401-06:…"/>
          <p:cNvSpPr txBox="1"/>
          <p:nvPr/>
        </p:nvSpPr>
        <p:spPr>
          <a:xfrm>
            <a:off x="2476440" y="3880146"/>
            <a:ext cx="10590722" cy="4775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Odyssey</a:t>
            </a:r>
            <a:r>
              <a:t> 22.401-06:</a:t>
            </a:r>
          </a:p>
          <a:p>
            <a:pPr algn="l">
              <a:defRPr sz="3500"/>
            </a:pPr>
            <a:r>
              <a:t>εὗρεν ἔπειτ᾽ Ὀδυσῆα μετὰ κταμένοισι νέκυσσιν,</a:t>
            </a:r>
          </a:p>
          <a:p>
            <a:pPr algn="l">
              <a:defRPr sz="3500"/>
            </a:pPr>
            <a:r>
              <a:t>αἵματι καὶ λύθρῳ πεπαλαγμένον </a:t>
            </a:r>
            <a:r>
              <a:rPr>
                <a:solidFill>
                  <a:schemeClr val="accent4"/>
                </a:solidFill>
              </a:rPr>
              <a:t>ὥστε λέοντα</a:t>
            </a:r>
            <a:r>
              <a:t>,</a:t>
            </a:r>
          </a:p>
          <a:p>
            <a:pPr algn="l">
              <a:defRPr sz="3500"/>
            </a:pPr>
            <a:r>
              <a:t>ὅς ῥά τε βεβρωκὼς βοὸς ἔρχεται ἀγραύλοιο:</a:t>
            </a:r>
          </a:p>
          <a:p>
            <a:pPr algn="l">
              <a:defRPr sz="3500"/>
            </a:pPr>
            <a:r>
              <a:t>πᾶν δ᾽ ἄρα οἱ στῆθός τε παρήϊά τ᾽ ἀμφοτέρωθεν</a:t>
            </a:r>
          </a:p>
          <a:p>
            <a:pPr algn="l">
              <a:defRPr sz="3500"/>
            </a:pPr>
            <a:r>
              <a:t>αἱματόεντα πέλει, δεινὸς δ᾽ εἰς ὦπα ἰδέσθαι:             </a:t>
            </a:r>
          </a:p>
          <a:p>
            <a:pPr algn="l">
              <a:defRPr sz="3500"/>
            </a:pPr>
            <a:r>
              <a:t>ὣς Ὀδυσεὺς πεπάλακτο πόδας καὶ χεῖρας ὕπερθεν. </a:t>
            </a:r>
          </a:p>
          <a:p>
            <a:pPr algn="l">
              <a:defRPr sz="3500"/>
            </a:pPr>
            <a:endParaRPr/>
          </a:p>
        </p:txBody>
      </p:sp>
      <p:sp>
        <p:nvSpPr>
          <p:cNvPr id="277" name="There she [Eurykleia] found Odysseus amid the cut-down corpses, polluted with blood and gore, like a lion who comes from feeding on an ox at the nearby farm, and his breast and cheeks, all over on both sides are stained with blood, and he is terrible to "/>
          <p:cNvSpPr txBox="1"/>
          <p:nvPr/>
        </p:nvSpPr>
        <p:spPr>
          <a:xfrm>
            <a:off x="13578071" y="4375158"/>
            <a:ext cx="9060672" cy="5296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pPr>
            <a:r>
              <a:t>There she [Eurykleia] found Odysseus amid the cut-down corpses, polluted with blood and gore, </a:t>
            </a:r>
            <a:r>
              <a:rPr>
                <a:solidFill>
                  <a:schemeClr val="accent4"/>
                </a:solidFill>
              </a:rPr>
              <a:t>like a lion </a:t>
            </a:r>
            <a:r>
              <a:t>who comes from feeding on an ox at the nearby farm, and his breast and cheeks, all over on both sides are stained with blood, and he is terrible to look upon; even so was Odysseus stained, his feet and his hands above.</a:t>
            </a:r>
          </a:p>
          <a:p>
            <a:pPr algn="l">
              <a:defRPr sz="3500"/>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humos Is A Lion"/>
          <p:cNvSpPr txBox="1">
            <a:spLocks noGrp="1"/>
          </p:cNvSpPr>
          <p:nvPr>
            <p:ph type="title"/>
          </p:nvPr>
        </p:nvSpPr>
        <p:spPr>
          <a:prstGeom prst="rect">
            <a:avLst/>
          </a:prstGeom>
        </p:spPr>
        <p:txBody>
          <a:bodyPr/>
          <a:lstStyle/>
          <a:p>
            <a:r>
              <a:t>Thumos Is A Lion</a:t>
            </a:r>
          </a:p>
        </p:txBody>
      </p:sp>
      <p:sp>
        <p:nvSpPr>
          <p:cNvPr id="280" name="Conceptual Metaphor Overview"/>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Conceptual Metaphor Overview</a:t>
            </a:r>
          </a:p>
        </p:txBody>
      </p:sp>
      <p:sp>
        <p:nvSpPr>
          <p:cNvPr id="281" name="•How the θυμός is a powerful motivating source for honor and self-preservation…"/>
          <p:cNvSpPr txBox="1"/>
          <p:nvPr/>
        </p:nvSpPr>
        <p:spPr>
          <a:xfrm>
            <a:off x="6446114" y="6760655"/>
            <a:ext cx="14146259" cy="4254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pPr>
            <a:r>
              <a:t>•How the θυμός is a powerful motivating source for honor and self-preservation</a:t>
            </a:r>
          </a:p>
          <a:p>
            <a:pPr algn="l">
              <a:defRPr sz="3500"/>
            </a:pPr>
            <a:endParaRPr/>
          </a:p>
          <a:p>
            <a:pPr algn="l">
              <a:defRPr sz="3500"/>
            </a:pPr>
            <a:r>
              <a:t>•How the θυμός is a mechanism of internal deliberation</a:t>
            </a:r>
          </a:p>
          <a:p>
            <a:pPr algn="l">
              <a:defRPr sz="3500"/>
            </a:pPr>
            <a:endParaRPr/>
          </a:p>
          <a:p>
            <a:pPr algn="l">
              <a:defRPr sz="3500"/>
            </a:pPr>
            <a:r>
              <a:t>•How the θυμός is a mechanism and source for endurance and courage</a:t>
            </a:r>
          </a:p>
        </p:txBody>
      </p:sp>
      <p:sp>
        <p:nvSpPr>
          <p:cNvPr id="282" name="What the metaphor and these paradigms in particular convey :"/>
          <p:cNvSpPr txBox="1"/>
          <p:nvPr/>
        </p:nvSpPr>
        <p:spPr>
          <a:xfrm>
            <a:off x="2520235" y="5608871"/>
            <a:ext cx="12498071"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What the metaphor and these paradigms in particular convey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Herakles and Odysseus"/>
          <p:cNvSpPr txBox="1">
            <a:spLocks noGrp="1"/>
          </p:cNvSpPr>
          <p:nvPr>
            <p:ph type="title"/>
          </p:nvPr>
        </p:nvSpPr>
        <p:spPr>
          <a:prstGeom prst="rect">
            <a:avLst/>
          </a:prstGeom>
        </p:spPr>
        <p:txBody>
          <a:bodyPr/>
          <a:lstStyle/>
          <a:p>
            <a:r>
              <a:t>Herakles and Odysseus</a:t>
            </a:r>
          </a:p>
        </p:txBody>
      </p:sp>
      <p:sp>
        <p:nvSpPr>
          <p:cNvPr id="285" name="General Similaritie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General Similarities</a:t>
            </a:r>
          </a:p>
        </p:txBody>
      </p:sp>
      <p:sp>
        <p:nvSpPr>
          <p:cNvPr id="286" name="Odysseus"/>
          <p:cNvSpPr txBox="1"/>
          <p:nvPr/>
        </p:nvSpPr>
        <p:spPr>
          <a:xfrm>
            <a:off x="1626700" y="3783557"/>
            <a:ext cx="4829027" cy="1651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pPr>
            <a:r>
              <a:t>Odysseus</a:t>
            </a:r>
          </a:p>
          <a:p>
            <a:pPr algn="l">
              <a:defRPr sz="3500"/>
            </a:pPr>
            <a:endParaRPr/>
          </a:p>
        </p:txBody>
      </p:sp>
      <p:sp>
        <p:nvSpPr>
          <p:cNvPr id="287" name="Herakles"/>
          <p:cNvSpPr txBox="1"/>
          <p:nvPr/>
        </p:nvSpPr>
        <p:spPr>
          <a:xfrm>
            <a:off x="12838999" y="3783557"/>
            <a:ext cx="7334438" cy="1651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pPr>
            <a:r>
              <a:t>Herakles</a:t>
            </a:r>
          </a:p>
          <a:p>
            <a:pPr algn="l">
              <a:defRPr sz="3500"/>
            </a:pPr>
            <a:endParaRPr/>
          </a:p>
        </p:txBody>
      </p:sp>
      <p:pic>
        <p:nvPicPr>
          <p:cNvPr id="288" name="suitors.jpg" descr="suitors.jpg"/>
          <p:cNvPicPr>
            <a:picLocks noChangeAspect="1"/>
          </p:cNvPicPr>
          <p:nvPr/>
        </p:nvPicPr>
        <p:blipFill>
          <a:blip r:embed="rId2"/>
          <a:stretch>
            <a:fillRect/>
          </a:stretch>
        </p:blipFill>
        <p:spPr>
          <a:xfrm>
            <a:off x="1600305" y="4586160"/>
            <a:ext cx="11178065" cy="6893140"/>
          </a:xfrm>
          <a:prstGeom prst="rect">
            <a:avLst/>
          </a:prstGeom>
          <a:ln w="12700">
            <a:miter lim="400000"/>
          </a:ln>
        </p:spPr>
      </p:pic>
      <p:sp>
        <p:nvSpPr>
          <p:cNvPr id="289" name="Odysseus kills the suitors by Gustav Benjamin Schwab 1882"/>
          <p:cNvSpPr txBox="1"/>
          <p:nvPr/>
        </p:nvSpPr>
        <p:spPr>
          <a:xfrm>
            <a:off x="2577137" y="11857140"/>
            <a:ext cx="8357312"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Odysseus kills the suitors by Gustav Benjamin Schwab 1882</a:t>
            </a:r>
          </a:p>
        </p:txBody>
      </p:sp>
      <p:sp>
        <p:nvSpPr>
          <p:cNvPr id="290" name="Hercules firing his arrows at his children by Antonio Canova De Agostini 1799"/>
          <p:cNvSpPr txBox="1"/>
          <p:nvPr/>
        </p:nvSpPr>
        <p:spPr>
          <a:xfrm>
            <a:off x="13046482" y="11857140"/>
            <a:ext cx="10620147"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Hercules firing his arrows at his children by Antonio Canova De Agostini 1799</a:t>
            </a:r>
          </a:p>
        </p:txBody>
      </p:sp>
      <p:pic>
        <p:nvPicPr>
          <p:cNvPr id="291" name="Hercules-firing-arrows-at-his-children-by-Antonio-Canova-De-Agostini-1799-9.ppm.png" descr="Hercules-firing-arrows-at-his-children-by-Antonio-Canova-De-Agostini-1799-9.ppm.png"/>
          <p:cNvPicPr>
            <a:picLocks noChangeAspect="1"/>
          </p:cNvPicPr>
          <p:nvPr/>
        </p:nvPicPr>
        <p:blipFill>
          <a:blip r:embed="rId3"/>
          <a:stretch>
            <a:fillRect/>
          </a:stretch>
        </p:blipFill>
        <p:spPr>
          <a:xfrm>
            <a:off x="12887683" y="4559384"/>
            <a:ext cx="10937746" cy="694669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ὦ τέκνον,…"/>
          <p:cNvSpPr txBox="1"/>
          <p:nvPr/>
        </p:nvSpPr>
        <p:spPr>
          <a:xfrm>
            <a:off x="1964991" y="3670706"/>
            <a:ext cx="14366461" cy="6374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ὦ τέκνον,</a:t>
            </a:r>
          </a:p>
          <a:p>
            <a:pPr algn="l">
              <a:defRPr sz="3800"/>
            </a:pPr>
            <a:r>
              <a:t>πάρες ἀπ' ὀμμάτων πέπλον, ἀπόδικε, ῥέθος </a:t>
            </a:r>
          </a:p>
          <a:p>
            <a:pPr algn="l">
              <a:defRPr sz="3800"/>
            </a:pPr>
            <a:r>
              <a:t>ἀελίῳ δεῖξον. </a:t>
            </a:r>
          </a:p>
          <a:p>
            <a:pPr algn="l">
              <a:defRPr sz="3800"/>
            </a:pPr>
            <a:r>
              <a:t>βάρος ἀντίπαλον δακρύοις συναμιλλᾶται·  </a:t>
            </a:r>
          </a:p>
          <a:p>
            <a:pPr algn="l">
              <a:defRPr sz="3800"/>
            </a:pPr>
            <a:r>
              <a:t>ἱκτεύομεν ἀμφὶ γενειάδα καὶ</a:t>
            </a:r>
          </a:p>
          <a:p>
            <a:pPr algn="l">
              <a:defRPr sz="3800"/>
            </a:pPr>
            <a:r>
              <a:t>γόνυ καὶ χέρα σὰν προπίτνων, πολιὸν</a:t>
            </a:r>
          </a:p>
          <a:p>
            <a:pPr algn="l">
              <a:defRPr sz="3800"/>
            </a:pPr>
            <a:r>
              <a:t>δάκρυον ἐκβάλλων· ἰὼ παῖ, </a:t>
            </a:r>
            <a:r>
              <a:rPr>
                <a:solidFill>
                  <a:schemeClr val="accent4"/>
                </a:solidFill>
              </a:rPr>
              <a:t>κατά-               </a:t>
            </a:r>
          </a:p>
          <a:p>
            <a:pPr algn="l">
              <a:defRPr sz="3800"/>
            </a:pPr>
            <a:r>
              <a:rPr>
                <a:solidFill>
                  <a:schemeClr val="accent4"/>
                </a:solidFill>
              </a:rPr>
              <a:t>σχεθε λέοντος ἀγρίου θυμόν</a:t>
            </a:r>
            <a:r>
              <a:t>, ᾧ</a:t>
            </a:r>
          </a:p>
          <a:p>
            <a:pPr algn="l">
              <a:defRPr sz="3800"/>
            </a:pPr>
            <a:r>
              <a:t>δρόμον ἐπὶ φόνιον ἀνόσιον ἐξάγῃ</a:t>
            </a:r>
          </a:p>
          <a:p>
            <a:pPr algn="l">
              <a:defRPr sz="3800"/>
            </a:pPr>
            <a:r>
              <a:t>κακὰ θέλων κακοῖς συνάψαι, τέκνον.</a:t>
            </a:r>
          </a:p>
        </p:txBody>
      </p:sp>
      <p:sp>
        <p:nvSpPr>
          <p:cNvPr id="158" name="My son,…"/>
          <p:cNvSpPr txBox="1"/>
          <p:nvPr/>
        </p:nvSpPr>
        <p:spPr>
          <a:xfrm>
            <a:off x="12258034" y="3762637"/>
            <a:ext cx="10656071" cy="6946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My son,</a:t>
            </a:r>
          </a:p>
          <a:p>
            <a:pPr algn="l">
              <a:defRPr sz="3800"/>
            </a:pPr>
            <a:r>
              <a:t>slip off that veil from your eyes, </a:t>
            </a:r>
          </a:p>
          <a:p>
            <a:pPr algn="l">
              <a:defRPr sz="3800"/>
            </a:pPr>
            <a:r>
              <a:t>throw it down, show your face to the sun!</a:t>
            </a:r>
          </a:p>
          <a:p>
            <a:pPr algn="l">
              <a:defRPr sz="3800"/>
            </a:pPr>
            <a:r>
              <a:t>The weight of my body struggles with my tears:</a:t>
            </a:r>
          </a:p>
          <a:p>
            <a:pPr algn="l">
              <a:defRPr sz="3800"/>
            </a:pPr>
            <a:r>
              <a:t>I fall clutching your knees, your hands, your chin,</a:t>
            </a:r>
          </a:p>
          <a:p>
            <a:pPr algn="l">
              <a:defRPr sz="3800"/>
            </a:pPr>
            <a:r>
              <a:t>weeping an old man’s tears, begging you: </a:t>
            </a:r>
          </a:p>
          <a:p>
            <a:pPr algn="l">
              <a:defRPr sz="3800"/>
            </a:pPr>
            <a:r>
              <a:t>My son! </a:t>
            </a:r>
            <a:r>
              <a:rPr>
                <a:solidFill>
                  <a:schemeClr val="accent4"/>
                </a:solidFill>
              </a:rPr>
              <a:t>Hold back the wild lion’s spirit</a:t>
            </a:r>
            <a:r>
              <a:t>,</a:t>
            </a:r>
          </a:p>
          <a:p>
            <a:pPr algn="l">
              <a:defRPr sz="3800"/>
            </a:pPr>
            <a:r>
              <a:t>the spirit by which you are carried on a course,</a:t>
            </a:r>
          </a:p>
          <a:p>
            <a:pPr algn="l">
              <a:defRPr sz="3800"/>
            </a:pPr>
            <a:r>
              <a:t>full of gore and unholy horror,</a:t>
            </a:r>
          </a:p>
          <a:p>
            <a:pPr algn="l">
              <a:defRPr sz="3800"/>
            </a:pPr>
            <a:r>
              <a:t>hoping to join new griefs with old…my son.</a:t>
            </a:r>
          </a:p>
          <a:p>
            <a:pPr algn="l">
              <a:defRPr sz="3800"/>
            </a:pPr>
            <a:endParaRPr/>
          </a:p>
        </p:txBody>
      </p:sp>
      <p:sp>
        <p:nvSpPr>
          <p:cNvPr id="159" name="Herakles, 1202-1213"/>
          <p:cNvSpPr txBox="1">
            <a:spLocks noGrp="1"/>
          </p:cNvSpPr>
          <p:nvPr>
            <p:ph type="title" idx="4294967295"/>
          </p:nvPr>
        </p:nvSpPr>
        <p:spPr>
          <a:prstGeom prst="rect">
            <a:avLst/>
          </a:prstGeom>
        </p:spPr>
        <p:txBody>
          <a:bodyPr/>
          <a:lstStyle/>
          <a:p>
            <a:r>
              <a:rPr i="1"/>
              <a:t>Herakles</a:t>
            </a:r>
            <a:r>
              <a:t>, 1202-1213</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Herakles and Odysseus"/>
          <p:cNvSpPr txBox="1">
            <a:spLocks noGrp="1"/>
          </p:cNvSpPr>
          <p:nvPr>
            <p:ph type="title"/>
          </p:nvPr>
        </p:nvSpPr>
        <p:spPr>
          <a:prstGeom prst="rect">
            <a:avLst/>
          </a:prstGeom>
        </p:spPr>
        <p:txBody>
          <a:bodyPr/>
          <a:lstStyle/>
          <a:p>
            <a:r>
              <a:t>Herakles and Odysseus</a:t>
            </a:r>
          </a:p>
        </p:txBody>
      </p:sp>
      <p:sp>
        <p:nvSpPr>
          <p:cNvPr id="294" name="Odysseus as Model for Thumo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Odysseus as Model for </a:t>
            </a:r>
            <a:r>
              <a:rPr i="1"/>
              <a:t>Thumos</a:t>
            </a:r>
          </a:p>
        </p:txBody>
      </p:sp>
      <p:sp>
        <p:nvSpPr>
          <p:cNvPr id="295" name="Odyssey 22.411-412:…"/>
          <p:cNvSpPr txBox="1"/>
          <p:nvPr/>
        </p:nvSpPr>
        <p:spPr>
          <a:xfrm>
            <a:off x="2149275" y="5158292"/>
            <a:ext cx="9659494" cy="2171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Odyssey</a:t>
            </a:r>
            <a:r>
              <a:t> 22.411-412:</a:t>
            </a:r>
          </a:p>
          <a:p>
            <a:pPr algn="l">
              <a:defRPr sz="3500"/>
            </a:pPr>
            <a:r>
              <a:rPr>
                <a:solidFill>
                  <a:schemeClr val="accent4"/>
                </a:solidFill>
              </a:rPr>
              <a:t>ἐν θυμῷ</a:t>
            </a:r>
            <a:r>
              <a:t>, γρηῦ, χαῖρε καὶ ἴσχεο μηδ᾽ ὀλόλυζε: </a:t>
            </a:r>
          </a:p>
          <a:p>
            <a:pPr algn="l">
              <a:defRPr sz="3500"/>
            </a:pPr>
            <a:r>
              <a:t>οὐχ ὁσίη κταμένοισιν ἐπ᾽ ἀνδράσιν εὐχετάασθαι,</a:t>
            </a:r>
          </a:p>
        </p:txBody>
      </p:sp>
      <p:sp>
        <p:nvSpPr>
          <p:cNvPr id="296" name="“Rejoice in your θυμός, old woman, restrain yourself,…"/>
          <p:cNvSpPr txBox="1"/>
          <p:nvPr/>
        </p:nvSpPr>
        <p:spPr>
          <a:xfrm>
            <a:off x="12348147" y="5678992"/>
            <a:ext cx="10909428" cy="113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t>“Rejoice </a:t>
            </a:r>
            <a:r>
              <a:rPr>
                <a:solidFill>
                  <a:schemeClr val="accent4"/>
                </a:solidFill>
              </a:rPr>
              <a:t>in your θυμός</a:t>
            </a:r>
            <a:r>
              <a:t>, old woman, restrain yourself,</a:t>
            </a:r>
          </a:p>
          <a:p>
            <a:pPr algn="l">
              <a:defRPr sz="3500"/>
            </a:pPr>
            <a:r>
              <a:t>and don’t shout: it is not right to boast over slain men”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Herakles and Odysseus"/>
          <p:cNvSpPr txBox="1">
            <a:spLocks noGrp="1"/>
          </p:cNvSpPr>
          <p:nvPr>
            <p:ph type="title"/>
          </p:nvPr>
        </p:nvSpPr>
        <p:spPr>
          <a:prstGeom prst="rect">
            <a:avLst/>
          </a:prstGeom>
        </p:spPr>
        <p:txBody>
          <a:bodyPr/>
          <a:lstStyle/>
          <a:p>
            <a:r>
              <a:t>Herakles and Odysseus</a:t>
            </a:r>
          </a:p>
        </p:txBody>
      </p:sp>
      <p:sp>
        <p:nvSpPr>
          <p:cNvPr id="299" name="Odysseus as Model for Thumo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Odysseus as Model for Thumos</a:t>
            </a:r>
          </a:p>
        </p:txBody>
      </p:sp>
      <p:sp>
        <p:nvSpPr>
          <p:cNvPr id="300" name="Herakles, 1347-52:…"/>
          <p:cNvSpPr txBox="1"/>
          <p:nvPr/>
        </p:nvSpPr>
        <p:spPr>
          <a:xfrm>
            <a:off x="2991359" y="4531103"/>
            <a:ext cx="8470457" cy="3734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Herakles,</a:t>
            </a:r>
            <a:r>
              <a:t> 1347-52:</a:t>
            </a:r>
          </a:p>
          <a:p>
            <a:pPr algn="l">
              <a:defRPr sz="3500"/>
            </a:pPr>
            <a:r>
              <a:t>ἐσκεψάμην δὲ καίπερ ἐν κακοῖσιν ὤν, </a:t>
            </a:r>
          </a:p>
          <a:p>
            <a:pPr algn="l">
              <a:defRPr sz="3500"/>
            </a:pPr>
            <a:r>
              <a:t>μὴ δειλίαν ὄφλω τιν᾽ ἐκλιπὼν φάος: </a:t>
            </a:r>
          </a:p>
          <a:p>
            <a:pPr algn="l">
              <a:defRPr sz="3500"/>
            </a:pPr>
            <a:r>
              <a:t>ταῖς συμφοραῖς γὰρ ὅστις οὐχ ὑφίσταται, </a:t>
            </a:r>
          </a:p>
          <a:p>
            <a:pPr algn="l">
              <a:defRPr sz="3500"/>
            </a:pPr>
            <a:r>
              <a:t>οὐδ᾽ ἀνδρὸς ἂν δύναιθ᾽ ὑποστῆναι βέλος. </a:t>
            </a:r>
          </a:p>
          <a:p>
            <a:pPr algn="l">
              <a:defRPr sz="3500"/>
            </a:pPr>
            <a:r>
              <a:rPr>
                <a:solidFill>
                  <a:schemeClr val="accent4"/>
                </a:solidFill>
              </a:rPr>
              <a:t>ἐγκαρτερήσω</a:t>
            </a:r>
            <a:r>
              <a:t> βίοτον: εἶμι δ᾽ ἐς πόλιν </a:t>
            </a:r>
          </a:p>
          <a:p>
            <a:pPr algn="l">
              <a:defRPr sz="3500"/>
            </a:pPr>
            <a:r>
              <a:t>τὴν σήν, χάριν τε μυρίων δώρων ἔχω.</a:t>
            </a:r>
          </a:p>
        </p:txBody>
      </p:sp>
      <p:sp>
        <p:nvSpPr>
          <p:cNvPr id="301" name="Herakles, 1190:…"/>
          <p:cNvSpPr txBox="1"/>
          <p:nvPr/>
        </p:nvSpPr>
        <p:spPr>
          <a:xfrm>
            <a:off x="3093253" y="8980410"/>
            <a:ext cx="7555675" cy="113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Herakles</a:t>
            </a:r>
            <a:r>
              <a:t>, 1190:</a:t>
            </a:r>
          </a:p>
          <a:p>
            <a:pPr algn="l">
              <a:defRPr sz="3500"/>
            </a:pPr>
            <a:r>
              <a:t>ἐμὸς ἐμὸς ὅδε γόνος ὁ </a:t>
            </a:r>
            <a:r>
              <a:rPr>
                <a:solidFill>
                  <a:schemeClr val="accent4"/>
                </a:solidFill>
              </a:rPr>
              <a:t>πολύπονος</a:t>
            </a:r>
            <a:r>
              <a:t>…</a:t>
            </a:r>
          </a:p>
        </p:txBody>
      </p:sp>
      <p:sp>
        <p:nvSpPr>
          <p:cNvPr id="302" name="Herakles, 1250:…"/>
          <p:cNvSpPr txBox="1"/>
          <p:nvPr/>
        </p:nvSpPr>
        <p:spPr>
          <a:xfrm>
            <a:off x="3004575" y="10826216"/>
            <a:ext cx="7733031" cy="113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Herakles</a:t>
            </a:r>
            <a:r>
              <a:t>, 1250:</a:t>
            </a:r>
          </a:p>
          <a:p>
            <a:pPr algn="l">
              <a:defRPr sz="3500"/>
            </a:pPr>
            <a:r>
              <a:t>ὁ </a:t>
            </a:r>
            <a:r>
              <a:rPr>
                <a:solidFill>
                  <a:schemeClr val="accent4"/>
                </a:solidFill>
              </a:rPr>
              <a:t>πολλὰ</a:t>
            </a:r>
            <a:r>
              <a:t> δὴ </a:t>
            </a:r>
            <a:r>
              <a:rPr>
                <a:solidFill>
                  <a:schemeClr val="accent4"/>
                </a:solidFill>
              </a:rPr>
              <a:t>τλὰς</a:t>
            </a:r>
            <a:r>
              <a:t> Ἡρακλῆς λέγει τάδε;</a:t>
            </a:r>
          </a:p>
        </p:txBody>
      </p:sp>
      <p:sp>
        <p:nvSpPr>
          <p:cNvPr id="303" name="But I, though mired in troubles, think…"/>
          <p:cNvSpPr txBox="1"/>
          <p:nvPr/>
        </p:nvSpPr>
        <p:spPr>
          <a:xfrm>
            <a:off x="13299357" y="5000817"/>
            <a:ext cx="10376359" cy="3213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pPr>
            <a:r>
              <a:t>But I, though mired in troubles, think</a:t>
            </a:r>
          </a:p>
          <a:p>
            <a:pPr algn="l">
              <a:defRPr sz="3500"/>
            </a:pPr>
            <a:r>
              <a:t>that I may not deserve such cowardice in dying:</a:t>
            </a:r>
          </a:p>
          <a:p>
            <a:pPr algn="l">
              <a:defRPr sz="3500"/>
            </a:pPr>
            <a:r>
              <a:t>he who does not withstand misfortunes could not withstand a man’s arrow. </a:t>
            </a:r>
            <a:r>
              <a:rPr>
                <a:solidFill>
                  <a:schemeClr val="accent4"/>
                </a:solidFill>
              </a:rPr>
              <a:t>I shall persevere</a:t>
            </a:r>
          </a:p>
          <a:p>
            <a:pPr algn="l">
              <a:defRPr sz="3500"/>
            </a:pPr>
            <a:r>
              <a:t>in such a life: I will go to your city and I now give thanks for your countless gifts.</a:t>
            </a:r>
          </a:p>
        </p:txBody>
      </p:sp>
      <p:sp>
        <p:nvSpPr>
          <p:cNvPr id="304" name="This is my, my much-suffering son…"/>
          <p:cNvSpPr txBox="1"/>
          <p:nvPr/>
        </p:nvSpPr>
        <p:spPr>
          <a:xfrm>
            <a:off x="13645579" y="9521099"/>
            <a:ext cx="7337426"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t>This is my, my </a:t>
            </a:r>
            <a:r>
              <a:rPr>
                <a:solidFill>
                  <a:schemeClr val="accent4"/>
                </a:solidFill>
              </a:rPr>
              <a:t>much-suffering</a:t>
            </a:r>
            <a:r>
              <a:t> son…</a:t>
            </a:r>
          </a:p>
        </p:txBody>
      </p:sp>
      <p:sp>
        <p:nvSpPr>
          <p:cNvPr id="305" name="Does the much-enduring Herakles…"/>
          <p:cNvSpPr txBox="1"/>
          <p:nvPr/>
        </p:nvSpPr>
        <p:spPr>
          <a:xfrm>
            <a:off x="13695481" y="11437882"/>
            <a:ext cx="6907150" cy="113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t>Does the </a:t>
            </a:r>
            <a:r>
              <a:rPr>
                <a:solidFill>
                  <a:schemeClr val="accent4"/>
                </a:solidFill>
              </a:rPr>
              <a:t>much-enduring</a:t>
            </a:r>
            <a:r>
              <a:t> Herakles</a:t>
            </a:r>
          </a:p>
          <a:p>
            <a:pPr algn="l">
              <a:defRPr sz="3500"/>
            </a:pPr>
            <a:r>
              <a:t>say these things?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ὦ τέκνον,…"/>
          <p:cNvSpPr txBox="1"/>
          <p:nvPr/>
        </p:nvSpPr>
        <p:spPr>
          <a:xfrm>
            <a:off x="1964991" y="3670706"/>
            <a:ext cx="14366461" cy="6374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ὦ τέκνον,</a:t>
            </a:r>
          </a:p>
          <a:p>
            <a:pPr algn="l">
              <a:defRPr sz="3800"/>
            </a:pPr>
            <a:r>
              <a:t>πάρες ἀπ' ὀμμάτων πέπλον, ἀπόδικε, ῥέθος </a:t>
            </a:r>
          </a:p>
          <a:p>
            <a:pPr algn="l">
              <a:defRPr sz="3800"/>
            </a:pPr>
            <a:r>
              <a:t>ἀελίῳ δεῖξον. </a:t>
            </a:r>
          </a:p>
          <a:p>
            <a:pPr algn="l">
              <a:defRPr sz="3800"/>
            </a:pPr>
            <a:r>
              <a:t>βάρος ἀντίπαλον δακρύοις συναμιλλᾶται·  </a:t>
            </a:r>
          </a:p>
          <a:p>
            <a:pPr algn="l">
              <a:defRPr sz="3800"/>
            </a:pPr>
            <a:r>
              <a:t>ἱκτεύομεν ἀμφὶ γενειάδα καὶ</a:t>
            </a:r>
          </a:p>
          <a:p>
            <a:pPr algn="l">
              <a:defRPr sz="3800"/>
            </a:pPr>
            <a:r>
              <a:t>γόνυ καὶ χέρα σὰν προπίτνων, πολιὸν</a:t>
            </a:r>
          </a:p>
          <a:p>
            <a:pPr algn="l">
              <a:defRPr sz="3800"/>
            </a:pPr>
            <a:r>
              <a:t>δάκρυον ἐκβάλλων· ἰὼ παῖ, </a:t>
            </a:r>
            <a:r>
              <a:rPr>
                <a:solidFill>
                  <a:schemeClr val="accent4"/>
                </a:solidFill>
              </a:rPr>
              <a:t>κατά-               </a:t>
            </a:r>
          </a:p>
          <a:p>
            <a:pPr algn="l">
              <a:defRPr sz="3800"/>
            </a:pPr>
            <a:r>
              <a:rPr>
                <a:solidFill>
                  <a:schemeClr val="accent4"/>
                </a:solidFill>
              </a:rPr>
              <a:t>σχεθε λέοντος ἀγρίου θυμόν</a:t>
            </a:r>
            <a:r>
              <a:t>, ᾧ</a:t>
            </a:r>
          </a:p>
          <a:p>
            <a:pPr algn="l">
              <a:defRPr sz="3800"/>
            </a:pPr>
            <a:r>
              <a:t>δρόμον ἐπὶ φόνιον ἀνόσιον ἐξάγῃ</a:t>
            </a:r>
          </a:p>
          <a:p>
            <a:pPr algn="l">
              <a:defRPr sz="3800"/>
            </a:pPr>
            <a:r>
              <a:t>κακὰ θέλων κακοῖς συνάψαι, τέκνον.</a:t>
            </a:r>
          </a:p>
        </p:txBody>
      </p:sp>
      <p:sp>
        <p:nvSpPr>
          <p:cNvPr id="308" name="My son,…"/>
          <p:cNvSpPr txBox="1"/>
          <p:nvPr/>
        </p:nvSpPr>
        <p:spPr>
          <a:xfrm>
            <a:off x="12258034" y="3762637"/>
            <a:ext cx="10656071" cy="6946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My son,</a:t>
            </a:r>
          </a:p>
          <a:p>
            <a:pPr algn="l">
              <a:defRPr sz="3800"/>
            </a:pPr>
            <a:r>
              <a:t>slip off that veil from your eyes, </a:t>
            </a:r>
          </a:p>
          <a:p>
            <a:pPr algn="l">
              <a:defRPr sz="3800"/>
            </a:pPr>
            <a:r>
              <a:t>throw it down, show your face to the sun!</a:t>
            </a:r>
          </a:p>
          <a:p>
            <a:pPr algn="l">
              <a:defRPr sz="3800"/>
            </a:pPr>
            <a:r>
              <a:t>The weight of my body struggles with my tears:</a:t>
            </a:r>
          </a:p>
          <a:p>
            <a:pPr algn="l">
              <a:defRPr sz="3800"/>
            </a:pPr>
            <a:r>
              <a:t>I fall clutching your knees, your hands, your chin,</a:t>
            </a:r>
          </a:p>
          <a:p>
            <a:pPr algn="l">
              <a:defRPr sz="3800"/>
            </a:pPr>
            <a:r>
              <a:t>weeping an old man’s tears, begging you: </a:t>
            </a:r>
          </a:p>
          <a:p>
            <a:pPr algn="l">
              <a:defRPr sz="3800"/>
            </a:pPr>
            <a:r>
              <a:t>My son! </a:t>
            </a:r>
            <a:r>
              <a:rPr>
                <a:solidFill>
                  <a:schemeClr val="accent4"/>
                </a:solidFill>
              </a:rPr>
              <a:t>Hold back the wild lion’s spirit</a:t>
            </a:r>
            <a:r>
              <a:t>,</a:t>
            </a:r>
          </a:p>
          <a:p>
            <a:pPr algn="l">
              <a:defRPr sz="3800"/>
            </a:pPr>
            <a:r>
              <a:t>the spirit by which you are carried on a course,</a:t>
            </a:r>
          </a:p>
          <a:p>
            <a:pPr algn="l">
              <a:defRPr sz="3800"/>
            </a:pPr>
            <a:r>
              <a:t>full of gore and unholy horror,</a:t>
            </a:r>
          </a:p>
          <a:p>
            <a:pPr algn="l">
              <a:defRPr sz="3800"/>
            </a:pPr>
            <a:r>
              <a:t>hoping to join new griefs with old…my son.</a:t>
            </a:r>
          </a:p>
          <a:p>
            <a:pPr algn="l">
              <a:defRPr sz="3800"/>
            </a:pPr>
            <a:endParaRPr/>
          </a:p>
        </p:txBody>
      </p:sp>
      <p:sp>
        <p:nvSpPr>
          <p:cNvPr id="309" name="Herakles, 1202-1213"/>
          <p:cNvSpPr txBox="1">
            <a:spLocks noGrp="1"/>
          </p:cNvSpPr>
          <p:nvPr>
            <p:ph type="title" idx="4294967295"/>
          </p:nvPr>
        </p:nvSpPr>
        <p:spPr>
          <a:prstGeom prst="rect">
            <a:avLst/>
          </a:prstGeom>
        </p:spPr>
        <p:txBody>
          <a:bodyPr/>
          <a:lstStyle/>
          <a:p>
            <a:r>
              <a:rPr i="1"/>
              <a:t>Herakles</a:t>
            </a:r>
            <a:r>
              <a:t>, 1202-1213</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Images…"/>
          <p:cNvSpPr txBox="1"/>
          <p:nvPr/>
        </p:nvSpPr>
        <p:spPr>
          <a:xfrm>
            <a:off x="2295309" y="7352083"/>
            <a:ext cx="20373683" cy="5147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u="sng"/>
            </a:pPr>
            <a:r>
              <a:t>Images</a:t>
            </a:r>
          </a:p>
          <a:p>
            <a:pPr algn="l">
              <a:defRPr sz="3500" u="sng"/>
            </a:pPr>
            <a:endParaRPr/>
          </a:p>
          <a:p>
            <a:pPr algn="l">
              <a:defRPr sz="3500"/>
            </a:pPr>
            <a:r>
              <a:t>Farnese Herakles: </a:t>
            </a:r>
            <a:r>
              <a:rPr sz="2500"/>
              <a:t>https://en.wikipedia.org/wiki/Farnese_Hercules#/media/File:Herakles_Farnese_MAN_Napoli_Inv6001_n01.jpg</a:t>
            </a:r>
          </a:p>
          <a:p>
            <a:pPr algn="l">
              <a:defRPr sz="3500"/>
            </a:pPr>
            <a:r>
              <a:t>Lion eating bull: </a:t>
            </a:r>
            <a:r>
              <a:rPr sz="2500"/>
              <a:t>https://www.metmuseum.org/art/collection/search/254478</a:t>
            </a:r>
          </a:p>
          <a:p>
            <a:pPr algn="l">
              <a:defRPr sz="3500"/>
            </a:pPr>
            <a:r>
              <a:t>Delian lion: </a:t>
            </a:r>
            <a:r>
              <a:rPr sz="2400"/>
              <a:t>https://www.worldhistory.org/uploads/images/929.jpg?v=1646322303</a:t>
            </a:r>
          </a:p>
          <a:p>
            <a:pPr algn="l">
              <a:defRPr sz="3500"/>
            </a:pPr>
            <a:r>
              <a:t>Schwab print: </a:t>
            </a:r>
            <a:r>
              <a:rPr sz="2400"/>
              <a:t>https://commons.wikimedia.org/wiki/File:Odysseus_from_Schwab_book_1.jpg</a:t>
            </a:r>
          </a:p>
          <a:p>
            <a:pPr algn="l">
              <a:defRPr sz="3500"/>
            </a:pPr>
            <a:r>
              <a:t>Canova painting: </a:t>
            </a:r>
            <a:r>
              <a:rPr sz="2400"/>
              <a:t>https://www.art-n-literature.com/hercules-firing-arrows-at-his-children</a:t>
            </a:r>
          </a:p>
          <a:p>
            <a:pPr algn="l">
              <a:defRPr sz="3500"/>
            </a:pPr>
            <a:r>
              <a:t>Achilles: </a:t>
            </a:r>
            <a:r>
              <a:rPr sz="2400"/>
              <a:t>https://www.bmimages.com/preview.asp?image=01613192781&amp;itemw=4&amp;itemf=0001&amp;itemstep=1&amp;itemx=2</a:t>
            </a:r>
          </a:p>
          <a:p>
            <a:pPr algn="l">
              <a:defRPr sz="3500"/>
            </a:pPr>
            <a:r>
              <a:t>Boxer at Rest: </a:t>
            </a:r>
            <a:r>
              <a:rPr sz="2400"/>
              <a:t>https://en.wikipedia.org/wiki/Boxer_at_Rest#/media/File:Boxer_of_Quirinal_(Mys_from_Taranto)_-_Lateral_View.jpg</a:t>
            </a:r>
          </a:p>
        </p:txBody>
      </p:sp>
      <p:sp>
        <p:nvSpPr>
          <p:cNvPr id="312" name="Cited Sources…"/>
          <p:cNvSpPr txBox="1"/>
          <p:nvPr/>
        </p:nvSpPr>
        <p:spPr>
          <a:xfrm>
            <a:off x="2233360" y="628805"/>
            <a:ext cx="19917280" cy="6337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u="sng"/>
            </a:pPr>
            <a:r>
              <a:t>Cited Sources</a:t>
            </a:r>
          </a:p>
          <a:p>
            <a:pPr algn="l">
              <a:defRPr sz="3500" u="sng"/>
            </a:pPr>
            <a:endParaRPr/>
          </a:p>
          <a:p>
            <a:pPr algn="l">
              <a:defRPr sz="3500"/>
            </a:pPr>
            <a:r>
              <a:t>Barlow, S. 1996. </a:t>
            </a:r>
            <a:r>
              <a:rPr i="1"/>
              <a:t>Euripides: Heracles.</a:t>
            </a:r>
            <a:r>
              <a:t> Aris &amp; Phillips: Warminster.</a:t>
            </a:r>
          </a:p>
          <a:p>
            <a:pPr algn="l">
              <a:defRPr sz="3500"/>
            </a:pPr>
            <a:endParaRPr/>
          </a:p>
          <a:p>
            <a:pPr algn="l">
              <a:defRPr sz="3500"/>
            </a:pPr>
            <a:r>
              <a:t>Bond, J. 1988 </a:t>
            </a:r>
            <a:r>
              <a:rPr i="1"/>
              <a:t>Euripides: Heracles</a:t>
            </a:r>
            <a:r>
              <a:t>. Oxford: Clarendon Press.</a:t>
            </a:r>
          </a:p>
          <a:p>
            <a:pPr algn="l">
              <a:defRPr sz="3500"/>
            </a:pPr>
            <a:endParaRPr/>
          </a:p>
          <a:p>
            <a:pPr algn="l">
              <a:defRPr sz="3500"/>
            </a:pPr>
            <a:r>
              <a:t>Papadopoulou, T. 2005. </a:t>
            </a:r>
            <a:r>
              <a:rPr i="1"/>
              <a:t>Heracles and Euripidean Tragedy.</a:t>
            </a:r>
            <a:r>
              <a:t> Cambridge: Cambridge Univ. Press.</a:t>
            </a:r>
          </a:p>
          <a:p>
            <a:pPr algn="l">
              <a:defRPr sz="3500"/>
            </a:pPr>
            <a:endParaRPr/>
          </a:p>
          <a:p>
            <a:pPr algn="l">
              <a:defRPr sz="3500"/>
            </a:pPr>
            <a:r>
              <a:t>Clarke, M. J. 1995. “Between Lions and Men: Images of the Hero in the </a:t>
            </a:r>
            <a:r>
              <a:rPr i="1"/>
              <a:t>Iliad</a:t>
            </a:r>
            <a:r>
              <a:t>” in </a:t>
            </a:r>
            <a:r>
              <a:rPr i="1"/>
              <a:t>Greek, Roman, and Byzantine Studies</a:t>
            </a:r>
            <a:r>
              <a:t>, Vol. 36, No. 2, pp. 137-159.</a:t>
            </a:r>
          </a:p>
          <a:p>
            <a:pPr algn="l">
              <a:defRPr sz="3500"/>
            </a:pPr>
            <a:endParaRPr/>
          </a:p>
          <a:p>
            <a:pPr algn="l">
              <a:defRPr sz="3500"/>
            </a:pPr>
            <a:r>
              <a:t>Pache, C. 2016. “Mourning Lions and Penelope’s Revenge” in </a:t>
            </a:r>
            <a:r>
              <a:rPr i="1"/>
              <a:t>Arethusa</a:t>
            </a:r>
            <a:r>
              <a:t> Vol. 49, No. 1, pp. 1-24.</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Herakles’ Thumos as a Lion"/>
          <p:cNvSpPr txBox="1">
            <a:spLocks noGrp="1"/>
          </p:cNvSpPr>
          <p:nvPr>
            <p:ph type="title"/>
          </p:nvPr>
        </p:nvSpPr>
        <p:spPr>
          <a:prstGeom prst="rect">
            <a:avLst/>
          </a:prstGeom>
        </p:spPr>
        <p:txBody>
          <a:bodyPr/>
          <a:lstStyle/>
          <a:p>
            <a:r>
              <a:t>Herakles’ </a:t>
            </a:r>
            <a:r>
              <a:rPr i="1"/>
              <a:t>Thumos</a:t>
            </a:r>
            <a:r>
              <a:t> as a Lion</a:t>
            </a:r>
          </a:p>
        </p:txBody>
      </p:sp>
      <p:pic>
        <p:nvPicPr>
          <p:cNvPr id="315" name="Herakles_Farnese_MAN_Napoli_Inv6001_n01.jpg" descr="Herakles_Farnese_MAN_Napoli_Inv6001_n01.jpg"/>
          <p:cNvPicPr>
            <a:picLocks noChangeAspect="1"/>
          </p:cNvPicPr>
          <p:nvPr/>
        </p:nvPicPr>
        <p:blipFill>
          <a:blip r:embed="rId2"/>
          <a:srcRect l="32695" r="11038" b="56642"/>
          <a:stretch>
            <a:fillRect/>
          </a:stretch>
        </p:blipFill>
        <p:spPr>
          <a:xfrm>
            <a:off x="2610601" y="5186982"/>
            <a:ext cx="5724893" cy="7720224"/>
          </a:xfrm>
          <a:prstGeom prst="rect">
            <a:avLst/>
          </a:prstGeom>
          <a:ln w="12700">
            <a:miter lim="400000"/>
          </a:ln>
          <a:effectLst>
            <a:reflection stA="50000" endPos="40000" dir="5400000" sy="-100000" algn="bl" rotWithShape="0"/>
          </a:effectLst>
        </p:spPr>
      </p:pic>
      <p:pic>
        <p:nvPicPr>
          <p:cNvPr id="316" name="Boxer_of_Quirinal_(Mys_from_Taranto)_-_Lateral_View.jpg" descr="Boxer_of_Quirinal_(Mys_from_Taranto)_-_Lateral_View.jpg"/>
          <p:cNvPicPr>
            <a:picLocks noChangeAspect="1"/>
          </p:cNvPicPr>
          <p:nvPr/>
        </p:nvPicPr>
        <p:blipFill>
          <a:blip r:embed="rId3"/>
          <a:stretch>
            <a:fillRect/>
          </a:stretch>
        </p:blipFill>
        <p:spPr>
          <a:xfrm>
            <a:off x="16477625" y="5099375"/>
            <a:ext cx="5724923" cy="7895623"/>
          </a:xfrm>
          <a:prstGeom prst="rect">
            <a:avLst/>
          </a:prstGeom>
          <a:ln w="12700">
            <a:miter lim="400000"/>
          </a:ln>
          <a:effectLst>
            <a:reflection stA="50000" endPos="40000" dir="5400000" sy="-100000" algn="bl" rotWithShape="0"/>
          </a:effectLst>
        </p:spPr>
      </p:pic>
      <p:sp>
        <p:nvSpPr>
          <p:cNvPr id="317" name="Mood Board for Staging"/>
          <p:cNvSpPr txBox="1"/>
          <p:nvPr/>
        </p:nvSpPr>
        <p:spPr>
          <a:xfrm>
            <a:off x="10081450" y="3730874"/>
            <a:ext cx="4221100" cy="548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lvl1pPr>
          </a:lstStyle>
          <a:p>
            <a:r>
              <a:t>Mood Board for Staging</a:t>
            </a:r>
          </a:p>
        </p:txBody>
      </p:sp>
      <p:sp>
        <p:nvSpPr>
          <p:cNvPr id="318" name="Weary Herakles"/>
          <p:cNvSpPr txBox="1"/>
          <p:nvPr/>
        </p:nvSpPr>
        <p:spPr>
          <a:xfrm>
            <a:off x="4039693" y="13117964"/>
            <a:ext cx="2236014"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Weary Herakles</a:t>
            </a:r>
          </a:p>
        </p:txBody>
      </p:sp>
      <p:sp>
        <p:nvSpPr>
          <p:cNvPr id="319" name="Achilles Veiled in Grief"/>
          <p:cNvSpPr txBox="1"/>
          <p:nvPr/>
        </p:nvSpPr>
        <p:spPr>
          <a:xfrm>
            <a:off x="10630661" y="13117964"/>
            <a:ext cx="3122677"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Achilles Veiled in Grief</a:t>
            </a:r>
          </a:p>
        </p:txBody>
      </p:sp>
      <p:sp>
        <p:nvSpPr>
          <p:cNvPr id="320" name="Bloody Boxer at Rest"/>
          <p:cNvSpPr txBox="1"/>
          <p:nvPr/>
        </p:nvSpPr>
        <p:spPr>
          <a:xfrm>
            <a:off x="17832392" y="13117964"/>
            <a:ext cx="3015388"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Bloody Boxer at Rest</a:t>
            </a:r>
          </a:p>
        </p:txBody>
      </p:sp>
      <p:pic>
        <p:nvPicPr>
          <p:cNvPr id="321" name="BMImages_01613192781_preview.jpg" descr="BMImages_01613192781_preview.jpg"/>
          <p:cNvPicPr>
            <a:picLocks noChangeAspect="1"/>
          </p:cNvPicPr>
          <p:nvPr/>
        </p:nvPicPr>
        <p:blipFill>
          <a:blip r:embed="rId4"/>
          <a:stretch>
            <a:fillRect/>
          </a:stretch>
        </p:blipFill>
        <p:spPr>
          <a:xfrm>
            <a:off x="8514314" y="5187889"/>
            <a:ext cx="7784521" cy="7784522"/>
          </a:xfrm>
          <a:prstGeom prst="rect">
            <a:avLst/>
          </a:prstGeom>
          <a:ln w="12700">
            <a:miter lim="400000"/>
          </a:ln>
          <a:effectLst>
            <a:reflection stA="50000" endPos="40000" dir="5400000" sy="-100000" algn="bl" rotWithShape="0"/>
          </a:effec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Herakles and Odysseus"/>
          <p:cNvSpPr txBox="1">
            <a:spLocks noGrp="1"/>
          </p:cNvSpPr>
          <p:nvPr>
            <p:ph type="title"/>
          </p:nvPr>
        </p:nvSpPr>
        <p:spPr>
          <a:prstGeom prst="rect">
            <a:avLst/>
          </a:prstGeom>
        </p:spPr>
        <p:txBody>
          <a:bodyPr/>
          <a:lstStyle/>
          <a:p>
            <a:r>
              <a:t>Herakles and Odysseus</a:t>
            </a:r>
          </a:p>
        </p:txBody>
      </p:sp>
      <p:sp>
        <p:nvSpPr>
          <p:cNvPr id="324" name="Herakles and Theseus Exhibit A Distributed Thumo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Herakles and Theseus Exhibit A Distributed </a:t>
            </a:r>
            <a:r>
              <a:rPr i="1"/>
              <a:t>Thumos</a:t>
            </a:r>
          </a:p>
        </p:txBody>
      </p:sp>
      <p:sp>
        <p:nvSpPr>
          <p:cNvPr id="325" name="Herakles, 1401-04:…"/>
          <p:cNvSpPr txBox="1"/>
          <p:nvPr/>
        </p:nvSpPr>
        <p:spPr>
          <a:xfrm>
            <a:off x="2260101" y="5839322"/>
            <a:ext cx="9087423" cy="4254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rPr i="1"/>
              <a:t>Herakles</a:t>
            </a:r>
            <a:r>
              <a:t>, 1401-04:</a:t>
            </a:r>
          </a:p>
          <a:p>
            <a:pPr algn="l">
              <a:defRPr sz="3500"/>
            </a:pPr>
            <a:endParaRPr/>
          </a:p>
          <a:p>
            <a:pPr algn="l">
              <a:defRPr sz="3500"/>
            </a:pPr>
            <a:r>
              <a:t>H: παίδων στερηθεὶς παῖδ᾽ ὅπως ἔχω σ᾽ ἐμόν.</a:t>
            </a:r>
          </a:p>
          <a:p>
            <a:pPr algn="l">
              <a:defRPr sz="3500"/>
            </a:pPr>
            <a:endParaRPr/>
          </a:p>
          <a:p>
            <a:pPr algn="l">
              <a:defRPr sz="3500"/>
            </a:pPr>
            <a:r>
              <a:t>Th: δίδου δέρῃ σὴν χεῖρ᾽, ὁδηγήσω δ᾽ ἐγώ.</a:t>
            </a:r>
          </a:p>
          <a:p>
            <a:pPr algn="l">
              <a:defRPr sz="3500"/>
            </a:pPr>
            <a:endParaRPr/>
          </a:p>
          <a:p>
            <a:pPr algn="l">
              <a:defRPr sz="3500"/>
            </a:pPr>
            <a:r>
              <a:t>H: </a:t>
            </a:r>
            <a:r>
              <a:rPr>
                <a:solidFill>
                  <a:schemeClr val="accent4"/>
                </a:solidFill>
              </a:rPr>
              <a:t>ζεῦγός γε φίλιον</a:t>
            </a:r>
            <a:r>
              <a:t>: ἅτερος δὲ δυστυχής. </a:t>
            </a:r>
          </a:p>
          <a:p>
            <a:pPr algn="l">
              <a:defRPr sz="3500"/>
            </a:pPr>
            <a:r>
              <a:t>ὦ πρέσβυ, τοιόνδ᾽ ἄνδρα χρὴ κτᾶσθαι φίλον.</a:t>
            </a:r>
          </a:p>
        </p:txBody>
      </p:sp>
      <p:sp>
        <p:nvSpPr>
          <p:cNvPr id="326" name="H: Having lost my sons, I consider you my son.…"/>
          <p:cNvSpPr txBox="1"/>
          <p:nvPr/>
        </p:nvSpPr>
        <p:spPr>
          <a:xfrm>
            <a:off x="12289315" y="6879332"/>
            <a:ext cx="11255249" cy="3213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pPr>
            <a:r>
              <a:t>H: Having lost my sons, I consider you my son.</a:t>
            </a:r>
          </a:p>
          <a:p>
            <a:pPr algn="l">
              <a:defRPr sz="3500"/>
            </a:pPr>
            <a:endParaRPr/>
          </a:p>
          <a:p>
            <a:pPr algn="l">
              <a:defRPr sz="3500"/>
            </a:pPr>
            <a:r>
              <a:t>Th: Put your arm around my neck, and I will guide you.</a:t>
            </a:r>
          </a:p>
          <a:p>
            <a:pPr algn="l">
              <a:defRPr sz="3500"/>
            </a:pPr>
            <a:endParaRPr/>
          </a:p>
          <a:p>
            <a:pPr algn="l">
              <a:defRPr sz="3500"/>
            </a:pPr>
            <a:r>
              <a:t>H: </a:t>
            </a:r>
            <a:r>
              <a:rPr>
                <a:solidFill>
                  <a:schemeClr val="accent4"/>
                </a:solidFill>
              </a:rPr>
              <a:t>A true yoke of friendship</a:t>
            </a:r>
            <a:r>
              <a:t>: and one in ruin.</a:t>
            </a:r>
          </a:p>
          <a:p>
            <a:pPr algn="l">
              <a:defRPr sz="3500"/>
            </a:pPr>
            <a:r>
              <a:t>My father, such is the man one ought to have as a friend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Barlow (1996), p. 175:…"/>
          <p:cNvSpPr txBox="1"/>
          <p:nvPr/>
        </p:nvSpPr>
        <p:spPr>
          <a:xfrm>
            <a:off x="3192221" y="4177778"/>
            <a:ext cx="15175765" cy="1231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t>Barlow (1996), p. 175: </a:t>
            </a:r>
          </a:p>
          <a:p>
            <a:pPr algn="l">
              <a:defRPr sz="3800"/>
            </a:pPr>
            <a:r>
              <a:t>“the lion image denotes extreme </a:t>
            </a:r>
            <a:r>
              <a:rPr>
                <a:solidFill>
                  <a:schemeClr val="accent4"/>
                </a:solidFill>
              </a:rPr>
              <a:t>fierceness</a:t>
            </a:r>
            <a:r>
              <a:t> and bloodthirsty </a:t>
            </a:r>
            <a:r>
              <a:rPr>
                <a:solidFill>
                  <a:schemeClr val="accent4"/>
                </a:solidFill>
              </a:rPr>
              <a:t>frenzy</a:t>
            </a:r>
            <a:r>
              <a:t>…”</a:t>
            </a:r>
          </a:p>
        </p:txBody>
      </p:sp>
      <p:sp>
        <p:nvSpPr>
          <p:cNvPr id="162" name="Bond (1988), pp. 372-3:…"/>
          <p:cNvSpPr txBox="1"/>
          <p:nvPr/>
        </p:nvSpPr>
        <p:spPr>
          <a:xfrm>
            <a:off x="3148379" y="9038619"/>
            <a:ext cx="16467202" cy="1802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t>Bond (1988), pp. 372-3: </a:t>
            </a:r>
          </a:p>
          <a:p>
            <a:pPr algn="l">
              <a:defRPr sz="3800"/>
            </a:pPr>
            <a:r>
              <a:t>“Heracles the victor over the θυμολέων has been making loud animal noises</a:t>
            </a:r>
          </a:p>
          <a:p>
            <a:pPr algn="l">
              <a:defRPr sz="3800"/>
            </a:pPr>
            <a:r>
              <a:t>which have proclaimed the onset of </a:t>
            </a:r>
            <a:r>
              <a:rPr>
                <a:solidFill>
                  <a:schemeClr val="accent4"/>
                </a:solidFill>
              </a:rPr>
              <a:t>madness</a:t>
            </a:r>
            <a:r>
              <a:t>.” </a:t>
            </a:r>
          </a:p>
        </p:txBody>
      </p:sp>
      <p:sp>
        <p:nvSpPr>
          <p:cNvPr id="163" name="Papadopoulou (2005), p. 159:…"/>
          <p:cNvSpPr txBox="1"/>
          <p:nvPr/>
        </p:nvSpPr>
        <p:spPr>
          <a:xfrm>
            <a:off x="3209294" y="6335149"/>
            <a:ext cx="19772046" cy="1802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t>Papadopoulou (2005), p. 159:</a:t>
            </a:r>
          </a:p>
          <a:p>
            <a:pPr algn="l">
              <a:defRPr sz="3800"/>
            </a:pPr>
            <a:r>
              <a:t>“The lion image used to describe Heracles’ </a:t>
            </a:r>
            <a:r>
              <a:rPr>
                <a:solidFill>
                  <a:schemeClr val="accent4"/>
                </a:solidFill>
              </a:rPr>
              <a:t>inflexible character</a:t>
            </a:r>
            <a:r>
              <a:t> (1211)</a:t>
            </a:r>
          </a:p>
          <a:p>
            <a:pPr algn="l">
              <a:defRPr sz="3800"/>
            </a:pPr>
            <a:r>
              <a:t>encapsulates the problem that Theseus faces in trying to dissuade his friend from suicide.” </a:t>
            </a:r>
          </a:p>
        </p:txBody>
      </p:sp>
      <p:sp>
        <p:nvSpPr>
          <p:cNvPr id="164" name="Previous Interpretations"/>
          <p:cNvSpPr txBox="1">
            <a:spLocks noGrp="1"/>
          </p:cNvSpPr>
          <p:nvPr>
            <p:ph type="title" idx="4294967295"/>
          </p:nvPr>
        </p:nvSpPr>
        <p:spPr>
          <a:prstGeom prst="rect">
            <a:avLst/>
          </a:prstGeom>
        </p:spPr>
        <p:txBody>
          <a:bodyPr/>
          <a:lstStyle/>
          <a:p>
            <a:r>
              <a:t>Previous Interpretations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ceptual Metaphor Theory"/>
          <p:cNvSpPr txBox="1">
            <a:spLocks noGrp="1"/>
          </p:cNvSpPr>
          <p:nvPr>
            <p:ph type="title"/>
          </p:nvPr>
        </p:nvSpPr>
        <p:spPr>
          <a:prstGeom prst="rect">
            <a:avLst/>
          </a:prstGeom>
        </p:spPr>
        <p:txBody>
          <a:bodyPr/>
          <a:lstStyle/>
          <a:p>
            <a:r>
              <a:t>Conceptual Metaphor Theory</a:t>
            </a:r>
          </a:p>
        </p:txBody>
      </p:sp>
      <p:sp>
        <p:nvSpPr>
          <p:cNvPr id="167" name="Source Domain"/>
          <p:cNvSpPr txBox="1"/>
          <p:nvPr/>
        </p:nvSpPr>
        <p:spPr>
          <a:xfrm>
            <a:off x="7180595" y="3826854"/>
            <a:ext cx="3177350"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Source Domain</a:t>
            </a:r>
          </a:p>
        </p:txBody>
      </p:sp>
      <p:sp>
        <p:nvSpPr>
          <p:cNvPr id="168" name="Target Domain"/>
          <p:cNvSpPr txBox="1"/>
          <p:nvPr/>
        </p:nvSpPr>
        <p:spPr>
          <a:xfrm>
            <a:off x="13438409" y="3826854"/>
            <a:ext cx="2983548"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Target Domain</a:t>
            </a:r>
          </a:p>
        </p:txBody>
      </p:sp>
      <p:sp>
        <p:nvSpPr>
          <p:cNvPr id="169" name="Circle"/>
          <p:cNvSpPr/>
          <p:nvPr/>
        </p:nvSpPr>
        <p:spPr>
          <a:xfrm>
            <a:off x="7046200" y="4862883"/>
            <a:ext cx="3446140" cy="3441692"/>
          </a:xfrm>
          <a:prstGeom prst="ellipse">
            <a:avLst/>
          </a:prstGeom>
          <a:solidFill>
            <a:srgbClr val="FFFFFF"/>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70" name="Circle"/>
          <p:cNvSpPr/>
          <p:nvPr/>
        </p:nvSpPr>
        <p:spPr>
          <a:xfrm>
            <a:off x="13207114" y="4862883"/>
            <a:ext cx="3446139" cy="3441692"/>
          </a:xfrm>
          <a:prstGeom prst="ellipse">
            <a:avLst/>
          </a:prstGeom>
          <a:solidFill>
            <a:srgbClr val="FFFFFF"/>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cxnSp>
        <p:nvCxnSpPr>
          <p:cNvPr id="171" name="Connection Line"/>
          <p:cNvCxnSpPr>
            <a:stCxn id="169" idx="0"/>
            <a:endCxn id="170" idx="0"/>
          </p:cNvCxnSpPr>
          <p:nvPr/>
        </p:nvCxnSpPr>
        <p:spPr>
          <a:xfrm>
            <a:off x="8769269" y="6583728"/>
            <a:ext cx="6160915" cy="1"/>
          </a:xfrm>
          <a:prstGeom prst="straightConnector1">
            <a:avLst/>
          </a:prstGeom>
          <a:ln w="25400">
            <a:solidFill>
              <a:srgbClr val="FFFFFF"/>
            </a:solidFill>
            <a:miter lim="400000"/>
          </a:ln>
        </p:spPr>
      </p:cxnSp>
      <p:cxnSp>
        <p:nvCxnSpPr>
          <p:cNvPr id="172" name="Connection Line"/>
          <p:cNvCxnSpPr>
            <a:stCxn id="169" idx="0"/>
            <a:endCxn id="170" idx="0"/>
          </p:cNvCxnSpPr>
          <p:nvPr/>
        </p:nvCxnSpPr>
        <p:spPr>
          <a:xfrm>
            <a:off x="8769269" y="6583728"/>
            <a:ext cx="6160915" cy="1"/>
          </a:xfrm>
          <a:prstGeom prst="straightConnector1">
            <a:avLst/>
          </a:prstGeom>
          <a:ln w="25400">
            <a:solidFill>
              <a:srgbClr val="FFFFFF"/>
            </a:solidFill>
            <a:miter lim="400000"/>
          </a:ln>
        </p:spPr>
      </p:cxnSp>
      <p:sp>
        <p:nvSpPr>
          <p:cNvPr id="173" name="Oval"/>
          <p:cNvSpPr/>
          <p:nvPr/>
        </p:nvSpPr>
        <p:spPr>
          <a:xfrm>
            <a:off x="10808834" y="5477993"/>
            <a:ext cx="2081785" cy="2211472"/>
          </a:xfrm>
          <a:prstGeom prst="ellipse">
            <a:avLst/>
          </a:prstGeom>
          <a:solidFill>
            <a:srgbClr val="FFFFFF"/>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74" name="Blended Domain"/>
          <p:cNvSpPr txBox="1"/>
          <p:nvPr/>
        </p:nvSpPr>
        <p:spPr>
          <a:xfrm>
            <a:off x="10137481" y="4402349"/>
            <a:ext cx="3424492"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Blended Domain</a:t>
            </a:r>
          </a:p>
        </p:txBody>
      </p:sp>
      <p:sp>
        <p:nvSpPr>
          <p:cNvPr id="178" name="Connection Line"/>
          <p:cNvSpPr/>
          <p:nvPr/>
        </p:nvSpPr>
        <p:spPr>
          <a:xfrm>
            <a:off x="8291492" y="6228291"/>
            <a:ext cx="4540800" cy="2668945"/>
          </a:xfrm>
          <a:custGeom>
            <a:avLst/>
            <a:gdLst/>
            <a:ahLst/>
            <a:cxnLst>
              <a:cxn ang="0">
                <a:pos x="wd2" y="hd2"/>
              </a:cxn>
              <a:cxn ang="5400000">
                <a:pos x="wd2" y="hd2"/>
              </a:cxn>
              <a:cxn ang="10800000">
                <a:pos x="wd2" y="hd2"/>
              </a:cxn>
              <a:cxn ang="16200000">
                <a:pos x="wd2" y="hd2"/>
              </a:cxn>
            </a:cxnLst>
            <a:rect l="0" t="0" r="r" b="b"/>
            <a:pathLst>
              <a:path w="21229" h="17295" extrusionOk="0">
                <a:moveTo>
                  <a:pt x="15" y="13025"/>
                </a:moveTo>
                <a:cubicBezTo>
                  <a:pt x="-371" y="21600"/>
                  <a:pt x="6700" y="17258"/>
                  <a:pt x="21229" y="0"/>
                </a:cubicBezTo>
              </a:path>
            </a:pathLst>
          </a:custGeom>
          <a:ln w="25400">
            <a:solidFill>
              <a:srgbClr val="FFFFFF"/>
            </a:solidFill>
            <a:miter lim="400000"/>
          </a:ln>
        </p:spPr>
        <p:txBody>
          <a:bodyPr/>
          <a:lstStyle/>
          <a:p>
            <a:endParaRPr/>
          </a:p>
        </p:txBody>
      </p:sp>
      <p:sp>
        <p:nvSpPr>
          <p:cNvPr id="179" name="Connection Line"/>
          <p:cNvSpPr/>
          <p:nvPr/>
        </p:nvSpPr>
        <p:spPr>
          <a:xfrm>
            <a:off x="11551708" y="6217708"/>
            <a:ext cx="1280584" cy="1280584"/>
          </a:xfrm>
          <a:custGeom>
            <a:avLst/>
            <a:gdLst/>
            <a:ahLst/>
            <a:cxnLst>
              <a:cxn ang="0">
                <a:pos x="wd2" y="hd2"/>
              </a:cxn>
              <a:cxn ang="5400000">
                <a:pos x="wd2" y="hd2"/>
              </a:cxn>
              <a:cxn ang="10800000">
                <a:pos x="wd2" y="hd2"/>
              </a:cxn>
              <a:cxn ang="16200000">
                <a:pos x="wd2" y="hd2"/>
              </a:cxn>
            </a:cxnLst>
            <a:rect l="0" t="0" r="r" b="b"/>
            <a:pathLst>
              <a:path w="20419" h="20419" extrusionOk="0">
                <a:moveTo>
                  <a:pt x="169" y="20419"/>
                </a:moveTo>
                <a:cubicBezTo>
                  <a:pt x="-1181" y="5569"/>
                  <a:pt x="5569" y="-1181"/>
                  <a:pt x="20419" y="169"/>
                </a:cubicBezTo>
              </a:path>
            </a:pathLst>
          </a:custGeom>
          <a:ln w="25400">
            <a:solidFill>
              <a:srgbClr val="FFFFFF"/>
            </a:solidFill>
            <a:miter lim="400000"/>
          </a:ln>
        </p:spPr>
        <p:txBody>
          <a:bodyPr/>
          <a:lstStyle/>
          <a:p>
            <a:endParaRPr/>
          </a:p>
        </p:txBody>
      </p:sp>
      <p:sp>
        <p:nvSpPr>
          <p:cNvPr id="180" name="Connection Line"/>
          <p:cNvSpPr/>
          <p:nvPr/>
        </p:nvSpPr>
        <p:spPr>
          <a:xfrm>
            <a:off x="11563639" y="7205072"/>
            <a:ext cx="4063022" cy="2041096"/>
          </a:xfrm>
          <a:custGeom>
            <a:avLst/>
            <a:gdLst/>
            <a:ahLst/>
            <a:cxnLst>
              <a:cxn ang="0">
                <a:pos x="wd2" y="hd2"/>
              </a:cxn>
              <a:cxn ang="5400000">
                <a:pos x="wd2" y="hd2"/>
              </a:cxn>
              <a:cxn ang="10800000">
                <a:pos x="wd2" y="hd2"/>
              </a:cxn>
              <a:cxn ang="16200000">
                <a:pos x="wd2" y="hd2"/>
              </a:cxn>
            </a:cxnLst>
            <a:rect l="0" t="0" r="r" b="b"/>
            <a:pathLst>
              <a:path w="21600" h="16234" extrusionOk="0">
                <a:moveTo>
                  <a:pt x="0" y="2827"/>
                </a:moveTo>
                <a:cubicBezTo>
                  <a:pt x="6421" y="21600"/>
                  <a:pt x="13621" y="20658"/>
                  <a:pt x="21600" y="0"/>
                </a:cubicBezTo>
              </a:path>
            </a:pathLst>
          </a:custGeom>
          <a:ln w="25400">
            <a:solidFill>
              <a:srgbClr val="FFFFFF"/>
            </a:solidFill>
            <a:miter lim="400000"/>
          </a:ln>
        </p:spPr>
        <p:txBody>
          <a:bodyP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nceptual Metaphor Theory"/>
          <p:cNvSpPr txBox="1">
            <a:spLocks noGrp="1"/>
          </p:cNvSpPr>
          <p:nvPr>
            <p:ph type="title"/>
          </p:nvPr>
        </p:nvSpPr>
        <p:spPr>
          <a:prstGeom prst="rect">
            <a:avLst/>
          </a:prstGeom>
        </p:spPr>
        <p:txBody>
          <a:bodyPr/>
          <a:lstStyle/>
          <a:p>
            <a:r>
              <a:t>Conceptual Metaphor Theory</a:t>
            </a:r>
          </a:p>
        </p:txBody>
      </p:sp>
      <p:sp>
        <p:nvSpPr>
          <p:cNvPr id="183" name="Source Domain"/>
          <p:cNvSpPr txBox="1"/>
          <p:nvPr/>
        </p:nvSpPr>
        <p:spPr>
          <a:xfrm>
            <a:off x="7180595" y="3826854"/>
            <a:ext cx="3177350"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Source Domain</a:t>
            </a:r>
          </a:p>
        </p:txBody>
      </p:sp>
      <p:sp>
        <p:nvSpPr>
          <p:cNvPr id="184" name="Target Domain"/>
          <p:cNvSpPr txBox="1"/>
          <p:nvPr/>
        </p:nvSpPr>
        <p:spPr>
          <a:xfrm>
            <a:off x="13438409" y="3826854"/>
            <a:ext cx="2983548"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Target Domain</a:t>
            </a:r>
          </a:p>
        </p:txBody>
      </p:sp>
      <p:sp>
        <p:nvSpPr>
          <p:cNvPr id="185" name="Circle"/>
          <p:cNvSpPr/>
          <p:nvPr/>
        </p:nvSpPr>
        <p:spPr>
          <a:xfrm>
            <a:off x="7046200" y="4862883"/>
            <a:ext cx="3446140" cy="3441692"/>
          </a:xfrm>
          <a:prstGeom prst="ellipse">
            <a:avLst/>
          </a:prstGeom>
          <a:solidFill>
            <a:srgbClr val="FFFFFF"/>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86" name="Circle"/>
          <p:cNvSpPr/>
          <p:nvPr/>
        </p:nvSpPr>
        <p:spPr>
          <a:xfrm>
            <a:off x="13207114" y="4862883"/>
            <a:ext cx="3446139" cy="3441692"/>
          </a:xfrm>
          <a:prstGeom prst="ellipse">
            <a:avLst/>
          </a:prstGeom>
          <a:solidFill>
            <a:srgbClr val="FFFFFF"/>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cxnSp>
        <p:nvCxnSpPr>
          <p:cNvPr id="187" name="Connection Line"/>
          <p:cNvCxnSpPr>
            <a:stCxn id="185" idx="0"/>
            <a:endCxn id="186" idx="0"/>
          </p:cNvCxnSpPr>
          <p:nvPr/>
        </p:nvCxnSpPr>
        <p:spPr>
          <a:xfrm>
            <a:off x="8769269" y="6583728"/>
            <a:ext cx="6160915" cy="1"/>
          </a:xfrm>
          <a:prstGeom prst="straightConnector1">
            <a:avLst/>
          </a:prstGeom>
          <a:ln w="25400">
            <a:solidFill>
              <a:srgbClr val="FFFFFF"/>
            </a:solidFill>
            <a:miter lim="400000"/>
          </a:ln>
        </p:spPr>
      </p:cxnSp>
      <p:cxnSp>
        <p:nvCxnSpPr>
          <p:cNvPr id="188" name="Connection Line"/>
          <p:cNvCxnSpPr>
            <a:stCxn id="185" idx="0"/>
            <a:endCxn id="186" idx="0"/>
          </p:cNvCxnSpPr>
          <p:nvPr/>
        </p:nvCxnSpPr>
        <p:spPr>
          <a:xfrm>
            <a:off x="8769269" y="6583728"/>
            <a:ext cx="6160915" cy="1"/>
          </a:xfrm>
          <a:prstGeom prst="straightConnector1">
            <a:avLst/>
          </a:prstGeom>
          <a:ln w="25400">
            <a:solidFill>
              <a:srgbClr val="FFFFFF"/>
            </a:solidFill>
            <a:miter lim="400000"/>
          </a:ln>
        </p:spPr>
      </p:cxnSp>
      <p:sp>
        <p:nvSpPr>
          <p:cNvPr id="189" name="Oval"/>
          <p:cNvSpPr/>
          <p:nvPr/>
        </p:nvSpPr>
        <p:spPr>
          <a:xfrm>
            <a:off x="10808834" y="5477993"/>
            <a:ext cx="2081785" cy="2211472"/>
          </a:xfrm>
          <a:prstGeom prst="ellipse">
            <a:avLst/>
          </a:prstGeom>
          <a:solidFill>
            <a:srgbClr val="FFFFFF"/>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190" name="Blended Domain"/>
          <p:cNvSpPr txBox="1"/>
          <p:nvPr/>
        </p:nvSpPr>
        <p:spPr>
          <a:xfrm>
            <a:off x="10137481" y="4402349"/>
            <a:ext cx="3424492"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Blended Domain</a:t>
            </a:r>
          </a:p>
        </p:txBody>
      </p:sp>
      <p:sp>
        <p:nvSpPr>
          <p:cNvPr id="198" name="Connection Line"/>
          <p:cNvSpPr/>
          <p:nvPr/>
        </p:nvSpPr>
        <p:spPr>
          <a:xfrm>
            <a:off x="8291492" y="6228291"/>
            <a:ext cx="4540800" cy="2668945"/>
          </a:xfrm>
          <a:custGeom>
            <a:avLst/>
            <a:gdLst/>
            <a:ahLst/>
            <a:cxnLst>
              <a:cxn ang="0">
                <a:pos x="wd2" y="hd2"/>
              </a:cxn>
              <a:cxn ang="5400000">
                <a:pos x="wd2" y="hd2"/>
              </a:cxn>
              <a:cxn ang="10800000">
                <a:pos x="wd2" y="hd2"/>
              </a:cxn>
              <a:cxn ang="16200000">
                <a:pos x="wd2" y="hd2"/>
              </a:cxn>
            </a:cxnLst>
            <a:rect l="0" t="0" r="r" b="b"/>
            <a:pathLst>
              <a:path w="21229" h="17295" extrusionOk="0">
                <a:moveTo>
                  <a:pt x="15" y="13025"/>
                </a:moveTo>
                <a:cubicBezTo>
                  <a:pt x="-371" y="21600"/>
                  <a:pt x="6700" y="17258"/>
                  <a:pt x="21229" y="0"/>
                </a:cubicBezTo>
              </a:path>
            </a:pathLst>
          </a:custGeom>
          <a:ln w="25400">
            <a:solidFill>
              <a:srgbClr val="FFFFFF"/>
            </a:solidFill>
            <a:miter lim="400000"/>
          </a:ln>
        </p:spPr>
        <p:txBody>
          <a:bodyPr/>
          <a:lstStyle/>
          <a:p>
            <a:endParaRPr/>
          </a:p>
        </p:txBody>
      </p:sp>
      <p:sp>
        <p:nvSpPr>
          <p:cNvPr id="199" name="Connection Line"/>
          <p:cNvSpPr/>
          <p:nvPr/>
        </p:nvSpPr>
        <p:spPr>
          <a:xfrm>
            <a:off x="11551708" y="6217708"/>
            <a:ext cx="1280584" cy="1280584"/>
          </a:xfrm>
          <a:custGeom>
            <a:avLst/>
            <a:gdLst/>
            <a:ahLst/>
            <a:cxnLst>
              <a:cxn ang="0">
                <a:pos x="wd2" y="hd2"/>
              </a:cxn>
              <a:cxn ang="5400000">
                <a:pos x="wd2" y="hd2"/>
              </a:cxn>
              <a:cxn ang="10800000">
                <a:pos x="wd2" y="hd2"/>
              </a:cxn>
              <a:cxn ang="16200000">
                <a:pos x="wd2" y="hd2"/>
              </a:cxn>
            </a:cxnLst>
            <a:rect l="0" t="0" r="r" b="b"/>
            <a:pathLst>
              <a:path w="20419" h="20419" extrusionOk="0">
                <a:moveTo>
                  <a:pt x="169" y="20419"/>
                </a:moveTo>
                <a:cubicBezTo>
                  <a:pt x="-1181" y="5569"/>
                  <a:pt x="5569" y="-1181"/>
                  <a:pt x="20419" y="169"/>
                </a:cubicBezTo>
              </a:path>
            </a:pathLst>
          </a:custGeom>
          <a:ln w="25400">
            <a:solidFill>
              <a:srgbClr val="FFFFFF"/>
            </a:solidFill>
            <a:miter lim="400000"/>
          </a:ln>
        </p:spPr>
        <p:txBody>
          <a:bodyPr/>
          <a:lstStyle/>
          <a:p>
            <a:endParaRPr/>
          </a:p>
        </p:txBody>
      </p:sp>
      <p:sp>
        <p:nvSpPr>
          <p:cNvPr id="200" name="Connection Line"/>
          <p:cNvSpPr/>
          <p:nvPr/>
        </p:nvSpPr>
        <p:spPr>
          <a:xfrm>
            <a:off x="11563639" y="7205072"/>
            <a:ext cx="4063022" cy="2041096"/>
          </a:xfrm>
          <a:custGeom>
            <a:avLst/>
            <a:gdLst/>
            <a:ahLst/>
            <a:cxnLst>
              <a:cxn ang="0">
                <a:pos x="wd2" y="hd2"/>
              </a:cxn>
              <a:cxn ang="5400000">
                <a:pos x="wd2" y="hd2"/>
              </a:cxn>
              <a:cxn ang="10800000">
                <a:pos x="wd2" y="hd2"/>
              </a:cxn>
              <a:cxn ang="16200000">
                <a:pos x="wd2" y="hd2"/>
              </a:cxn>
            </a:cxnLst>
            <a:rect l="0" t="0" r="r" b="b"/>
            <a:pathLst>
              <a:path w="21600" h="16234" extrusionOk="0">
                <a:moveTo>
                  <a:pt x="0" y="2827"/>
                </a:moveTo>
                <a:cubicBezTo>
                  <a:pt x="6421" y="21600"/>
                  <a:pt x="13621" y="20658"/>
                  <a:pt x="21600" y="0"/>
                </a:cubicBezTo>
              </a:path>
            </a:pathLst>
          </a:custGeom>
          <a:ln w="25400">
            <a:solidFill>
              <a:srgbClr val="FFFFFF"/>
            </a:solidFill>
            <a:miter lim="400000"/>
          </a:ln>
        </p:spPr>
        <p:txBody>
          <a:bodyPr/>
          <a:lstStyle/>
          <a:p>
            <a:endParaRPr/>
          </a:p>
        </p:txBody>
      </p:sp>
      <p:sp>
        <p:nvSpPr>
          <p:cNvPr id="194" name="Hot Liquid"/>
          <p:cNvSpPr txBox="1"/>
          <p:nvPr/>
        </p:nvSpPr>
        <p:spPr>
          <a:xfrm>
            <a:off x="5723662" y="8528216"/>
            <a:ext cx="2172781"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Hot Liquid</a:t>
            </a:r>
          </a:p>
        </p:txBody>
      </p:sp>
      <p:sp>
        <p:nvSpPr>
          <p:cNvPr id="195" name="Anger"/>
          <p:cNvSpPr txBox="1"/>
          <p:nvPr/>
        </p:nvSpPr>
        <p:spPr>
          <a:xfrm>
            <a:off x="16173215" y="8528216"/>
            <a:ext cx="1291337"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Anger</a:t>
            </a:r>
          </a:p>
        </p:txBody>
      </p:sp>
      <p:sp>
        <p:nvSpPr>
          <p:cNvPr id="196" name="“His blood is boiling.”…"/>
          <p:cNvSpPr txBox="1"/>
          <p:nvPr/>
        </p:nvSpPr>
        <p:spPr>
          <a:xfrm>
            <a:off x="8338589" y="9687098"/>
            <a:ext cx="7022276" cy="26926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500"/>
            </a:pPr>
            <a:r>
              <a:t>“His blood is boiling.”</a:t>
            </a:r>
          </a:p>
          <a:p>
            <a:pPr>
              <a:defRPr sz="3500"/>
            </a:pPr>
            <a:endParaRPr/>
          </a:p>
          <a:p>
            <a:pPr>
              <a:defRPr sz="3500"/>
            </a:pPr>
            <a:r>
              <a:t>“He is seething with rage.”</a:t>
            </a:r>
          </a:p>
          <a:p>
            <a:pPr>
              <a:defRPr sz="3500"/>
            </a:pPr>
            <a:r>
              <a:t>“You’re just adding fuel to the fire.”</a:t>
            </a:r>
          </a:p>
          <a:p>
            <a:pPr>
              <a:defRPr sz="3500"/>
            </a:pPr>
            <a:r>
              <a:t>“Simmer down!”</a:t>
            </a:r>
          </a:p>
        </p:txBody>
      </p:sp>
      <p:sp>
        <p:nvSpPr>
          <p:cNvPr id="197" name="Text"/>
          <p:cNvSpPr txBox="1"/>
          <p:nvPr/>
        </p:nvSpPr>
        <p:spPr>
          <a:xfrm>
            <a:off x="11982500" y="6754317"/>
            <a:ext cx="673000" cy="461366"/>
          </a:xfrm>
          <a:prstGeom prst="rect">
            <a:avLst/>
          </a:prstGeom>
          <a:ln w="12700">
            <a:miter lim="400000"/>
          </a:ln>
        </p:spPr>
        <p:txBody>
          <a:bodyPr wrap="none" lIns="50800" tIns="50800" rIns="50800" bIns="50800" anchor="ctr">
            <a:spAutoFit/>
          </a:bodyPr>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humos Is A Lion"/>
          <p:cNvSpPr txBox="1">
            <a:spLocks noGrp="1"/>
          </p:cNvSpPr>
          <p:nvPr>
            <p:ph type="title"/>
          </p:nvPr>
        </p:nvSpPr>
        <p:spPr>
          <a:prstGeom prst="rect">
            <a:avLst/>
          </a:prstGeom>
        </p:spPr>
        <p:txBody>
          <a:bodyPr/>
          <a:lstStyle/>
          <a:p>
            <a:r>
              <a:t>Thumos Is A Lion</a:t>
            </a:r>
          </a:p>
        </p:txBody>
      </p:sp>
      <p:sp>
        <p:nvSpPr>
          <p:cNvPr id="203" name="A Conceptual Metapho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 Conceptual Metaphor</a:t>
            </a:r>
          </a:p>
        </p:txBody>
      </p:sp>
      <p:sp>
        <p:nvSpPr>
          <p:cNvPr id="204" name="Pindar Isthmian 4.45-47…"/>
          <p:cNvSpPr txBox="1"/>
          <p:nvPr/>
        </p:nvSpPr>
        <p:spPr>
          <a:xfrm>
            <a:off x="3408382" y="6238712"/>
            <a:ext cx="7842175" cy="2945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t>Pindar </a:t>
            </a:r>
            <a:r>
              <a:rPr i="1"/>
              <a:t>Isthmian</a:t>
            </a:r>
            <a:r>
              <a:t> 4.45-47</a:t>
            </a:r>
          </a:p>
          <a:p>
            <a:pPr algn="l">
              <a:defRPr sz="3800"/>
            </a:pPr>
            <a:endParaRPr/>
          </a:p>
          <a:p>
            <a:pPr algn="l">
              <a:defRPr sz="3800"/>
            </a:pPr>
            <a:r>
              <a:t>…τόλμᾳ γὰρ εἰκὼς </a:t>
            </a:r>
          </a:p>
          <a:p>
            <a:pPr algn="l">
              <a:defRPr sz="3800"/>
            </a:pPr>
            <a:r>
              <a:rPr>
                <a:solidFill>
                  <a:schemeClr val="accent4"/>
                </a:solidFill>
              </a:rPr>
              <a:t>θυμὸν</a:t>
            </a:r>
            <a:r>
              <a:t> ἐριβρεμετᾶν θηρῶν </a:t>
            </a:r>
            <a:r>
              <a:rPr>
                <a:solidFill>
                  <a:schemeClr val="accent4"/>
                </a:solidFill>
              </a:rPr>
              <a:t>λεόντων</a:t>
            </a:r>
            <a:r>
              <a:t> </a:t>
            </a:r>
          </a:p>
          <a:p>
            <a:pPr algn="l">
              <a:defRPr sz="3800"/>
            </a:pPr>
            <a:r>
              <a:t>ἐν πόνῳ, μῆτιν δ᾽ ἀλώπηξ…</a:t>
            </a:r>
          </a:p>
        </p:txBody>
      </p:sp>
      <p:sp>
        <p:nvSpPr>
          <p:cNvPr id="205" name="Tyrtaeus fr. 13…"/>
          <p:cNvSpPr txBox="1"/>
          <p:nvPr/>
        </p:nvSpPr>
        <p:spPr>
          <a:xfrm>
            <a:off x="3341295" y="3711523"/>
            <a:ext cx="9461298" cy="2374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t>Tyrtaeus fr. 13</a:t>
            </a:r>
          </a:p>
          <a:p>
            <a:pPr algn="l">
              <a:defRPr sz="3800"/>
            </a:pPr>
            <a:endParaRPr/>
          </a:p>
          <a:p>
            <a:pPr algn="l">
              <a:defRPr sz="3800"/>
            </a:pPr>
            <a:r>
              <a:t>ἀίθωνος δὲ </a:t>
            </a:r>
            <a:r>
              <a:rPr>
                <a:solidFill>
                  <a:schemeClr val="accent4"/>
                </a:solidFill>
              </a:rPr>
              <a:t>λέοντος</a:t>
            </a:r>
            <a:r>
              <a:t> ἔχων ἐν στήθεσι </a:t>
            </a:r>
            <a:r>
              <a:rPr>
                <a:solidFill>
                  <a:schemeClr val="accent4"/>
                </a:solidFill>
              </a:rPr>
              <a:t>θυμόν</a:t>
            </a:r>
          </a:p>
        </p:txBody>
      </p:sp>
      <p:sp>
        <p:nvSpPr>
          <p:cNvPr id="206" name="“with a tawny lion’s spirit in his breast”"/>
          <p:cNvSpPr txBox="1"/>
          <p:nvPr/>
        </p:nvSpPr>
        <p:spPr>
          <a:xfrm>
            <a:off x="14151218" y="4875854"/>
            <a:ext cx="8399578" cy="659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t>“with a tawny </a:t>
            </a:r>
            <a:r>
              <a:rPr>
                <a:solidFill>
                  <a:schemeClr val="accent4"/>
                </a:solidFill>
              </a:rPr>
              <a:t>lion’s spirit</a:t>
            </a:r>
            <a:r>
              <a:t> in his breast”</a:t>
            </a:r>
          </a:p>
        </p:txBody>
      </p:sp>
      <p:sp>
        <p:nvSpPr>
          <p:cNvPr id="207" name="“…for in daring he resembled the courage…"/>
          <p:cNvSpPr txBox="1"/>
          <p:nvPr/>
        </p:nvSpPr>
        <p:spPr>
          <a:xfrm>
            <a:off x="14060236" y="7602295"/>
            <a:ext cx="9151468" cy="1802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t>“…for in daring he resembled the </a:t>
            </a:r>
            <a:r>
              <a:rPr>
                <a:solidFill>
                  <a:schemeClr val="accent4"/>
                </a:solidFill>
              </a:rPr>
              <a:t>courage</a:t>
            </a:r>
          </a:p>
          <a:p>
            <a:pPr algn="l">
              <a:defRPr sz="3800"/>
            </a:pPr>
            <a:r>
              <a:t>of loud-roaring </a:t>
            </a:r>
            <a:r>
              <a:rPr>
                <a:solidFill>
                  <a:schemeClr val="accent4"/>
                </a:solidFill>
              </a:rPr>
              <a:t>lions</a:t>
            </a:r>
            <a:r>
              <a:t> in toil,</a:t>
            </a:r>
          </a:p>
          <a:p>
            <a:pPr algn="l">
              <a:defRPr sz="3800"/>
            </a:pPr>
            <a:r>
              <a:t>but in cunning he resembles the fox…”</a:t>
            </a:r>
          </a:p>
        </p:txBody>
      </p:sp>
      <p:sp>
        <p:nvSpPr>
          <p:cNvPr id="208" name="Aeschylus, Seven 53-54…"/>
          <p:cNvSpPr txBox="1"/>
          <p:nvPr/>
        </p:nvSpPr>
        <p:spPr>
          <a:xfrm>
            <a:off x="3434192" y="9799347"/>
            <a:ext cx="8793379" cy="2945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t>Aeschylus, </a:t>
            </a:r>
            <a:r>
              <a:rPr i="1"/>
              <a:t>Seven</a:t>
            </a:r>
            <a:r>
              <a:t> 53-54</a:t>
            </a:r>
          </a:p>
          <a:p>
            <a:pPr algn="l">
              <a:defRPr sz="3800"/>
            </a:pPr>
            <a:endParaRPr/>
          </a:p>
          <a:p>
            <a:pPr algn="l">
              <a:defRPr sz="3800"/>
            </a:pPr>
            <a:r>
              <a:t>σιδηρόφρων γὰρ </a:t>
            </a:r>
            <a:r>
              <a:rPr>
                <a:solidFill>
                  <a:schemeClr val="accent4"/>
                </a:solidFill>
              </a:rPr>
              <a:t>θυμὸς</a:t>
            </a:r>
            <a:r>
              <a:t> ἀνδρείᾳ φλέγων</a:t>
            </a:r>
          </a:p>
          <a:p>
            <a:pPr algn="l">
              <a:defRPr sz="3800"/>
            </a:pPr>
            <a:r>
              <a:t>ἔπνει, </a:t>
            </a:r>
            <a:r>
              <a:rPr>
                <a:solidFill>
                  <a:schemeClr val="accent4"/>
                </a:solidFill>
              </a:rPr>
              <a:t>λεόντων</a:t>
            </a:r>
            <a:r>
              <a:t> ὡς Ἄρη δεδορκότων</a:t>
            </a:r>
          </a:p>
        </p:txBody>
      </p:sp>
      <p:sp>
        <p:nvSpPr>
          <p:cNvPr id="209" name="“Their iron-hearted spirit blew…"/>
          <p:cNvSpPr txBox="1"/>
          <p:nvPr/>
        </p:nvSpPr>
        <p:spPr>
          <a:xfrm>
            <a:off x="13846926" y="10845437"/>
            <a:ext cx="9578087" cy="1231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800"/>
            </a:pPr>
            <a:r>
              <a:t>“Their iron-hearted </a:t>
            </a:r>
            <a:r>
              <a:rPr>
                <a:solidFill>
                  <a:schemeClr val="accent4"/>
                </a:solidFill>
              </a:rPr>
              <a:t>spirit </a:t>
            </a:r>
            <a:r>
              <a:t>blew</a:t>
            </a:r>
          </a:p>
          <a:p>
            <a:pPr algn="l">
              <a:defRPr sz="3800"/>
            </a:pPr>
            <a:r>
              <a:t>blazing with courage, as of fierce-eyed </a:t>
            </a:r>
            <a:r>
              <a:rPr>
                <a:solidFill>
                  <a:schemeClr val="accent4"/>
                </a:solidFill>
              </a:rPr>
              <a:t>lions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humos Is A Lion"/>
          <p:cNvSpPr txBox="1">
            <a:spLocks noGrp="1"/>
          </p:cNvSpPr>
          <p:nvPr>
            <p:ph type="title"/>
          </p:nvPr>
        </p:nvSpPr>
        <p:spPr>
          <a:prstGeom prst="rect">
            <a:avLst/>
          </a:prstGeom>
        </p:spPr>
        <p:txBody>
          <a:bodyPr/>
          <a:lstStyle/>
          <a:p>
            <a:r>
              <a:t>Thumos Is A Lion</a:t>
            </a:r>
          </a:p>
        </p:txBody>
      </p:sp>
      <p:sp>
        <p:nvSpPr>
          <p:cNvPr id="212" name="The Two Paradigm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Two Paradigms</a:t>
            </a:r>
          </a:p>
        </p:txBody>
      </p:sp>
      <p:sp>
        <p:nvSpPr>
          <p:cNvPr id="213" name="Iliadic Lion - The Hunter"/>
          <p:cNvSpPr txBox="1"/>
          <p:nvPr/>
        </p:nvSpPr>
        <p:spPr>
          <a:xfrm>
            <a:off x="3173859" y="3949263"/>
            <a:ext cx="4864673"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Iliadic Lion - The Hunter</a:t>
            </a:r>
          </a:p>
        </p:txBody>
      </p:sp>
      <p:sp>
        <p:nvSpPr>
          <p:cNvPr id="214" name="Odyssean Lion - The Protector"/>
          <p:cNvSpPr txBox="1"/>
          <p:nvPr/>
        </p:nvSpPr>
        <p:spPr>
          <a:xfrm>
            <a:off x="13440770" y="3949263"/>
            <a:ext cx="6207063" cy="609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vl1pPr>
          </a:lstStyle>
          <a:p>
            <a:r>
              <a:t>Odyssean Lion - The Protector</a:t>
            </a:r>
          </a:p>
        </p:txBody>
      </p:sp>
      <p:pic>
        <p:nvPicPr>
          <p:cNvPr id="215" name="main-image.jpeg" descr="main-image.jpeg"/>
          <p:cNvPicPr>
            <a:picLocks noChangeAspect="1"/>
          </p:cNvPicPr>
          <p:nvPr/>
        </p:nvPicPr>
        <p:blipFill>
          <a:blip r:embed="rId2"/>
          <a:stretch>
            <a:fillRect/>
          </a:stretch>
        </p:blipFill>
        <p:spPr>
          <a:xfrm>
            <a:off x="3291564" y="4919935"/>
            <a:ext cx="8570639" cy="6856513"/>
          </a:xfrm>
          <a:prstGeom prst="rect">
            <a:avLst/>
          </a:prstGeom>
          <a:ln w="12700">
            <a:miter lim="400000"/>
          </a:ln>
        </p:spPr>
      </p:pic>
      <p:sp>
        <p:nvSpPr>
          <p:cNvPr id="216" name="Lion felling a bull, ca. 525-500 BC, MET Museum"/>
          <p:cNvSpPr txBox="1"/>
          <p:nvPr/>
        </p:nvSpPr>
        <p:spPr>
          <a:xfrm>
            <a:off x="4188269" y="12137265"/>
            <a:ext cx="6777229"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Lion felling a bull, ca. 525-500 BC, MET Museum</a:t>
            </a:r>
          </a:p>
        </p:txBody>
      </p:sp>
      <p:sp>
        <p:nvSpPr>
          <p:cNvPr id="217" name="Terrace of Lions, Delos, ca. 600 BC"/>
          <p:cNvSpPr txBox="1"/>
          <p:nvPr/>
        </p:nvSpPr>
        <p:spPr>
          <a:xfrm>
            <a:off x="14944128" y="12137265"/>
            <a:ext cx="4912767"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Terrace of Lions, Delos, ca. 600 BC</a:t>
            </a:r>
          </a:p>
        </p:txBody>
      </p:sp>
      <p:pic>
        <p:nvPicPr>
          <p:cNvPr id="218" name="929.jpg" descr="929.jpg"/>
          <p:cNvPicPr>
            <a:picLocks noChangeAspect="1"/>
          </p:cNvPicPr>
          <p:nvPr/>
        </p:nvPicPr>
        <p:blipFill>
          <a:blip r:embed="rId3"/>
          <a:srcRect l="14371" r="13129" b="11776"/>
          <a:stretch>
            <a:fillRect/>
          </a:stretch>
        </p:blipFill>
        <p:spPr>
          <a:xfrm>
            <a:off x="13422677" y="4871566"/>
            <a:ext cx="8570673" cy="695309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humos Is A Lion"/>
          <p:cNvSpPr txBox="1">
            <a:spLocks noGrp="1"/>
          </p:cNvSpPr>
          <p:nvPr>
            <p:ph type="title"/>
          </p:nvPr>
        </p:nvSpPr>
        <p:spPr>
          <a:prstGeom prst="rect">
            <a:avLst/>
          </a:prstGeom>
        </p:spPr>
        <p:txBody>
          <a:bodyPr/>
          <a:lstStyle/>
          <a:p>
            <a:r>
              <a:t>Thumos Is A Lion</a:t>
            </a:r>
          </a:p>
        </p:txBody>
      </p:sp>
      <p:sp>
        <p:nvSpPr>
          <p:cNvPr id="221" name="The Iliadic Paradig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Iliadic Paradigm</a:t>
            </a:r>
          </a:p>
        </p:txBody>
      </p:sp>
      <p:sp>
        <p:nvSpPr>
          <p:cNvPr id="222" name="Clarke (1995), p. 147:…"/>
          <p:cNvSpPr txBox="1"/>
          <p:nvPr/>
        </p:nvSpPr>
        <p:spPr>
          <a:xfrm>
            <a:off x="5215380" y="3840241"/>
            <a:ext cx="15788476" cy="2945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Clarke (1995), p. 147:</a:t>
            </a:r>
          </a:p>
          <a:p>
            <a:pPr algn="l">
              <a:defRPr sz="3800"/>
            </a:pPr>
            <a:r>
              <a:t>“the lion stands for the warrior’s most violent and warlike mood – in other words, for his state of mind when he behaves in the way that defines him as a hero.”</a:t>
            </a:r>
          </a:p>
        </p:txBody>
      </p:sp>
      <p:sp>
        <p:nvSpPr>
          <p:cNvPr id="223" name="Clarke (1995), p. 150:…"/>
          <p:cNvSpPr txBox="1"/>
          <p:nvPr/>
        </p:nvSpPr>
        <p:spPr>
          <a:xfrm>
            <a:off x="5287010" y="6833328"/>
            <a:ext cx="15645217" cy="351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Clarke (1995), p. 150:</a:t>
            </a:r>
          </a:p>
          <a:p>
            <a:pPr algn="l">
              <a:defRPr sz="3800"/>
            </a:pPr>
            <a:r>
              <a:t>Achilles “has the strength and power that characterize the hero, but lacks the circumspection and restraint that should make a mortal man aware of his limitations.”</a:t>
            </a:r>
          </a:p>
          <a:p>
            <a:pPr lvl="3" algn="l">
              <a:defRPr sz="3800"/>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humos Is A Lion"/>
          <p:cNvSpPr txBox="1">
            <a:spLocks noGrp="1"/>
          </p:cNvSpPr>
          <p:nvPr>
            <p:ph type="title"/>
          </p:nvPr>
        </p:nvSpPr>
        <p:spPr>
          <a:prstGeom prst="rect">
            <a:avLst/>
          </a:prstGeom>
        </p:spPr>
        <p:txBody>
          <a:bodyPr/>
          <a:lstStyle/>
          <a:p>
            <a:r>
              <a:t>Thumos Is A Lion</a:t>
            </a:r>
          </a:p>
        </p:txBody>
      </p:sp>
      <p:sp>
        <p:nvSpPr>
          <p:cNvPr id="226" name="The Iliadic Paradig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Iliadic Paradigm</a:t>
            </a:r>
          </a:p>
        </p:txBody>
      </p:sp>
      <p:sp>
        <p:nvSpPr>
          <p:cNvPr id="227" name="Clarke (1995), p. 147:…"/>
          <p:cNvSpPr txBox="1"/>
          <p:nvPr/>
        </p:nvSpPr>
        <p:spPr>
          <a:xfrm>
            <a:off x="5215380" y="3840241"/>
            <a:ext cx="15788476" cy="2945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Clarke (1995), p. 147:</a:t>
            </a:r>
          </a:p>
          <a:p>
            <a:pPr algn="l">
              <a:defRPr sz="3800"/>
            </a:pPr>
            <a:r>
              <a:t>“the lion stands for the warrior’s most violent and warlike mood – in other words, for his state of mind when he behaves in the way that defines him as a hero.”</a:t>
            </a:r>
          </a:p>
        </p:txBody>
      </p:sp>
      <p:sp>
        <p:nvSpPr>
          <p:cNvPr id="228" name="Clarke (1995), p. 150:…"/>
          <p:cNvSpPr txBox="1"/>
          <p:nvPr/>
        </p:nvSpPr>
        <p:spPr>
          <a:xfrm>
            <a:off x="5287010" y="6833328"/>
            <a:ext cx="15645217" cy="351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t>Clarke (1995), p. 150:</a:t>
            </a:r>
          </a:p>
          <a:p>
            <a:pPr algn="l">
              <a:defRPr sz="3800"/>
            </a:pPr>
            <a:r>
              <a:t>Achilles “has the strength and power that characterize the hero, but lacks the circumspection and restraint that should make a mortal man aware of his limitations.”</a:t>
            </a:r>
          </a:p>
          <a:p>
            <a:pPr lvl="3" algn="l">
              <a:defRPr sz="3800"/>
            </a:pPr>
            <a:endParaRPr/>
          </a:p>
        </p:txBody>
      </p:sp>
      <p:sp>
        <p:nvSpPr>
          <p:cNvPr id="229" name="e.g. Sarpedon crosses the stockade like a lion whose θυμός orders him to snatch a sheep from the flock (κέλεται δέ ἑ θυμὸς ἀγήνωρ, 12.300).…"/>
          <p:cNvSpPr txBox="1"/>
          <p:nvPr/>
        </p:nvSpPr>
        <p:spPr>
          <a:xfrm>
            <a:off x="5287010" y="9514569"/>
            <a:ext cx="15645217" cy="580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800"/>
            </a:pPr>
            <a:r>
              <a:rPr i="1"/>
              <a:t>e.g. </a:t>
            </a:r>
            <a:r>
              <a:t>Sarpedon crosses the stockade like a lion whose θυμός orders him to snatch a sheep from the flock (κέλεται δέ ἑ θυμὸς ἀγήνωρ, 12.300). </a:t>
            </a:r>
          </a:p>
          <a:p>
            <a:pPr algn="l">
              <a:defRPr sz="3800"/>
            </a:pPr>
            <a:endParaRPr/>
          </a:p>
          <a:p>
            <a:pPr algn="l">
              <a:defRPr sz="3800"/>
            </a:pPr>
            <a:r>
              <a:rPr i="1"/>
              <a:t>e.g. </a:t>
            </a:r>
            <a:r>
              <a:t>Apollo describes Achilles as a lion whose βίη and θυμός compel him to attack the flocks of men (λέων δ᾽ ὣς ἄγρια οἶδεν, / ὅς τ᾽ ἐπεὶ ἂρ μεγάλῃ τε βίῃ καὶ ἀγήνορι θυμῷ, 24.41-42).</a:t>
            </a:r>
          </a:p>
          <a:p>
            <a:pPr algn="l">
              <a:defRPr sz="3800"/>
            </a:pPr>
            <a:endParaRPr/>
          </a:p>
          <a:p>
            <a:pPr algn="l">
              <a:defRPr sz="3800"/>
            </a:pPr>
            <a:endParaRPr/>
          </a:p>
          <a:p>
            <a:pPr lvl="3" algn="l">
              <a:defRPr sz="3800"/>
            </a:pPr>
            <a:endParaRPr/>
          </a:p>
        </p:txBody>
      </p:sp>
    </p:spTree>
  </p:cSld>
  <p:clrMapOvr>
    <a:masterClrMapping/>
  </p:clrMapOvr>
  <p:transition spd="med"/>
</p:sld>
</file>

<file path=ppt/theme/theme1.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2978</Words>
  <Application>Microsoft Macintosh PowerPoint</Application>
  <PresentationFormat>Custom</PresentationFormat>
  <Paragraphs>344</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Helvetica Neue</vt:lpstr>
      <vt:lpstr>Helvetica Neue Medium</vt:lpstr>
      <vt:lpstr>20_BasicBlack</vt:lpstr>
      <vt:lpstr>Why is the Wild Lion Still and Silent?</vt:lpstr>
      <vt:lpstr>Herakles, 1202-1213</vt:lpstr>
      <vt:lpstr>Previous Interpretations</vt:lpstr>
      <vt:lpstr>Conceptual Metaphor Theory</vt:lpstr>
      <vt:lpstr>Conceptual Metaphor Theory</vt:lpstr>
      <vt:lpstr>Thumos Is A Lion</vt:lpstr>
      <vt:lpstr>Thumos Is A Lion</vt:lpstr>
      <vt:lpstr>Thumos Is A Lion</vt:lpstr>
      <vt:lpstr>Thumos Is A Lion</vt:lpstr>
      <vt:lpstr>Herakles, 1202-1213</vt:lpstr>
      <vt:lpstr>Herakles, 1202-1213</vt:lpstr>
      <vt:lpstr>Thumos Is A Lion</vt:lpstr>
      <vt:lpstr>Thumos Is A Lion</vt:lpstr>
      <vt:lpstr>Thumos Is A Lion</vt:lpstr>
      <vt:lpstr>Thumos Is A Lion</vt:lpstr>
      <vt:lpstr>Thumos Is A Lion</vt:lpstr>
      <vt:lpstr>Thumos Is A Lion</vt:lpstr>
      <vt:lpstr>Thumos Is A Lion</vt:lpstr>
      <vt:lpstr>Herakles and Odysseus</vt:lpstr>
      <vt:lpstr>Herakles and Odysseus</vt:lpstr>
      <vt:lpstr>Herakles and Odysseus</vt:lpstr>
      <vt:lpstr>Herakles, 1202-1213</vt:lpstr>
      <vt:lpstr>PowerPoint Presentation</vt:lpstr>
      <vt:lpstr>Herakles’ Thumos as a Lion</vt:lpstr>
      <vt:lpstr>Herakles and Odysseus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the Wild Lion Still and Silent?</dc:title>
  <cp:lastModifiedBy>Rebekah Rust</cp:lastModifiedBy>
  <cp:revision>1</cp:revision>
  <dcterms:modified xsi:type="dcterms:W3CDTF">2022-03-24T10:32:03Z</dcterms:modified>
</cp:coreProperties>
</file>