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7" r:id="rId2"/>
    <p:sldId id="288" r:id="rId3"/>
    <p:sldId id="289" r:id="rId4"/>
    <p:sldId id="290" r:id="rId5"/>
    <p:sldId id="291" r:id="rId6"/>
    <p:sldId id="292" r:id="rId7"/>
    <p:sldId id="293" r:id="rId8"/>
    <p:sldId id="271" r:id="rId9"/>
    <p:sldId id="276" r:id="rId10"/>
    <p:sldId id="294" r:id="rId11"/>
    <p:sldId id="272" r:id="rId12"/>
    <p:sldId id="274" r:id="rId13"/>
    <p:sldId id="273" r:id="rId14"/>
    <p:sldId id="277" r:id="rId15"/>
    <p:sldId id="278" r:id="rId16"/>
    <p:sldId id="279" r:id="rId17"/>
    <p:sldId id="268" r:id="rId18"/>
    <p:sldId id="296" r:id="rId19"/>
    <p:sldId id="280" r:id="rId20"/>
    <p:sldId id="281" r:id="rId21"/>
    <p:sldId id="29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299"/>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2" d="100"/>
          <a:sy n="92" d="100"/>
        </p:scale>
        <p:origin x="48" y="2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A3D7CE-13F6-4C36-B109-962781C320DA}"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F6D3-73CA-4C8D-A36D-00015322613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652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A3D7CE-13F6-4C36-B109-962781C320DA}"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279091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A3D7CE-13F6-4C36-B109-962781C320DA}"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33670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A3D7CE-13F6-4C36-B109-962781C320DA}"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376154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A3D7CE-13F6-4C36-B109-962781C320DA}"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6F6D3-73CA-4C8D-A36D-00015322613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76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A3D7CE-13F6-4C36-B109-962781C320DA}"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233070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A3D7CE-13F6-4C36-B109-962781C320DA}" type="datetimeFigureOut">
              <a:rPr lang="en-US" smtClean="0"/>
              <a:t>3/22/2022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158339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A3D7CE-13F6-4C36-B109-962781C320DA}" type="datetimeFigureOut">
              <a:rPr lang="en-US" smtClean="0"/>
              <a:t>3/22/2022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103181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A3D7CE-13F6-4C36-B109-962781C320DA}" type="datetimeFigureOut">
              <a:rPr lang="en-US" smtClean="0"/>
              <a:t>3/22/2022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250705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A3D7CE-13F6-4C36-B109-962781C320DA}" type="datetimeFigureOut">
              <a:rPr lang="en-US" smtClean="0"/>
              <a:t>3/22/2022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BA6F6D3-73CA-4C8D-A36D-000153226135}" type="slidenum">
              <a:rPr lang="en-US" smtClean="0"/>
              <a:t>‹#›</a:t>
            </a:fld>
            <a:endParaRPr lang="en-US"/>
          </a:p>
        </p:txBody>
      </p:sp>
    </p:spTree>
    <p:extLst>
      <p:ext uri="{BB962C8B-B14F-4D97-AF65-F5344CB8AC3E}">
        <p14:creationId xmlns:p14="http://schemas.microsoft.com/office/powerpoint/2010/main" val="52738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A3D7CE-13F6-4C36-B109-962781C320DA}"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6F6D3-73CA-4C8D-A36D-000153226135}" type="slidenum">
              <a:rPr lang="en-US" smtClean="0"/>
              <a:t>‹#›</a:t>
            </a:fld>
            <a:endParaRPr lang="en-US"/>
          </a:p>
        </p:txBody>
      </p:sp>
    </p:spTree>
    <p:extLst>
      <p:ext uri="{BB962C8B-B14F-4D97-AF65-F5344CB8AC3E}">
        <p14:creationId xmlns:p14="http://schemas.microsoft.com/office/powerpoint/2010/main" val="20489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A3D7CE-13F6-4C36-B109-962781C320DA}" type="datetimeFigureOut">
              <a:rPr lang="en-US" smtClean="0"/>
              <a:t>3/22/2022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BA6F6D3-73CA-4C8D-A36D-00015322613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64908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A08E-C904-4714-BF1C-8183E6AC4CAE}"/>
              </a:ext>
            </a:extLst>
          </p:cNvPr>
          <p:cNvSpPr>
            <a:spLocks noGrp="1"/>
          </p:cNvSpPr>
          <p:nvPr>
            <p:ph type="ctrTitle"/>
          </p:nvPr>
        </p:nvSpPr>
        <p:spPr/>
        <p:txBody>
          <a:bodyPr/>
          <a:lstStyle/>
          <a:p>
            <a:r>
              <a:rPr lang="en-US" dirty="0">
                <a:latin typeface="Bodoni MT" panose="02070603080606020203" pitchFamily="18" charset="0"/>
              </a:rPr>
              <a:t>Cicero’s Gladiator</a:t>
            </a:r>
          </a:p>
        </p:txBody>
      </p:sp>
      <p:sp>
        <p:nvSpPr>
          <p:cNvPr id="3" name="Subtitle 2">
            <a:extLst>
              <a:ext uri="{FF2B5EF4-FFF2-40B4-BE49-F238E27FC236}">
                <a16:creationId xmlns:a16="http://schemas.microsoft.com/office/drawing/2014/main" id="{CD432208-AE69-4BEE-9033-B2CC992AB77E}"/>
              </a:ext>
            </a:extLst>
          </p:cNvPr>
          <p:cNvSpPr>
            <a:spLocks noGrp="1"/>
          </p:cNvSpPr>
          <p:nvPr>
            <p:ph type="subTitle" idx="1"/>
          </p:nvPr>
        </p:nvSpPr>
        <p:spPr/>
        <p:txBody>
          <a:bodyPr/>
          <a:lstStyle/>
          <a:p>
            <a:r>
              <a:rPr lang="en-US" dirty="0"/>
              <a:t>Caroline Spurr</a:t>
            </a:r>
          </a:p>
        </p:txBody>
      </p:sp>
    </p:spTree>
    <p:extLst>
      <p:ext uri="{BB962C8B-B14F-4D97-AF65-F5344CB8AC3E}">
        <p14:creationId xmlns:p14="http://schemas.microsoft.com/office/powerpoint/2010/main" val="155889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56743-654C-4FAD-8782-E68FD636C6B9}"/>
              </a:ext>
            </a:extLst>
          </p:cNvPr>
          <p:cNvSpPr>
            <a:spLocks noGrp="1"/>
          </p:cNvSpPr>
          <p:nvPr>
            <p:ph type="title"/>
          </p:nvPr>
        </p:nvSpPr>
        <p:spPr/>
        <p:txBody>
          <a:bodyPr/>
          <a:lstStyle/>
          <a:p>
            <a:r>
              <a:rPr lang="mi-NZ" sz="4800" b="1" dirty="0">
                <a:latin typeface="Bodoni MT" panose="02070603080606020203" pitchFamily="18" charset="0"/>
              </a:rPr>
              <a:t>Marcus Antonius</a:t>
            </a:r>
            <a:endParaRPr lang="en-US" dirty="0"/>
          </a:p>
        </p:txBody>
      </p:sp>
      <p:sp>
        <p:nvSpPr>
          <p:cNvPr id="3" name="Content Placeholder 2">
            <a:extLst>
              <a:ext uri="{FF2B5EF4-FFF2-40B4-BE49-F238E27FC236}">
                <a16:creationId xmlns:a16="http://schemas.microsoft.com/office/drawing/2014/main" id="{5E74F1C0-B816-4DE1-ADFA-BB24FE28EDA8}"/>
              </a:ext>
            </a:extLst>
          </p:cNvPr>
          <p:cNvSpPr>
            <a:spLocks noGrp="1"/>
          </p:cNvSpPr>
          <p:nvPr>
            <p:ph idx="1"/>
          </p:nvPr>
        </p:nvSpPr>
        <p:spPr/>
        <p:txBody>
          <a:bodyPr/>
          <a:lstStyle/>
          <a:p>
            <a:pPr marL="0" indent="0">
              <a:buNone/>
            </a:pPr>
            <a:r>
              <a:rPr lang="pt-BR" sz="3200" dirty="0">
                <a:solidFill>
                  <a:schemeClr val="tx1"/>
                </a:solidFill>
                <a:latin typeface="Bodoni MT" panose="02070603080606020203" pitchFamily="18" charset="0"/>
              </a:rPr>
              <a:t>Quae si erunt facta, opinio ipsa et fama nostrae severitatis obruet sclererati gladiatoris amentiam.</a:t>
            </a:r>
          </a:p>
          <a:p>
            <a:pPr marL="0" indent="0" algn="r">
              <a:buNone/>
            </a:pPr>
            <a:r>
              <a:rPr lang="pt-BR" sz="3200" dirty="0">
                <a:solidFill>
                  <a:schemeClr val="tx1"/>
                </a:solidFill>
                <a:latin typeface="Bodoni MT" panose="02070603080606020203" pitchFamily="18" charset="0"/>
              </a:rPr>
              <a:t>Ibid. 5.32.2</a:t>
            </a:r>
          </a:p>
          <a:p>
            <a:pPr marL="0" indent="0">
              <a:buNone/>
            </a:pPr>
            <a:r>
              <a:rPr lang="pt-BR" sz="3200" dirty="0">
                <a:solidFill>
                  <a:schemeClr val="tx1"/>
                </a:solidFill>
                <a:latin typeface="Bodoni MT" panose="02070603080606020203" pitchFamily="18" charset="0"/>
              </a:rPr>
              <a:t>Quae vobis potest cum hoc gladiatore condicionis, aequitatis, legationis esse communitas?</a:t>
            </a:r>
          </a:p>
          <a:p>
            <a:pPr marL="0" indent="0" algn="r">
              <a:buNone/>
            </a:pPr>
            <a:r>
              <a:rPr lang="pt-BR" sz="3200" dirty="0">
                <a:solidFill>
                  <a:schemeClr val="tx1"/>
                </a:solidFill>
                <a:latin typeface="Bodoni MT" panose="02070603080606020203" pitchFamily="18" charset="0"/>
              </a:rPr>
              <a:t>Ibid. 6.3.16</a:t>
            </a:r>
          </a:p>
          <a:p>
            <a:endParaRPr lang="en-US" dirty="0">
              <a:solidFill>
                <a:schemeClr val="tx1"/>
              </a:solidFill>
            </a:endParaRPr>
          </a:p>
        </p:txBody>
      </p:sp>
    </p:spTree>
    <p:extLst>
      <p:ext uri="{BB962C8B-B14F-4D97-AF65-F5344CB8AC3E}">
        <p14:creationId xmlns:p14="http://schemas.microsoft.com/office/powerpoint/2010/main" val="158202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856E-BDC9-49A7-8842-128C2386611B}"/>
              </a:ext>
            </a:extLst>
          </p:cNvPr>
          <p:cNvSpPr>
            <a:spLocks noGrp="1"/>
          </p:cNvSpPr>
          <p:nvPr>
            <p:ph type="title"/>
          </p:nvPr>
        </p:nvSpPr>
        <p:spPr/>
        <p:txBody>
          <a:bodyPr/>
          <a:lstStyle/>
          <a:p>
            <a:r>
              <a:rPr lang="mi-NZ" sz="4800" b="1" dirty="0">
                <a:latin typeface="Bodoni MT" panose="02070603080606020203" pitchFamily="18" charset="0"/>
              </a:rPr>
              <a:t>Lucius Antonius</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F5726D2A-EBE2-404A-A552-DC7B00C21636}"/>
              </a:ext>
            </a:extLst>
          </p:cNvPr>
          <p:cNvSpPr>
            <a:spLocks noGrp="1"/>
          </p:cNvSpPr>
          <p:nvPr>
            <p:ph idx="1"/>
          </p:nvPr>
        </p:nvSpPr>
        <p:spPr/>
        <p:txBody>
          <a:bodyPr>
            <a:normAutofit lnSpcReduction="10000"/>
          </a:bodyPr>
          <a:lstStyle/>
          <a:p>
            <a:r>
              <a:rPr lang="en-US" sz="3900" dirty="0" err="1">
                <a:solidFill>
                  <a:schemeClr val="tx1"/>
                </a:solidFill>
                <a:latin typeface="Bodoni MT" panose="02070603080606020203" pitchFamily="18" charset="0"/>
              </a:rPr>
              <a:t>Gracchorum</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potentiam</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maiorem</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fuisse</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arbitramini</a:t>
            </a:r>
            <a:r>
              <a:rPr lang="en-US" sz="3900" dirty="0">
                <a:solidFill>
                  <a:schemeClr val="tx1"/>
                </a:solidFill>
                <a:latin typeface="Bodoni MT" panose="02070603080606020203" pitchFamily="18" charset="0"/>
              </a:rPr>
              <a:t> quam huius </a:t>
            </a:r>
            <a:r>
              <a:rPr lang="en-US" sz="3900" dirty="0" err="1">
                <a:solidFill>
                  <a:schemeClr val="tx1"/>
                </a:solidFill>
                <a:latin typeface="Bodoni MT" panose="02070603080606020203" pitchFamily="18" charset="0"/>
              </a:rPr>
              <a:t>gladiatoris</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futura</a:t>
            </a:r>
            <a:r>
              <a:rPr lang="en-US" sz="3900" dirty="0">
                <a:solidFill>
                  <a:schemeClr val="tx1"/>
                </a:solidFill>
                <a:latin typeface="Bodoni MT" panose="02070603080606020203" pitchFamily="18" charset="0"/>
              </a:rPr>
              <a:t> sit? quem </a:t>
            </a:r>
            <a:r>
              <a:rPr lang="en-US" sz="3900" dirty="0" err="1">
                <a:solidFill>
                  <a:schemeClr val="tx1"/>
                </a:solidFill>
                <a:latin typeface="Bodoni MT" panose="02070603080606020203" pitchFamily="18" charset="0"/>
              </a:rPr>
              <a:t>gladiatorem</a:t>
            </a:r>
            <a:r>
              <a:rPr lang="en-US" sz="3900" dirty="0">
                <a:solidFill>
                  <a:schemeClr val="tx1"/>
                </a:solidFill>
                <a:latin typeface="Bodoni MT" panose="02070603080606020203" pitchFamily="18" charset="0"/>
              </a:rPr>
              <a:t> non </a:t>
            </a:r>
            <a:r>
              <a:rPr lang="en-US" sz="3900" dirty="0" err="1">
                <a:solidFill>
                  <a:schemeClr val="tx1"/>
                </a:solidFill>
                <a:latin typeface="Bodoni MT" panose="02070603080606020203" pitchFamily="18" charset="0"/>
              </a:rPr>
              <a:t>ita</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appellavi</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ut</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interdum</a:t>
            </a:r>
            <a:r>
              <a:rPr lang="en-US" sz="3900" dirty="0">
                <a:solidFill>
                  <a:schemeClr val="tx1"/>
                </a:solidFill>
                <a:latin typeface="Bodoni MT" panose="02070603080606020203" pitchFamily="18" charset="0"/>
              </a:rPr>
              <a:t> etiam M. Antonius gladiator </a:t>
            </a:r>
            <a:r>
              <a:rPr lang="en-US" sz="3900" dirty="0" err="1">
                <a:solidFill>
                  <a:schemeClr val="tx1"/>
                </a:solidFill>
                <a:latin typeface="Bodoni MT" panose="02070603080606020203" pitchFamily="18" charset="0"/>
              </a:rPr>
              <a:t>appellari</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solet</a:t>
            </a:r>
            <a:r>
              <a:rPr lang="en-US" sz="3900" dirty="0">
                <a:solidFill>
                  <a:schemeClr val="tx1"/>
                </a:solidFill>
                <a:latin typeface="Bodoni MT" panose="02070603080606020203" pitchFamily="18" charset="0"/>
              </a:rPr>
              <a:t>, sed </a:t>
            </a:r>
            <a:r>
              <a:rPr lang="en-US" sz="3900" dirty="0" err="1">
                <a:solidFill>
                  <a:schemeClr val="tx1"/>
                </a:solidFill>
                <a:latin typeface="Bodoni MT" panose="02070603080606020203" pitchFamily="18" charset="0"/>
              </a:rPr>
              <a:t>ut</a:t>
            </a:r>
            <a:r>
              <a:rPr lang="en-US" sz="3900" dirty="0">
                <a:solidFill>
                  <a:schemeClr val="tx1"/>
                </a:solidFill>
                <a:latin typeface="Bodoni MT" panose="02070603080606020203" pitchFamily="18" charset="0"/>
              </a:rPr>
              <a:t> appellant </a:t>
            </a:r>
            <a:r>
              <a:rPr lang="en-US" sz="3900" dirty="0" err="1">
                <a:solidFill>
                  <a:schemeClr val="tx1"/>
                </a:solidFill>
                <a:latin typeface="Bodoni MT" panose="02070603080606020203" pitchFamily="18" charset="0"/>
              </a:rPr>
              <a:t>ei</a:t>
            </a:r>
            <a:r>
              <a:rPr lang="en-US" sz="3900" dirty="0">
                <a:solidFill>
                  <a:schemeClr val="tx1"/>
                </a:solidFill>
                <a:latin typeface="Bodoni MT" panose="02070603080606020203" pitchFamily="18" charset="0"/>
              </a:rPr>
              <a:t> qui plane et </a:t>
            </a:r>
            <a:r>
              <a:rPr lang="en-US" sz="3900" dirty="0" err="1">
                <a:solidFill>
                  <a:schemeClr val="tx1"/>
                </a:solidFill>
                <a:latin typeface="Bodoni MT" panose="02070603080606020203" pitchFamily="18" charset="0"/>
              </a:rPr>
              <a:t>Latine</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loquuntur</a:t>
            </a:r>
            <a:r>
              <a:rPr lang="en-US" sz="3900" dirty="0">
                <a:solidFill>
                  <a:schemeClr val="tx1"/>
                </a:solidFill>
                <a:latin typeface="Bodoni MT" panose="02070603080606020203" pitchFamily="18" charset="0"/>
              </a:rPr>
              <a:t>. </a:t>
            </a:r>
            <a:r>
              <a:rPr lang="en-US" sz="3900" dirty="0" err="1">
                <a:solidFill>
                  <a:schemeClr val="tx1"/>
                </a:solidFill>
                <a:latin typeface="Bodoni MT" panose="02070603080606020203" pitchFamily="18" charset="0"/>
              </a:rPr>
              <a:t>Myrmillo</a:t>
            </a:r>
            <a:r>
              <a:rPr lang="en-US" sz="3900" dirty="0">
                <a:solidFill>
                  <a:schemeClr val="tx1"/>
                </a:solidFill>
                <a:latin typeface="Bodoni MT" panose="02070603080606020203" pitchFamily="18" charset="0"/>
              </a:rPr>
              <a:t> in Asia </a:t>
            </a:r>
            <a:r>
              <a:rPr lang="en-US" sz="3900" dirty="0" err="1">
                <a:solidFill>
                  <a:schemeClr val="tx1"/>
                </a:solidFill>
                <a:latin typeface="Bodoni MT" panose="02070603080606020203" pitchFamily="18" charset="0"/>
              </a:rPr>
              <a:t>depugnavit</a:t>
            </a:r>
            <a:endParaRPr lang="en-US" sz="3900" dirty="0">
              <a:solidFill>
                <a:schemeClr val="tx1"/>
              </a:solidFill>
              <a:latin typeface="Bodoni MT" panose="02070603080606020203" pitchFamily="18" charset="0"/>
            </a:endParaRPr>
          </a:p>
          <a:p>
            <a:pPr algn="r"/>
            <a:r>
              <a:rPr lang="en-US" sz="3900" dirty="0">
                <a:solidFill>
                  <a:schemeClr val="tx1"/>
                </a:solidFill>
                <a:latin typeface="Bodoni MT" panose="02070603080606020203" pitchFamily="18" charset="0"/>
              </a:rPr>
              <a:t>Ibid. 7.17.5-7</a:t>
            </a:r>
          </a:p>
          <a:p>
            <a:endParaRPr lang="en-US" sz="3900" dirty="0">
              <a:solidFill>
                <a:schemeClr val="tx1"/>
              </a:solidFill>
              <a:latin typeface="Bodoni MT" panose="02070603080606020203" pitchFamily="18" charset="0"/>
            </a:endParaRPr>
          </a:p>
          <a:p>
            <a:endParaRPr lang="en-US" sz="3900" dirty="0">
              <a:solidFill>
                <a:schemeClr val="tx1"/>
              </a:solidFill>
              <a:latin typeface="Bodoni MT" panose="02070603080606020203" pitchFamily="18" charset="0"/>
            </a:endParaRPr>
          </a:p>
        </p:txBody>
      </p:sp>
    </p:spTree>
    <p:extLst>
      <p:ext uri="{BB962C8B-B14F-4D97-AF65-F5344CB8AC3E}">
        <p14:creationId xmlns:p14="http://schemas.microsoft.com/office/powerpoint/2010/main" val="654047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4926-DFDB-4960-B594-1CA3B779349E}"/>
              </a:ext>
            </a:extLst>
          </p:cNvPr>
          <p:cNvSpPr>
            <a:spLocks noGrp="1"/>
          </p:cNvSpPr>
          <p:nvPr>
            <p:ph type="title"/>
          </p:nvPr>
        </p:nvSpPr>
        <p:spPr/>
        <p:txBody>
          <a:bodyPr/>
          <a:lstStyle/>
          <a:p>
            <a:r>
              <a:rPr lang="mi-NZ" sz="4800" b="1" dirty="0">
                <a:latin typeface="Bodoni MT" panose="02070603080606020203" pitchFamily="18" charset="0"/>
              </a:rPr>
              <a:t>Lucius Antonius</a:t>
            </a:r>
          </a:p>
        </p:txBody>
      </p:sp>
      <p:sp>
        <p:nvSpPr>
          <p:cNvPr id="3" name="Content Placeholder 2">
            <a:extLst>
              <a:ext uri="{FF2B5EF4-FFF2-40B4-BE49-F238E27FC236}">
                <a16:creationId xmlns:a16="http://schemas.microsoft.com/office/drawing/2014/main" id="{4D5FE2A9-E3B9-41C4-8F79-84014DA6817B}"/>
              </a:ext>
            </a:extLst>
          </p:cNvPr>
          <p:cNvSpPr>
            <a:spLocks noGrp="1"/>
          </p:cNvSpPr>
          <p:nvPr>
            <p:ph idx="1"/>
          </p:nvPr>
        </p:nvSpPr>
        <p:spPr/>
        <p:txBody>
          <a:bodyPr>
            <a:normAutofit lnSpcReduction="10000"/>
          </a:bodyPr>
          <a:lstStyle/>
          <a:p>
            <a:r>
              <a:rPr lang="en-US" sz="3200" dirty="0" err="1">
                <a:solidFill>
                  <a:schemeClr val="tx1"/>
                </a:solidFill>
                <a:latin typeface="Bodoni MT" panose="02070603080606020203" pitchFamily="18" charset="0"/>
              </a:rPr>
              <a:t>Etenim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aderat</a:t>
            </a:r>
            <a:r>
              <a:rPr lang="en-US" sz="3200" dirty="0">
                <a:solidFill>
                  <a:schemeClr val="tx1"/>
                </a:solidFill>
                <a:latin typeface="Bodoni MT" panose="02070603080606020203" pitchFamily="18" charset="0"/>
              </a:rPr>
              <a:t> Lucius frater, gladiator Asiaticus, qui </a:t>
            </a:r>
            <a:r>
              <a:rPr lang="en-US" sz="3200" dirty="0" err="1">
                <a:solidFill>
                  <a:schemeClr val="tx1"/>
                </a:solidFill>
                <a:latin typeface="Bodoni MT" panose="02070603080606020203" pitchFamily="18" charset="0"/>
              </a:rPr>
              <a:t>myrmillo</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Mylasis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depugnarat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sanguinem</a:t>
            </a:r>
            <a:r>
              <a:rPr lang="en-US" sz="3200" dirty="0">
                <a:solidFill>
                  <a:schemeClr val="tx1"/>
                </a:solidFill>
                <a:latin typeface="Bodoni MT" panose="02070603080606020203" pitchFamily="18" charset="0"/>
              </a:rPr>
              <a:t> nostrum </a:t>
            </a:r>
            <a:r>
              <a:rPr lang="en-US" sz="3200" dirty="0" err="1">
                <a:solidFill>
                  <a:schemeClr val="tx1"/>
                </a:solidFill>
                <a:latin typeface="Bodoni MT" panose="02070603080606020203" pitchFamily="18" charset="0"/>
              </a:rPr>
              <a:t>sitiebat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suum</a:t>
            </a:r>
            <a:r>
              <a:rPr lang="en-US" sz="3200" dirty="0">
                <a:solidFill>
                  <a:schemeClr val="tx1"/>
                </a:solidFill>
                <a:latin typeface="Bodoni MT" panose="02070603080606020203" pitchFamily="18" charset="0"/>
              </a:rPr>
              <a:t> in illa </a:t>
            </a:r>
            <a:r>
              <a:rPr lang="en-US" sz="3200" dirty="0" err="1">
                <a:solidFill>
                  <a:schemeClr val="tx1"/>
                </a:solidFill>
                <a:latin typeface="Bodoni MT" panose="02070603080606020203" pitchFamily="18" charset="0"/>
              </a:rPr>
              <a:t>gladiatoria</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pugna</a:t>
            </a:r>
            <a:r>
              <a:rPr lang="en-US" sz="3200" dirty="0">
                <a:solidFill>
                  <a:schemeClr val="tx1"/>
                </a:solidFill>
                <a:latin typeface="Bodoni MT" panose="02070603080606020203" pitchFamily="18" charset="0"/>
              </a:rPr>
              <a:t> multum </a:t>
            </a:r>
            <a:r>
              <a:rPr lang="en-US" sz="3200" dirty="0" err="1">
                <a:solidFill>
                  <a:schemeClr val="tx1"/>
                </a:solidFill>
                <a:latin typeface="Bodoni MT" panose="02070603080606020203" pitchFamily="18" charset="0"/>
              </a:rPr>
              <a:t>profuderat</a:t>
            </a:r>
            <a:r>
              <a:rPr lang="en-US" sz="3200" dirty="0">
                <a:solidFill>
                  <a:schemeClr val="tx1"/>
                </a:solidFill>
                <a:latin typeface="Bodoni MT" panose="02070603080606020203" pitchFamily="18" charset="0"/>
              </a:rPr>
              <a:t>.</a:t>
            </a:r>
          </a:p>
          <a:p>
            <a:pPr algn="r"/>
            <a:r>
              <a:rPr lang="en-US" sz="3200" dirty="0">
                <a:solidFill>
                  <a:schemeClr val="tx1"/>
                </a:solidFill>
                <a:latin typeface="Bodoni MT" panose="02070603080606020203" pitchFamily="18" charset="0"/>
              </a:rPr>
              <a:t>Ibid. 5.20.8-10</a:t>
            </a:r>
          </a:p>
          <a:p>
            <a:r>
              <a:rPr lang="en-US" sz="3200" dirty="0">
                <a:solidFill>
                  <a:schemeClr val="tx1"/>
                </a:solidFill>
                <a:latin typeface="Bodoni MT" panose="02070603080606020203" pitchFamily="18" charset="0"/>
              </a:rPr>
              <a:t>Ille </a:t>
            </a:r>
            <a:r>
              <a:rPr lang="en-US" sz="3200" dirty="0" err="1">
                <a:solidFill>
                  <a:schemeClr val="tx1"/>
                </a:solidFill>
                <a:latin typeface="Bodoni MT" panose="02070603080606020203" pitchFamily="18" charset="0"/>
              </a:rPr>
              <a:t>autem</a:t>
            </a:r>
            <a:r>
              <a:rPr lang="en-US" sz="3200" dirty="0">
                <a:solidFill>
                  <a:schemeClr val="tx1"/>
                </a:solidFill>
                <a:latin typeface="Bodoni MT" panose="02070603080606020203" pitchFamily="18" charset="0"/>
              </a:rPr>
              <a:t> ex </a:t>
            </a:r>
            <a:r>
              <a:rPr lang="en-US" sz="3200" dirty="0" err="1">
                <a:solidFill>
                  <a:schemeClr val="tx1"/>
                </a:solidFill>
                <a:latin typeface="Bodoni MT" panose="02070603080606020203" pitchFamily="18" charset="0"/>
              </a:rPr>
              <a:t>myrmillone</a:t>
            </a:r>
            <a:r>
              <a:rPr lang="en-US" sz="3200" dirty="0">
                <a:solidFill>
                  <a:schemeClr val="tx1"/>
                </a:solidFill>
                <a:latin typeface="Bodoni MT" panose="02070603080606020203" pitchFamily="18" charset="0"/>
              </a:rPr>
              <a:t> dux, ex </a:t>
            </a:r>
            <a:r>
              <a:rPr lang="en-US" sz="3200" dirty="0" err="1">
                <a:solidFill>
                  <a:schemeClr val="tx1"/>
                </a:solidFill>
                <a:latin typeface="Bodoni MT" panose="02070603080606020203" pitchFamily="18" charset="0"/>
              </a:rPr>
              <a:t>gladiatore</a:t>
            </a:r>
            <a:r>
              <a:rPr lang="en-US" sz="3200" dirty="0">
                <a:solidFill>
                  <a:schemeClr val="tx1"/>
                </a:solidFill>
                <a:latin typeface="Bodoni MT" panose="02070603080606020203" pitchFamily="18" charset="0"/>
              </a:rPr>
              <a:t> imperator </a:t>
            </a:r>
            <a:r>
              <a:rPr lang="en-US" sz="3200" dirty="0" err="1">
                <a:solidFill>
                  <a:schemeClr val="tx1"/>
                </a:solidFill>
                <a:latin typeface="Bodoni MT" panose="02070603080606020203" pitchFamily="18" charset="0"/>
              </a:rPr>
              <a:t>quas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effecit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strages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ubicumque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posuit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vestigium</a:t>
            </a:r>
            <a:r>
              <a:rPr lang="en-US" sz="3200" dirty="0">
                <a:solidFill>
                  <a:schemeClr val="tx1"/>
                </a:solidFill>
                <a:latin typeface="Bodoni MT" panose="02070603080606020203" pitchFamily="18" charset="0"/>
              </a:rPr>
              <a:t>! </a:t>
            </a:r>
          </a:p>
          <a:p>
            <a:pPr algn="r"/>
            <a:r>
              <a:rPr lang="en-US" sz="3200" dirty="0">
                <a:solidFill>
                  <a:schemeClr val="tx1"/>
                </a:solidFill>
                <a:latin typeface="Bodoni MT" panose="02070603080606020203" pitchFamily="18" charset="0"/>
              </a:rPr>
              <a:t>Ibid. 3.31.7</a:t>
            </a:r>
          </a:p>
          <a:p>
            <a:pPr algn="r"/>
            <a:endParaRPr lang="en-US" sz="3200" dirty="0">
              <a:solidFill>
                <a:schemeClr val="tx1"/>
              </a:solidFill>
              <a:latin typeface="Bodoni MT" panose="02070603080606020203" pitchFamily="18" charset="0"/>
            </a:endParaRPr>
          </a:p>
          <a:p>
            <a:pPr marL="0" indent="0">
              <a:buNone/>
            </a:pPr>
            <a:endParaRPr lang="pt-BR" sz="3200" dirty="0">
              <a:solidFill>
                <a:schemeClr val="tx1"/>
              </a:solidFill>
              <a:latin typeface="Bodoni MT" panose="02070603080606020203" pitchFamily="18" charset="0"/>
            </a:endParaRPr>
          </a:p>
          <a:p>
            <a:pPr marL="0" indent="0" algn="r">
              <a:buNone/>
            </a:pPr>
            <a:endParaRPr lang="pt-BR" sz="3200" dirty="0">
              <a:solidFill>
                <a:schemeClr val="tx1"/>
              </a:solidFill>
              <a:latin typeface="Bodoni MT" panose="02070603080606020203" pitchFamily="18" charset="0"/>
            </a:endParaRPr>
          </a:p>
          <a:p>
            <a:pPr marL="0" indent="0">
              <a:buNone/>
            </a:pPr>
            <a:endParaRPr lang="en-US" sz="3200" dirty="0">
              <a:solidFill>
                <a:schemeClr val="tx1"/>
              </a:solidFill>
              <a:latin typeface="Bodoni MT" panose="02070603080606020203" pitchFamily="18" charset="0"/>
            </a:endParaRPr>
          </a:p>
        </p:txBody>
      </p:sp>
    </p:spTree>
    <p:extLst>
      <p:ext uri="{BB962C8B-B14F-4D97-AF65-F5344CB8AC3E}">
        <p14:creationId xmlns:p14="http://schemas.microsoft.com/office/powerpoint/2010/main" val="386755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13E6-D534-4B4E-822A-3A006466D840}"/>
              </a:ext>
            </a:extLst>
          </p:cNvPr>
          <p:cNvSpPr>
            <a:spLocks noGrp="1"/>
          </p:cNvSpPr>
          <p:nvPr>
            <p:ph type="title"/>
          </p:nvPr>
        </p:nvSpPr>
        <p:spPr/>
        <p:txBody>
          <a:bodyPr/>
          <a:lstStyle/>
          <a:p>
            <a:r>
              <a:rPr lang="mi-NZ" b="1" dirty="0">
                <a:latin typeface="Bodoni MT" panose="02070603080606020203" pitchFamily="18" charset="0"/>
              </a:rPr>
              <a:t>Opposite of Cicero</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250ABADC-B7DB-49EA-8C73-E8F5B8D78364}"/>
              </a:ext>
            </a:extLst>
          </p:cNvPr>
          <p:cNvSpPr>
            <a:spLocks noGrp="1"/>
          </p:cNvSpPr>
          <p:nvPr>
            <p:ph idx="1"/>
          </p:nvPr>
        </p:nvSpPr>
        <p:spPr/>
        <p:txBody>
          <a:bodyPr>
            <a:normAutofit/>
          </a:bodyPr>
          <a:lstStyle/>
          <a:p>
            <a:r>
              <a:rPr lang="en-US" sz="3200" dirty="0" err="1">
                <a:solidFill>
                  <a:schemeClr val="tx1"/>
                </a:solidFill>
                <a:latin typeface="Bodoni MT" panose="02070603080606020203" pitchFamily="18" charset="0"/>
              </a:rPr>
              <a:t>Scitis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enim</a:t>
            </a:r>
            <a:r>
              <a:rPr lang="en-US" sz="3200" dirty="0">
                <a:solidFill>
                  <a:schemeClr val="tx1"/>
                </a:solidFill>
                <a:latin typeface="Bodoni MT" panose="02070603080606020203" pitchFamily="18" charset="0"/>
              </a:rPr>
              <a:t> per hos dies </a:t>
            </a:r>
            <a:r>
              <a:rPr lang="en-US" sz="3200" dirty="0" err="1">
                <a:solidFill>
                  <a:schemeClr val="tx1"/>
                </a:solidFill>
                <a:latin typeface="Bodoni MT" panose="02070603080606020203" pitchFamily="18" charset="0"/>
              </a:rPr>
              <a:t>creberrimum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fuisse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sermonem</a:t>
            </a:r>
            <a:r>
              <a:rPr lang="en-US" sz="3200" dirty="0">
                <a:solidFill>
                  <a:schemeClr val="tx1"/>
                </a:solidFill>
                <a:latin typeface="Bodoni MT" panose="02070603080606020203" pitchFamily="18" charset="0"/>
              </a:rPr>
              <a:t>, me </a:t>
            </a:r>
            <a:r>
              <a:rPr lang="en-US" sz="3200" dirty="0" err="1">
                <a:solidFill>
                  <a:schemeClr val="tx1"/>
                </a:solidFill>
                <a:latin typeface="Bodoni MT" panose="02070603080606020203" pitchFamily="18" charset="0"/>
              </a:rPr>
              <a:t>Parilibus</a:t>
            </a:r>
            <a:r>
              <a:rPr lang="en-US" sz="3200" dirty="0">
                <a:solidFill>
                  <a:schemeClr val="tx1"/>
                </a:solidFill>
                <a:latin typeface="Bodoni MT" panose="02070603080606020203" pitchFamily="18" charset="0"/>
              </a:rPr>
              <a:t>, qui dies </a:t>
            </a:r>
            <a:r>
              <a:rPr lang="en-US" sz="3200" dirty="0" err="1">
                <a:solidFill>
                  <a:schemeClr val="tx1"/>
                </a:solidFill>
                <a:latin typeface="Bodoni MT" panose="02070603080606020203" pitchFamily="18" charset="0"/>
              </a:rPr>
              <a:t>hodie</a:t>
            </a:r>
            <a:r>
              <a:rPr lang="en-US" sz="3200" dirty="0">
                <a:solidFill>
                  <a:schemeClr val="tx1"/>
                </a:solidFill>
                <a:latin typeface="Bodoni MT" panose="02070603080606020203" pitchFamily="18" charset="0"/>
              </a:rPr>
              <a:t> est, cum </a:t>
            </a:r>
            <a:r>
              <a:rPr lang="en-US" sz="3200" dirty="0" err="1">
                <a:solidFill>
                  <a:schemeClr val="tx1"/>
                </a:solidFill>
                <a:latin typeface="Bodoni MT" panose="02070603080606020203" pitchFamily="18" charset="0"/>
              </a:rPr>
              <a:t>fascibus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descensurum</a:t>
            </a:r>
            <a:r>
              <a:rPr lang="en-US" sz="3200" dirty="0">
                <a:solidFill>
                  <a:schemeClr val="tx1"/>
                </a:solidFill>
                <a:latin typeface="Bodoni MT" panose="02070603080606020203" pitchFamily="18" charset="0"/>
              </a:rPr>
              <a:t>. In </a:t>
            </a:r>
            <a:r>
              <a:rPr lang="en-US" sz="3200" dirty="0" err="1">
                <a:solidFill>
                  <a:schemeClr val="tx1"/>
                </a:solidFill>
                <a:latin typeface="Bodoni MT" panose="02070603080606020203" pitchFamily="18" charset="0"/>
              </a:rPr>
              <a:t>aliquem</a:t>
            </a:r>
            <a:r>
              <a:rPr lang="en-US" sz="3200" dirty="0">
                <a:solidFill>
                  <a:schemeClr val="tx1"/>
                </a:solidFill>
                <a:latin typeface="Bodoni MT" panose="02070603080606020203" pitchFamily="18" charset="0"/>
              </a:rPr>
              <a:t> credo hoc </a:t>
            </a:r>
            <a:r>
              <a:rPr lang="en-US" sz="3200" dirty="0" err="1">
                <a:solidFill>
                  <a:schemeClr val="tx1"/>
                </a:solidFill>
                <a:latin typeface="Bodoni MT" panose="02070603080606020203" pitchFamily="18" charset="0"/>
              </a:rPr>
              <a:t>gladiatorem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aut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latronem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aut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Catilinam</a:t>
            </a:r>
            <a:r>
              <a:rPr lang="en-US" sz="3200" dirty="0">
                <a:solidFill>
                  <a:schemeClr val="tx1"/>
                </a:solidFill>
                <a:latin typeface="Bodoni MT" panose="02070603080606020203" pitchFamily="18" charset="0"/>
              </a:rPr>
              <a:t> esse </a:t>
            </a:r>
            <a:r>
              <a:rPr lang="en-US" sz="3200" dirty="0" err="1">
                <a:solidFill>
                  <a:schemeClr val="tx1"/>
                </a:solidFill>
                <a:latin typeface="Bodoni MT" panose="02070603080606020203" pitchFamily="18" charset="0"/>
              </a:rPr>
              <a:t>collatum</a:t>
            </a:r>
            <a:r>
              <a:rPr lang="en-US" sz="3200" dirty="0">
                <a:solidFill>
                  <a:schemeClr val="tx1"/>
                </a:solidFill>
                <a:latin typeface="Bodoni MT" panose="02070603080606020203" pitchFamily="18" charset="0"/>
              </a:rPr>
              <a:t>, non in </a:t>
            </a:r>
            <a:r>
              <a:rPr lang="en-US" sz="3200" dirty="0" err="1">
                <a:solidFill>
                  <a:schemeClr val="tx1"/>
                </a:solidFill>
                <a:latin typeface="Bodoni MT" panose="02070603080606020203" pitchFamily="18" charset="0"/>
              </a:rPr>
              <a:t>eum</a:t>
            </a:r>
            <a:r>
              <a:rPr lang="en-US" sz="3200" dirty="0">
                <a:solidFill>
                  <a:schemeClr val="tx1"/>
                </a:solidFill>
                <a:latin typeface="Bodoni MT" panose="02070603080606020203" pitchFamily="18" charset="0"/>
              </a:rPr>
              <a:t> qui ne quid tale in re publica </a:t>
            </a:r>
            <a:r>
              <a:rPr lang="en-US" sz="3200" dirty="0" err="1">
                <a:solidFill>
                  <a:schemeClr val="tx1"/>
                </a:solidFill>
                <a:latin typeface="Bodoni MT" panose="02070603080606020203" pitchFamily="18" charset="0"/>
              </a:rPr>
              <a:t>fieri</a:t>
            </a:r>
            <a:r>
              <a:rPr lang="en-US" sz="3200" dirty="0">
                <a:solidFill>
                  <a:schemeClr val="tx1"/>
                </a:solidFill>
                <a:latin typeface="Bodoni MT" panose="02070603080606020203" pitchFamily="18" charset="0"/>
              </a:rPr>
              <a:t> posset </a:t>
            </a:r>
            <a:r>
              <a:rPr lang="en-US" sz="3200" dirty="0" err="1">
                <a:solidFill>
                  <a:schemeClr val="tx1"/>
                </a:solidFill>
                <a:latin typeface="Bodoni MT" panose="02070603080606020203" pitchFamily="18" charset="0"/>
              </a:rPr>
              <a:t>effecerit</a:t>
            </a:r>
            <a:r>
              <a:rPr lang="en-US" sz="3200" dirty="0">
                <a:solidFill>
                  <a:schemeClr val="tx1"/>
                </a:solidFill>
                <a:latin typeface="Bodoni MT" panose="02070603080606020203" pitchFamily="18" charset="0"/>
              </a:rPr>
              <a:t>.</a:t>
            </a:r>
          </a:p>
          <a:p>
            <a:pPr algn="r"/>
            <a:r>
              <a:rPr lang="en-US" sz="3200" dirty="0">
                <a:solidFill>
                  <a:schemeClr val="tx1"/>
                </a:solidFill>
                <a:latin typeface="Bodoni MT" panose="02070603080606020203" pitchFamily="18" charset="0"/>
              </a:rPr>
              <a:t>Ibid. 14.14.3</a:t>
            </a:r>
          </a:p>
          <a:p>
            <a:pPr algn="r"/>
            <a:endParaRPr lang="en-US" sz="3200" dirty="0">
              <a:solidFill>
                <a:schemeClr val="tx1"/>
              </a:solidFill>
              <a:latin typeface="Bodoni MT" panose="02070603080606020203" pitchFamily="18" charset="0"/>
            </a:endParaRPr>
          </a:p>
        </p:txBody>
      </p:sp>
    </p:spTree>
    <p:extLst>
      <p:ext uri="{BB962C8B-B14F-4D97-AF65-F5344CB8AC3E}">
        <p14:creationId xmlns:p14="http://schemas.microsoft.com/office/powerpoint/2010/main" val="2406232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69AE-2F97-4D33-8424-11CEEB2F5D40}"/>
              </a:ext>
            </a:extLst>
          </p:cNvPr>
          <p:cNvSpPr>
            <a:spLocks noGrp="1"/>
          </p:cNvSpPr>
          <p:nvPr>
            <p:ph type="title"/>
          </p:nvPr>
        </p:nvSpPr>
        <p:spPr/>
        <p:txBody>
          <a:bodyPr/>
          <a:lstStyle/>
          <a:p>
            <a:r>
              <a:rPr lang="mi-NZ" b="1" dirty="0">
                <a:latin typeface="Bodoni MT" panose="02070603080606020203" pitchFamily="18" charset="0"/>
              </a:rPr>
              <a:t>Catiline</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F0685B4D-CFCC-41EC-A676-D159FC2F140E}"/>
              </a:ext>
            </a:extLst>
          </p:cNvPr>
          <p:cNvSpPr>
            <a:spLocks noGrp="1"/>
          </p:cNvSpPr>
          <p:nvPr>
            <p:ph idx="1"/>
          </p:nvPr>
        </p:nvSpPr>
        <p:spPr/>
        <p:txBody>
          <a:bodyPr>
            <a:normAutofit fontScale="92500" lnSpcReduction="10000"/>
          </a:bodyPr>
          <a:lstStyle/>
          <a:p>
            <a:r>
              <a:rPr lang="en-US" sz="3200" dirty="0">
                <a:solidFill>
                  <a:schemeClr val="tx1"/>
                </a:solidFill>
                <a:latin typeface="Bodoni MT" panose="02070603080606020203" pitchFamily="18" charset="0"/>
              </a:rPr>
              <a:t>Ego, </a:t>
            </a:r>
            <a:r>
              <a:rPr lang="en-US" sz="3200" dirty="0" err="1">
                <a:solidFill>
                  <a:schemeClr val="tx1"/>
                </a:solidFill>
                <a:latin typeface="Bodoni MT" panose="02070603080606020203" pitchFamily="18" charset="0"/>
              </a:rPr>
              <a:t>si</a:t>
            </a:r>
            <a:r>
              <a:rPr lang="en-US" sz="3200" dirty="0">
                <a:solidFill>
                  <a:schemeClr val="tx1"/>
                </a:solidFill>
                <a:latin typeface="Bodoni MT" panose="02070603080606020203" pitchFamily="18" charset="0"/>
              </a:rPr>
              <a:t> hoc optimum </a:t>
            </a:r>
            <a:r>
              <a:rPr lang="en-US" sz="3200" dirty="0" err="1">
                <a:solidFill>
                  <a:schemeClr val="tx1"/>
                </a:solidFill>
                <a:latin typeface="Bodoni MT" panose="02070603080606020203" pitchFamily="18" charset="0"/>
              </a:rPr>
              <a:t>factu</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iudicarem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patres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conscripti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Catilinam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morte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multari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unius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usuram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horae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gladiatori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isti</a:t>
            </a:r>
            <a:r>
              <a:rPr lang="en-US" sz="3200" dirty="0">
                <a:solidFill>
                  <a:schemeClr val="tx1"/>
                </a:solidFill>
                <a:latin typeface="Bodoni MT" panose="02070603080606020203" pitchFamily="18" charset="0"/>
              </a:rPr>
              <a:t> ad </a:t>
            </a:r>
            <a:r>
              <a:rPr lang="en-US" sz="3200" dirty="0" err="1">
                <a:solidFill>
                  <a:schemeClr val="tx1"/>
                </a:solidFill>
                <a:latin typeface="Bodoni MT" panose="02070603080606020203" pitchFamily="18" charset="0"/>
              </a:rPr>
              <a:t>vivendum</a:t>
            </a:r>
            <a:r>
              <a:rPr lang="en-US" sz="3200" dirty="0">
                <a:solidFill>
                  <a:schemeClr val="tx1"/>
                </a:solidFill>
                <a:latin typeface="Bodoni MT" panose="02070603080606020203" pitchFamily="18" charset="0"/>
              </a:rPr>
              <a:t> non </a:t>
            </a:r>
            <a:r>
              <a:rPr lang="en-US" sz="3200" dirty="0" err="1">
                <a:solidFill>
                  <a:schemeClr val="tx1"/>
                </a:solidFill>
                <a:latin typeface="Bodoni MT" panose="02070603080606020203" pitchFamily="18" charset="0"/>
              </a:rPr>
              <a:t>dedissem</a:t>
            </a:r>
            <a:r>
              <a:rPr lang="en-US" sz="3200" dirty="0">
                <a:solidFill>
                  <a:schemeClr val="tx1"/>
                </a:solidFill>
                <a:latin typeface="Bodoni MT" panose="02070603080606020203" pitchFamily="18" charset="0"/>
              </a:rPr>
              <a:t>.</a:t>
            </a:r>
          </a:p>
          <a:p>
            <a:pPr algn="r"/>
            <a:r>
              <a:rPr lang="en-US" sz="3200" i="1" dirty="0">
                <a:solidFill>
                  <a:schemeClr val="tx1"/>
                </a:solidFill>
                <a:latin typeface="Bodoni MT" panose="02070603080606020203" pitchFamily="18" charset="0"/>
              </a:rPr>
              <a:t>In </a:t>
            </a:r>
            <a:r>
              <a:rPr lang="en-US" sz="3200" i="1" dirty="0" err="1">
                <a:solidFill>
                  <a:schemeClr val="tx1"/>
                </a:solidFill>
                <a:latin typeface="Bodoni MT" panose="02070603080606020203" pitchFamily="18" charset="0"/>
              </a:rPr>
              <a:t>Catilinam</a:t>
            </a:r>
            <a:r>
              <a:rPr lang="en-US" sz="3200" i="1" dirty="0">
                <a:solidFill>
                  <a:schemeClr val="tx1"/>
                </a:solidFill>
                <a:latin typeface="Bodoni MT" panose="02070603080606020203" pitchFamily="18" charset="0"/>
              </a:rPr>
              <a:t> </a:t>
            </a:r>
            <a:r>
              <a:rPr lang="en-US" sz="3200" dirty="0">
                <a:solidFill>
                  <a:schemeClr val="tx1"/>
                </a:solidFill>
                <a:latin typeface="Bodoni MT" panose="02070603080606020203" pitchFamily="18" charset="0"/>
              </a:rPr>
              <a:t>1.29.9</a:t>
            </a:r>
          </a:p>
          <a:p>
            <a:r>
              <a:rPr lang="en-US" sz="3200" dirty="0">
                <a:solidFill>
                  <a:schemeClr val="tx1"/>
                </a:solidFill>
                <a:latin typeface="Bodoni MT" panose="02070603080606020203" pitchFamily="18" charset="0"/>
              </a:rPr>
              <a:t>Et primum </a:t>
            </a:r>
            <a:r>
              <a:rPr lang="en-US" sz="3200" dirty="0" err="1">
                <a:solidFill>
                  <a:schemeClr val="tx1"/>
                </a:solidFill>
                <a:latin typeface="Bodoni MT" panose="02070603080606020203" pitchFamily="18" charset="0"/>
              </a:rPr>
              <a:t>gladiatori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illi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confecto</a:t>
            </a:r>
            <a:r>
              <a:rPr lang="en-US" sz="3200" dirty="0">
                <a:solidFill>
                  <a:schemeClr val="tx1"/>
                </a:solidFill>
                <a:latin typeface="Bodoni MT" panose="02070603080606020203" pitchFamily="18" charset="0"/>
              </a:rPr>
              <a:t> et </a:t>
            </a:r>
            <a:r>
              <a:rPr lang="en-US" sz="3200" dirty="0" err="1">
                <a:solidFill>
                  <a:schemeClr val="tx1"/>
                </a:solidFill>
                <a:latin typeface="Bodoni MT" panose="02070603080606020203" pitchFamily="18" charset="0"/>
              </a:rPr>
              <a:t>saucio</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consules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imperatoresque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vestros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opponite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deinde</a:t>
            </a:r>
            <a:r>
              <a:rPr lang="en-US" sz="3200" dirty="0">
                <a:solidFill>
                  <a:schemeClr val="tx1"/>
                </a:solidFill>
                <a:latin typeface="Bodoni MT" panose="02070603080606020203" pitchFamily="18" charset="0"/>
              </a:rPr>
              <a:t> contra illam </a:t>
            </a:r>
            <a:r>
              <a:rPr lang="en-US" sz="3200" dirty="0" err="1">
                <a:solidFill>
                  <a:schemeClr val="tx1"/>
                </a:solidFill>
                <a:latin typeface="Bodoni MT" panose="02070603080606020203" pitchFamily="18" charset="0"/>
              </a:rPr>
              <a:t>naufragorum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eiectam</a:t>
            </a:r>
            <a:r>
              <a:rPr lang="en-US" sz="3200" dirty="0">
                <a:solidFill>
                  <a:schemeClr val="tx1"/>
                </a:solidFill>
                <a:latin typeface="Bodoni MT" panose="02070603080606020203" pitchFamily="18" charset="0"/>
              </a:rPr>
              <a:t> ac </a:t>
            </a:r>
            <a:r>
              <a:rPr lang="en-US" sz="3200" dirty="0" err="1">
                <a:solidFill>
                  <a:schemeClr val="tx1"/>
                </a:solidFill>
                <a:latin typeface="Bodoni MT" panose="02070603080606020203" pitchFamily="18" charset="0"/>
              </a:rPr>
              <a:t>debilitatam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manum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florem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totius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Italiae</a:t>
            </a:r>
            <a:r>
              <a:rPr lang="en-US" sz="3200" dirty="0">
                <a:solidFill>
                  <a:schemeClr val="tx1"/>
                </a:solidFill>
                <a:latin typeface="Bodoni MT" panose="02070603080606020203" pitchFamily="18" charset="0"/>
              </a:rPr>
              <a:t> ac </a:t>
            </a:r>
            <a:r>
              <a:rPr lang="en-US" sz="3200" dirty="0" err="1">
                <a:solidFill>
                  <a:schemeClr val="tx1"/>
                </a:solidFill>
                <a:latin typeface="Bodoni MT" panose="02070603080606020203" pitchFamily="18" charset="0"/>
              </a:rPr>
              <a:t>robur</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educite</a:t>
            </a:r>
            <a:r>
              <a:rPr lang="en-US" sz="3200" dirty="0">
                <a:solidFill>
                  <a:schemeClr val="tx1"/>
                </a:solidFill>
                <a:latin typeface="Bodoni MT" panose="02070603080606020203" pitchFamily="18" charset="0"/>
              </a:rPr>
              <a:t>.</a:t>
            </a:r>
          </a:p>
          <a:p>
            <a:pPr algn="r"/>
            <a:r>
              <a:rPr lang="en-US" sz="3200" dirty="0">
                <a:latin typeface="Bodoni MT" panose="02070603080606020203" pitchFamily="18" charset="0"/>
              </a:rPr>
              <a:t>Ibid. 2.24.5</a:t>
            </a:r>
          </a:p>
        </p:txBody>
      </p:sp>
    </p:spTree>
    <p:extLst>
      <p:ext uri="{BB962C8B-B14F-4D97-AF65-F5344CB8AC3E}">
        <p14:creationId xmlns:p14="http://schemas.microsoft.com/office/powerpoint/2010/main" val="67974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69AE-2F97-4D33-8424-11CEEB2F5D40}"/>
              </a:ext>
            </a:extLst>
          </p:cNvPr>
          <p:cNvSpPr>
            <a:spLocks noGrp="1"/>
          </p:cNvSpPr>
          <p:nvPr>
            <p:ph type="title"/>
          </p:nvPr>
        </p:nvSpPr>
        <p:spPr/>
        <p:txBody>
          <a:bodyPr/>
          <a:lstStyle/>
          <a:p>
            <a:r>
              <a:rPr lang="mi-NZ" b="1" dirty="0">
                <a:latin typeface="Bodoni MT" panose="02070603080606020203" pitchFamily="18" charset="0"/>
              </a:rPr>
              <a:t>Associates of Catiline</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F0685B4D-CFCC-41EC-A676-D159FC2F140E}"/>
              </a:ext>
            </a:extLst>
          </p:cNvPr>
          <p:cNvSpPr>
            <a:spLocks noGrp="1"/>
          </p:cNvSpPr>
          <p:nvPr>
            <p:ph idx="1"/>
          </p:nvPr>
        </p:nvSpPr>
        <p:spPr/>
        <p:txBody>
          <a:bodyPr>
            <a:normAutofit/>
          </a:bodyPr>
          <a:lstStyle/>
          <a:p>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tota</a:t>
            </a:r>
            <a:r>
              <a:rPr lang="en-US" sz="3200" dirty="0">
                <a:latin typeface="Bodoni MT" panose="02070603080606020203" pitchFamily="18" charset="0"/>
              </a:rPr>
              <a:t> Italia </a:t>
            </a:r>
            <a:r>
              <a:rPr lang="en-US" sz="3200" dirty="0" err="1">
                <a:latin typeface="Bodoni MT" panose="02070603080606020203" pitchFamily="18" charset="0"/>
              </a:rPr>
              <a:t>veneficus</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gladiator,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latro</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sicarius,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parricida</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testamentorum</a:t>
            </a:r>
            <a:r>
              <a:rPr lang="en-US" sz="3200" dirty="0">
                <a:latin typeface="Bodoni MT" panose="02070603080606020203" pitchFamily="18" charset="0"/>
              </a:rPr>
              <a:t> </a:t>
            </a:r>
            <a:r>
              <a:rPr lang="en-US" sz="3200" dirty="0" err="1">
                <a:latin typeface="Bodoni MT" panose="02070603080606020203" pitchFamily="18" charset="0"/>
              </a:rPr>
              <a:t>subiector</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circumscriptor</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ganeo</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nepos</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adulter</a:t>
            </a:r>
            <a:r>
              <a:rPr lang="en-US" sz="3200" dirty="0">
                <a:latin typeface="Bodoni MT" panose="02070603080606020203" pitchFamily="18" charset="0"/>
              </a:rPr>
              <a:t>, quae mulier </a:t>
            </a:r>
            <a:r>
              <a:rPr lang="en-US" sz="3200" dirty="0" err="1">
                <a:latin typeface="Bodoni MT" panose="02070603080606020203" pitchFamily="18" charset="0"/>
              </a:rPr>
              <a:t>infamis</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corruptor </a:t>
            </a:r>
            <a:r>
              <a:rPr lang="en-US" sz="3200" dirty="0" err="1">
                <a:latin typeface="Bodoni MT" panose="02070603080606020203" pitchFamily="18" charset="0"/>
              </a:rPr>
              <a:t>iuventutis</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corruptus</a:t>
            </a:r>
            <a:r>
              <a:rPr lang="en-US" sz="3200" dirty="0">
                <a:latin typeface="Bodoni MT" panose="02070603080606020203" pitchFamily="18" charset="0"/>
              </a:rPr>
              <a:t>, </a:t>
            </a:r>
            <a:r>
              <a:rPr lang="en-US" sz="3200" dirty="0" err="1">
                <a:latin typeface="Bodoni MT" panose="02070603080606020203" pitchFamily="18" charset="0"/>
              </a:rPr>
              <a:t>quis</a:t>
            </a:r>
            <a:r>
              <a:rPr lang="en-US" sz="3200" dirty="0">
                <a:latin typeface="Bodoni MT" panose="02070603080606020203" pitchFamily="18" charset="0"/>
              </a:rPr>
              <a:t> </a:t>
            </a:r>
            <a:r>
              <a:rPr lang="en-US" sz="3200" dirty="0" err="1">
                <a:latin typeface="Bodoni MT" panose="02070603080606020203" pitchFamily="18" charset="0"/>
              </a:rPr>
              <a:t>perditus</a:t>
            </a:r>
            <a:r>
              <a:rPr lang="en-US" sz="3200" dirty="0">
                <a:latin typeface="Bodoni MT" panose="02070603080606020203" pitchFamily="18" charset="0"/>
              </a:rPr>
              <a:t> </a:t>
            </a:r>
            <a:r>
              <a:rPr lang="en-US" sz="3200" dirty="0" err="1">
                <a:latin typeface="Bodoni MT" panose="02070603080606020203" pitchFamily="18" charset="0"/>
              </a:rPr>
              <a:t>inveniri</a:t>
            </a:r>
            <a:r>
              <a:rPr lang="en-US" sz="3200" dirty="0">
                <a:latin typeface="Bodoni MT" panose="02070603080606020203" pitchFamily="18" charset="0"/>
              </a:rPr>
              <a:t> </a:t>
            </a:r>
            <a:r>
              <a:rPr lang="en-US" sz="3200" dirty="0" err="1">
                <a:latin typeface="Bodoni MT" panose="02070603080606020203" pitchFamily="18" charset="0"/>
              </a:rPr>
              <a:t>potest</a:t>
            </a:r>
            <a:r>
              <a:rPr lang="en-US" sz="3200" dirty="0">
                <a:latin typeface="Bodoni MT" panose="02070603080606020203" pitchFamily="18" charset="0"/>
              </a:rPr>
              <a:t> qui se cum </a:t>
            </a:r>
            <a:r>
              <a:rPr lang="en-US" sz="3200" dirty="0" err="1">
                <a:latin typeface="Bodoni MT" panose="02070603080606020203" pitchFamily="18" charset="0"/>
              </a:rPr>
              <a:t>Catilina</a:t>
            </a:r>
            <a:r>
              <a:rPr lang="en-US" sz="3200" dirty="0">
                <a:latin typeface="Bodoni MT" panose="02070603080606020203" pitchFamily="18" charset="0"/>
              </a:rPr>
              <a:t> non </a:t>
            </a:r>
            <a:r>
              <a:rPr lang="en-US" sz="3200" dirty="0" err="1">
                <a:latin typeface="Bodoni MT" panose="02070603080606020203" pitchFamily="18" charset="0"/>
              </a:rPr>
              <a:t>familiarissime</a:t>
            </a:r>
            <a:r>
              <a:rPr lang="en-US" sz="3200" dirty="0">
                <a:latin typeface="Bodoni MT" panose="02070603080606020203" pitchFamily="18" charset="0"/>
              </a:rPr>
              <a:t> </a:t>
            </a:r>
            <a:r>
              <a:rPr lang="en-US" sz="3200" dirty="0" err="1">
                <a:latin typeface="Bodoni MT" panose="02070603080606020203" pitchFamily="18" charset="0"/>
              </a:rPr>
              <a:t>vixisse</a:t>
            </a:r>
            <a:r>
              <a:rPr lang="en-US" sz="3200" dirty="0">
                <a:latin typeface="Bodoni MT" panose="02070603080606020203" pitchFamily="18" charset="0"/>
              </a:rPr>
              <a:t> </a:t>
            </a:r>
            <a:r>
              <a:rPr lang="en-US" sz="3200" dirty="0" err="1">
                <a:latin typeface="Bodoni MT" panose="02070603080606020203" pitchFamily="18" charset="0"/>
              </a:rPr>
              <a:t>fateatur</a:t>
            </a:r>
            <a:r>
              <a:rPr lang="en-US" sz="3200" dirty="0">
                <a:latin typeface="Bodoni MT" panose="02070603080606020203" pitchFamily="18" charset="0"/>
              </a:rPr>
              <a:t>?</a:t>
            </a:r>
          </a:p>
          <a:p>
            <a:pPr algn="r"/>
            <a:r>
              <a:rPr lang="en-US" sz="3200" i="1" dirty="0">
                <a:latin typeface="Bodoni MT" panose="02070603080606020203" pitchFamily="18" charset="0"/>
              </a:rPr>
              <a:t>In </a:t>
            </a:r>
            <a:r>
              <a:rPr lang="en-US" sz="3200" i="1" dirty="0" err="1">
                <a:latin typeface="Bodoni MT" panose="02070603080606020203" pitchFamily="18" charset="0"/>
              </a:rPr>
              <a:t>Catilinam</a:t>
            </a:r>
            <a:r>
              <a:rPr lang="en-US" sz="3200" i="1" dirty="0">
                <a:latin typeface="Bodoni MT" panose="02070603080606020203" pitchFamily="18" charset="0"/>
              </a:rPr>
              <a:t> </a:t>
            </a:r>
            <a:r>
              <a:rPr lang="en-US" sz="3200" dirty="0">
                <a:latin typeface="Bodoni MT" panose="02070603080606020203" pitchFamily="18" charset="0"/>
              </a:rPr>
              <a:t>2.7.6</a:t>
            </a:r>
            <a:endParaRPr lang="en-US" sz="3200" i="1" dirty="0">
              <a:latin typeface="Bodoni MT" panose="02070603080606020203" pitchFamily="18" charset="0"/>
            </a:endParaRPr>
          </a:p>
        </p:txBody>
      </p:sp>
    </p:spTree>
    <p:extLst>
      <p:ext uri="{BB962C8B-B14F-4D97-AF65-F5344CB8AC3E}">
        <p14:creationId xmlns:p14="http://schemas.microsoft.com/office/powerpoint/2010/main" val="3489514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69AE-2F97-4D33-8424-11CEEB2F5D40}"/>
              </a:ext>
            </a:extLst>
          </p:cNvPr>
          <p:cNvSpPr>
            <a:spLocks noGrp="1"/>
          </p:cNvSpPr>
          <p:nvPr>
            <p:ph type="title"/>
          </p:nvPr>
        </p:nvSpPr>
        <p:spPr/>
        <p:txBody>
          <a:bodyPr/>
          <a:lstStyle/>
          <a:p>
            <a:r>
              <a:rPr lang="mi-NZ" b="1" dirty="0">
                <a:latin typeface="Bodoni MT" panose="02070603080606020203" pitchFamily="18" charset="0"/>
              </a:rPr>
              <a:t>Associates of Catiline</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F0685B4D-CFCC-41EC-A676-D159FC2F140E}"/>
              </a:ext>
            </a:extLst>
          </p:cNvPr>
          <p:cNvSpPr>
            <a:spLocks noGrp="1"/>
          </p:cNvSpPr>
          <p:nvPr>
            <p:ph idx="1"/>
          </p:nvPr>
        </p:nvSpPr>
        <p:spPr/>
        <p:txBody>
          <a:bodyPr>
            <a:normAutofit/>
          </a:bodyPr>
          <a:lstStyle/>
          <a:p>
            <a:r>
              <a:rPr lang="en-US" sz="3200" dirty="0">
                <a:solidFill>
                  <a:schemeClr val="tx1"/>
                </a:solidFill>
                <a:latin typeface="Bodoni MT" panose="02070603080606020203" pitchFamily="18" charset="0"/>
              </a:rPr>
              <a:t>nemo est in ludo </a:t>
            </a:r>
            <a:r>
              <a:rPr lang="en-US" sz="3200" dirty="0" err="1">
                <a:solidFill>
                  <a:schemeClr val="tx1"/>
                </a:solidFill>
                <a:latin typeface="Bodoni MT" panose="02070603080606020203" pitchFamily="18" charset="0"/>
              </a:rPr>
              <a:t>gladiatorio</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paulo</a:t>
            </a:r>
            <a:r>
              <a:rPr lang="en-US" sz="3200" dirty="0">
                <a:solidFill>
                  <a:schemeClr val="tx1"/>
                </a:solidFill>
                <a:latin typeface="Bodoni MT" panose="02070603080606020203" pitchFamily="18" charset="0"/>
              </a:rPr>
              <a:t> ad </a:t>
            </a:r>
            <a:r>
              <a:rPr lang="en-US" sz="3200" dirty="0" err="1">
                <a:solidFill>
                  <a:schemeClr val="tx1"/>
                </a:solidFill>
                <a:latin typeface="Bodoni MT" panose="02070603080606020203" pitchFamily="18" charset="0"/>
              </a:rPr>
              <a:t>facinus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audacior</a:t>
            </a:r>
            <a:r>
              <a:rPr lang="en-US" sz="3200" dirty="0">
                <a:solidFill>
                  <a:schemeClr val="tx1"/>
                </a:solidFill>
                <a:latin typeface="Bodoni MT" panose="02070603080606020203" pitchFamily="18" charset="0"/>
              </a:rPr>
              <a:t> </a:t>
            </a:r>
            <a:r>
              <a:rPr lang="en-US" sz="3200" dirty="0">
                <a:latin typeface="Bodoni MT" panose="02070603080606020203" pitchFamily="18" charset="0"/>
              </a:rPr>
              <a:t>qui se non </a:t>
            </a:r>
            <a:r>
              <a:rPr lang="en-US" sz="3200" dirty="0" err="1">
                <a:latin typeface="Bodoni MT" panose="02070603080606020203" pitchFamily="18" charset="0"/>
              </a:rPr>
              <a:t>intimum</a:t>
            </a:r>
            <a:r>
              <a:rPr lang="en-US" sz="3200" dirty="0">
                <a:latin typeface="Bodoni MT" panose="02070603080606020203" pitchFamily="18" charset="0"/>
              </a:rPr>
              <a:t> </a:t>
            </a:r>
            <a:r>
              <a:rPr lang="en-US" sz="3200" dirty="0" err="1">
                <a:latin typeface="Bodoni MT" panose="02070603080606020203" pitchFamily="18" charset="0"/>
              </a:rPr>
              <a:t>Catilinae</a:t>
            </a:r>
            <a:r>
              <a:rPr lang="en-US" sz="3200" dirty="0">
                <a:latin typeface="Bodoni MT" panose="02070603080606020203" pitchFamily="18" charset="0"/>
              </a:rPr>
              <a:t> esse </a:t>
            </a:r>
            <a:r>
              <a:rPr lang="en-US" sz="3200" dirty="0" err="1">
                <a:latin typeface="Bodoni MT" panose="02070603080606020203" pitchFamily="18" charset="0"/>
              </a:rPr>
              <a:t>fateatur</a:t>
            </a:r>
            <a:r>
              <a:rPr lang="en-US" sz="3200" dirty="0">
                <a:latin typeface="Bodoni MT" panose="02070603080606020203" pitchFamily="18" charset="0"/>
              </a:rPr>
              <a:t>, nemo in scaena </a:t>
            </a:r>
            <a:r>
              <a:rPr lang="en-US" sz="3200" dirty="0" err="1">
                <a:latin typeface="Bodoni MT" panose="02070603080606020203" pitchFamily="18" charset="0"/>
              </a:rPr>
              <a:t>levior</a:t>
            </a:r>
            <a:r>
              <a:rPr lang="en-US" sz="3200" dirty="0">
                <a:latin typeface="Bodoni MT" panose="02070603080606020203" pitchFamily="18" charset="0"/>
              </a:rPr>
              <a:t> et </a:t>
            </a:r>
            <a:r>
              <a:rPr lang="en-US" sz="3200" dirty="0" err="1">
                <a:latin typeface="Bodoni MT" panose="02070603080606020203" pitchFamily="18" charset="0"/>
              </a:rPr>
              <a:t>nequior</a:t>
            </a:r>
            <a:r>
              <a:rPr lang="en-US" sz="3200" dirty="0">
                <a:latin typeface="Bodoni MT" panose="02070603080606020203" pitchFamily="18" charset="0"/>
              </a:rPr>
              <a:t> qui se non </a:t>
            </a:r>
            <a:r>
              <a:rPr lang="en-US" sz="3200" dirty="0" err="1">
                <a:latin typeface="Bodoni MT" panose="02070603080606020203" pitchFamily="18" charset="0"/>
              </a:rPr>
              <a:t>eiusdem</a:t>
            </a:r>
            <a:r>
              <a:rPr lang="en-US" sz="3200" dirty="0">
                <a:latin typeface="Bodoni MT" panose="02070603080606020203" pitchFamily="18" charset="0"/>
              </a:rPr>
              <a:t> </a:t>
            </a:r>
            <a:r>
              <a:rPr lang="en-US" sz="3200" dirty="0" err="1">
                <a:latin typeface="Bodoni MT" panose="02070603080606020203" pitchFamily="18" charset="0"/>
              </a:rPr>
              <a:t>prope</a:t>
            </a:r>
            <a:r>
              <a:rPr lang="en-US" sz="3200" dirty="0">
                <a:latin typeface="Bodoni MT" panose="02070603080606020203" pitchFamily="18" charset="0"/>
              </a:rPr>
              <a:t> </a:t>
            </a:r>
            <a:r>
              <a:rPr lang="en-US" sz="3200" dirty="0" err="1">
                <a:latin typeface="Bodoni MT" panose="02070603080606020203" pitchFamily="18" charset="0"/>
              </a:rPr>
              <a:t>sodalem</a:t>
            </a:r>
            <a:r>
              <a:rPr lang="en-US" sz="3200" dirty="0">
                <a:latin typeface="Bodoni MT" panose="02070603080606020203" pitchFamily="18" charset="0"/>
              </a:rPr>
              <a:t> </a:t>
            </a:r>
            <a:r>
              <a:rPr lang="en-US" sz="3200" dirty="0" err="1">
                <a:latin typeface="Bodoni MT" panose="02070603080606020203" pitchFamily="18" charset="0"/>
              </a:rPr>
              <a:t>fuisse</a:t>
            </a:r>
            <a:r>
              <a:rPr lang="en-US" sz="3200" dirty="0">
                <a:latin typeface="Bodoni MT" panose="02070603080606020203" pitchFamily="18" charset="0"/>
              </a:rPr>
              <a:t> </a:t>
            </a:r>
            <a:r>
              <a:rPr lang="en-US" sz="3200" dirty="0" err="1">
                <a:latin typeface="Bodoni MT" panose="02070603080606020203" pitchFamily="18" charset="0"/>
              </a:rPr>
              <a:t>commemoret</a:t>
            </a:r>
            <a:r>
              <a:rPr lang="en-US" sz="3200" dirty="0">
                <a:latin typeface="Bodoni MT" panose="02070603080606020203" pitchFamily="18" charset="0"/>
              </a:rPr>
              <a:t>.</a:t>
            </a:r>
          </a:p>
          <a:p>
            <a:pPr algn="r"/>
            <a:r>
              <a:rPr lang="en-US" sz="3200" i="1" dirty="0">
                <a:latin typeface="Bodoni MT" panose="02070603080606020203" pitchFamily="18" charset="0"/>
              </a:rPr>
              <a:t>In </a:t>
            </a:r>
            <a:r>
              <a:rPr lang="en-US" sz="3200" i="1" dirty="0" err="1">
                <a:latin typeface="Bodoni MT" panose="02070603080606020203" pitchFamily="18" charset="0"/>
              </a:rPr>
              <a:t>Catilinam</a:t>
            </a:r>
            <a:r>
              <a:rPr lang="en-US" sz="3200" i="1" dirty="0">
                <a:latin typeface="Bodoni MT" panose="02070603080606020203" pitchFamily="18" charset="0"/>
              </a:rPr>
              <a:t> </a:t>
            </a:r>
            <a:r>
              <a:rPr lang="en-US" sz="3200" dirty="0">
                <a:latin typeface="Bodoni MT" panose="02070603080606020203" pitchFamily="18" charset="0"/>
              </a:rPr>
              <a:t>2.9.3</a:t>
            </a:r>
            <a:endParaRPr lang="en-US" sz="3200" i="1" dirty="0">
              <a:latin typeface="Bodoni MT" panose="02070603080606020203" pitchFamily="18" charset="0"/>
            </a:endParaRPr>
          </a:p>
        </p:txBody>
      </p:sp>
    </p:spTree>
    <p:extLst>
      <p:ext uri="{BB962C8B-B14F-4D97-AF65-F5344CB8AC3E}">
        <p14:creationId xmlns:p14="http://schemas.microsoft.com/office/powerpoint/2010/main" val="333859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25B-7AE6-4E05-BE3A-E57BD52616F8}"/>
              </a:ext>
            </a:extLst>
          </p:cNvPr>
          <p:cNvSpPr>
            <a:spLocks noGrp="1"/>
          </p:cNvSpPr>
          <p:nvPr>
            <p:ph type="title"/>
          </p:nvPr>
        </p:nvSpPr>
        <p:spPr/>
        <p:txBody>
          <a:bodyPr/>
          <a:lstStyle/>
          <a:p>
            <a:r>
              <a:rPr lang="mi-NZ" b="1" dirty="0">
                <a:latin typeface="Bodoni MT" panose="02070603080606020203" pitchFamily="18" charset="0"/>
              </a:rPr>
              <a:t>Ideal for Senators</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1EF3AF8E-AD11-41A5-970A-321AE8F89838}"/>
              </a:ext>
            </a:extLst>
          </p:cNvPr>
          <p:cNvSpPr>
            <a:spLocks noGrp="1"/>
          </p:cNvSpPr>
          <p:nvPr>
            <p:ph idx="1"/>
          </p:nvPr>
        </p:nvSpPr>
        <p:spPr/>
        <p:txBody>
          <a:bodyPr>
            <a:noAutofit/>
          </a:bodyPr>
          <a:lstStyle/>
          <a:p>
            <a:pPr marL="0" marR="0">
              <a:lnSpc>
                <a:spcPct val="107000"/>
              </a:lnSpc>
              <a:spcBef>
                <a:spcPts val="0"/>
              </a:spcBef>
              <a:spcAft>
                <a:spcPts val="800"/>
              </a:spcAft>
            </a:pPr>
            <a:r>
              <a:rPr lang="mi-NZ" sz="3200" dirty="0">
                <a:effectLst/>
                <a:latin typeface="Bodoni MT" panose="02070603080606020203" pitchFamily="18" charset="0"/>
                <a:ea typeface="Calibri" panose="020F0502020204030204" pitchFamily="34" charset="0"/>
                <a:cs typeface="Times New Roman" panose="02020603050405020304" pitchFamily="18" charset="0"/>
              </a:rPr>
              <a:t>Libidinosis, petulantibus, impuris, impudicis, aleatoribus, ebriis sevire, ea summa miseria est summo dedecore coniuncta. Quod si iam—quod di omen avertant!—fatum extremum rei publicae venit, quod gladiatores nobiles faciunt ut honeste decumbant, faciamus nos, principes orbis terrarum gentiumque omnium, ut cum dignitate potius cadamus quam cum ignomnia serviamus.</a:t>
            </a:r>
            <a:endParaRPr lang="en-US" sz="3200" dirty="0">
              <a:effectLst/>
              <a:latin typeface="Bodoni MT" panose="02070603080606020203" pitchFamily="18" charset="0"/>
              <a:ea typeface="Calibri" panose="020F0502020204030204" pitchFamily="34" charset="0"/>
              <a:cs typeface="Times New Roman" panose="02020603050405020304" pitchFamily="18" charset="0"/>
            </a:endParaRPr>
          </a:p>
          <a:p>
            <a:pPr algn="r"/>
            <a:r>
              <a:rPr lang="en-US" sz="3200" i="1" dirty="0">
                <a:latin typeface="Bodoni MT" panose="02070603080606020203" pitchFamily="18" charset="0"/>
              </a:rPr>
              <a:t>Philippics</a:t>
            </a:r>
            <a:r>
              <a:rPr lang="en-US" sz="3200" dirty="0">
                <a:latin typeface="Bodoni MT" panose="02070603080606020203" pitchFamily="18" charset="0"/>
              </a:rPr>
              <a:t> 3.35.5</a:t>
            </a:r>
          </a:p>
        </p:txBody>
      </p:sp>
    </p:spTree>
    <p:extLst>
      <p:ext uri="{BB962C8B-B14F-4D97-AF65-F5344CB8AC3E}">
        <p14:creationId xmlns:p14="http://schemas.microsoft.com/office/powerpoint/2010/main" val="2036940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25B-7AE6-4E05-BE3A-E57BD52616F8}"/>
              </a:ext>
            </a:extLst>
          </p:cNvPr>
          <p:cNvSpPr>
            <a:spLocks noGrp="1"/>
          </p:cNvSpPr>
          <p:nvPr>
            <p:ph type="title"/>
          </p:nvPr>
        </p:nvSpPr>
        <p:spPr/>
        <p:txBody>
          <a:bodyPr/>
          <a:lstStyle/>
          <a:p>
            <a:r>
              <a:rPr lang="mi-NZ" b="1" dirty="0">
                <a:latin typeface="Bodoni MT" panose="02070603080606020203" pitchFamily="18" charset="0"/>
              </a:rPr>
              <a:t>Ideal for Dying</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1EF3AF8E-AD11-41A5-970A-321AE8F89838}"/>
              </a:ext>
            </a:extLst>
          </p:cNvPr>
          <p:cNvSpPr>
            <a:spLocks noGrp="1"/>
          </p:cNvSpPr>
          <p:nvPr>
            <p:ph idx="1"/>
          </p:nvPr>
        </p:nvSpPr>
        <p:spPr/>
        <p:txBody>
          <a:bodyPr>
            <a:noAutofit/>
          </a:bodyPr>
          <a:lstStyle/>
          <a:p>
            <a:pPr marL="0" marR="0">
              <a:lnSpc>
                <a:spcPct val="107000"/>
              </a:lnSpc>
              <a:spcBef>
                <a:spcPts val="0"/>
              </a:spcBef>
              <a:spcAft>
                <a:spcPts val="800"/>
              </a:spcAft>
            </a:pPr>
            <a:r>
              <a:rPr lang="en-US" sz="3200" b="0" i="0" dirty="0" err="1">
                <a:solidFill>
                  <a:srgbClr val="000000"/>
                </a:solidFill>
                <a:effectLst/>
                <a:latin typeface="Bodoni MT" panose="02070603080606020203" pitchFamily="18" charset="0"/>
              </a:rPr>
              <a:t>Quis</a:t>
            </a:r>
            <a:r>
              <a:rPr lang="en-US" sz="3200" b="0" i="0" dirty="0">
                <a:solidFill>
                  <a:srgbClr val="000000"/>
                </a:solidFill>
                <a:effectLst/>
                <a:latin typeface="Bodoni MT" panose="02070603080606020203" pitchFamily="18" charset="0"/>
              </a:rPr>
              <a:t> mediocris gladiator </a:t>
            </a:r>
            <a:r>
              <a:rPr lang="en-US" sz="3200" b="0" i="0" dirty="0" err="1">
                <a:solidFill>
                  <a:srgbClr val="000000"/>
                </a:solidFill>
                <a:effectLst/>
                <a:latin typeface="Bodoni MT" panose="02070603080606020203" pitchFamily="18" charset="0"/>
              </a:rPr>
              <a:t>ingemuit</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quis</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vultum</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mutavit</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umquam</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quis</a:t>
            </a:r>
            <a:r>
              <a:rPr lang="en-US" sz="3200" b="0" i="0" dirty="0">
                <a:solidFill>
                  <a:srgbClr val="000000"/>
                </a:solidFill>
                <a:effectLst/>
                <a:latin typeface="Bodoni MT" panose="02070603080606020203" pitchFamily="18" charset="0"/>
              </a:rPr>
              <a:t> non modo </a:t>
            </a:r>
            <a:r>
              <a:rPr lang="en-US" sz="3200" b="0" i="0" dirty="0" err="1">
                <a:solidFill>
                  <a:srgbClr val="000000"/>
                </a:solidFill>
                <a:effectLst/>
                <a:latin typeface="Bodoni MT" panose="02070603080606020203" pitchFamily="18" charset="0"/>
              </a:rPr>
              <a:t>stetit</a:t>
            </a:r>
            <a:r>
              <a:rPr lang="en-US" sz="3200" b="0" i="0" dirty="0">
                <a:solidFill>
                  <a:srgbClr val="000000"/>
                </a:solidFill>
                <a:effectLst/>
                <a:latin typeface="Bodoni MT" panose="02070603080606020203" pitchFamily="18" charset="0"/>
              </a:rPr>
              <a:t>, verum etiam </a:t>
            </a:r>
            <a:r>
              <a:rPr lang="en-US" sz="3200" b="0" i="0" dirty="0" err="1">
                <a:solidFill>
                  <a:srgbClr val="000000"/>
                </a:solidFill>
                <a:effectLst/>
                <a:latin typeface="Bodoni MT" panose="02070603080606020203" pitchFamily="18" charset="0"/>
              </a:rPr>
              <a:t>decubuit</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turpiter</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quis</a:t>
            </a:r>
            <a:r>
              <a:rPr lang="en-US" sz="3200" b="0" i="0" dirty="0">
                <a:solidFill>
                  <a:srgbClr val="000000"/>
                </a:solidFill>
                <a:effectLst/>
                <a:latin typeface="Bodoni MT" panose="02070603080606020203" pitchFamily="18" charset="0"/>
              </a:rPr>
              <a:t>, cum </a:t>
            </a:r>
            <a:r>
              <a:rPr lang="en-US" sz="3200" b="0" i="0" dirty="0" err="1">
                <a:solidFill>
                  <a:srgbClr val="000000"/>
                </a:solidFill>
                <a:effectLst/>
                <a:latin typeface="Bodoni MT" panose="02070603080606020203" pitchFamily="18" charset="0"/>
              </a:rPr>
              <a:t>decubuisset</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ferrum</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recipere</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iussus</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collum</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contraxit</a:t>
            </a:r>
            <a:r>
              <a:rPr lang="en-US" sz="3200" b="0" i="0" dirty="0">
                <a:solidFill>
                  <a:srgbClr val="000000"/>
                </a:solidFill>
                <a:effectLst/>
                <a:latin typeface="Bodoni MT" panose="02070603080606020203" pitchFamily="18" charset="0"/>
              </a:rPr>
              <a:t>? Tantum </a:t>
            </a:r>
            <a:r>
              <a:rPr lang="en-US" sz="3200" b="0" i="0" dirty="0" err="1">
                <a:solidFill>
                  <a:srgbClr val="000000"/>
                </a:solidFill>
                <a:effectLst/>
                <a:latin typeface="Bodoni MT" panose="02070603080606020203" pitchFamily="18" charset="0"/>
              </a:rPr>
              <a:t>exercitatio</a:t>
            </a:r>
            <a:r>
              <a:rPr lang="en-US" sz="3200" b="0" i="0" dirty="0">
                <a:solidFill>
                  <a:srgbClr val="000000"/>
                </a:solidFill>
                <a:effectLst/>
                <a:latin typeface="Bodoni MT" panose="02070603080606020203" pitchFamily="18" charset="0"/>
              </a:rPr>
              <a:t>, </a:t>
            </a:r>
            <a:r>
              <a:rPr lang="en-US" sz="3200" b="0" i="0" dirty="0" err="1">
                <a:solidFill>
                  <a:srgbClr val="000000"/>
                </a:solidFill>
                <a:effectLst/>
                <a:latin typeface="Bodoni MT" panose="02070603080606020203" pitchFamily="18" charset="0"/>
              </a:rPr>
              <a:t>meditatio</a:t>
            </a:r>
            <a:r>
              <a:rPr lang="en-US" sz="3200" b="0" i="0" dirty="0">
                <a:solidFill>
                  <a:srgbClr val="000000"/>
                </a:solidFill>
                <a:effectLst/>
                <a:latin typeface="Bodoni MT" panose="02070603080606020203" pitchFamily="18" charset="0"/>
              </a:rPr>
              <a:t>, consuetudo valet. </a:t>
            </a:r>
          </a:p>
          <a:p>
            <a:pPr marL="109728" lvl="1" indent="0">
              <a:lnSpc>
                <a:spcPct val="107000"/>
              </a:lnSpc>
              <a:spcBef>
                <a:spcPts val="0"/>
              </a:spcBef>
              <a:spcAft>
                <a:spcPts val="800"/>
              </a:spcAft>
              <a:buNone/>
            </a:pPr>
            <a:r>
              <a:rPr lang="en-US" sz="3200" i="1" dirty="0">
                <a:latin typeface="Bodoni MT" panose="02070603080606020203" pitchFamily="18" charset="0"/>
              </a:rPr>
              <a:t>					</a:t>
            </a:r>
            <a:r>
              <a:rPr lang="en-US" sz="3200" i="1" dirty="0" err="1">
                <a:latin typeface="Bodoni MT" panose="02070603080606020203" pitchFamily="18" charset="0"/>
              </a:rPr>
              <a:t>Tusculanae</a:t>
            </a:r>
            <a:r>
              <a:rPr lang="en-US" sz="3200" i="1" dirty="0">
                <a:latin typeface="Bodoni MT" panose="02070603080606020203" pitchFamily="18" charset="0"/>
              </a:rPr>
              <a:t> Disputationes 2.42</a:t>
            </a:r>
            <a:endParaRPr lang="en-US" sz="3200" dirty="0">
              <a:latin typeface="Bodoni MT" panose="02070603080606020203" pitchFamily="18" charset="0"/>
            </a:endParaRPr>
          </a:p>
        </p:txBody>
      </p:sp>
    </p:spTree>
    <p:extLst>
      <p:ext uri="{BB962C8B-B14F-4D97-AF65-F5344CB8AC3E}">
        <p14:creationId xmlns:p14="http://schemas.microsoft.com/office/powerpoint/2010/main" val="404325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25B-7AE6-4E05-BE3A-E57BD52616F8}"/>
              </a:ext>
            </a:extLst>
          </p:cNvPr>
          <p:cNvSpPr>
            <a:spLocks noGrp="1"/>
          </p:cNvSpPr>
          <p:nvPr>
            <p:ph type="title"/>
          </p:nvPr>
        </p:nvSpPr>
        <p:spPr/>
        <p:txBody>
          <a:bodyPr/>
          <a:lstStyle/>
          <a:p>
            <a:r>
              <a:rPr lang="mi-NZ" b="1" dirty="0">
                <a:latin typeface="Bodoni MT" panose="02070603080606020203" pitchFamily="18" charset="0"/>
              </a:rPr>
              <a:t>Ideal for Orators</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1EF3AF8E-AD11-41A5-970A-321AE8F89838}"/>
              </a:ext>
            </a:extLst>
          </p:cNvPr>
          <p:cNvSpPr>
            <a:spLocks noGrp="1"/>
          </p:cNvSpPr>
          <p:nvPr>
            <p:ph idx="1"/>
          </p:nvPr>
        </p:nvSpPr>
        <p:spPr/>
        <p:txBody>
          <a:bodyPr>
            <a:noAutofit/>
          </a:bodyPr>
          <a:lstStyle/>
          <a:p>
            <a:pPr marL="0" marR="0" indent="0">
              <a:lnSpc>
                <a:spcPct val="107000"/>
              </a:lnSpc>
              <a:spcBef>
                <a:spcPts val="0"/>
              </a:spcBef>
              <a:spcAft>
                <a:spcPts val="800"/>
              </a:spcAft>
              <a:buNone/>
            </a:pPr>
            <a:r>
              <a:rPr lang="mi-NZ" sz="3200" dirty="0">
                <a:latin typeface="Bodoni MT" panose="02070603080606020203" pitchFamily="18" charset="0"/>
                <a:ea typeface="Calibri" panose="020F0502020204030204" pitchFamily="34" charset="0"/>
                <a:cs typeface="Times New Roman" panose="02020603050405020304" pitchFamily="18" charset="0"/>
              </a:rPr>
              <a:t>U</a:t>
            </a:r>
            <a:r>
              <a:rPr lang="mi-NZ" sz="3200" dirty="0">
                <a:effectLst/>
                <a:latin typeface="Bodoni MT" panose="02070603080606020203" pitchFamily="18" charset="0"/>
                <a:ea typeface="Calibri" panose="020F0502020204030204" pitchFamily="34" charset="0"/>
                <a:cs typeface="Times New Roman" panose="02020603050405020304" pitchFamily="18" charset="0"/>
              </a:rPr>
              <a:t>t enim athletas nec multo secus gladiatores videmus nihil nec vitando facere caute nec </a:t>
            </a:r>
            <a:r>
              <a:rPr lang="mi-NZ" sz="3200">
                <a:effectLst/>
                <a:latin typeface="Bodoni MT" panose="02070603080606020203" pitchFamily="18" charset="0"/>
                <a:ea typeface="Calibri" panose="020F0502020204030204" pitchFamily="34" charset="0"/>
                <a:cs typeface="Times New Roman" panose="02020603050405020304" pitchFamily="18" charset="0"/>
              </a:rPr>
              <a:t>petendo vehementer</a:t>
            </a:r>
            <a:r>
              <a:rPr lang="mi-NZ" sz="3200" dirty="0">
                <a:effectLst/>
                <a:latin typeface="Bodoni MT" panose="02070603080606020203" pitchFamily="18" charset="0"/>
                <a:ea typeface="Calibri" panose="020F0502020204030204" pitchFamily="34" charset="0"/>
                <a:cs typeface="Times New Roman" panose="02020603050405020304" pitchFamily="18" charset="0"/>
              </a:rPr>
              <a:t>, in quo non motus hic habeat palaestram quandam, ut quicquid in his rebus fiat utiliter ad pugnam idem ad aspectum etiam sit venustum, sic orator nec plagam gravem facit, nisi petitio fuit apta, nec satis tecte declinat impetum, nisi etiam in cedendo quid deceat intellegit.</a:t>
            </a:r>
          </a:p>
          <a:p>
            <a:pPr algn="r"/>
            <a:r>
              <a:rPr lang="en-US" sz="3200" i="1" dirty="0">
                <a:latin typeface="Bodoni MT" panose="02070603080606020203" pitchFamily="18" charset="0"/>
              </a:rPr>
              <a:t>Orator</a:t>
            </a:r>
            <a:r>
              <a:rPr lang="en-US" sz="3200" dirty="0">
                <a:latin typeface="Bodoni MT" panose="02070603080606020203" pitchFamily="18" charset="0"/>
              </a:rPr>
              <a:t> 228.9</a:t>
            </a:r>
            <a:endParaRPr lang="en-US" sz="3200" i="1" dirty="0">
              <a:latin typeface="Bodoni MT" panose="02070603080606020203" pitchFamily="18" charset="0"/>
            </a:endParaRPr>
          </a:p>
        </p:txBody>
      </p:sp>
    </p:spTree>
    <p:extLst>
      <p:ext uri="{BB962C8B-B14F-4D97-AF65-F5344CB8AC3E}">
        <p14:creationId xmlns:p14="http://schemas.microsoft.com/office/powerpoint/2010/main" val="230733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EAD3-F725-40D2-B048-EFF9E0C1FE8D}"/>
              </a:ext>
            </a:extLst>
          </p:cNvPr>
          <p:cNvSpPr>
            <a:spLocks noGrp="1"/>
          </p:cNvSpPr>
          <p:nvPr>
            <p:ph type="title"/>
          </p:nvPr>
        </p:nvSpPr>
        <p:spPr/>
        <p:txBody>
          <a:bodyPr>
            <a:normAutofit/>
          </a:bodyPr>
          <a:lstStyle/>
          <a:p>
            <a:r>
              <a:rPr lang="en-US" sz="4700" b="1" dirty="0">
                <a:latin typeface="Bodoni MT" panose="02070603080606020203" pitchFamily="18" charset="0"/>
              </a:rPr>
              <a:t>Gladiator as Metaphorical Vehicle</a:t>
            </a:r>
          </a:p>
        </p:txBody>
      </p:sp>
      <p:sp>
        <p:nvSpPr>
          <p:cNvPr id="3" name="Content Placeholder 2">
            <a:extLst>
              <a:ext uri="{FF2B5EF4-FFF2-40B4-BE49-F238E27FC236}">
                <a16:creationId xmlns:a16="http://schemas.microsoft.com/office/drawing/2014/main" id="{6E5AED7E-ECE3-4BA3-A8F5-F6C949D67EAC}"/>
              </a:ext>
            </a:extLst>
          </p:cNvPr>
          <p:cNvSpPr>
            <a:spLocks noGrp="1"/>
          </p:cNvSpPr>
          <p:nvPr>
            <p:ph idx="1"/>
          </p:nvPr>
        </p:nvSpPr>
        <p:spPr/>
        <p:txBody>
          <a:bodyPr>
            <a:normAutofit/>
          </a:bodyPr>
          <a:lstStyle/>
          <a:p>
            <a:pPr>
              <a:buFont typeface="Wingdings" panose="05000000000000000000" pitchFamily="2" charset="2"/>
              <a:buChar char="§"/>
            </a:pPr>
            <a:r>
              <a:rPr lang="en-US" sz="3600" dirty="0">
                <a:latin typeface="Bodoni MT" panose="02070603080606020203" pitchFamily="18" charset="0"/>
              </a:rPr>
              <a:t> gladiator as a metaphorical vehicle across many speeches and philosophical treatises</a:t>
            </a:r>
          </a:p>
          <a:p>
            <a:pPr>
              <a:buFont typeface="Wingdings" panose="05000000000000000000" pitchFamily="2" charset="2"/>
              <a:buChar char="§"/>
            </a:pPr>
            <a:r>
              <a:rPr lang="en-US" sz="3600" dirty="0">
                <a:latin typeface="Bodoni MT" panose="02070603080606020203" pitchFamily="18" charset="0"/>
              </a:rPr>
              <a:t> used for the sake of invective against political opponents</a:t>
            </a:r>
            <a:endParaRPr lang="en-US" sz="3400" dirty="0">
              <a:latin typeface="Bodoni MT" panose="02070603080606020203" pitchFamily="18" charset="0"/>
            </a:endParaRPr>
          </a:p>
          <a:p>
            <a:pPr>
              <a:buFont typeface="Wingdings" panose="05000000000000000000" pitchFamily="2" charset="2"/>
              <a:buChar char="§"/>
            </a:pPr>
            <a:r>
              <a:rPr lang="en-US" sz="3400" dirty="0">
                <a:latin typeface="Bodoni MT" panose="02070603080606020203" pitchFamily="18" charset="0"/>
              </a:rPr>
              <a:t> in line with marginalized status of gladiators in Roman society</a:t>
            </a:r>
            <a:endParaRPr lang="en-US" sz="3600" dirty="0">
              <a:latin typeface="Bodoni MT" panose="02070603080606020203" pitchFamily="18" charset="0"/>
            </a:endParaRPr>
          </a:p>
        </p:txBody>
      </p:sp>
    </p:spTree>
    <p:extLst>
      <p:ext uri="{BB962C8B-B14F-4D97-AF65-F5344CB8AC3E}">
        <p14:creationId xmlns:p14="http://schemas.microsoft.com/office/powerpoint/2010/main" val="198684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25B-7AE6-4E05-BE3A-E57BD52616F8}"/>
              </a:ext>
            </a:extLst>
          </p:cNvPr>
          <p:cNvSpPr>
            <a:spLocks noGrp="1"/>
          </p:cNvSpPr>
          <p:nvPr>
            <p:ph type="title"/>
          </p:nvPr>
        </p:nvSpPr>
        <p:spPr/>
        <p:txBody>
          <a:bodyPr/>
          <a:lstStyle/>
          <a:p>
            <a:r>
              <a:rPr lang="mi-NZ" b="1" dirty="0">
                <a:latin typeface="Bodoni MT" panose="02070603080606020203" pitchFamily="18" charset="0"/>
              </a:rPr>
              <a:t>Ideal for Orators</a:t>
            </a:r>
            <a:endParaRPr lang="en-US"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1EF3AF8E-AD11-41A5-970A-321AE8F89838}"/>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mi-NZ" sz="3200" dirty="0">
                <a:latin typeface="Bodoni MT" panose="02070603080606020203" pitchFamily="18" charset="0"/>
                <a:ea typeface="Calibri" panose="020F0502020204030204" pitchFamily="34" charset="0"/>
                <a:cs typeface="Times New Roman" panose="02020603050405020304" pitchFamily="18" charset="0"/>
              </a:rPr>
              <a:t>sed si in ipso illo gladiatorio vitae certamine quo ferro decernitur tamen ante congressum multa fiunt quae non ad vulnus sed ad speciem valere videatur, quanto hoc magis in oratione est spectandum, in qua non vis potius quam delectatio postulatur!</a:t>
            </a:r>
          </a:p>
          <a:p>
            <a:pPr marL="0" marR="0" algn="r">
              <a:lnSpc>
                <a:spcPct val="107000"/>
              </a:lnSpc>
              <a:spcBef>
                <a:spcPts val="0"/>
              </a:spcBef>
              <a:spcAft>
                <a:spcPts val="800"/>
              </a:spcAft>
            </a:pPr>
            <a:r>
              <a:rPr lang="en-US" sz="3200" i="1" dirty="0">
                <a:latin typeface="Bodoni MT" panose="02070603080606020203" pitchFamily="18" charset="0"/>
                <a:ea typeface="Calibri" panose="020F0502020204030204" pitchFamily="34" charset="0"/>
                <a:cs typeface="Times New Roman" panose="02020603050405020304" pitchFamily="18" charset="0"/>
              </a:rPr>
              <a:t>De </a:t>
            </a:r>
            <a:r>
              <a:rPr lang="en-US" sz="3200" i="1" dirty="0" err="1">
                <a:latin typeface="Bodoni MT" panose="02070603080606020203" pitchFamily="18" charset="0"/>
                <a:ea typeface="Calibri" panose="020F0502020204030204" pitchFamily="34" charset="0"/>
                <a:cs typeface="Times New Roman" panose="02020603050405020304" pitchFamily="18" charset="0"/>
              </a:rPr>
              <a:t>Oratore</a:t>
            </a:r>
            <a:r>
              <a:rPr lang="en-US" sz="3200" i="1" dirty="0">
                <a:latin typeface="Bodoni MT" panose="02070603080606020203" pitchFamily="18" charset="0"/>
                <a:ea typeface="Calibri" panose="020F0502020204030204" pitchFamily="34" charset="0"/>
                <a:cs typeface="Times New Roman" panose="02020603050405020304" pitchFamily="18" charset="0"/>
              </a:rPr>
              <a:t> </a:t>
            </a:r>
            <a:r>
              <a:rPr lang="en-US" sz="3200" dirty="0">
                <a:latin typeface="Bodoni MT" panose="02070603080606020203" pitchFamily="18" charset="0"/>
                <a:ea typeface="Calibri" panose="020F0502020204030204" pitchFamily="34" charset="0"/>
                <a:cs typeface="Times New Roman" panose="02020603050405020304" pitchFamily="18" charset="0"/>
              </a:rPr>
              <a:t>2.317.2</a:t>
            </a:r>
            <a:endParaRPr lang="mi-NZ" sz="3200" i="1" dirty="0">
              <a:latin typeface="Bodoni MT" panose="020706030806060202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i="1" dirty="0">
              <a:latin typeface="Bodoni MT" panose="02070603080606020203" pitchFamily="18" charset="0"/>
            </a:endParaRPr>
          </a:p>
        </p:txBody>
      </p:sp>
    </p:spTree>
    <p:extLst>
      <p:ext uri="{BB962C8B-B14F-4D97-AF65-F5344CB8AC3E}">
        <p14:creationId xmlns:p14="http://schemas.microsoft.com/office/powerpoint/2010/main" val="3106771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E25EE-D507-4A12-B774-BDAFD0701AB5}"/>
              </a:ext>
            </a:extLst>
          </p:cNvPr>
          <p:cNvSpPr>
            <a:spLocks noGrp="1"/>
          </p:cNvSpPr>
          <p:nvPr>
            <p:ph type="title"/>
          </p:nvPr>
        </p:nvSpPr>
        <p:spPr/>
        <p:txBody>
          <a:bodyPr/>
          <a:lstStyle/>
          <a:p>
            <a:r>
              <a:rPr lang="en-US" b="1" dirty="0">
                <a:latin typeface="Bodoni MT" panose="02070603080606020203" pitchFamily="18" charset="0"/>
              </a:rPr>
              <a:t>Conclusion</a:t>
            </a:r>
          </a:p>
        </p:txBody>
      </p:sp>
      <p:sp>
        <p:nvSpPr>
          <p:cNvPr id="3" name="Content Placeholder 2">
            <a:extLst>
              <a:ext uri="{FF2B5EF4-FFF2-40B4-BE49-F238E27FC236}">
                <a16:creationId xmlns:a16="http://schemas.microsoft.com/office/drawing/2014/main" id="{DDE7D012-0E10-4C16-9C6A-A6BC9E59A96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9000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EAD3-F725-40D2-B048-EFF9E0C1FE8D}"/>
              </a:ext>
            </a:extLst>
          </p:cNvPr>
          <p:cNvSpPr>
            <a:spLocks noGrp="1"/>
          </p:cNvSpPr>
          <p:nvPr>
            <p:ph type="title"/>
          </p:nvPr>
        </p:nvSpPr>
        <p:spPr/>
        <p:txBody>
          <a:bodyPr>
            <a:normAutofit/>
          </a:bodyPr>
          <a:lstStyle/>
          <a:p>
            <a:r>
              <a:rPr lang="en-US" sz="4700" b="1" dirty="0">
                <a:latin typeface="Bodoni MT" panose="02070603080606020203" pitchFamily="18" charset="0"/>
              </a:rPr>
              <a:t>Gladiator as Metaphorical Vehicle</a:t>
            </a:r>
          </a:p>
        </p:txBody>
      </p:sp>
      <p:sp>
        <p:nvSpPr>
          <p:cNvPr id="3" name="Content Placeholder 2">
            <a:extLst>
              <a:ext uri="{FF2B5EF4-FFF2-40B4-BE49-F238E27FC236}">
                <a16:creationId xmlns:a16="http://schemas.microsoft.com/office/drawing/2014/main" id="{6E5AED7E-ECE3-4BA3-A8F5-F6C949D67EAC}"/>
              </a:ext>
            </a:extLst>
          </p:cNvPr>
          <p:cNvSpPr>
            <a:spLocks noGrp="1"/>
          </p:cNvSpPr>
          <p:nvPr>
            <p:ph idx="1"/>
          </p:nvPr>
        </p:nvSpPr>
        <p:spPr/>
        <p:txBody>
          <a:bodyPr>
            <a:normAutofit/>
          </a:bodyPr>
          <a:lstStyle/>
          <a:p>
            <a:pPr>
              <a:buFont typeface="Wingdings" panose="05000000000000000000" pitchFamily="2" charset="2"/>
              <a:buChar char="§"/>
            </a:pPr>
            <a:r>
              <a:rPr lang="en-US" sz="3600" dirty="0">
                <a:latin typeface="Bodoni MT" panose="02070603080606020203" pitchFamily="18" charset="0"/>
              </a:rPr>
              <a:t> exemplum of noble behavior</a:t>
            </a:r>
          </a:p>
          <a:p>
            <a:pPr>
              <a:buFont typeface="Wingdings" panose="05000000000000000000" pitchFamily="2" charset="2"/>
              <a:buChar char="§"/>
            </a:pPr>
            <a:r>
              <a:rPr lang="en-US" sz="3600" dirty="0">
                <a:latin typeface="Bodoni MT" panose="02070603080606020203" pitchFamily="18" charset="0"/>
              </a:rPr>
              <a:t> paradigm of </a:t>
            </a:r>
            <a:r>
              <a:rPr lang="en-US" sz="3600" i="1" dirty="0" err="1">
                <a:latin typeface="Bodoni MT" panose="02070603080606020203" pitchFamily="18" charset="0"/>
              </a:rPr>
              <a:t>virtus</a:t>
            </a:r>
            <a:endParaRPr lang="en-US" sz="3600" i="1" dirty="0">
              <a:latin typeface="Bodoni MT" panose="02070603080606020203" pitchFamily="18" charset="0"/>
            </a:endParaRPr>
          </a:p>
          <a:p>
            <a:pPr>
              <a:buFont typeface="Wingdings" panose="05000000000000000000" pitchFamily="2" charset="2"/>
              <a:buChar char="§"/>
            </a:pPr>
            <a:r>
              <a:rPr lang="en-US" sz="3600" i="1" dirty="0">
                <a:latin typeface="Bodoni MT" panose="02070603080606020203" pitchFamily="18" charset="0"/>
              </a:rPr>
              <a:t> </a:t>
            </a:r>
            <a:r>
              <a:rPr lang="en-US" sz="3600" dirty="0">
                <a:latin typeface="Bodoni MT" panose="02070603080606020203" pitchFamily="18" charset="0"/>
              </a:rPr>
              <a:t>linked specifically to behavior in the arena</a:t>
            </a:r>
            <a:endParaRPr lang="en-US" sz="3600" i="1" dirty="0">
              <a:latin typeface="Bodoni MT" panose="02070603080606020203" pitchFamily="18" charset="0"/>
            </a:endParaRPr>
          </a:p>
          <a:p>
            <a:pPr>
              <a:buFont typeface="Wingdings" panose="05000000000000000000" pitchFamily="2" charset="2"/>
              <a:buChar char="§"/>
            </a:pPr>
            <a:endParaRPr lang="en-US" sz="3600" dirty="0">
              <a:latin typeface="Bodoni MT" panose="02070603080606020203" pitchFamily="18" charset="0"/>
            </a:endParaRPr>
          </a:p>
        </p:txBody>
      </p:sp>
    </p:spTree>
    <p:extLst>
      <p:ext uri="{BB962C8B-B14F-4D97-AF65-F5344CB8AC3E}">
        <p14:creationId xmlns:p14="http://schemas.microsoft.com/office/powerpoint/2010/main" val="273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EAD3-F725-40D2-B048-EFF9E0C1FE8D}"/>
              </a:ext>
            </a:extLst>
          </p:cNvPr>
          <p:cNvSpPr>
            <a:spLocks noGrp="1"/>
          </p:cNvSpPr>
          <p:nvPr>
            <p:ph type="title"/>
          </p:nvPr>
        </p:nvSpPr>
        <p:spPr/>
        <p:txBody>
          <a:bodyPr>
            <a:normAutofit/>
          </a:bodyPr>
          <a:lstStyle/>
          <a:p>
            <a:r>
              <a:rPr lang="en-US" sz="4700" b="1" dirty="0">
                <a:latin typeface="Bodoni MT" panose="02070603080606020203" pitchFamily="18" charset="0"/>
              </a:rPr>
              <a:t>Thesis</a:t>
            </a:r>
          </a:p>
        </p:txBody>
      </p:sp>
      <p:sp>
        <p:nvSpPr>
          <p:cNvPr id="3" name="Content Placeholder 2">
            <a:extLst>
              <a:ext uri="{FF2B5EF4-FFF2-40B4-BE49-F238E27FC236}">
                <a16:creationId xmlns:a16="http://schemas.microsoft.com/office/drawing/2014/main" id="{6E5AED7E-ECE3-4BA3-A8F5-F6C949D67EAC}"/>
              </a:ext>
            </a:extLst>
          </p:cNvPr>
          <p:cNvSpPr>
            <a:spLocks noGrp="1"/>
          </p:cNvSpPr>
          <p:nvPr>
            <p:ph idx="1"/>
          </p:nvPr>
        </p:nvSpPr>
        <p:spPr/>
        <p:txBody>
          <a:bodyPr>
            <a:normAutofit/>
          </a:bodyPr>
          <a:lstStyle/>
          <a:p>
            <a:pPr>
              <a:buFont typeface="Wingdings" panose="05000000000000000000" pitchFamily="2" charset="2"/>
              <a:buChar char="§"/>
            </a:pPr>
            <a:r>
              <a:rPr lang="en-US" sz="3600" dirty="0">
                <a:latin typeface="Bodoni MT" panose="02070603080606020203" pitchFamily="18" charset="0"/>
              </a:rPr>
              <a:t> Cicero’s simultaneous association of the figure with contemptible individuals and commendable behavior is representative of the gladiator’s complex social identity</a:t>
            </a:r>
          </a:p>
        </p:txBody>
      </p:sp>
    </p:spTree>
    <p:extLst>
      <p:ext uri="{BB962C8B-B14F-4D97-AF65-F5344CB8AC3E}">
        <p14:creationId xmlns:p14="http://schemas.microsoft.com/office/powerpoint/2010/main" val="248886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EAD3-F725-40D2-B048-EFF9E0C1FE8D}"/>
              </a:ext>
            </a:extLst>
          </p:cNvPr>
          <p:cNvSpPr>
            <a:spLocks noGrp="1"/>
          </p:cNvSpPr>
          <p:nvPr>
            <p:ph type="title"/>
          </p:nvPr>
        </p:nvSpPr>
        <p:spPr/>
        <p:txBody>
          <a:bodyPr>
            <a:normAutofit/>
          </a:bodyPr>
          <a:lstStyle/>
          <a:p>
            <a:r>
              <a:rPr lang="en-US" sz="4700" b="1" dirty="0">
                <a:latin typeface="Bodoni MT" panose="02070603080606020203" pitchFamily="18" charset="0"/>
              </a:rPr>
              <a:t>Social Identity of Gladiators</a:t>
            </a:r>
          </a:p>
        </p:txBody>
      </p:sp>
      <p:sp>
        <p:nvSpPr>
          <p:cNvPr id="3" name="Content Placeholder 2">
            <a:extLst>
              <a:ext uri="{FF2B5EF4-FFF2-40B4-BE49-F238E27FC236}">
                <a16:creationId xmlns:a16="http://schemas.microsoft.com/office/drawing/2014/main" id="{6E5AED7E-ECE3-4BA3-A8F5-F6C949D67EAC}"/>
              </a:ext>
            </a:extLst>
          </p:cNvPr>
          <p:cNvSpPr>
            <a:spLocks noGrp="1"/>
          </p:cNvSpPr>
          <p:nvPr>
            <p:ph idx="1"/>
          </p:nvPr>
        </p:nvSpPr>
        <p:spPr/>
        <p:txBody>
          <a:bodyPr>
            <a:normAutofit/>
          </a:bodyPr>
          <a:lstStyle/>
          <a:p>
            <a:pPr marL="0" indent="0">
              <a:buNone/>
            </a:pPr>
            <a:r>
              <a:rPr lang="en-US" sz="3600" dirty="0">
                <a:latin typeface="Bodoni MT" panose="02070603080606020203" pitchFamily="18" charset="0"/>
              </a:rPr>
              <a:t>“Men and women alike feared and mocked, were attracted to and were repulsed by the gladiator. The gladiator was despised for his servitude, his violence and his proximity to death, yet he was admired for his bravery and fighting skills.”</a:t>
            </a:r>
          </a:p>
          <a:p>
            <a:pPr marL="0" indent="0" algn="r">
              <a:buNone/>
            </a:pPr>
            <a:r>
              <a:rPr lang="en-US" sz="3600" dirty="0">
                <a:latin typeface="Bodoni MT" panose="02070603080606020203" pitchFamily="18" charset="0"/>
              </a:rPr>
              <a:t>- Valerie Hope, 93</a:t>
            </a:r>
          </a:p>
          <a:p>
            <a:pPr>
              <a:buFont typeface="Wingdings" panose="05000000000000000000" pitchFamily="2" charset="2"/>
              <a:buChar char="§"/>
            </a:pPr>
            <a:endParaRPr lang="en-US" sz="3600" dirty="0">
              <a:latin typeface="Bodoni MT" panose="02070603080606020203" pitchFamily="18" charset="0"/>
            </a:endParaRPr>
          </a:p>
        </p:txBody>
      </p:sp>
    </p:spTree>
    <p:extLst>
      <p:ext uri="{BB962C8B-B14F-4D97-AF65-F5344CB8AC3E}">
        <p14:creationId xmlns:p14="http://schemas.microsoft.com/office/powerpoint/2010/main" val="133715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EAD3-F725-40D2-B048-EFF9E0C1FE8D}"/>
              </a:ext>
            </a:extLst>
          </p:cNvPr>
          <p:cNvSpPr>
            <a:spLocks noGrp="1"/>
          </p:cNvSpPr>
          <p:nvPr>
            <p:ph type="title"/>
          </p:nvPr>
        </p:nvSpPr>
        <p:spPr/>
        <p:txBody>
          <a:bodyPr>
            <a:normAutofit/>
          </a:bodyPr>
          <a:lstStyle/>
          <a:p>
            <a:r>
              <a:rPr lang="en-US" sz="4700" b="1" dirty="0">
                <a:latin typeface="Bodoni MT" panose="02070603080606020203" pitchFamily="18" charset="0"/>
              </a:rPr>
              <a:t>T. Roscii</a:t>
            </a:r>
          </a:p>
        </p:txBody>
      </p:sp>
      <p:sp>
        <p:nvSpPr>
          <p:cNvPr id="3" name="Content Placeholder 2">
            <a:extLst>
              <a:ext uri="{FF2B5EF4-FFF2-40B4-BE49-F238E27FC236}">
                <a16:creationId xmlns:a16="http://schemas.microsoft.com/office/drawing/2014/main" id="{6E5AED7E-ECE3-4BA3-A8F5-F6C949D67EAC}"/>
              </a:ext>
            </a:extLst>
          </p:cNvPr>
          <p:cNvSpPr>
            <a:spLocks noGrp="1"/>
          </p:cNvSpPr>
          <p:nvPr>
            <p:ph idx="1"/>
          </p:nvPr>
        </p:nvSpPr>
        <p:spPr/>
        <p:txBody>
          <a:bodyPr>
            <a:normAutofit/>
          </a:bodyPr>
          <a:lstStyle/>
          <a:p>
            <a:pPr marL="0" indent="0">
              <a:buNone/>
            </a:pPr>
            <a:r>
              <a:rPr lang="en-US" sz="3600" dirty="0">
                <a:solidFill>
                  <a:schemeClr val="tx1"/>
                </a:solidFill>
                <a:latin typeface="Bodoni MT" panose="02070603080606020203" pitchFamily="18" charset="0"/>
              </a:rPr>
              <a:t>ab his hoc </a:t>
            </a:r>
            <a:r>
              <a:rPr lang="en-US" sz="3600" dirty="0" err="1">
                <a:solidFill>
                  <a:schemeClr val="tx1"/>
                </a:solidFill>
                <a:latin typeface="Bodoni MT" panose="02070603080606020203" pitchFamily="18" charset="0"/>
              </a:rPr>
              <a:t>postulare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homines</a:t>
            </a:r>
            <a:r>
              <a:rPr lang="en-US" sz="3600" dirty="0">
                <a:solidFill>
                  <a:schemeClr val="tx1"/>
                </a:solidFill>
                <a:latin typeface="Bodoni MT" panose="02070603080606020203" pitchFamily="18" charset="0"/>
              </a:rPr>
              <a:t> sicarios </a:t>
            </a:r>
            <a:r>
              <a:rPr lang="en-US" sz="3600" dirty="0" err="1">
                <a:solidFill>
                  <a:schemeClr val="tx1"/>
                </a:solidFill>
                <a:latin typeface="Bodoni MT" panose="02070603080606020203" pitchFamily="18" charset="0"/>
              </a:rPr>
              <a:t>atque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gladiatores</a:t>
            </a:r>
            <a:r>
              <a:rPr lang="en-US" sz="3600" dirty="0">
                <a:solidFill>
                  <a:schemeClr val="tx1"/>
                </a:solidFill>
                <a:latin typeface="Bodoni MT" panose="02070603080606020203" pitchFamily="18" charset="0"/>
              </a:rPr>
              <a:t>, non modo </a:t>
            </a:r>
            <a:r>
              <a:rPr lang="en-US" sz="3600" dirty="0" err="1">
                <a:solidFill>
                  <a:schemeClr val="tx1"/>
                </a:solidFill>
                <a:latin typeface="Bodoni MT" panose="02070603080606020203" pitchFamily="18" charset="0"/>
              </a:rPr>
              <a:t>ut</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supplicia</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vitent</a:t>
            </a:r>
            <a:r>
              <a:rPr lang="en-US" sz="3600" dirty="0">
                <a:solidFill>
                  <a:schemeClr val="tx1"/>
                </a:solidFill>
                <a:latin typeface="Bodoni MT" panose="02070603080606020203" pitchFamily="18" charset="0"/>
              </a:rPr>
              <a:t>, quae a vobis pro </a:t>
            </a:r>
            <a:r>
              <a:rPr lang="en-US" sz="3600" dirty="0" err="1">
                <a:solidFill>
                  <a:schemeClr val="tx1"/>
                </a:solidFill>
                <a:latin typeface="Bodoni MT" panose="02070603080606020203" pitchFamily="18" charset="0"/>
              </a:rPr>
              <a:t>maleficiis</a:t>
            </a:r>
            <a:r>
              <a:rPr lang="en-US" sz="3600" dirty="0">
                <a:solidFill>
                  <a:schemeClr val="tx1"/>
                </a:solidFill>
                <a:latin typeface="Bodoni MT" panose="02070603080606020203" pitchFamily="18" charset="0"/>
              </a:rPr>
              <a:t> suis </a:t>
            </a:r>
            <a:r>
              <a:rPr lang="en-US" sz="3600" dirty="0" err="1">
                <a:solidFill>
                  <a:schemeClr val="tx1"/>
                </a:solidFill>
                <a:latin typeface="Bodoni MT" panose="02070603080606020203" pitchFamily="18" charset="0"/>
              </a:rPr>
              <a:t>metuere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atque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horrere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debent</a:t>
            </a:r>
            <a:r>
              <a:rPr lang="en-US" sz="3600" dirty="0">
                <a:solidFill>
                  <a:schemeClr val="tx1"/>
                </a:solidFill>
                <a:latin typeface="Bodoni MT" panose="02070603080606020203" pitchFamily="18" charset="0"/>
              </a:rPr>
              <a:t>, verum etiam </a:t>
            </a:r>
            <a:r>
              <a:rPr lang="en-US" sz="3600" dirty="0" err="1">
                <a:solidFill>
                  <a:schemeClr val="tx1"/>
                </a:solidFill>
                <a:latin typeface="Bodoni MT" panose="02070603080606020203" pitchFamily="18" charset="0"/>
              </a:rPr>
              <a:t>ut</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spoliis</a:t>
            </a:r>
            <a:r>
              <a:rPr lang="en-US" sz="3600" dirty="0">
                <a:solidFill>
                  <a:schemeClr val="tx1"/>
                </a:solidFill>
                <a:latin typeface="Bodoni MT" panose="02070603080606020203" pitchFamily="18" charset="0"/>
              </a:rPr>
              <a:t> ex hoc </a:t>
            </a:r>
            <a:r>
              <a:rPr lang="en-US" sz="3600" dirty="0" err="1">
                <a:solidFill>
                  <a:schemeClr val="tx1"/>
                </a:solidFill>
                <a:latin typeface="Bodoni MT" panose="02070603080606020203" pitchFamily="18" charset="0"/>
              </a:rPr>
              <a:t>iudicio</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ornati</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auctique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discedant</a:t>
            </a:r>
            <a:r>
              <a:rPr lang="en-US" sz="3600" dirty="0">
                <a:solidFill>
                  <a:schemeClr val="tx1"/>
                </a:solidFill>
                <a:latin typeface="Bodoni MT" panose="02070603080606020203" pitchFamily="18" charset="0"/>
              </a:rPr>
              <a:t>. </a:t>
            </a:r>
          </a:p>
          <a:p>
            <a:pPr marL="0" indent="0" algn="r">
              <a:buNone/>
            </a:pPr>
            <a:r>
              <a:rPr lang="en-US" sz="3600" dirty="0">
                <a:solidFill>
                  <a:schemeClr val="tx1"/>
                </a:solidFill>
                <a:latin typeface="Bodoni MT" panose="02070603080606020203" pitchFamily="18" charset="0"/>
              </a:rPr>
              <a:t>- Pro S. </a:t>
            </a:r>
            <a:r>
              <a:rPr lang="en-US" sz="3600" dirty="0" err="1">
                <a:solidFill>
                  <a:schemeClr val="tx1"/>
                </a:solidFill>
                <a:latin typeface="Bodoni MT" panose="02070603080606020203" pitchFamily="18" charset="0"/>
              </a:rPr>
              <a:t>Roscio</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Amerino</a:t>
            </a:r>
            <a:r>
              <a:rPr lang="en-US" sz="3600" dirty="0">
                <a:solidFill>
                  <a:schemeClr val="tx1"/>
                </a:solidFill>
                <a:latin typeface="Bodoni MT" panose="02070603080606020203" pitchFamily="18" charset="0"/>
              </a:rPr>
              <a:t> 8.15</a:t>
            </a:r>
          </a:p>
          <a:p>
            <a:pPr marL="0" indent="0">
              <a:buNone/>
            </a:pPr>
            <a:endParaRPr lang="en-US" sz="3600" dirty="0">
              <a:solidFill>
                <a:schemeClr val="tx1"/>
              </a:solidFill>
              <a:latin typeface="Bodoni MT" panose="02070603080606020203" pitchFamily="18" charset="0"/>
            </a:endParaRPr>
          </a:p>
        </p:txBody>
      </p:sp>
    </p:spTree>
    <p:extLst>
      <p:ext uri="{BB962C8B-B14F-4D97-AF65-F5344CB8AC3E}">
        <p14:creationId xmlns:p14="http://schemas.microsoft.com/office/powerpoint/2010/main" val="268543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EAD3-F725-40D2-B048-EFF9E0C1FE8D}"/>
              </a:ext>
            </a:extLst>
          </p:cNvPr>
          <p:cNvSpPr>
            <a:spLocks noGrp="1"/>
          </p:cNvSpPr>
          <p:nvPr>
            <p:ph type="title"/>
          </p:nvPr>
        </p:nvSpPr>
        <p:spPr/>
        <p:txBody>
          <a:bodyPr>
            <a:normAutofit/>
          </a:bodyPr>
          <a:lstStyle/>
          <a:p>
            <a:r>
              <a:rPr lang="en-US" sz="4700" b="1" dirty="0">
                <a:latin typeface="Bodoni MT" panose="02070603080606020203" pitchFamily="18" charset="0"/>
              </a:rPr>
              <a:t>T. Roscii</a:t>
            </a:r>
          </a:p>
        </p:txBody>
      </p:sp>
      <p:sp>
        <p:nvSpPr>
          <p:cNvPr id="3" name="Content Placeholder 2">
            <a:extLst>
              <a:ext uri="{FF2B5EF4-FFF2-40B4-BE49-F238E27FC236}">
                <a16:creationId xmlns:a16="http://schemas.microsoft.com/office/drawing/2014/main" id="{6E5AED7E-ECE3-4BA3-A8F5-F6C949D67EAC}"/>
              </a:ext>
            </a:extLst>
          </p:cNvPr>
          <p:cNvSpPr>
            <a:spLocks noGrp="1"/>
          </p:cNvSpPr>
          <p:nvPr>
            <p:ph idx="1"/>
          </p:nvPr>
        </p:nvSpPr>
        <p:spPr/>
        <p:txBody>
          <a:bodyPr>
            <a:normAutofit/>
          </a:bodyPr>
          <a:lstStyle/>
          <a:p>
            <a:pPr marL="0" indent="0">
              <a:buNone/>
            </a:pPr>
            <a:r>
              <a:rPr lang="en-US" sz="3600" dirty="0">
                <a:solidFill>
                  <a:schemeClr val="tx1"/>
                </a:solidFill>
                <a:latin typeface="Bodoni MT" panose="02070603080606020203" pitchFamily="18" charset="0"/>
              </a:rPr>
              <a:t>alter </a:t>
            </a:r>
            <a:r>
              <a:rPr lang="en-US" sz="3600" dirty="0" err="1">
                <a:solidFill>
                  <a:schemeClr val="tx1"/>
                </a:solidFill>
                <a:latin typeface="Bodoni MT" panose="02070603080606020203" pitchFamily="18" charset="0"/>
              </a:rPr>
              <a:t>plurimarum</a:t>
            </a:r>
            <a:r>
              <a:rPr lang="en-US" sz="3600" dirty="0">
                <a:solidFill>
                  <a:schemeClr val="tx1"/>
                </a:solidFill>
                <a:latin typeface="Bodoni MT" panose="02070603080606020203" pitchFamily="18" charset="0"/>
              </a:rPr>
              <a:t> palmarum </a:t>
            </a:r>
            <a:r>
              <a:rPr lang="en-US" sz="3600" dirty="0" err="1">
                <a:solidFill>
                  <a:schemeClr val="tx1"/>
                </a:solidFill>
                <a:latin typeface="Bodoni MT" panose="02070603080606020203" pitchFamily="18" charset="0"/>
              </a:rPr>
              <a:t>vetus</a:t>
            </a:r>
            <a:r>
              <a:rPr lang="en-US" sz="3600" dirty="0">
                <a:solidFill>
                  <a:schemeClr val="tx1"/>
                </a:solidFill>
                <a:latin typeface="Bodoni MT" panose="02070603080606020203" pitchFamily="18" charset="0"/>
              </a:rPr>
              <a:t> ac nobilis gladiator </a:t>
            </a:r>
            <a:r>
              <a:rPr lang="en-US" sz="3600" dirty="0" err="1">
                <a:solidFill>
                  <a:schemeClr val="tx1"/>
                </a:solidFill>
                <a:latin typeface="Bodoni MT" panose="02070603080606020203" pitchFamily="18" charset="0"/>
              </a:rPr>
              <a:t>habetur</a:t>
            </a:r>
            <a:r>
              <a:rPr lang="en-US" sz="3600" dirty="0">
                <a:solidFill>
                  <a:schemeClr val="tx1"/>
                </a:solidFill>
                <a:latin typeface="Bodoni MT" panose="02070603080606020203" pitchFamily="18" charset="0"/>
              </a:rPr>
              <a:t>, hic autem </a:t>
            </a:r>
            <a:r>
              <a:rPr lang="en-US" sz="3600" dirty="0" err="1">
                <a:solidFill>
                  <a:schemeClr val="tx1"/>
                </a:solidFill>
                <a:latin typeface="Bodoni MT" panose="02070603080606020203" pitchFamily="18" charset="0"/>
              </a:rPr>
              <a:t>nuper</a:t>
            </a:r>
            <a:r>
              <a:rPr lang="en-US" sz="3600" dirty="0">
                <a:solidFill>
                  <a:schemeClr val="tx1"/>
                </a:solidFill>
                <a:latin typeface="Bodoni MT" panose="02070603080606020203" pitchFamily="18" charset="0"/>
              </a:rPr>
              <a:t> se ad </a:t>
            </a:r>
            <a:r>
              <a:rPr lang="en-US" sz="3600" dirty="0" err="1">
                <a:solidFill>
                  <a:schemeClr val="tx1"/>
                </a:solidFill>
                <a:latin typeface="Bodoni MT" panose="02070603080606020203" pitchFamily="18" charset="0"/>
              </a:rPr>
              <a:t>eum</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lanistam</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contulit</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quique</a:t>
            </a:r>
            <a:r>
              <a:rPr lang="en-US" sz="3600" dirty="0">
                <a:solidFill>
                  <a:schemeClr val="tx1"/>
                </a:solidFill>
                <a:latin typeface="Bodoni MT" panose="02070603080606020203" pitchFamily="18" charset="0"/>
              </a:rPr>
              <a:t> ante hanc </a:t>
            </a:r>
            <a:r>
              <a:rPr lang="en-US" sz="3600" dirty="0" err="1">
                <a:solidFill>
                  <a:schemeClr val="tx1"/>
                </a:solidFill>
                <a:latin typeface="Bodoni MT" panose="02070603080606020203" pitchFamily="18" charset="0"/>
              </a:rPr>
              <a:t>pugnam</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tiro</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esset</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quod</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sciam</a:t>
            </a:r>
            <a:r>
              <a:rPr lang="en-US" sz="3600" dirty="0">
                <a:solidFill>
                  <a:schemeClr val="tx1"/>
                </a:solidFill>
                <a:latin typeface="Bodoni MT" panose="02070603080606020203" pitchFamily="18" charset="0"/>
              </a:rPr>
              <a:t>, facile ipsum </a:t>
            </a:r>
            <a:r>
              <a:rPr lang="en-US" sz="3600" dirty="0" err="1">
                <a:solidFill>
                  <a:schemeClr val="tx1"/>
                </a:solidFill>
                <a:latin typeface="Bodoni MT" panose="02070603080606020203" pitchFamily="18" charset="0"/>
              </a:rPr>
              <a:t>magistrum</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scelere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audaciaque</a:t>
            </a:r>
            <a:r>
              <a:rPr lang="en-US" sz="3600" dirty="0">
                <a:solidFill>
                  <a:schemeClr val="tx1"/>
                </a:solidFill>
                <a:latin typeface="Bodoni MT" panose="02070603080606020203" pitchFamily="18" charset="0"/>
              </a:rPr>
              <a:t> </a:t>
            </a:r>
            <a:r>
              <a:rPr lang="en-US" sz="3600" dirty="0" err="1">
                <a:solidFill>
                  <a:schemeClr val="tx1"/>
                </a:solidFill>
                <a:latin typeface="Bodoni MT" panose="02070603080606020203" pitchFamily="18" charset="0"/>
              </a:rPr>
              <a:t>superavit</a:t>
            </a:r>
            <a:r>
              <a:rPr lang="en-US" sz="3600" dirty="0">
                <a:solidFill>
                  <a:schemeClr val="tx1"/>
                </a:solidFill>
                <a:latin typeface="Bodoni MT" panose="02070603080606020203" pitchFamily="18" charset="0"/>
              </a:rPr>
              <a:t>.</a:t>
            </a:r>
          </a:p>
          <a:p>
            <a:pPr marL="0" indent="0" algn="r">
              <a:buNone/>
            </a:pPr>
            <a:r>
              <a:rPr lang="en-US" sz="3600" dirty="0">
                <a:solidFill>
                  <a:schemeClr val="tx1"/>
                </a:solidFill>
                <a:latin typeface="Bodoni MT" panose="02070603080606020203" pitchFamily="18" charset="0"/>
              </a:rPr>
              <a:t>- Ibid.</a:t>
            </a:r>
          </a:p>
          <a:p>
            <a:pPr marL="0" indent="0">
              <a:buNone/>
            </a:pPr>
            <a:endParaRPr lang="en-US" sz="3600" dirty="0">
              <a:solidFill>
                <a:schemeClr val="tx1"/>
              </a:solidFill>
              <a:latin typeface="Bodoni MT" panose="02070603080606020203" pitchFamily="18" charset="0"/>
            </a:endParaRPr>
          </a:p>
        </p:txBody>
      </p:sp>
    </p:spTree>
    <p:extLst>
      <p:ext uri="{BB962C8B-B14F-4D97-AF65-F5344CB8AC3E}">
        <p14:creationId xmlns:p14="http://schemas.microsoft.com/office/powerpoint/2010/main" val="237555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4926-DFDB-4960-B594-1CA3B779349E}"/>
              </a:ext>
            </a:extLst>
          </p:cNvPr>
          <p:cNvSpPr>
            <a:spLocks noGrp="1"/>
          </p:cNvSpPr>
          <p:nvPr>
            <p:ph type="title"/>
          </p:nvPr>
        </p:nvSpPr>
        <p:spPr/>
        <p:txBody>
          <a:bodyPr/>
          <a:lstStyle/>
          <a:p>
            <a:r>
              <a:rPr lang="mi-NZ" sz="4800" b="1" dirty="0">
                <a:latin typeface="Bodoni MT" panose="02070603080606020203" pitchFamily="18" charset="0"/>
              </a:rPr>
              <a:t>Marcus Antonius</a:t>
            </a:r>
          </a:p>
        </p:txBody>
      </p:sp>
      <p:sp>
        <p:nvSpPr>
          <p:cNvPr id="3" name="Content Placeholder 2">
            <a:extLst>
              <a:ext uri="{FF2B5EF4-FFF2-40B4-BE49-F238E27FC236}">
                <a16:creationId xmlns:a16="http://schemas.microsoft.com/office/drawing/2014/main" id="{4D5FE2A9-E3B9-41C4-8F79-84014DA6817B}"/>
              </a:ext>
            </a:extLst>
          </p:cNvPr>
          <p:cNvSpPr>
            <a:spLocks noGrp="1"/>
          </p:cNvSpPr>
          <p:nvPr>
            <p:ph idx="1"/>
          </p:nvPr>
        </p:nvSpPr>
        <p:spPr/>
        <p:txBody>
          <a:bodyPr>
            <a:normAutofit/>
          </a:bodyPr>
          <a:lstStyle/>
          <a:p>
            <a:r>
              <a:rPr lang="en-US" sz="3200" dirty="0">
                <a:solidFill>
                  <a:schemeClr val="tx1"/>
                </a:solidFill>
                <a:latin typeface="Bodoni MT" panose="02070603080606020203" pitchFamily="18" charset="0"/>
              </a:rPr>
              <a:t>quam mihi cum M. </a:t>
            </a:r>
            <a:r>
              <a:rPr lang="en-US" sz="3200" dirty="0" err="1">
                <a:solidFill>
                  <a:schemeClr val="tx1"/>
                </a:solidFill>
                <a:latin typeface="Bodoni MT" panose="02070603080606020203" pitchFamily="18" charset="0"/>
              </a:rPr>
              <a:t>Crasso</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contentio</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esset</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quocum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multae</a:t>
            </a:r>
            <a:r>
              <a:rPr lang="en-US" sz="3200" dirty="0">
                <a:solidFill>
                  <a:schemeClr val="tx1"/>
                </a:solidFill>
                <a:latin typeface="Bodoni MT" panose="02070603080606020203" pitchFamily="18" charset="0"/>
              </a:rPr>
              <a:t> et </a:t>
            </a:r>
            <a:r>
              <a:rPr lang="en-US" sz="3200" dirty="0" err="1">
                <a:solidFill>
                  <a:schemeClr val="tx1"/>
                </a:solidFill>
                <a:latin typeface="Bodoni MT" panose="02070603080606020203" pitchFamily="18" charset="0"/>
              </a:rPr>
              <a:t>magnae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fuerunt</a:t>
            </a:r>
            <a:r>
              <a:rPr lang="en-US" sz="3200" dirty="0">
                <a:solidFill>
                  <a:schemeClr val="tx1"/>
                </a:solidFill>
                <a:latin typeface="Bodoni MT" panose="02070603080606020203" pitchFamily="18" charset="0"/>
              </a:rPr>
              <a:t>, non cum uno </a:t>
            </a:r>
            <a:r>
              <a:rPr lang="en-US" sz="3200" dirty="0" err="1">
                <a:solidFill>
                  <a:schemeClr val="tx1"/>
                </a:solidFill>
                <a:latin typeface="Bodoni MT" panose="02070603080606020203" pitchFamily="18" charset="0"/>
              </a:rPr>
              <a:t>gladiatore</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nequissimo</a:t>
            </a:r>
            <a:r>
              <a:rPr lang="en-US" sz="3200" dirty="0">
                <a:solidFill>
                  <a:schemeClr val="tx1"/>
                </a:solidFill>
                <a:latin typeface="Bodoni MT" panose="02070603080606020203" pitchFamily="18" charset="0"/>
              </a:rPr>
              <a:t>, de re publica </a:t>
            </a:r>
            <a:r>
              <a:rPr lang="en-US" sz="3200" dirty="0" err="1">
                <a:solidFill>
                  <a:schemeClr val="tx1"/>
                </a:solidFill>
                <a:latin typeface="Bodoni MT" panose="02070603080606020203" pitchFamily="18" charset="0"/>
              </a:rPr>
              <a:t>graviter</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querens</a:t>
            </a:r>
            <a:r>
              <a:rPr lang="en-US" sz="3200" dirty="0">
                <a:solidFill>
                  <a:schemeClr val="tx1"/>
                </a:solidFill>
                <a:latin typeface="Bodoni MT" panose="02070603080606020203" pitchFamily="18" charset="0"/>
              </a:rPr>
              <a:t> de </a:t>
            </a:r>
            <a:r>
              <a:rPr lang="en-US" sz="3200" dirty="0" err="1">
                <a:solidFill>
                  <a:schemeClr val="tx1"/>
                </a:solidFill>
                <a:latin typeface="Bodoni MT" panose="02070603080606020203" pitchFamily="18" charset="0"/>
              </a:rPr>
              <a:t>homine</a:t>
            </a:r>
            <a:r>
              <a:rPr lang="en-US" sz="3200" dirty="0">
                <a:solidFill>
                  <a:schemeClr val="tx1"/>
                </a:solidFill>
                <a:latin typeface="Bodoni MT" panose="02070603080606020203" pitchFamily="18" charset="0"/>
              </a:rPr>
              <a:t> nihil </a:t>
            </a:r>
            <a:r>
              <a:rPr lang="en-US" sz="3200" dirty="0" err="1">
                <a:solidFill>
                  <a:schemeClr val="tx1"/>
                </a:solidFill>
                <a:latin typeface="Bodoni MT" panose="02070603080606020203" pitchFamily="18" charset="0"/>
              </a:rPr>
              <a:t>dixi</a:t>
            </a:r>
            <a:r>
              <a:rPr lang="en-US" sz="3200" dirty="0">
                <a:solidFill>
                  <a:schemeClr val="tx1"/>
                </a:solidFill>
                <a:latin typeface="Bodoni MT" panose="02070603080606020203" pitchFamily="18" charset="0"/>
              </a:rPr>
              <a:t>.</a:t>
            </a:r>
          </a:p>
          <a:p>
            <a:pPr algn="r"/>
            <a:r>
              <a:rPr lang="en-US" sz="3200" i="1" dirty="0">
                <a:solidFill>
                  <a:schemeClr val="tx1"/>
                </a:solidFill>
                <a:latin typeface="Bodoni MT" panose="02070603080606020203" pitchFamily="18" charset="0"/>
              </a:rPr>
              <a:t>Philippics </a:t>
            </a:r>
            <a:r>
              <a:rPr lang="en-US" sz="3200" dirty="0">
                <a:solidFill>
                  <a:schemeClr val="tx1"/>
                </a:solidFill>
                <a:latin typeface="Bodoni MT" panose="02070603080606020203" pitchFamily="18" charset="0"/>
              </a:rPr>
              <a:t>2.7.3</a:t>
            </a:r>
            <a:endParaRPr lang="en-US" sz="3200" i="1" dirty="0">
              <a:solidFill>
                <a:schemeClr val="tx1"/>
              </a:solidFill>
              <a:latin typeface="Bodoni MT" panose="02070603080606020203" pitchFamily="18" charset="0"/>
            </a:endParaRPr>
          </a:p>
          <a:p>
            <a:r>
              <a:rPr lang="pt-BR" sz="3200" dirty="0">
                <a:solidFill>
                  <a:schemeClr val="tx1"/>
                </a:solidFill>
                <a:latin typeface="Bodoni MT" panose="02070603080606020203" pitchFamily="18" charset="0"/>
              </a:rPr>
              <a:t>tam bonus gladiator rudem tam cito?</a:t>
            </a:r>
          </a:p>
          <a:p>
            <a:pPr algn="r"/>
            <a:r>
              <a:rPr lang="en-US" sz="3200" dirty="0">
                <a:solidFill>
                  <a:schemeClr val="tx1"/>
                </a:solidFill>
                <a:latin typeface="Bodoni MT" panose="02070603080606020203" pitchFamily="18" charset="0"/>
              </a:rPr>
              <a:t>Ibid. 2.29.74</a:t>
            </a:r>
            <a:endParaRPr lang="en-US" sz="3200" i="1" dirty="0">
              <a:solidFill>
                <a:schemeClr val="tx1"/>
              </a:solidFill>
              <a:latin typeface="Bodoni MT" panose="02070603080606020203" pitchFamily="18" charset="0"/>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383195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4926-DFDB-4960-B594-1CA3B779349E}"/>
              </a:ext>
            </a:extLst>
          </p:cNvPr>
          <p:cNvSpPr>
            <a:spLocks noGrp="1"/>
          </p:cNvSpPr>
          <p:nvPr>
            <p:ph type="title"/>
          </p:nvPr>
        </p:nvSpPr>
        <p:spPr/>
        <p:txBody>
          <a:bodyPr/>
          <a:lstStyle/>
          <a:p>
            <a:r>
              <a:rPr lang="mi-NZ" sz="4800" b="1" dirty="0">
                <a:latin typeface="Bodoni MT" panose="02070603080606020203" pitchFamily="18" charset="0"/>
              </a:rPr>
              <a:t>Marcus Antonius</a:t>
            </a:r>
          </a:p>
        </p:txBody>
      </p:sp>
      <p:sp>
        <p:nvSpPr>
          <p:cNvPr id="3" name="Content Placeholder 2">
            <a:extLst>
              <a:ext uri="{FF2B5EF4-FFF2-40B4-BE49-F238E27FC236}">
                <a16:creationId xmlns:a16="http://schemas.microsoft.com/office/drawing/2014/main" id="{4D5FE2A9-E3B9-41C4-8F79-84014DA6817B}"/>
              </a:ext>
            </a:extLst>
          </p:cNvPr>
          <p:cNvSpPr>
            <a:spLocks noGrp="1"/>
          </p:cNvSpPr>
          <p:nvPr>
            <p:ph idx="1"/>
          </p:nvPr>
        </p:nvSpPr>
        <p:spPr/>
        <p:txBody>
          <a:bodyPr>
            <a:normAutofit fontScale="85000" lnSpcReduction="20000"/>
          </a:bodyPr>
          <a:lstStyle/>
          <a:p>
            <a:pPr marL="0" indent="0">
              <a:buNone/>
            </a:pPr>
            <a:r>
              <a:rPr lang="pt-BR" sz="3200" dirty="0">
                <a:solidFill>
                  <a:schemeClr val="tx1"/>
                </a:solidFill>
                <a:latin typeface="Bodoni MT" panose="02070603080606020203" pitchFamily="18" charset="0"/>
              </a:rPr>
              <a:t>Unus furiosus gladiator cum taeterrimorum latronum manu contra deos penatis contra aras et focos, contra quattor consules gerit bellum. </a:t>
            </a:r>
          </a:p>
          <a:p>
            <a:pPr marL="0" indent="0" algn="r">
              <a:buNone/>
            </a:pPr>
            <a:r>
              <a:rPr lang="pt-BR" sz="3200" dirty="0">
                <a:solidFill>
                  <a:schemeClr val="tx1"/>
                </a:solidFill>
                <a:latin typeface="Bodoni MT" panose="02070603080606020203" pitchFamily="18" charset="0"/>
              </a:rPr>
              <a:t>Ibid. 13.16.5 </a:t>
            </a:r>
          </a:p>
          <a:p>
            <a:pPr marL="0" indent="0">
              <a:buNone/>
            </a:pPr>
            <a:r>
              <a:rPr lang="pt-BR" sz="3200" dirty="0">
                <a:solidFill>
                  <a:schemeClr val="tx1"/>
                </a:solidFill>
                <a:latin typeface="Bodoni MT" panose="02070603080606020203" pitchFamily="18" charset="0"/>
              </a:rPr>
              <a:t>invito et repugnante legati missi tres consulares ad latronum et gladiatorum ducem. Quis tam barbarus umquam, tam immanis, tam ferus?</a:t>
            </a:r>
          </a:p>
          <a:p>
            <a:pPr marL="0" indent="0" algn="r">
              <a:buNone/>
            </a:pPr>
            <a:r>
              <a:rPr lang="pt-BR" sz="3200" dirty="0">
                <a:solidFill>
                  <a:schemeClr val="tx1"/>
                </a:solidFill>
                <a:latin typeface="Bodoni MT" panose="02070603080606020203" pitchFamily="18" charset="0"/>
              </a:rPr>
              <a:t>Ibid. 13.21.1</a:t>
            </a:r>
          </a:p>
          <a:p>
            <a:pPr marL="0" indent="0">
              <a:buNone/>
            </a:pPr>
            <a:r>
              <a:rPr lang="en-US" sz="3200" dirty="0" err="1">
                <a:solidFill>
                  <a:schemeClr val="tx1"/>
                </a:solidFill>
                <a:latin typeface="Bodoni MT" panose="02070603080606020203" pitchFamily="18" charset="0"/>
              </a:rPr>
              <a:t>Turpem</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vero</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actionem</a:t>
            </a:r>
            <a:r>
              <a:rPr lang="en-US" sz="3200" dirty="0">
                <a:solidFill>
                  <a:schemeClr val="tx1"/>
                </a:solidFill>
                <a:latin typeface="Bodoni MT" panose="02070603080606020203" pitchFamily="18" charset="0"/>
              </a:rPr>
              <a:t>, qua </a:t>
            </a:r>
            <a:r>
              <a:rPr lang="en-US" sz="3200" dirty="0" err="1">
                <a:solidFill>
                  <a:schemeClr val="tx1"/>
                </a:solidFill>
                <a:latin typeface="Bodoni MT" panose="02070603080606020203" pitchFamily="18" charset="0"/>
              </a:rPr>
              <a:t>defenditur</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amplissimi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auctoritas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ordinis</a:t>
            </a:r>
            <a:r>
              <a:rPr lang="en-US" sz="3200" dirty="0">
                <a:solidFill>
                  <a:schemeClr val="tx1"/>
                </a:solidFill>
                <a:latin typeface="Bodoni MT" panose="02070603080606020203" pitchFamily="18" charset="0"/>
              </a:rPr>
              <a:t> contra </a:t>
            </a:r>
            <a:r>
              <a:rPr lang="en-US" sz="3200" dirty="0" err="1">
                <a:solidFill>
                  <a:schemeClr val="tx1"/>
                </a:solidFill>
                <a:latin typeface="Bodoni MT" panose="02070603080606020203" pitchFamily="18" charset="0"/>
              </a:rPr>
              <a:t>crudelissimi</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gladiatoris</a:t>
            </a:r>
            <a:r>
              <a:rPr lang="en-US" sz="3200" dirty="0">
                <a:solidFill>
                  <a:schemeClr val="tx1"/>
                </a:solidFill>
                <a:latin typeface="Bodoni MT" panose="02070603080606020203" pitchFamily="18" charset="0"/>
              </a:rPr>
              <a:t> </a:t>
            </a:r>
            <a:r>
              <a:rPr lang="en-US" sz="3200" dirty="0" err="1">
                <a:solidFill>
                  <a:schemeClr val="tx1"/>
                </a:solidFill>
                <a:latin typeface="Bodoni MT" panose="02070603080606020203" pitchFamily="18" charset="0"/>
              </a:rPr>
              <a:t>amentiam</a:t>
            </a:r>
            <a:r>
              <a:rPr lang="en-US" sz="3200" dirty="0">
                <a:solidFill>
                  <a:schemeClr val="tx1"/>
                </a:solidFill>
                <a:latin typeface="Bodoni MT" panose="02070603080606020203" pitchFamily="18" charset="0"/>
              </a:rPr>
              <a:t>!</a:t>
            </a:r>
          </a:p>
          <a:p>
            <a:pPr marL="0" indent="0" algn="r">
              <a:buNone/>
            </a:pPr>
            <a:r>
              <a:rPr lang="en-US" sz="3200" dirty="0">
                <a:solidFill>
                  <a:schemeClr val="tx1"/>
                </a:solidFill>
                <a:latin typeface="Bodoni MT" panose="02070603080606020203" pitchFamily="18" charset="0"/>
              </a:rPr>
              <a:t>Ibid. 13.25.6</a:t>
            </a:r>
          </a:p>
        </p:txBody>
      </p:sp>
    </p:spTree>
    <p:extLst>
      <p:ext uri="{BB962C8B-B14F-4D97-AF65-F5344CB8AC3E}">
        <p14:creationId xmlns:p14="http://schemas.microsoft.com/office/powerpoint/2010/main" val="248052929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3104</TotalTime>
  <Words>928</Words>
  <Application>Microsoft Office PowerPoint</Application>
  <PresentationFormat>Widescreen</PresentationFormat>
  <Paragraphs>75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Bodoni MT</vt:lpstr>
      <vt:lpstr>Calibri</vt:lpstr>
      <vt:lpstr>Calibri Light</vt:lpstr>
      <vt:lpstr>Wingdings</vt:lpstr>
      <vt:lpstr>Retrospect</vt:lpstr>
      <vt:lpstr>Cicero’s Gladiator</vt:lpstr>
      <vt:lpstr>Gladiator as Metaphorical Vehicle</vt:lpstr>
      <vt:lpstr>Gladiator as Metaphorical Vehicle</vt:lpstr>
      <vt:lpstr>Thesis</vt:lpstr>
      <vt:lpstr>Social Identity of Gladiators</vt:lpstr>
      <vt:lpstr>T. Roscii</vt:lpstr>
      <vt:lpstr>T. Roscii</vt:lpstr>
      <vt:lpstr>Marcus Antonius</vt:lpstr>
      <vt:lpstr>Marcus Antonius</vt:lpstr>
      <vt:lpstr>Marcus Antonius</vt:lpstr>
      <vt:lpstr>Lucius Antonius</vt:lpstr>
      <vt:lpstr>Lucius Antonius</vt:lpstr>
      <vt:lpstr>Opposite of Cicero</vt:lpstr>
      <vt:lpstr>Catiline</vt:lpstr>
      <vt:lpstr>Associates of Catiline</vt:lpstr>
      <vt:lpstr>Associates of Catiline</vt:lpstr>
      <vt:lpstr>Ideal for Senators</vt:lpstr>
      <vt:lpstr>Ideal for Dying</vt:lpstr>
      <vt:lpstr>Ideal for Orators</vt:lpstr>
      <vt:lpstr>Ideal for Orators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Cicero’s Gladiator</dc:title>
  <dc:creator>Caroline Spurr</dc:creator>
  <cp:lastModifiedBy>Caroline Spurr</cp:lastModifiedBy>
  <cp:revision>21</cp:revision>
  <dcterms:created xsi:type="dcterms:W3CDTF">2021-05-02T22:01:14Z</dcterms:created>
  <dcterms:modified xsi:type="dcterms:W3CDTF">2022-03-24T11:41:44Z</dcterms:modified>
</cp:coreProperties>
</file>