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notesMasterIdLst>
    <p:notesMasterId r:id="rId27"/>
  </p:notesMasterIdLst>
  <p:sldIdLst>
    <p:sldId id="256" r:id="rId2"/>
    <p:sldId id="259" r:id="rId3"/>
    <p:sldId id="267" r:id="rId4"/>
    <p:sldId id="268" r:id="rId5"/>
    <p:sldId id="269" r:id="rId6"/>
    <p:sldId id="270" r:id="rId7"/>
    <p:sldId id="271" r:id="rId8"/>
    <p:sldId id="258" r:id="rId9"/>
    <p:sldId id="262" r:id="rId10"/>
    <p:sldId id="272" r:id="rId11"/>
    <p:sldId id="273" r:id="rId12"/>
    <p:sldId id="274" r:id="rId13"/>
    <p:sldId id="275" r:id="rId14"/>
    <p:sldId id="276" r:id="rId15"/>
    <p:sldId id="277" r:id="rId16"/>
    <p:sldId id="278" r:id="rId17"/>
    <p:sldId id="279" r:id="rId18"/>
    <p:sldId id="286" r:id="rId19"/>
    <p:sldId id="280" r:id="rId20"/>
    <p:sldId id="265" r:id="rId21"/>
    <p:sldId id="281" r:id="rId22"/>
    <p:sldId id="282" r:id="rId23"/>
    <p:sldId id="283" r:id="rId24"/>
    <p:sldId id="284"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Kitchell" initials="KK" lastIdx="4" clrIdx="0">
    <p:extLst>
      <p:ext uri="{19B8F6BF-5375-455C-9EA6-DF929625EA0E}">
        <p15:presenceInfo xmlns:p15="http://schemas.microsoft.com/office/powerpoint/2012/main" userId="068fbf7d16fd27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6433" autoAdjust="0"/>
  </p:normalViewPr>
  <p:slideViewPr>
    <p:cSldViewPr snapToGrid="0">
      <p:cViewPr varScale="1">
        <p:scale>
          <a:sx n="112" d="100"/>
          <a:sy n="112" d="100"/>
        </p:scale>
        <p:origin x="37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DE5C0-598C-4ED2-ADD6-D27C50A1035D}" type="datetimeFigureOut">
              <a:rPr lang="en-US" smtClean="0"/>
              <a:t>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B7183-8A01-484D-83DC-A2B6C31C3340}" type="slidenum">
              <a:rPr lang="en-US" smtClean="0"/>
              <a:t>‹#›</a:t>
            </a:fld>
            <a:endParaRPr lang="en-US"/>
          </a:p>
        </p:txBody>
      </p:sp>
    </p:spTree>
    <p:extLst>
      <p:ext uri="{BB962C8B-B14F-4D97-AF65-F5344CB8AC3E}">
        <p14:creationId xmlns:p14="http://schemas.microsoft.com/office/powerpoint/2010/main" val="299105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Detection Club meeting 1932</a:t>
            </a:r>
          </a:p>
        </p:txBody>
      </p:sp>
      <p:sp>
        <p:nvSpPr>
          <p:cNvPr id="4" name="Slide Number Placeholder 3"/>
          <p:cNvSpPr>
            <a:spLocks noGrp="1"/>
          </p:cNvSpPr>
          <p:nvPr>
            <p:ph type="sldNum" sz="quarter" idx="10"/>
          </p:nvPr>
        </p:nvSpPr>
        <p:spPr/>
        <p:txBody>
          <a:bodyPr/>
          <a:lstStyle/>
          <a:p>
            <a:fld id="{99EB7183-8A01-484D-83DC-A2B6C31C3340}" type="slidenum">
              <a:rPr lang="en-US" smtClean="0"/>
              <a:t>2</a:t>
            </a:fld>
            <a:endParaRPr lang="en-US"/>
          </a:p>
        </p:txBody>
      </p:sp>
    </p:spTree>
    <p:extLst>
      <p:ext uri="{BB962C8B-B14F-4D97-AF65-F5344CB8AC3E}">
        <p14:creationId xmlns:p14="http://schemas.microsoft.com/office/powerpoint/2010/main" val="30682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9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070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D62726E-379B-B349-9EED-81ED093FA806}" type="datetimeFigureOut">
              <a:rPr lang="en-US" smtClean="0"/>
              <a:pPr/>
              <a:t>2/25/2022</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360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018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DFA1846-DA80-1C48-A609-854EA85C59AD}" type="datetimeFigureOut">
              <a:rPr lang="en-US" smtClean="0"/>
              <a:pPr/>
              <a:t>2/25/2022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4711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873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375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434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002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862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437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9B482E8-6E0E-1B4F-B1FD-C69DB9E858D9}" type="datetimeFigureOut">
              <a:rPr lang="en-US" smtClean="0"/>
              <a:pPr/>
              <a:t>2/25/2022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0174024"/>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Murder Most Classic:</a:t>
            </a:r>
            <a:br>
              <a:rPr lang="en-US" dirty="0"/>
            </a:br>
            <a:r>
              <a:rPr lang="en-US" sz="2400" dirty="0"/>
              <a:t>The Influence of Classical Studies on Golden Age Detective Fiction</a:t>
            </a:r>
            <a:br>
              <a:rPr lang="en-US" dirty="0"/>
            </a:br>
            <a:endParaRPr lang="en-US" dirty="0"/>
          </a:p>
        </p:txBody>
      </p:sp>
      <p:sp>
        <p:nvSpPr>
          <p:cNvPr id="3" name="Subtitle 2"/>
          <p:cNvSpPr>
            <a:spLocks noGrp="1"/>
          </p:cNvSpPr>
          <p:nvPr>
            <p:ph type="subTitle" idx="1"/>
          </p:nvPr>
        </p:nvSpPr>
        <p:spPr/>
        <p:txBody>
          <a:bodyPr/>
          <a:lstStyle/>
          <a:p>
            <a:r>
              <a:rPr lang="en-US" dirty="0"/>
              <a:t>CAMWS 2022    kkitchell@umass.edu</a:t>
            </a:r>
          </a:p>
        </p:txBody>
      </p:sp>
    </p:spTree>
    <p:extLst>
      <p:ext uri="{BB962C8B-B14F-4D97-AF65-F5344CB8AC3E}">
        <p14:creationId xmlns:p14="http://schemas.microsoft.com/office/powerpoint/2010/main" val="319198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8322" y="1199600"/>
            <a:ext cx="11355355" cy="4206875"/>
          </a:xfrm>
        </p:spPr>
        <p:txBody>
          <a:bodyPr>
            <a:noAutofit/>
          </a:bodyPr>
          <a:lstStyle/>
          <a:p>
            <a:pPr>
              <a:lnSpc>
                <a:spcPct val="200000"/>
              </a:lnSpc>
            </a:pPr>
            <a:r>
              <a:rPr lang="en-US" sz="2800" dirty="0"/>
              <a:t>“If you fail to remember your promises, and break even one of our unwritten laws, may other writers anticipate your plots, may total strangers sue you for libel, may your pages swarm with misprints, and your sales continually diminish.” </a:t>
            </a:r>
          </a:p>
          <a:p>
            <a:endParaRPr lang="en-US" sz="1800" dirty="0"/>
          </a:p>
        </p:txBody>
      </p:sp>
      <p:sp>
        <p:nvSpPr>
          <p:cNvPr id="10" name="TextBox 9"/>
          <p:cNvSpPr txBox="1"/>
          <p:nvPr/>
        </p:nvSpPr>
        <p:spPr>
          <a:xfrm>
            <a:off x="397163" y="180433"/>
            <a:ext cx="10501746" cy="523220"/>
          </a:xfrm>
          <a:prstGeom prst="rect">
            <a:avLst/>
          </a:prstGeom>
          <a:noFill/>
        </p:spPr>
        <p:txBody>
          <a:bodyPr wrap="square" rtlCol="0">
            <a:spAutoFit/>
          </a:bodyPr>
          <a:lstStyle/>
          <a:p>
            <a:r>
              <a:rPr lang="en-US" sz="2800" dirty="0"/>
              <a:t>Oath of the Detection Club --- The consequences!</a:t>
            </a:r>
          </a:p>
        </p:txBody>
      </p:sp>
    </p:spTree>
    <p:extLst>
      <p:ext uri="{BB962C8B-B14F-4D97-AF65-F5344CB8AC3E}">
        <p14:creationId xmlns:p14="http://schemas.microsoft.com/office/powerpoint/2010/main" val="233218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j.j.connington</a:t>
            </a:r>
            <a:r>
              <a:rPr lang="en-US" dirty="0"/>
              <a:t> (Alfred W. </a:t>
            </a:r>
            <a:r>
              <a:rPr lang="en-US"/>
              <a:t>Stewart)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6449" y="1792936"/>
            <a:ext cx="3395387" cy="4753542"/>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59364">
            <a:off x="4998679" y="1803347"/>
            <a:ext cx="3350127" cy="4732719"/>
          </a:xfrm>
        </p:spPr>
      </p:pic>
      <p:pic>
        <p:nvPicPr>
          <p:cNvPr id="1028" name="Picture 4" descr="The Odes and Carmen Saeculare of Horace: John Conington: Amazon.com: Books">
            <a:extLst>
              <a:ext uri="{FF2B5EF4-FFF2-40B4-BE49-F238E27FC236}">
                <a16:creationId xmlns:a16="http://schemas.microsoft.com/office/drawing/2014/main" id="{FAACA5F5-16EF-4DD3-BCDD-F101A4411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7624" y="2182777"/>
            <a:ext cx="3116815" cy="467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96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type="pic" idx="4294967295"/>
          </p:nvPr>
        </p:nvPicPr>
        <p:blipFill>
          <a:blip r:embed="rId2">
            <a:extLst>
              <a:ext uri="{28A0092B-C50C-407E-A947-70E740481C1C}">
                <a14:useLocalDpi xmlns:a14="http://schemas.microsoft.com/office/drawing/2010/main" val="0"/>
              </a:ext>
            </a:extLst>
          </a:blip>
          <a:srcRect l="7169" r="7169"/>
          <a:stretch>
            <a:fillRect/>
          </a:stretch>
        </p:blipFill>
        <p:spPr>
          <a:xfrm>
            <a:off x="2085174" y="2809875"/>
            <a:ext cx="6126163" cy="3932238"/>
          </a:xfrm>
        </p:spPr>
      </p:pic>
      <p:sp>
        <p:nvSpPr>
          <p:cNvPr id="8" name="Text Placeholder 7"/>
          <p:cNvSpPr>
            <a:spLocks noGrp="1"/>
          </p:cNvSpPr>
          <p:nvPr>
            <p:ph type="body" sz="half" idx="4294967295"/>
          </p:nvPr>
        </p:nvSpPr>
        <p:spPr>
          <a:xfrm>
            <a:off x="8991600" y="2151063"/>
            <a:ext cx="3200400" cy="3429000"/>
          </a:xfrm>
        </p:spPr>
        <p:txBody>
          <a:bodyPr>
            <a:normAutofit fontScale="92500" lnSpcReduction="10000"/>
          </a:bodyPr>
          <a:lstStyle/>
          <a:p>
            <a:r>
              <a:rPr lang="en-US" dirty="0"/>
              <a:t>"At St. Paul's we teach nothing but the classics, nothing but Latin and Greek. If you want your son to learn anything else you must have him taught at home, and for this purpose we give him three half-holidays a week.“</a:t>
            </a:r>
          </a:p>
          <a:p>
            <a:r>
              <a:rPr lang="en-US" dirty="0"/>
              <a:t>John </a:t>
            </a:r>
            <a:r>
              <a:rPr lang="en-US" dirty="0" err="1"/>
              <a:t>Sleath</a:t>
            </a:r>
            <a:endParaRPr lang="en-US" dirty="0"/>
          </a:p>
          <a:p>
            <a:r>
              <a:rPr lang="en-US" dirty="0"/>
              <a:t>Headmaster 1814-1837</a:t>
            </a:r>
          </a:p>
        </p:txBody>
      </p:sp>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88007" y="69850"/>
            <a:ext cx="3505200" cy="2740025"/>
          </a:xfrm>
        </p:spPr>
      </p:pic>
    </p:spTree>
    <p:extLst>
      <p:ext uri="{BB962C8B-B14F-4D97-AF65-F5344CB8AC3E}">
        <p14:creationId xmlns:p14="http://schemas.microsoft.com/office/powerpoint/2010/main" val="246923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Margaret (</a:t>
            </a:r>
            <a:r>
              <a:rPr lang="en-US" dirty="0" err="1"/>
              <a:t>Postgate</a:t>
            </a:r>
            <a:r>
              <a:rPr lang="en-US" dirty="0"/>
              <a:t>) Cole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2227" y="2219371"/>
            <a:ext cx="2510984" cy="356613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74094" y="2219371"/>
            <a:ext cx="2743205" cy="3982072"/>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481" y="2191996"/>
            <a:ext cx="2591817" cy="3593507"/>
          </a:xfrm>
          <a:prstGeom prst="rect">
            <a:avLst/>
          </a:prstGeom>
        </p:spPr>
      </p:pic>
    </p:spTree>
    <p:extLst>
      <p:ext uri="{BB962C8B-B14F-4D97-AF65-F5344CB8AC3E}">
        <p14:creationId xmlns:p14="http://schemas.microsoft.com/office/powerpoint/2010/main" val="136885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John Percival </a:t>
            </a:r>
            <a:r>
              <a:rPr lang="en-US" dirty="0" err="1"/>
              <a:t>Postgate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0081" y="182947"/>
            <a:ext cx="3715473" cy="420687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8972" y="2602855"/>
            <a:ext cx="2536160" cy="403220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5981" y="2286384"/>
            <a:ext cx="1590675" cy="28670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862" y="3929964"/>
            <a:ext cx="1685925" cy="27051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2205" y="2119311"/>
            <a:ext cx="1743075" cy="2619375"/>
          </a:xfrm>
          <a:prstGeom prst="rect">
            <a:avLst/>
          </a:prstGeom>
        </p:spPr>
      </p:pic>
    </p:spTree>
    <p:extLst>
      <p:ext uri="{BB962C8B-B14F-4D97-AF65-F5344CB8AC3E}">
        <p14:creationId xmlns:p14="http://schemas.microsoft.com/office/powerpoint/2010/main" val="32625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02919" y="2481520"/>
            <a:ext cx="3902804" cy="3902804"/>
          </a:xfrm>
        </p:spPr>
      </p:pic>
      <p:sp>
        <p:nvSpPr>
          <p:cNvPr id="2" name="Title 1"/>
          <p:cNvSpPr>
            <a:spLocks noGrp="1"/>
          </p:cNvSpPr>
          <p:nvPr>
            <p:ph type="title"/>
          </p:nvPr>
        </p:nvSpPr>
        <p:spPr/>
        <p:txBody>
          <a:bodyPr/>
          <a:lstStyle/>
          <a:p>
            <a:r>
              <a:rPr lang="en-US" dirty="0"/>
              <a:t>              Nicholas Blake</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435" y="149017"/>
            <a:ext cx="1847850" cy="2466975"/>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5131" y="2228463"/>
            <a:ext cx="3199270" cy="4271191"/>
          </a:xfrm>
          <a:prstGeom prst="rect">
            <a:avLst/>
          </a:prstGeom>
        </p:spPr>
      </p:pic>
    </p:spTree>
    <p:extLst>
      <p:ext uri="{BB962C8B-B14F-4D97-AF65-F5344CB8AC3E}">
        <p14:creationId xmlns:p14="http://schemas.microsoft.com/office/powerpoint/2010/main" val="9824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Robert </a:t>
            </a:r>
            <a:r>
              <a:rPr lang="en-US" dirty="0" err="1"/>
              <a:t>Arbuthnott</a:t>
            </a:r>
            <a:r>
              <a:rPr lang="en-US" dirty="0"/>
              <a:t> Knox</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18728" y="3439170"/>
            <a:ext cx="2352461" cy="313372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112" y="2078124"/>
            <a:ext cx="3097945" cy="447919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6597" y="2381057"/>
            <a:ext cx="3512255" cy="3873328"/>
          </a:xfrm>
          <a:prstGeom prst="rect">
            <a:avLst/>
          </a:prstGeom>
        </p:spPr>
      </p:pic>
    </p:spTree>
    <p:extLst>
      <p:ext uri="{BB962C8B-B14F-4D97-AF65-F5344CB8AC3E}">
        <p14:creationId xmlns:p14="http://schemas.microsoft.com/office/powerpoint/2010/main" val="272377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From </a:t>
            </a:r>
            <a:r>
              <a:rPr lang="en-US" sz="2800" dirty="0" err="1"/>
              <a:t>Signa</a:t>
            </a:r>
            <a:r>
              <a:rPr lang="en-US" sz="2800" dirty="0"/>
              <a:t> </a:t>
            </a:r>
            <a:r>
              <a:rPr lang="en-US" sz="2800" dirty="0" err="1"/>
              <a:t>severa</a:t>
            </a:r>
            <a:br>
              <a:rPr lang="en-US" sz="2800" dirty="0"/>
            </a:br>
            <a:r>
              <a:rPr lang="en-US" sz="2800" dirty="0"/>
              <a:t>1906 (</a:t>
            </a:r>
            <a:r>
              <a:rPr lang="en-US" sz="2800" cap="none" dirty="0"/>
              <a:t>He as 24 years old)</a:t>
            </a:r>
            <a:endParaRPr lang="en-US"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1082" y="1038556"/>
            <a:ext cx="5911429" cy="5252727"/>
          </a:xfrm>
        </p:spPr>
      </p:pic>
    </p:spTree>
    <p:extLst>
      <p:ext uri="{BB962C8B-B14F-4D97-AF65-F5344CB8AC3E}">
        <p14:creationId xmlns:p14="http://schemas.microsoft.com/office/powerpoint/2010/main" val="164061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D379-556D-4050-8F34-F97702FB4661}"/>
              </a:ext>
            </a:extLst>
          </p:cNvPr>
          <p:cNvSpPr>
            <a:spLocks noGrp="1"/>
          </p:cNvSpPr>
          <p:nvPr>
            <p:ph type="title"/>
          </p:nvPr>
        </p:nvSpPr>
        <p:spPr/>
        <p:txBody>
          <a:bodyPr/>
          <a:lstStyle/>
          <a:p>
            <a:r>
              <a:rPr lang="en-US" dirty="0"/>
              <a:t>Mary </a:t>
            </a:r>
            <a:r>
              <a:rPr lang="en-US" dirty="0" err="1"/>
              <a:t>Fitt</a:t>
            </a:r>
            <a:endParaRPr lang="en-US" dirty="0"/>
          </a:p>
        </p:txBody>
      </p:sp>
      <p:pic>
        <p:nvPicPr>
          <p:cNvPr id="1026" name="Picture 2">
            <a:extLst>
              <a:ext uri="{FF2B5EF4-FFF2-40B4-BE49-F238E27FC236}">
                <a16:creationId xmlns:a16="http://schemas.microsoft.com/office/drawing/2014/main" id="{5F3B52B3-551D-4B83-B458-7C760DA7D0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8424" y="2135188"/>
            <a:ext cx="2798364" cy="4206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1931E24-C15E-48A5-B3A1-99A7BF29C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959" y="1862137"/>
            <a:ext cx="317182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50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Kathleen Freeman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54" y="387801"/>
            <a:ext cx="1428347" cy="187815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27" y="2546265"/>
            <a:ext cx="4959038" cy="3714492"/>
          </a:xfrm>
          <a:prstGeom prst="rect">
            <a:avLst/>
          </a:prstGeom>
        </p:spPr>
      </p:pic>
      <p:pic>
        <p:nvPicPr>
          <p:cNvPr id="7" name="Content Placeholder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400" y="977390"/>
            <a:ext cx="3660914" cy="5501373"/>
          </a:xfrm>
          <a:prstGeom prst="rect">
            <a:avLst/>
          </a:prstGeom>
        </p:spPr>
      </p:pic>
    </p:spTree>
    <p:extLst>
      <p:ext uri="{BB962C8B-B14F-4D97-AF65-F5344CB8AC3E}">
        <p14:creationId xmlns:p14="http://schemas.microsoft.com/office/powerpoint/2010/main" val="359832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28045" y="1337625"/>
            <a:ext cx="9817100" cy="4160838"/>
          </a:xfrm>
        </p:spPr>
      </p:pic>
    </p:spTree>
    <p:extLst>
      <p:ext uri="{BB962C8B-B14F-4D97-AF65-F5344CB8AC3E}">
        <p14:creationId xmlns:p14="http://schemas.microsoft.com/office/powerpoint/2010/main" val="217601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Freeman’s other works</a:t>
            </a:r>
          </a:p>
        </p:txBody>
      </p:sp>
      <p:sp>
        <p:nvSpPr>
          <p:cNvPr id="11" name="Content Placeholder 10"/>
          <p:cNvSpPr>
            <a:spLocks noGrp="1"/>
          </p:cNvSpPr>
          <p:nvPr>
            <p:ph sz="half" idx="4294967295"/>
          </p:nvPr>
        </p:nvSpPr>
        <p:spPr>
          <a:xfrm>
            <a:off x="516255" y="2207169"/>
            <a:ext cx="11858625" cy="4206875"/>
          </a:xfrm>
        </p:spPr>
        <p:txBody>
          <a:bodyPr>
            <a:normAutofit lnSpcReduction="10000"/>
          </a:bodyPr>
          <a:lstStyle/>
          <a:p>
            <a:r>
              <a:rPr lang="en-US" dirty="0"/>
              <a:t>1926 </a:t>
            </a:r>
            <a:r>
              <a:rPr lang="en-US" i="1" dirty="0"/>
              <a:t>The Work and Life of Solon, with a translation of his poems</a:t>
            </a:r>
            <a:r>
              <a:rPr lang="en-US" dirty="0"/>
              <a:t>,.</a:t>
            </a:r>
          </a:p>
          <a:p>
            <a:r>
              <a:rPr lang="en-US" dirty="0"/>
              <a:t>1941 </a:t>
            </a:r>
            <a:r>
              <a:rPr lang="en-US" i="1" dirty="0"/>
              <a:t>It Has All Happened Before: What the Greeks Thought of their Nazis</a:t>
            </a:r>
            <a:r>
              <a:rPr lang="en-US" dirty="0"/>
              <a:t>.</a:t>
            </a:r>
          </a:p>
          <a:p>
            <a:r>
              <a:rPr lang="en-US" dirty="0"/>
              <a:t>1947 </a:t>
            </a:r>
            <a:r>
              <a:rPr lang="en-US" i="1" dirty="0"/>
              <a:t>The Greek way: an Anthology. Translations from verse and prose</a:t>
            </a:r>
            <a:r>
              <a:rPr lang="en-US" dirty="0"/>
              <a:t>. </a:t>
            </a:r>
          </a:p>
          <a:p>
            <a:r>
              <a:rPr lang="en-US" dirty="0"/>
              <a:t>1948 </a:t>
            </a:r>
            <a:r>
              <a:rPr lang="en-US" i="1" dirty="0"/>
              <a:t>The Philoctetes of Sophocles, a modern version</a:t>
            </a:r>
            <a:r>
              <a:rPr lang="en-US" dirty="0"/>
              <a:t>.</a:t>
            </a:r>
          </a:p>
          <a:p>
            <a:r>
              <a:rPr lang="en-US" dirty="0"/>
              <a:t>1950 </a:t>
            </a:r>
            <a:r>
              <a:rPr lang="en-US" i="1" dirty="0"/>
              <a:t>Greek city-states.</a:t>
            </a:r>
          </a:p>
          <a:p>
            <a:r>
              <a:rPr lang="en-US" dirty="0"/>
              <a:t>1952 </a:t>
            </a:r>
            <a:r>
              <a:rPr lang="en-US" i="1" dirty="0"/>
              <a:t>God, Man and State. Greek concepts.</a:t>
            </a:r>
            <a:endParaRPr lang="en-US" dirty="0"/>
          </a:p>
          <a:p>
            <a:r>
              <a:rPr lang="en-US" dirty="0"/>
              <a:t>1954 </a:t>
            </a:r>
            <a:r>
              <a:rPr lang="en-US" i="1" dirty="0"/>
              <a:t>The Paths of Justice.</a:t>
            </a:r>
          </a:p>
          <a:p>
            <a:r>
              <a:rPr lang="en-US" dirty="0"/>
              <a:t>1954 </a:t>
            </a:r>
            <a:r>
              <a:rPr lang="en-US" i="1" dirty="0"/>
              <a:t>Everyday Things in Ancient Greece</a:t>
            </a:r>
            <a:r>
              <a:rPr lang="en-US" dirty="0"/>
              <a:t>.</a:t>
            </a:r>
          </a:p>
          <a:p>
            <a:r>
              <a:rPr lang="en-US" dirty="0"/>
              <a:t>1954   </a:t>
            </a:r>
            <a:r>
              <a:rPr lang="en-US" i="1" dirty="0"/>
              <a:t>The Sophists. Translation of Mario </a:t>
            </a:r>
            <a:r>
              <a:rPr lang="en-US" i="1" dirty="0" err="1"/>
              <a:t>Untersteiner</a:t>
            </a:r>
            <a:r>
              <a:rPr lang="en-US" i="1" dirty="0"/>
              <a:t>, I </a:t>
            </a:r>
            <a:r>
              <a:rPr lang="en-US" i="1" dirty="0" err="1"/>
              <a:t>sofisti</a:t>
            </a:r>
            <a:r>
              <a:rPr lang="en-US" dirty="0"/>
              <a:t>, </a:t>
            </a:r>
          </a:p>
          <a:p>
            <a:endParaRPr lang="en-US" dirty="0"/>
          </a:p>
        </p:txBody>
      </p:sp>
    </p:spTree>
    <p:extLst>
      <p:ext uri="{BB962C8B-B14F-4D97-AF65-F5344CB8AC3E}">
        <p14:creationId xmlns:p14="http://schemas.microsoft.com/office/powerpoint/2010/main" val="377115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Dorothy </a:t>
            </a:r>
            <a:r>
              <a:rPr lang="en-US" dirty="0" err="1"/>
              <a:t>sayers</a:t>
            </a:r>
            <a:endParaRPr lang="en-US" dirty="0"/>
          </a:p>
        </p:txBody>
      </p:sp>
      <p:sp>
        <p:nvSpPr>
          <p:cNvPr id="3" name="Text Placeholder 2"/>
          <p:cNvSpPr>
            <a:spLocks noGrp="1"/>
          </p:cNvSpPr>
          <p:nvPr>
            <p:ph type="body" idx="1"/>
          </p:nvPr>
        </p:nvSpPr>
        <p:spPr>
          <a:xfrm>
            <a:off x="1207008" y="1948748"/>
            <a:ext cx="4754880" cy="743094"/>
          </a:xfrm>
        </p:spPr>
        <p:txBody>
          <a:bodyPr/>
          <a:lstStyle/>
          <a:p>
            <a:r>
              <a:rPr lang="en-US" dirty="0"/>
              <a:t>Ms. Sayers &amp; Eric</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9049" y="2847654"/>
            <a:ext cx="2679700" cy="3035300"/>
          </a:xfrm>
        </p:spPr>
      </p:pic>
      <p:sp>
        <p:nvSpPr>
          <p:cNvPr id="5" name="Text Placeholder 4"/>
          <p:cNvSpPr>
            <a:spLocks noGrp="1"/>
          </p:cNvSpPr>
          <p:nvPr>
            <p:ph type="body" sz="quarter" idx="3"/>
          </p:nvPr>
        </p:nvSpPr>
        <p:spPr/>
        <p:txBody>
          <a:bodyPr/>
          <a:lstStyle/>
          <a:p>
            <a:r>
              <a:rPr lang="en-US" dirty="0"/>
              <a:t>First Wimsey Novel</a:t>
            </a: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09746" y="2584129"/>
            <a:ext cx="2667000" cy="3562350"/>
          </a:xfrm>
        </p:spPr>
      </p:pic>
    </p:spTree>
    <p:extLst>
      <p:ext uri="{BB962C8B-B14F-4D97-AF65-F5344CB8AC3E}">
        <p14:creationId xmlns:p14="http://schemas.microsoft.com/office/powerpoint/2010/main" val="398117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Vergil, </a:t>
            </a:r>
            <a:r>
              <a:rPr lang="en-US" i="1" dirty="0"/>
              <a:t>Aeneid 3.214-218</a:t>
            </a:r>
            <a:endParaRPr lang="en-US" dirty="0"/>
          </a:p>
        </p:txBody>
      </p:sp>
      <p:sp>
        <p:nvSpPr>
          <p:cNvPr id="2" name="Text Placeholder 1">
            <a:extLst>
              <a:ext uri="{FF2B5EF4-FFF2-40B4-BE49-F238E27FC236}">
                <a16:creationId xmlns:a16="http://schemas.microsoft.com/office/drawing/2014/main" id="{73B75956-412C-46E9-9D3B-0714C5E968DA}"/>
              </a:ext>
            </a:extLst>
          </p:cNvPr>
          <p:cNvSpPr>
            <a:spLocks noGrp="1"/>
          </p:cNvSpPr>
          <p:nvPr>
            <p:ph type="body" idx="1"/>
          </p:nvPr>
        </p:nvSpPr>
        <p:spPr/>
        <p:txBody>
          <a:bodyPr/>
          <a:lstStyle/>
          <a:p>
            <a:endParaRPr lang="en-US"/>
          </a:p>
        </p:txBody>
      </p:sp>
      <p:sp>
        <p:nvSpPr>
          <p:cNvPr id="8" name="Content Placeholder 7"/>
          <p:cNvSpPr>
            <a:spLocks noGrp="1"/>
          </p:cNvSpPr>
          <p:nvPr>
            <p:ph sz="half" idx="2"/>
          </p:nvPr>
        </p:nvSpPr>
        <p:spPr>
          <a:xfrm>
            <a:off x="209550" y="2656566"/>
            <a:ext cx="6345074" cy="3566160"/>
          </a:xfrm>
        </p:spPr>
        <p:txBody>
          <a:bodyPr>
            <a:normAutofit/>
          </a:bodyPr>
          <a:lstStyle/>
          <a:p>
            <a:pPr marL="0" indent="0">
              <a:buNone/>
            </a:pPr>
            <a:r>
              <a:rPr lang="de-DE" sz="2600" dirty="0"/>
              <a:t>Tristius haud illis monstrum nec saevior ulla</a:t>
            </a:r>
          </a:p>
          <a:p>
            <a:pPr marL="0" indent="0">
              <a:buNone/>
            </a:pPr>
            <a:r>
              <a:rPr lang="de-DE" sz="2600" dirty="0"/>
              <a:t>pestis et ira deum Stygiis </a:t>
            </a:r>
            <a:r>
              <a:rPr lang="en-US" sz="2600" dirty="0" err="1"/>
              <a:t>sese</a:t>
            </a:r>
            <a:r>
              <a:rPr lang="en-US" sz="2600" dirty="0"/>
              <a:t> </a:t>
            </a:r>
            <a:r>
              <a:rPr lang="en-US" sz="2600" dirty="0" err="1"/>
              <a:t>extulit</a:t>
            </a:r>
            <a:r>
              <a:rPr lang="en-US" sz="2600" dirty="0"/>
              <a:t> </a:t>
            </a:r>
            <a:r>
              <a:rPr lang="en-US" sz="2600" dirty="0" err="1"/>
              <a:t>undis</a:t>
            </a:r>
            <a:r>
              <a:rPr lang="en-US" sz="2600" dirty="0"/>
              <a:t>. </a:t>
            </a:r>
          </a:p>
          <a:p>
            <a:pPr marL="0" indent="0">
              <a:buNone/>
            </a:pPr>
            <a:r>
              <a:rPr lang="en-US" sz="2600" dirty="0" err="1"/>
              <a:t>Virginei</a:t>
            </a:r>
            <a:r>
              <a:rPr lang="en-US" sz="2600" dirty="0"/>
              <a:t> </a:t>
            </a:r>
            <a:r>
              <a:rPr lang="en-US" sz="2600" dirty="0" err="1"/>
              <a:t>volucrum</a:t>
            </a:r>
            <a:r>
              <a:rPr lang="en-US" sz="2600" dirty="0"/>
              <a:t> </a:t>
            </a:r>
            <a:r>
              <a:rPr lang="en-US" sz="2600" dirty="0" err="1"/>
              <a:t>vultus</a:t>
            </a:r>
            <a:r>
              <a:rPr lang="en-US" sz="2600" dirty="0"/>
              <a:t> </a:t>
            </a:r>
            <a:r>
              <a:rPr lang="en-US" sz="2600" dirty="0" err="1"/>
              <a:t>foedissima</a:t>
            </a:r>
            <a:r>
              <a:rPr lang="en-US" sz="2600" dirty="0"/>
              <a:t> </a:t>
            </a:r>
            <a:r>
              <a:rPr lang="en-US" sz="2600" dirty="0" err="1"/>
              <a:t>ventris</a:t>
            </a:r>
            <a:r>
              <a:rPr lang="en-US" sz="2600" dirty="0"/>
              <a:t> </a:t>
            </a:r>
          </a:p>
          <a:p>
            <a:pPr marL="0" indent="0">
              <a:buNone/>
            </a:pPr>
            <a:r>
              <a:rPr lang="en-US" sz="2600" dirty="0" err="1"/>
              <a:t>proluvies</a:t>
            </a:r>
            <a:r>
              <a:rPr lang="en-US" sz="2600" dirty="0"/>
              <a:t>  </a:t>
            </a:r>
            <a:r>
              <a:rPr lang="en-US" sz="2600" dirty="0" err="1"/>
              <a:t>uncaeque</a:t>
            </a:r>
            <a:r>
              <a:rPr lang="en-US" sz="2600" dirty="0"/>
              <a:t> manus et pallida semper</a:t>
            </a:r>
          </a:p>
          <a:p>
            <a:pPr marL="0" indent="0">
              <a:buNone/>
            </a:pPr>
            <a:r>
              <a:rPr lang="en-US" sz="2600" dirty="0" err="1"/>
              <a:t>ora</a:t>
            </a:r>
            <a:r>
              <a:rPr lang="en-US" sz="2600" dirty="0"/>
              <a:t> fame….</a:t>
            </a:r>
          </a:p>
          <a:p>
            <a:endParaRPr lang="en-US" dirty="0"/>
          </a:p>
        </p:txBody>
      </p:sp>
      <p:sp>
        <p:nvSpPr>
          <p:cNvPr id="3" name="Text Placeholder 2">
            <a:extLst>
              <a:ext uri="{FF2B5EF4-FFF2-40B4-BE49-F238E27FC236}">
                <a16:creationId xmlns:a16="http://schemas.microsoft.com/office/drawing/2014/main" id="{E0F4D41C-5418-4703-97B7-61081BB85D1D}"/>
              </a:ext>
            </a:extLst>
          </p:cNvPr>
          <p:cNvSpPr>
            <a:spLocks noGrp="1"/>
          </p:cNvSpPr>
          <p:nvPr>
            <p:ph type="body" sz="quarter" idx="3"/>
          </p:nvPr>
        </p:nvSpPr>
        <p:spPr/>
        <p:txBody>
          <a:bodyPr/>
          <a:lstStyle/>
          <a:p>
            <a:endParaRPr lang="en-US"/>
          </a:p>
        </p:txBody>
      </p:sp>
      <p:pic>
        <p:nvPicPr>
          <p:cNvPr id="2050" name="Picture 2" descr="Dynamic Duos: Dorothy Sayer's Lord Peter Wimsey and Harriet Vane - Criminal  Element">
            <a:extLst>
              <a:ext uri="{FF2B5EF4-FFF2-40B4-BE49-F238E27FC236}">
                <a16:creationId xmlns:a16="http://schemas.microsoft.com/office/drawing/2014/main" id="{10133553-7388-45B4-BA95-6B5E6D3CCD9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086600" y="2101312"/>
            <a:ext cx="2474119" cy="420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4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Marriage proposal </a:t>
            </a:r>
          </a:p>
        </p:txBody>
      </p:sp>
      <p:sp>
        <p:nvSpPr>
          <p:cNvPr id="3" name="Content Placeholder 2"/>
          <p:cNvSpPr>
            <a:spLocks noGrp="1"/>
          </p:cNvSpPr>
          <p:nvPr>
            <p:ph sz="half" idx="1"/>
          </p:nvPr>
        </p:nvSpPr>
        <p:spPr/>
        <p:txBody>
          <a:bodyPr/>
          <a:lstStyle/>
          <a:p>
            <a:r>
              <a:rPr lang="en-US" dirty="0"/>
              <a:t>   Chapter 4</a:t>
            </a:r>
          </a:p>
          <a:p>
            <a:endParaRPr lang="en-US" dirty="0"/>
          </a:p>
          <a:p>
            <a:r>
              <a:rPr lang="en-US" dirty="0"/>
              <a:t>“One First of April, the question had arrived from Paris in a single Latin sentence, starting off dispiritedly. “</a:t>
            </a:r>
            <a:r>
              <a:rPr lang="en-US" dirty="0" err="1"/>
              <a:t>Num</a:t>
            </a:r>
            <a:r>
              <a:rPr lang="en-US" dirty="0"/>
              <a:t> …?”—a particle which notoriously “expects the answer No.” Harriet, rummaging the Grammar book for “polite negatives,” replied, still more briefly, “</a:t>
            </a:r>
            <a:r>
              <a:rPr lang="en-US" dirty="0" err="1"/>
              <a:t>Benigne</a:t>
            </a:r>
            <a:r>
              <a:rPr lang="en-US" dirty="0"/>
              <a:t>.”</a:t>
            </a:r>
          </a:p>
          <a:p>
            <a:endParaRPr lang="en-US" dirty="0"/>
          </a:p>
        </p:txBody>
      </p:sp>
      <p:sp>
        <p:nvSpPr>
          <p:cNvPr id="4" name="Content Placeholder 3"/>
          <p:cNvSpPr>
            <a:spLocks noGrp="1"/>
          </p:cNvSpPr>
          <p:nvPr>
            <p:ph sz="half" idx="2"/>
          </p:nvPr>
        </p:nvSpPr>
        <p:spPr/>
        <p:txBody>
          <a:bodyPr/>
          <a:lstStyle/>
          <a:p>
            <a:r>
              <a:rPr lang="en-US" dirty="0"/>
              <a:t>Chapter 13</a:t>
            </a:r>
          </a:p>
          <a:p>
            <a:endParaRPr lang="en-US" dirty="0"/>
          </a:p>
          <a:p>
            <a:r>
              <a:rPr lang="en-US" dirty="0"/>
              <a:t>“Between the married (or about-to-be-married) and the unmarried, Harriet felt herself to be like Aesop’s bat between the birds and beasts.”</a:t>
            </a:r>
          </a:p>
        </p:txBody>
      </p:sp>
    </p:spTree>
    <p:extLst>
      <p:ext uri="{BB962C8B-B14F-4D97-AF65-F5344CB8AC3E}">
        <p14:creationId xmlns:p14="http://schemas.microsoft.com/office/powerpoint/2010/main" val="3721688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proposal</a:t>
            </a:r>
          </a:p>
        </p:txBody>
      </p:sp>
      <p:sp>
        <p:nvSpPr>
          <p:cNvPr id="3" name="Content Placeholder 2"/>
          <p:cNvSpPr>
            <a:spLocks noGrp="1"/>
          </p:cNvSpPr>
          <p:nvPr>
            <p:ph sz="half" idx="1"/>
          </p:nvPr>
        </p:nvSpPr>
        <p:spPr>
          <a:xfrm>
            <a:off x="6551701" y="2159961"/>
            <a:ext cx="4754880" cy="4206240"/>
          </a:xfrm>
        </p:spPr>
        <p:txBody>
          <a:bodyPr/>
          <a:lstStyle/>
          <a:p>
            <a:endParaRPr lang="en-US" dirty="0"/>
          </a:p>
          <a:p>
            <a:endParaRPr lang="en-US" dirty="0"/>
          </a:p>
          <a:p>
            <a:r>
              <a:rPr lang="en-US" dirty="0"/>
              <a:t>“</a:t>
            </a:r>
            <a:r>
              <a:rPr lang="en-US" dirty="0" err="1"/>
              <a:t>Placetne</a:t>
            </a:r>
            <a:r>
              <a:rPr lang="en-US" dirty="0"/>
              <a:t>, </a:t>
            </a:r>
            <a:r>
              <a:rPr lang="en-US" dirty="0" err="1"/>
              <a:t>magistra</a:t>
            </a:r>
            <a:r>
              <a:rPr lang="en-US" dirty="0"/>
              <a:t>?” </a:t>
            </a:r>
          </a:p>
          <a:p>
            <a:endParaRPr lang="en-US" dirty="0"/>
          </a:p>
          <a:p>
            <a:r>
              <a:rPr lang="en-US" dirty="0"/>
              <a:t>“</a:t>
            </a:r>
            <a:r>
              <a:rPr lang="en-US" dirty="0" err="1"/>
              <a:t>Placet</a:t>
            </a:r>
            <a:r>
              <a:rPr lang="en-US" dirty="0"/>
              <a: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110" y="2229398"/>
            <a:ext cx="4754562" cy="3565921"/>
          </a:xfrm>
        </p:spPr>
      </p:pic>
    </p:spTree>
    <p:extLst>
      <p:ext uri="{BB962C8B-B14F-4D97-AF65-F5344CB8AC3E}">
        <p14:creationId xmlns:p14="http://schemas.microsoft.com/office/powerpoint/2010/main" val="4229921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Incredible elopement……</a:t>
            </a:r>
          </a:p>
        </p:txBody>
      </p:sp>
      <p:sp>
        <p:nvSpPr>
          <p:cNvPr id="3" name="Content Placeholder 2"/>
          <p:cNvSpPr>
            <a:spLocks noGrp="1"/>
          </p:cNvSpPr>
          <p:nvPr>
            <p:ph sz="half" idx="1"/>
          </p:nvPr>
        </p:nvSpPr>
        <p:spPr>
          <a:xfrm>
            <a:off x="1205344" y="2011680"/>
            <a:ext cx="7740948" cy="4206240"/>
          </a:xfrm>
        </p:spPr>
        <p:txBody>
          <a:bodyPr/>
          <a:lstStyle/>
          <a:p>
            <a:pPr marL="0" indent="0">
              <a:buNone/>
            </a:pPr>
            <a:endParaRPr lang="en-US" i="1" dirty="0"/>
          </a:p>
          <a:p>
            <a:pPr marL="0" indent="0">
              <a:buNone/>
            </a:pPr>
            <a:r>
              <a:rPr lang="el-GR" dirty="0"/>
              <a:t>"ὦ πέπον, εἰ μὲν γὰρ, πόλεμον περὶ τόνδε φυγόντε,</a:t>
            </a:r>
            <a:br>
              <a:rPr lang="el-GR" dirty="0"/>
            </a:br>
            <a:r>
              <a:rPr lang="el-GR" dirty="0"/>
              <a:t>αἰεὶ δὴ μέλλοιμεν ἀγήρω τ' ἀθανάτω τε</a:t>
            </a:r>
            <a:br>
              <a:rPr lang="el-GR" dirty="0"/>
            </a:br>
            <a:r>
              <a:rPr lang="el-GR" dirty="0"/>
              <a:t>ἔσσεσθ' οὔτε κεν αὐτὸς ἐνὶ πρώτοισι μαχοίμην,</a:t>
            </a:r>
            <a:br>
              <a:rPr lang="el-GR" dirty="0"/>
            </a:br>
            <a:r>
              <a:rPr lang="el-GR" dirty="0"/>
              <a:t>οὔτε κέ σε στέλλοιμι μάχην ἐς κυδιάνειραν</a:t>
            </a:r>
            <a:endParaRPr lang="en-US" dirty="0"/>
          </a:p>
          <a:p>
            <a:pPr marL="0" indent="0">
              <a:buNone/>
            </a:pPr>
            <a:r>
              <a:rPr lang="en-US" dirty="0"/>
              <a:t>				</a:t>
            </a:r>
            <a:r>
              <a:rPr lang="en-US" i="1" dirty="0"/>
              <a:t> Iliad 12.322-32</a:t>
            </a:r>
          </a:p>
          <a:p>
            <a:pPr marL="0" indent="0">
              <a:buNone/>
            </a:pPr>
            <a:endParaRPr lang="en-US" i="1" dirty="0"/>
          </a:p>
          <a:p>
            <a:pPr marL="0" indent="0">
              <a:buNone/>
            </a:pPr>
            <a:endParaRPr lang="en-US" i="1" dirty="0"/>
          </a:p>
          <a:p>
            <a:pPr marL="0" indent="0">
              <a:buNone/>
            </a:pPr>
            <a:endParaRPr lang="en-US" i="1" dirty="0"/>
          </a:p>
          <a:p>
            <a:pPr marL="0" indent="0">
              <a:buNone/>
            </a:pPr>
            <a:endParaRPr lang="en-US" dirty="0"/>
          </a:p>
        </p:txBody>
      </p:sp>
      <p:sp>
        <p:nvSpPr>
          <p:cNvPr id="4" name="Content Placeholder 3"/>
          <p:cNvSpPr>
            <a:spLocks noGrp="1"/>
          </p:cNvSpPr>
          <p:nvPr>
            <p:ph sz="half" idx="2"/>
          </p:nvPr>
        </p:nvSpPr>
        <p:spPr>
          <a:xfrm>
            <a:off x="1057739" y="4267641"/>
            <a:ext cx="9544358" cy="4206240"/>
          </a:xfrm>
        </p:spPr>
        <p:txBody>
          <a:bodyPr/>
          <a:lstStyle/>
          <a:p>
            <a:pPr marL="0" indent="0">
              <a:buNone/>
            </a:pPr>
            <a:r>
              <a:rPr lang="en-US" dirty="0"/>
              <a:t>“The wizard, setting aside his book, gravely accepted the silver penny, turned it magically into six gold pieces and laid the offering on the table. Over the oat-cake and the wine he showed a little hesitation, but at length, murmur[ed]:</a:t>
            </a:r>
          </a:p>
          <a:p>
            <a:pPr marL="0" indent="0">
              <a:buNone/>
            </a:pPr>
            <a:r>
              <a:rPr lang="en-US" dirty="0"/>
              <a:t>		"</a:t>
            </a:r>
            <a:r>
              <a:rPr lang="en-US" i="1" dirty="0"/>
              <a:t>Ergo </a:t>
            </a:r>
            <a:r>
              <a:rPr lang="en-US" i="1" dirty="0" err="1"/>
              <a:t>omnis</a:t>
            </a:r>
            <a:r>
              <a:rPr lang="en-US" i="1" dirty="0"/>
              <a:t> </a:t>
            </a:r>
            <a:r>
              <a:rPr lang="en-US" i="1" dirty="0" err="1"/>
              <a:t>longo</a:t>
            </a:r>
            <a:r>
              <a:rPr lang="en-US" i="1" dirty="0"/>
              <a:t> </a:t>
            </a:r>
            <a:r>
              <a:rPr lang="en-US" i="1" dirty="0" err="1"/>
              <a:t>solvit</a:t>
            </a:r>
            <a:r>
              <a:rPr lang="en-US" i="1" dirty="0"/>
              <a:t> se </a:t>
            </a:r>
            <a:r>
              <a:rPr lang="en-US" i="1" dirty="0" err="1"/>
              <a:t>Teucria</a:t>
            </a:r>
            <a:r>
              <a:rPr lang="en-US" i="1" dirty="0"/>
              <a:t> </a:t>
            </a:r>
            <a:r>
              <a:rPr lang="en-US" i="1" dirty="0" err="1"/>
              <a:t>luctu</a:t>
            </a:r>
            <a:r>
              <a:rPr lang="en-US" dirty="0"/>
              <a:t>“</a:t>
            </a:r>
          </a:p>
          <a:p>
            <a:pPr lvl="4"/>
            <a:r>
              <a:rPr lang="en-US" dirty="0"/>
              <a:t>                                                                                                            </a:t>
            </a:r>
            <a:r>
              <a:rPr lang="en-US" i="1" dirty="0"/>
              <a:t>Aeneid </a:t>
            </a:r>
            <a:r>
              <a:rPr lang="en-US" dirty="0"/>
              <a:t>2.26</a:t>
            </a:r>
          </a:p>
        </p:txBody>
      </p:sp>
    </p:spTree>
    <p:extLst>
      <p:ext uri="{BB962C8B-B14F-4D97-AF65-F5344CB8AC3E}">
        <p14:creationId xmlns:p14="http://schemas.microsoft.com/office/powerpoint/2010/main" val="3917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4920" y="284176"/>
            <a:ext cx="11656463" cy="1508760"/>
          </a:xfrm>
        </p:spPr>
        <p:txBody>
          <a:bodyPr/>
          <a:lstStyle/>
          <a:p>
            <a:r>
              <a:rPr lang="en-US" dirty="0"/>
              <a:t>The detection club’s Group written books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33" y="1792936"/>
            <a:ext cx="10102337" cy="4772269"/>
          </a:xfrm>
        </p:spPr>
      </p:pic>
    </p:spTree>
    <p:extLst>
      <p:ext uri="{BB962C8B-B14F-4D97-AF65-F5344CB8AC3E}">
        <p14:creationId xmlns:p14="http://schemas.microsoft.com/office/powerpoint/2010/main" val="400625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 Smith &amp; Son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0720" y="2515566"/>
            <a:ext cx="3012715" cy="4206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4347"/>
            <a:ext cx="7657032" cy="4458094"/>
          </a:xfrm>
          <a:prstGeom prst="rect">
            <a:avLst/>
          </a:prstGeom>
        </p:spPr>
      </p:pic>
    </p:spTree>
    <p:extLst>
      <p:ext uri="{BB962C8B-B14F-4D97-AF65-F5344CB8AC3E}">
        <p14:creationId xmlns:p14="http://schemas.microsoft.com/office/powerpoint/2010/main" val="321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42813" y="2011363"/>
            <a:ext cx="2678762" cy="4206875"/>
          </a:xfrm>
        </p:spPr>
      </p:pic>
      <p:sp>
        <p:nvSpPr>
          <p:cNvPr id="6" name="Content Placeholder 5"/>
          <p:cNvSpPr>
            <a:spLocks noGrp="1"/>
          </p:cNvSpPr>
          <p:nvPr>
            <p:ph sz="half" idx="2"/>
          </p:nvPr>
        </p:nvSpPr>
        <p:spPr/>
        <p:txBody>
          <a:bodyPr/>
          <a:lstStyle/>
          <a:p>
            <a:r>
              <a:rPr lang="en-US" dirty="0"/>
              <a:t>Chapter XLV.—The Open Graves.—The Dead Bodies.—A Scene of Terror</a:t>
            </a:r>
          </a:p>
          <a:p>
            <a:r>
              <a:rPr lang="en-US" dirty="0"/>
              <a:t>Chapter LVIII.—The Arrival of Jack Pringle.—Midnight and The </a:t>
            </a:r>
            <a:r>
              <a:rPr lang="en-US" dirty="0" err="1"/>
              <a:t>Vampyre</a:t>
            </a:r>
            <a:r>
              <a:rPr lang="en-US" dirty="0"/>
              <a:t>.—The Mysterious Hat</a:t>
            </a:r>
          </a:p>
          <a:p>
            <a:r>
              <a:rPr lang="en-US" dirty="0"/>
              <a:t>Chapter LXXX.—The Discovery of the Body of </a:t>
            </a:r>
            <a:r>
              <a:rPr lang="en-US" dirty="0" err="1"/>
              <a:t>Marchdale</a:t>
            </a:r>
            <a:r>
              <a:rPr lang="en-US" dirty="0"/>
              <a:t> in the Ruins by the Mob.—The Burning of the Corpse.—The Murder of the Hangman.</a:t>
            </a:r>
          </a:p>
          <a:p>
            <a:r>
              <a:rPr lang="en-US" dirty="0"/>
              <a:t>Chapter XLV.—The Open Graves.—The Dead Bodies.—A Scene of Terror</a:t>
            </a:r>
          </a:p>
        </p:txBody>
      </p:sp>
    </p:spTree>
    <p:extLst>
      <p:ext uri="{BB962C8B-B14F-4D97-AF65-F5344CB8AC3E}">
        <p14:creationId xmlns:p14="http://schemas.microsoft.com/office/powerpoint/2010/main" val="392271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05099" y="371118"/>
            <a:ext cx="4050706" cy="6082436"/>
          </a:xfrm>
        </p:spPr>
      </p:pic>
      <p:sp>
        <p:nvSpPr>
          <p:cNvPr id="6" name="Oval Callout 5"/>
          <p:cNvSpPr/>
          <p:nvPr/>
        </p:nvSpPr>
        <p:spPr>
          <a:xfrm>
            <a:off x="5597494" y="1555335"/>
            <a:ext cx="5947873" cy="3902010"/>
          </a:xfrm>
          <a:prstGeom prst="wedgeEllipseCallout">
            <a:avLst>
              <a:gd name="adj1" fmla="val -89396"/>
              <a:gd name="adj2" fmla="val 65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“Come, then,” said Dick, gripping his sword. “You have been false to your word and false to your king; this shall end it once for all!” </a:t>
            </a:r>
          </a:p>
          <a:p>
            <a:endParaRPr lang="en-US" dirty="0">
              <a:solidFill>
                <a:schemeClr val="bg1"/>
              </a:solidFill>
            </a:endParaRPr>
          </a:p>
          <a:p>
            <a:r>
              <a:rPr lang="en-US" dirty="0">
                <a:solidFill>
                  <a:schemeClr val="bg1"/>
                </a:solidFill>
              </a:rPr>
              <a:t>“I am with you, “replied Sir Robert, pale but undaunted.”</a:t>
            </a:r>
          </a:p>
          <a:p>
            <a:pPr algn="ctr"/>
            <a:endParaRPr lang="en-US" dirty="0"/>
          </a:p>
        </p:txBody>
      </p:sp>
    </p:spTree>
    <p:extLst>
      <p:ext uri="{BB962C8B-B14F-4D97-AF65-F5344CB8AC3E}">
        <p14:creationId xmlns:p14="http://schemas.microsoft.com/office/powerpoint/2010/main" val="165401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10" y="462184"/>
            <a:ext cx="3869178" cy="59215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515" y="689021"/>
            <a:ext cx="3624403" cy="5467850"/>
          </a:xfrm>
          <a:prstGeom prst="rect">
            <a:avLst/>
          </a:prstGeom>
        </p:spPr>
      </p:pic>
    </p:spTree>
    <p:extLst>
      <p:ext uri="{BB962C8B-B14F-4D97-AF65-F5344CB8AC3E}">
        <p14:creationId xmlns:p14="http://schemas.microsoft.com/office/powerpoint/2010/main" val="218942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Dorothy Sayers and Eric </a:t>
            </a:r>
            <a:r>
              <a:rPr lang="en-US"/>
              <a:t>the Skull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0658" y="2597150"/>
            <a:ext cx="3554398" cy="4026072"/>
          </a:xfrm>
        </p:spPr>
      </p:pic>
    </p:spTree>
    <p:extLst>
      <p:ext uri="{BB962C8B-B14F-4D97-AF65-F5344CB8AC3E}">
        <p14:creationId xmlns:p14="http://schemas.microsoft.com/office/powerpoint/2010/main" val="8092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6676" y="1051070"/>
            <a:ext cx="11571287" cy="808037"/>
          </a:xfrm>
        </p:spPr>
        <p:txBody>
          <a:bodyPr>
            <a:noAutofit/>
          </a:bodyPr>
          <a:lstStyle/>
          <a:p>
            <a:r>
              <a:rPr lang="en-US" sz="1800" b="1" dirty="0">
                <a:latin typeface="georgia" panose="02040502050405020303" pitchFamily="18" charset="0"/>
              </a:rPr>
              <a:t>Do you promise that your detectives shall well and truly detect the crimes presented to them using those wits which it may please you to bestow upon them and not placing reliance on nor making use of Divine Revelation Feminine Intuition Mumbo-Jumbo Jiggery-Pokery Coincidence or the Act of God?</a:t>
            </a:r>
            <a:br>
              <a:rPr lang="en-US" sz="1800" dirty="0"/>
            </a:br>
            <a:r>
              <a:rPr lang="en-US" sz="1800" dirty="0"/>
              <a:t>	</a:t>
            </a:r>
            <a:r>
              <a:rPr lang="en-US" sz="1800" b="1" dirty="0">
                <a:solidFill>
                  <a:schemeClr val="accent1"/>
                </a:solidFill>
                <a:latin typeface="georgia" panose="02040502050405020303" pitchFamily="18" charset="0"/>
              </a:rPr>
              <a:t>I do</a:t>
            </a:r>
            <a:r>
              <a:rPr lang="en-US" sz="1800" b="1" dirty="0">
                <a:latin typeface="georgia" panose="02040502050405020303" pitchFamily="18" charset="0"/>
              </a:rPr>
              <a:t>.</a:t>
            </a:r>
            <a:endParaRPr lang="en-US" sz="1800" dirty="0"/>
          </a:p>
        </p:txBody>
      </p:sp>
      <p:sp>
        <p:nvSpPr>
          <p:cNvPr id="7" name="TextBox 6"/>
          <p:cNvSpPr txBox="1"/>
          <p:nvPr/>
        </p:nvSpPr>
        <p:spPr>
          <a:xfrm>
            <a:off x="397163" y="2463035"/>
            <a:ext cx="9707419" cy="1200329"/>
          </a:xfrm>
          <a:prstGeom prst="rect">
            <a:avLst/>
          </a:prstGeom>
          <a:noFill/>
        </p:spPr>
        <p:txBody>
          <a:bodyPr wrap="square" rtlCol="0">
            <a:spAutoFit/>
          </a:bodyPr>
          <a:lstStyle/>
          <a:p>
            <a:br>
              <a:rPr lang="en-US" dirty="0"/>
            </a:br>
            <a:r>
              <a:rPr lang="en-US" b="1" dirty="0">
                <a:latin typeface="georgia" panose="02040502050405020303" pitchFamily="18" charset="0"/>
              </a:rPr>
              <a:t>Do you solemnly swear never to conceal a vital clue from the reader?</a:t>
            </a:r>
            <a:br>
              <a:rPr lang="en-US" dirty="0"/>
            </a:br>
            <a:r>
              <a:rPr lang="en-US" dirty="0"/>
              <a:t>	</a:t>
            </a:r>
            <a:r>
              <a:rPr lang="en-US" b="1" dirty="0">
                <a:solidFill>
                  <a:schemeClr val="accent1"/>
                </a:solidFill>
                <a:latin typeface="georgia" panose="02040502050405020303" pitchFamily="18" charset="0"/>
              </a:rPr>
              <a:t>I do.</a:t>
            </a:r>
            <a:br>
              <a:rPr lang="en-US" dirty="0"/>
            </a:br>
            <a:endParaRPr lang="en-US" dirty="0"/>
          </a:p>
        </p:txBody>
      </p:sp>
      <p:sp>
        <p:nvSpPr>
          <p:cNvPr id="8" name="TextBox 7"/>
          <p:cNvSpPr txBox="1"/>
          <p:nvPr/>
        </p:nvSpPr>
        <p:spPr>
          <a:xfrm>
            <a:off x="397163" y="3805627"/>
            <a:ext cx="11379201" cy="1200329"/>
          </a:xfrm>
          <a:prstGeom prst="rect">
            <a:avLst/>
          </a:prstGeom>
          <a:noFill/>
        </p:spPr>
        <p:txBody>
          <a:bodyPr wrap="square" rtlCol="0">
            <a:spAutoFit/>
          </a:bodyPr>
          <a:lstStyle/>
          <a:p>
            <a:r>
              <a:rPr lang="en-US" b="1" dirty="0">
                <a:latin typeface="georgia" panose="02040502050405020303" pitchFamily="18" charset="0"/>
              </a:rPr>
              <a:t>Do you promise to observe a seemly moderation in the use of Gangs, Conspiracies, Death-Rays Ghosts, Hypnotism, Trap-Doors, Chinamen, Super-</a:t>
            </a:r>
            <a:r>
              <a:rPr lang="en-US" b="1" dirty="0" err="1">
                <a:latin typeface="georgia" panose="02040502050405020303" pitchFamily="18" charset="0"/>
              </a:rPr>
              <a:t>Criminals,and</a:t>
            </a:r>
            <a:r>
              <a:rPr lang="en-US" b="1" dirty="0">
                <a:latin typeface="georgia" panose="02040502050405020303" pitchFamily="18" charset="0"/>
              </a:rPr>
              <a:t> Lunatics; and utterly and forever to forswear Mysterious Poisons unknown to Science?</a:t>
            </a:r>
            <a:br>
              <a:rPr lang="en-US" dirty="0"/>
            </a:br>
            <a:r>
              <a:rPr lang="en-US" dirty="0"/>
              <a:t>	</a:t>
            </a:r>
            <a:r>
              <a:rPr lang="en-US" b="1" dirty="0">
                <a:solidFill>
                  <a:schemeClr val="accent1"/>
                </a:solidFill>
                <a:latin typeface="georgia" panose="02040502050405020303" pitchFamily="18" charset="0"/>
              </a:rPr>
              <a:t>I do.</a:t>
            </a:r>
            <a:endParaRPr lang="en-US" dirty="0"/>
          </a:p>
        </p:txBody>
      </p:sp>
      <p:sp>
        <p:nvSpPr>
          <p:cNvPr id="9" name="TextBox 8"/>
          <p:cNvSpPr txBox="1"/>
          <p:nvPr/>
        </p:nvSpPr>
        <p:spPr>
          <a:xfrm>
            <a:off x="397163" y="5005956"/>
            <a:ext cx="7943273" cy="923330"/>
          </a:xfrm>
          <a:prstGeom prst="rect">
            <a:avLst/>
          </a:prstGeom>
          <a:noFill/>
        </p:spPr>
        <p:txBody>
          <a:bodyPr wrap="square" rtlCol="0">
            <a:spAutoFit/>
          </a:bodyPr>
          <a:lstStyle/>
          <a:p>
            <a:pPr lvl="0">
              <a:spcAft>
                <a:spcPts val="1200"/>
              </a:spcAft>
            </a:pPr>
            <a:br>
              <a:rPr lang="en-US" dirty="0"/>
            </a:br>
            <a:r>
              <a:rPr lang="en-US" b="1" dirty="0">
                <a:latin typeface="georgia" panose="02040502050405020303" pitchFamily="18" charset="0"/>
              </a:rPr>
              <a:t>Will you </a:t>
            </a:r>
            <a:r>
              <a:rPr lang="en-US" b="1" dirty="0" err="1">
                <a:latin typeface="georgia" panose="02040502050405020303" pitchFamily="18" charset="0"/>
              </a:rPr>
              <a:t>honour</a:t>
            </a:r>
            <a:r>
              <a:rPr lang="en-US" b="1" dirty="0">
                <a:latin typeface="georgia" panose="02040502050405020303" pitchFamily="18" charset="0"/>
              </a:rPr>
              <a:t> the King’s English?</a:t>
            </a:r>
            <a:br>
              <a:rPr lang="en-US" dirty="0"/>
            </a:br>
            <a:r>
              <a:rPr lang="en-US" dirty="0">
                <a:solidFill>
                  <a:schemeClr val="accent1"/>
                </a:solidFill>
              </a:rPr>
              <a:t>	</a:t>
            </a:r>
            <a:r>
              <a:rPr lang="en-US" b="1" dirty="0">
                <a:solidFill>
                  <a:schemeClr val="accent1"/>
                </a:solidFill>
                <a:latin typeface="georgia" panose="02040502050405020303" pitchFamily="18" charset="0"/>
              </a:rPr>
              <a:t>I will.</a:t>
            </a:r>
            <a:endParaRPr lang="en-US" dirty="0">
              <a:solidFill>
                <a:schemeClr val="accent1"/>
              </a:solidFill>
            </a:endParaRPr>
          </a:p>
        </p:txBody>
      </p:sp>
      <p:sp>
        <p:nvSpPr>
          <p:cNvPr id="10" name="TextBox 9"/>
          <p:cNvSpPr txBox="1"/>
          <p:nvPr/>
        </p:nvSpPr>
        <p:spPr>
          <a:xfrm>
            <a:off x="397163" y="180433"/>
            <a:ext cx="10501746" cy="523220"/>
          </a:xfrm>
          <a:prstGeom prst="rect">
            <a:avLst/>
          </a:prstGeom>
          <a:noFill/>
        </p:spPr>
        <p:txBody>
          <a:bodyPr wrap="square" rtlCol="0">
            <a:spAutoFit/>
          </a:bodyPr>
          <a:lstStyle/>
          <a:p>
            <a:r>
              <a:rPr lang="en-US" sz="2800" dirty="0"/>
              <a:t>Oath of the Detection Club</a:t>
            </a:r>
          </a:p>
        </p:txBody>
      </p:sp>
      <p:sp>
        <p:nvSpPr>
          <p:cNvPr id="2" name="Up Arrow 1"/>
          <p:cNvSpPr/>
          <p:nvPr/>
        </p:nvSpPr>
        <p:spPr>
          <a:xfrm rot="19021174">
            <a:off x="7853559" y="4477779"/>
            <a:ext cx="718457"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688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817</TotalTime>
  <Words>814</Words>
  <Application>Microsoft Office PowerPoint</Application>
  <PresentationFormat>Widescreen</PresentationFormat>
  <Paragraphs>73</Paragraphs>
  <Slides>25</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georgia</vt:lpstr>
      <vt:lpstr>Wingdings</vt:lpstr>
      <vt:lpstr>Banded</vt:lpstr>
      <vt:lpstr>Murder Most Classic: The Influence of Classical Studies on Golden Age Detective Fiction </vt:lpstr>
      <vt:lpstr>PowerPoint Presentation</vt:lpstr>
      <vt:lpstr>The detection club’s Group written books</vt:lpstr>
      <vt:lpstr>W.H. Smith &amp; Son</vt:lpstr>
      <vt:lpstr>PowerPoint Presentation</vt:lpstr>
      <vt:lpstr>PowerPoint Presentation</vt:lpstr>
      <vt:lpstr>PowerPoint Presentation</vt:lpstr>
      <vt:lpstr>Dorothy Sayers and Eric the Skull</vt:lpstr>
      <vt:lpstr>PowerPoint Presentation</vt:lpstr>
      <vt:lpstr>PowerPoint Presentation</vt:lpstr>
      <vt:lpstr>j.j.connington (Alfred W. Stewart)</vt:lpstr>
      <vt:lpstr>PowerPoint Presentation</vt:lpstr>
      <vt:lpstr>Margaret (Postgate) Cole</vt:lpstr>
      <vt:lpstr>John Percival Postgate</vt:lpstr>
      <vt:lpstr>              Nicholas Blake</vt:lpstr>
      <vt:lpstr>Robert Arbuthnott Knox</vt:lpstr>
      <vt:lpstr>From Signa severa 1906 (He as 24 years old)</vt:lpstr>
      <vt:lpstr>Mary Fitt</vt:lpstr>
      <vt:lpstr>      Kathleen Freeman </vt:lpstr>
      <vt:lpstr>Freeman’s other works</vt:lpstr>
      <vt:lpstr>Dorothy sayers</vt:lpstr>
      <vt:lpstr>Vergil, Aeneid 3.214-218</vt:lpstr>
      <vt:lpstr>Marriage proposal </vt:lpstr>
      <vt:lpstr>Final proposal</vt:lpstr>
      <vt:lpstr>The Incredible elopement……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Murder Most Classic: The Influence of Classical Studies on Golden Age Detective Fiction</dc:title>
  <dc:creator>Kenneth Kitchell</dc:creator>
  <cp:lastModifiedBy>Ken</cp:lastModifiedBy>
  <cp:revision>43</cp:revision>
  <dcterms:created xsi:type="dcterms:W3CDTF">2020-01-26T16:55:58Z</dcterms:created>
  <dcterms:modified xsi:type="dcterms:W3CDTF">2022-02-25T17:46:27Z</dcterms:modified>
</cp:coreProperties>
</file>