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65" r:id="rId3"/>
    <p:sldId id="257" r:id="rId4"/>
    <p:sldId id="259" r:id="rId5"/>
    <p:sldId id="260" r:id="rId6"/>
    <p:sldId id="261" r:id="rId7"/>
    <p:sldId id="269" r:id="rId8"/>
    <p:sldId id="270" r:id="rId9"/>
    <p:sldId id="262" r:id="rId10"/>
    <p:sldId id="263" r:id="rId11"/>
    <p:sldId id="264" r:id="rId12"/>
    <p:sldId id="266" r:id="rId13"/>
    <p:sldId id="267" r:id="rId14"/>
    <p:sldId id="268" r:id="rId15"/>
    <p:sldId id="25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20" autoAdjust="0"/>
  </p:normalViewPr>
  <p:slideViewPr>
    <p:cSldViewPr snapToGrid="0">
      <p:cViewPr varScale="1">
        <p:scale>
          <a:sx n="70" d="100"/>
          <a:sy n="70" d="100"/>
        </p:scale>
        <p:origin x="4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9BCA37-479E-43B7-84DB-8209DA7421BA}" type="datetimeFigureOut">
              <a:rPr lang="en-US" smtClean="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8E0F4-E8C6-4F97-B527-BE21E39D1A04}" type="slidenum">
              <a:rPr lang="en-US" smtClean="0"/>
              <a:t>‹#›</a:t>
            </a:fld>
            <a:endParaRPr lang="en-US" dirty="0"/>
          </a:p>
        </p:txBody>
      </p:sp>
    </p:spTree>
    <p:extLst>
      <p:ext uri="{BB962C8B-B14F-4D97-AF65-F5344CB8AC3E}">
        <p14:creationId xmlns:p14="http://schemas.microsoft.com/office/powerpoint/2010/main" val="2437532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9BCA37-479E-43B7-84DB-8209DA7421BA}" type="datetimeFigureOut">
              <a:rPr lang="en-US" smtClean="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8E0F4-E8C6-4F97-B527-BE21E39D1A04}" type="slidenum">
              <a:rPr lang="en-US" smtClean="0"/>
              <a:t>‹#›</a:t>
            </a:fld>
            <a:endParaRPr lang="en-US" dirty="0"/>
          </a:p>
        </p:txBody>
      </p:sp>
    </p:spTree>
    <p:extLst>
      <p:ext uri="{BB962C8B-B14F-4D97-AF65-F5344CB8AC3E}">
        <p14:creationId xmlns:p14="http://schemas.microsoft.com/office/powerpoint/2010/main" val="589444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9BCA37-479E-43B7-84DB-8209DA7421BA}" type="datetimeFigureOut">
              <a:rPr lang="en-US" smtClean="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8E0F4-E8C6-4F97-B527-BE21E39D1A04}" type="slidenum">
              <a:rPr lang="en-US" smtClean="0"/>
              <a:t>‹#›</a:t>
            </a:fld>
            <a:endParaRPr lang="en-US" dirty="0"/>
          </a:p>
        </p:txBody>
      </p:sp>
    </p:spTree>
    <p:extLst>
      <p:ext uri="{BB962C8B-B14F-4D97-AF65-F5344CB8AC3E}">
        <p14:creationId xmlns:p14="http://schemas.microsoft.com/office/powerpoint/2010/main" val="3990353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9BCA37-479E-43B7-84DB-8209DA7421BA}" type="datetimeFigureOut">
              <a:rPr lang="en-US" smtClean="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8E0F4-E8C6-4F97-B527-BE21E39D1A04}" type="slidenum">
              <a:rPr lang="en-US" smtClean="0"/>
              <a:t>‹#›</a:t>
            </a:fld>
            <a:endParaRPr lang="en-US" dirty="0"/>
          </a:p>
        </p:txBody>
      </p:sp>
    </p:spTree>
    <p:extLst>
      <p:ext uri="{BB962C8B-B14F-4D97-AF65-F5344CB8AC3E}">
        <p14:creationId xmlns:p14="http://schemas.microsoft.com/office/powerpoint/2010/main" val="788701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9BCA37-479E-43B7-84DB-8209DA7421BA}" type="datetimeFigureOut">
              <a:rPr lang="en-US" smtClean="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8E0F4-E8C6-4F97-B527-BE21E39D1A04}" type="slidenum">
              <a:rPr lang="en-US" smtClean="0"/>
              <a:t>‹#›</a:t>
            </a:fld>
            <a:endParaRPr lang="en-US" dirty="0"/>
          </a:p>
        </p:txBody>
      </p:sp>
    </p:spTree>
    <p:extLst>
      <p:ext uri="{BB962C8B-B14F-4D97-AF65-F5344CB8AC3E}">
        <p14:creationId xmlns:p14="http://schemas.microsoft.com/office/powerpoint/2010/main" val="2631585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9BCA37-479E-43B7-84DB-8209DA7421BA}" type="datetimeFigureOut">
              <a:rPr lang="en-US" smtClean="0"/>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8E0F4-E8C6-4F97-B527-BE21E39D1A04}" type="slidenum">
              <a:rPr lang="en-US" smtClean="0"/>
              <a:t>‹#›</a:t>
            </a:fld>
            <a:endParaRPr lang="en-US" dirty="0"/>
          </a:p>
        </p:txBody>
      </p:sp>
    </p:spTree>
    <p:extLst>
      <p:ext uri="{BB962C8B-B14F-4D97-AF65-F5344CB8AC3E}">
        <p14:creationId xmlns:p14="http://schemas.microsoft.com/office/powerpoint/2010/main" val="3346061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9BCA37-479E-43B7-84DB-8209DA7421BA}" type="datetimeFigureOut">
              <a:rPr lang="en-US" smtClean="0"/>
              <a:t>3/23/2022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28E0F4-E8C6-4F97-B527-BE21E39D1A04}" type="slidenum">
              <a:rPr lang="en-US" smtClean="0"/>
              <a:t>‹#›</a:t>
            </a:fld>
            <a:endParaRPr lang="en-US" dirty="0"/>
          </a:p>
        </p:txBody>
      </p:sp>
    </p:spTree>
    <p:extLst>
      <p:ext uri="{BB962C8B-B14F-4D97-AF65-F5344CB8AC3E}">
        <p14:creationId xmlns:p14="http://schemas.microsoft.com/office/powerpoint/2010/main" val="3683114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9BCA37-479E-43B7-84DB-8209DA7421BA}" type="datetimeFigureOut">
              <a:rPr lang="en-US" smtClean="0"/>
              <a:t>3/23/2022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28E0F4-E8C6-4F97-B527-BE21E39D1A04}" type="slidenum">
              <a:rPr lang="en-US" smtClean="0"/>
              <a:t>‹#›</a:t>
            </a:fld>
            <a:endParaRPr lang="en-US" dirty="0"/>
          </a:p>
        </p:txBody>
      </p:sp>
    </p:spTree>
    <p:extLst>
      <p:ext uri="{BB962C8B-B14F-4D97-AF65-F5344CB8AC3E}">
        <p14:creationId xmlns:p14="http://schemas.microsoft.com/office/powerpoint/2010/main" val="2285353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BCA37-479E-43B7-84DB-8209DA7421BA}" type="datetimeFigureOut">
              <a:rPr lang="en-US" smtClean="0"/>
              <a:t>3/23/2022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28E0F4-E8C6-4F97-B527-BE21E39D1A04}" type="slidenum">
              <a:rPr lang="en-US" smtClean="0"/>
              <a:t>‹#›</a:t>
            </a:fld>
            <a:endParaRPr lang="en-US" dirty="0"/>
          </a:p>
        </p:txBody>
      </p:sp>
    </p:spTree>
    <p:extLst>
      <p:ext uri="{BB962C8B-B14F-4D97-AF65-F5344CB8AC3E}">
        <p14:creationId xmlns:p14="http://schemas.microsoft.com/office/powerpoint/2010/main" val="717708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9BCA37-479E-43B7-84DB-8209DA7421BA}" type="datetimeFigureOut">
              <a:rPr lang="en-US" smtClean="0"/>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8E0F4-E8C6-4F97-B527-BE21E39D1A04}" type="slidenum">
              <a:rPr lang="en-US" smtClean="0"/>
              <a:t>‹#›</a:t>
            </a:fld>
            <a:endParaRPr lang="en-US" dirty="0"/>
          </a:p>
        </p:txBody>
      </p:sp>
    </p:spTree>
    <p:extLst>
      <p:ext uri="{BB962C8B-B14F-4D97-AF65-F5344CB8AC3E}">
        <p14:creationId xmlns:p14="http://schemas.microsoft.com/office/powerpoint/2010/main" val="3541449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9BCA37-479E-43B7-84DB-8209DA7421BA}" type="datetimeFigureOut">
              <a:rPr lang="en-US" smtClean="0"/>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8E0F4-E8C6-4F97-B527-BE21E39D1A04}" type="slidenum">
              <a:rPr lang="en-US" smtClean="0"/>
              <a:t>‹#›</a:t>
            </a:fld>
            <a:endParaRPr lang="en-US" dirty="0"/>
          </a:p>
        </p:txBody>
      </p:sp>
    </p:spTree>
    <p:extLst>
      <p:ext uri="{BB962C8B-B14F-4D97-AF65-F5344CB8AC3E}">
        <p14:creationId xmlns:p14="http://schemas.microsoft.com/office/powerpoint/2010/main" val="3045819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9BCA37-479E-43B7-84DB-8209DA7421BA}" type="datetimeFigureOut">
              <a:rPr lang="en-US" smtClean="0"/>
              <a:t>3/23/2022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8E0F4-E8C6-4F97-B527-BE21E39D1A04}" type="slidenum">
              <a:rPr lang="en-US" smtClean="0"/>
              <a:t>‹#›</a:t>
            </a:fld>
            <a:endParaRPr lang="en-US" dirty="0"/>
          </a:p>
        </p:txBody>
      </p:sp>
    </p:spTree>
    <p:extLst>
      <p:ext uri="{BB962C8B-B14F-4D97-AF65-F5344CB8AC3E}">
        <p14:creationId xmlns:p14="http://schemas.microsoft.com/office/powerpoint/2010/main" val="141280488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1E7B1-CAAD-40C7-BDB0-8320EC7C1BC0}"/>
              </a:ext>
            </a:extLst>
          </p:cNvPr>
          <p:cNvSpPr>
            <a:spLocks noGrp="1"/>
          </p:cNvSpPr>
          <p:nvPr>
            <p:ph type="ctrTitle"/>
          </p:nvPr>
        </p:nvSpPr>
        <p:spPr>
          <a:xfrm>
            <a:off x="433926" y="414068"/>
            <a:ext cx="6268800" cy="3095895"/>
          </a:xfrm>
        </p:spPr>
        <p:txBody>
          <a:bodyPr>
            <a:normAutofit/>
          </a:bodyPr>
          <a:lstStyle/>
          <a:p>
            <a:pPr marL="0" marR="0">
              <a:lnSpc>
                <a:spcPct val="115000"/>
              </a:lnSpc>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Wine, </a:t>
            </a:r>
            <a:r>
              <a:rPr lang="en-US" sz="3200" i="1" dirty="0">
                <a:effectLst/>
                <a:latin typeface="Arial" panose="020B0604020202020204" pitchFamily="34" charset="0"/>
                <a:ea typeface="Calibri" panose="020F0502020204030204" pitchFamily="34" charset="0"/>
                <a:cs typeface="Arial" panose="020B0604020202020204" pitchFamily="34" charset="0"/>
              </a:rPr>
              <a:t>Numen</a:t>
            </a:r>
            <a:r>
              <a:rPr lang="en-US" sz="3200" dirty="0">
                <a:effectLst/>
                <a:latin typeface="Arial" panose="020B0604020202020204" pitchFamily="34" charset="0"/>
                <a:ea typeface="Calibri" panose="020F0502020204030204" pitchFamily="34" charset="0"/>
                <a:cs typeface="Arial" panose="020B0604020202020204" pitchFamily="34" charset="0"/>
              </a:rPr>
              <a:t>, and Sacrifice: Public Deeds </a:t>
            </a:r>
            <a:br>
              <a:rPr lang="en-US" sz="3200" dirty="0">
                <a:effectLst/>
                <a:latin typeface="Arial" panose="020B0604020202020204" pitchFamily="34" charset="0"/>
                <a:ea typeface="Calibri" panose="020F0502020204030204" pitchFamily="34" charset="0"/>
                <a:cs typeface="Arial" panose="020B0604020202020204" pitchFamily="34" charset="0"/>
              </a:rPr>
            </a:br>
            <a:r>
              <a:rPr lang="en-US" sz="3200" dirty="0">
                <a:effectLst/>
                <a:latin typeface="Arial" panose="020B0604020202020204" pitchFamily="34" charset="0"/>
                <a:ea typeface="Calibri" panose="020F0502020204030204" pitchFamily="34" charset="0"/>
                <a:cs typeface="Arial" panose="020B0604020202020204" pitchFamily="34" charset="0"/>
              </a:rPr>
              <a:t>and Private Sacrifices </a:t>
            </a:r>
            <a:br>
              <a:rPr lang="en-US" sz="3200" dirty="0">
                <a:effectLst/>
                <a:latin typeface="Arial" panose="020B0604020202020204" pitchFamily="34" charset="0"/>
                <a:ea typeface="Calibri" panose="020F0502020204030204" pitchFamily="34" charset="0"/>
                <a:cs typeface="Arial" panose="020B0604020202020204" pitchFamily="34" charset="0"/>
              </a:rPr>
            </a:br>
            <a:r>
              <a:rPr lang="en-US" sz="3200" dirty="0">
                <a:effectLst/>
                <a:latin typeface="Arial" panose="020B0604020202020204" pitchFamily="34" charset="0"/>
                <a:ea typeface="Calibri" panose="020F0502020204030204" pitchFamily="34" charset="0"/>
                <a:cs typeface="Arial" panose="020B0604020202020204" pitchFamily="34" charset="0"/>
              </a:rPr>
              <a:t>in Horace’s </a:t>
            </a:r>
            <a:r>
              <a:rPr lang="en-US" sz="3200" i="1" dirty="0">
                <a:effectLst/>
                <a:latin typeface="Arial" panose="020B0604020202020204" pitchFamily="34" charset="0"/>
                <a:ea typeface="Calibri" panose="020F0502020204030204" pitchFamily="34" charset="0"/>
                <a:cs typeface="Arial" panose="020B0604020202020204" pitchFamily="34" charset="0"/>
              </a:rPr>
              <a:t>Carmen</a:t>
            </a:r>
            <a:r>
              <a:rPr lang="en-US" sz="3200" dirty="0">
                <a:effectLst/>
                <a:latin typeface="Arial" panose="020B0604020202020204" pitchFamily="34" charset="0"/>
                <a:ea typeface="Calibri" panose="020F0502020204030204" pitchFamily="34" charset="0"/>
                <a:cs typeface="Arial" panose="020B0604020202020204" pitchFamily="34" charset="0"/>
              </a:rPr>
              <a:t> 4.5 and </a:t>
            </a:r>
            <a:r>
              <a:rPr lang="en-US" sz="3200" i="1" dirty="0">
                <a:effectLst/>
                <a:latin typeface="Arial" panose="020B0604020202020204" pitchFamily="34" charset="0"/>
                <a:ea typeface="Calibri" panose="020F0502020204030204" pitchFamily="34" charset="0"/>
                <a:cs typeface="Arial" panose="020B0604020202020204" pitchFamily="34" charset="0"/>
              </a:rPr>
              <a:t>Epistulae</a:t>
            </a:r>
            <a:r>
              <a:rPr lang="en-US" sz="3200" dirty="0">
                <a:effectLst/>
                <a:latin typeface="Arial" panose="020B0604020202020204" pitchFamily="34" charset="0"/>
                <a:ea typeface="Calibri" panose="020F0502020204030204" pitchFamily="34" charset="0"/>
                <a:cs typeface="Arial" panose="020B0604020202020204" pitchFamily="34" charset="0"/>
              </a:rPr>
              <a:t> 2.1</a:t>
            </a:r>
            <a:endParaRPr lang="en-US" sz="8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435EC87E-8205-4545-9737-223088E956C8}"/>
              </a:ext>
            </a:extLst>
          </p:cNvPr>
          <p:cNvSpPr>
            <a:spLocks noGrp="1"/>
          </p:cNvSpPr>
          <p:nvPr>
            <p:ph type="subTitle" idx="1"/>
          </p:nvPr>
        </p:nvSpPr>
        <p:spPr>
          <a:xfrm>
            <a:off x="433926" y="3602038"/>
            <a:ext cx="6268800" cy="2470958"/>
          </a:xfrm>
        </p:spPr>
        <p:txBody>
          <a:bodyPr>
            <a:normAutofit/>
          </a:bodyPr>
          <a:lstStyle/>
          <a:p>
            <a:endParaRPr lang="en-US" dirty="0"/>
          </a:p>
          <a:p>
            <a:r>
              <a:rPr lang="en-US" dirty="0">
                <a:latin typeface="Arial" panose="020B0604020202020204" pitchFamily="34" charset="0"/>
                <a:cs typeface="Arial" panose="020B0604020202020204" pitchFamily="34" charset="0"/>
              </a:rPr>
              <a:t>Claire McGraw</a:t>
            </a:r>
          </a:p>
          <a:p>
            <a:r>
              <a:rPr lang="en-US" dirty="0">
                <a:latin typeface="Arial" panose="020B0604020202020204" pitchFamily="34" charset="0"/>
                <a:cs typeface="Arial" panose="020B0604020202020204" pitchFamily="34" charset="0"/>
              </a:rPr>
              <a:t>Louisiana State University </a:t>
            </a:r>
          </a:p>
          <a:p>
            <a:r>
              <a:rPr lang="en-US" dirty="0">
                <a:latin typeface="Arial" panose="020B0604020202020204" pitchFamily="34" charset="0"/>
                <a:cs typeface="Arial" panose="020B0604020202020204" pitchFamily="34" charset="0"/>
              </a:rPr>
              <a:t>Instructor of Classical Studies in Dept. of </a:t>
            </a:r>
          </a:p>
          <a:p>
            <a:r>
              <a:rPr lang="en-US" dirty="0">
                <a:latin typeface="Arial" panose="020B0604020202020204" pitchFamily="34" charset="0"/>
                <a:cs typeface="Arial" panose="020B0604020202020204" pitchFamily="34" charset="0"/>
              </a:rPr>
              <a:t>World Languages, Literatures &amp; Cultures</a:t>
            </a:r>
          </a:p>
        </p:txBody>
      </p:sp>
      <p:pic>
        <p:nvPicPr>
          <p:cNvPr id="5" name="Picture 4">
            <a:extLst>
              <a:ext uri="{FF2B5EF4-FFF2-40B4-BE49-F238E27FC236}">
                <a16:creationId xmlns:a16="http://schemas.microsoft.com/office/drawing/2014/main" id="{055EB5E6-A10E-405A-A4A1-1768A4D4BA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7013" y="144098"/>
            <a:ext cx="4831062" cy="6569804"/>
          </a:xfrm>
          <a:prstGeom prst="rect">
            <a:avLst/>
          </a:prstGeom>
        </p:spPr>
      </p:pic>
      <p:sp>
        <p:nvSpPr>
          <p:cNvPr id="6" name="TextBox 5">
            <a:extLst>
              <a:ext uri="{FF2B5EF4-FFF2-40B4-BE49-F238E27FC236}">
                <a16:creationId xmlns:a16="http://schemas.microsoft.com/office/drawing/2014/main" id="{8D229511-F754-4116-B5BC-C5ACDAC92329}"/>
              </a:ext>
            </a:extLst>
          </p:cNvPr>
          <p:cNvSpPr txBox="1"/>
          <p:nvPr/>
        </p:nvSpPr>
        <p:spPr>
          <a:xfrm>
            <a:off x="6927013" y="6190682"/>
            <a:ext cx="5124089" cy="523220"/>
          </a:xfrm>
          <a:prstGeom prst="rect">
            <a:avLst/>
          </a:prstGeom>
          <a:noFill/>
        </p:spPr>
        <p:txBody>
          <a:bodyPr wrap="square" rtlCol="0">
            <a:spAutoFit/>
          </a:bodyPr>
          <a:lstStyle/>
          <a:p>
            <a:r>
              <a:rPr lang="de-DE" sz="1400" dirty="0"/>
              <a:t>Römische Dame, Eine Öllampe Am Hausaltar Entzündend </a:t>
            </a:r>
          </a:p>
          <a:p>
            <a:r>
              <a:rPr lang="de-DE" sz="1400" dirty="0"/>
              <a:t>by Stephan Wladislawowitsch Bakalowicz, 1857</a:t>
            </a:r>
            <a:endParaRPr lang="en-US" sz="1400" dirty="0"/>
          </a:p>
        </p:txBody>
      </p:sp>
    </p:spTree>
    <p:extLst>
      <p:ext uri="{BB962C8B-B14F-4D97-AF65-F5344CB8AC3E}">
        <p14:creationId xmlns:p14="http://schemas.microsoft.com/office/powerpoint/2010/main" val="3147467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B02EA-B4E1-4CD9-AC1F-15B06A3E5B0B}"/>
              </a:ext>
            </a:extLst>
          </p:cNvPr>
          <p:cNvSpPr>
            <a:spLocks noGrp="1"/>
          </p:cNvSpPr>
          <p:nvPr>
            <p:ph type="title"/>
          </p:nvPr>
        </p:nvSpPr>
        <p:spPr>
          <a:xfrm>
            <a:off x="838200" y="365125"/>
            <a:ext cx="10515600" cy="799441"/>
          </a:xfrm>
        </p:spPr>
        <p:txBody>
          <a:bodyPr/>
          <a:lstStyle/>
          <a:p>
            <a:pPr algn="ctr"/>
            <a:r>
              <a:rPr lang="en-US" dirty="0">
                <a:latin typeface="Arial" panose="020B0604020202020204" pitchFamily="34" charset="0"/>
                <a:cs typeface="Arial" panose="020B0604020202020204" pitchFamily="34" charset="0"/>
              </a:rPr>
              <a:t>III. </a:t>
            </a:r>
            <a:r>
              <a:rPr lang="en-US" i="1" dirty="0">
                <a:latin typeface="Arial" panose="020B0604020202020204" pitchFamily="34" charset="0"/>
                <a:cs typeface="Arial" panose="020B0604020202020204" pitchFamily="34" charset="0"/>
              </a:rPr>
              <a:t>Carmen</a:t>
            </a:r>
            <a:r>
              <a:rPr lang="en-US" dirty="0">
                <a:latin typeface="Arial" panose="020B0604020202020204" pitchFamily="34" charset="0"/>
                <a:cs typeface="Arial" panose="020B0604020202020204" pitchFamily="34" charset="0"/>
              </a:rPr>
              <a:t> 3.3.57-62</a:t>
            </a:r>
          </a:p>
        </p:txBody>
      </p:sp>
      <p:graphicFrame>
        <p:nvGraphicFramePr>
          <p:cNvPr id="6" name="Content Placeholder 5">
            <a:extLst>
              <a:ext uri="{FF2B5EF4-FFF2-40B4-BE49-F238E27FC236}">
                <a16:creationId xmlns:a16="http://schemas.microsoft.com/office/drawing/2014/main" id="{2242209F-92DF-4663-B0D2-7C5673D573BC}"/>
              </a:ext>
            </a:extLst>
          </p:cNvPr>
          <p:cNvGraphicFramePr>
            <a:graphicFrameLocks noGrp="1"/>
          </p:cNvGraphicFramePr>
          <p:nvPr>
            <p:ph idx="1"/>
            <p:extLst>
              <p:ext uri="{D42A27DB-BD31-4B8C-83A1-F6EECF244321}">
                <p14:modId xmlns:p14="http://schemas.microsoft.com/office/powerpoint/2010/main" val="2125744278"/>
              </p:ext>
            </p:extLst>
          </p:nvPr>
        </p:nvGraphicFramePr>
        <p:xfrm>
          <a:off x="682205" y="1500995"/>
          <a:ext cx="11049720" cy="4075938"/>
        </p:xfrm>
        <a:graphic>
          <a:graphicData uri="http://schemas.openxmlformats.org/drawingml/2006/table">
            <a:tbl>
              <a:tblPr firstRow="1" firstCol="1" bandRow="1"/>
              <a:tblGrid>
                <a:gridCol w="5158053">
                  <a:extLst>
                    <a:ext uri="{9D8B030D-6E8A-4147-A177-3AD203B41FA5}">
                      <a16:colId xmlns:a16="http://schemas.microsoft.com/office/drawing/2014/main" val="3113260950"/>
                    </a:ext>
                  </a:extLst>
                </a:gridCol>
                <a:gridCol w="5891667">
                  <a:extLst>
                    <a:ext uri="{9D8B030D-6E8A-4147-A177-3AD203B41FA5}">
                      <a16:colId xmlns:a16="http://schemas.microsoft.com/office/drawing/2014/main" val="391242269"/>
                    </a:ext>
                  </a:extLst>
                </a:gridCol>
              </a:tblGrid>
              <a:tr h="2863971">
                <a:tc>
                  <a:txBody>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sed </a:t>
                      </a:r>
                      <a:r>
                        <a:rPr lang="en-US" sz="2800" dirty="0" err="1">
                          <a:effectLst/>
                          <a:latin typeface="Arial" panose="020B0604020202020204" pitchFamily="34" charset="0"/>
                          <a:ea typeface="Calibri" panose="020F0502020204030204" pitchFamily="34" charset="0"/>
                          <a:cs typeface="Arial" panose="020B0604020202020204" pitchFamily="34" charset="0"/>
                        </a:rPr>
                        <a:t>bellicosis</a:t>
                      </a:r>
                      <a:r>
                        <a:rPr lang="en-US" sz="2800" dirty="0">
                          <a:effectLst/>
                          <a:latin typeface="Arial" panose="020B0604020202020204" pitchFamily="34" charset="0"/>
                          <a:ea typeface="Calibri" panose="020F0502020204030204" pitchFamily="34" charset="0"/>
                          <a:cs typeface="Arial" panose="020B0604020202020204" pitchFamily="34" charset="0"/>
                        </a:rPr>
                        <a:t> fata </a:t>
                      </a:r>
                      <a:r>
                        <a:rPr lang="en-US" sz="2800" dirty="0" err="1">
                          <a:effectLst/>
                          <a:latin typeface="Arial" panose="020B0604020202020204" pitchFamily="34" charset="0"/>
                          <a:ea typeface="Calibri" panose="020F0502020204030204" pitchFamily="34" charset="0"/>
                          <a:cs typeface="Arial" panose="020B0604020202020204" pitchFamily="34" charset="0"/>
                        </a:rPr>
                        <a:t>Quiritibus</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hac </a:t>
                      </a:r>
                      <a:r>
                        <a:rPr lang="en-US" sz="2800" dirty="0" err="1">
                          <a:effectLst/>
                          <a:latin typeface="Arial" panose="020B0604020202020204" pitchFamily="34" charset="0"/>
                          <a:ea typeface="Calibri" panose="020F0502020204030204" pitchFamily="34" charset="0"/>
                          <a:cs typeface="Arial" panose="020B0604020202020204" pitchFamily="34" charset="0"/>
                        </a:rPr>
                        <a:t>lege</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dico</a:t>
                      </a:r>
                      <a:r>
                        <a:rPr lang="en-US" sz="2800" dirty="0">
                          <a:effectLst/>
                          <a:latin typeface="Arial" panose="020B0604020202020204" pitchFamily="34" charset="0"/>
                          <a:ea typeface="Calibri" panose="020F0502020204030204" pitchFamily="34" charset="0"/>
                          <a:cs typeface="Arial" panose="020B0604020202020204" pitchFamily="34" charset="0"/>
                        </a:rPr>
                        <a:t>, ne </a:t>
                      </a:r>
                      <a:r>
                        <a:rPr lang="en-US" sz="2800" dirty="0" err="1">
                          <a:effectLst/>
                          <a:latin typeface="Arial" panose="020B0604020202020204" pitchFamily="34" charset="0"/>
                          <a:ea typeface="Calibri" panose="020F0502020204030204" pitchFamily="34" charset="0"/>
                          <a:cs typeface="Arial" panose="020B0604020202020204" pitchFamily="34" charset="0"/>
                        </a:rPr>
                        <a:t>nimium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pii</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err="1">
                          <a:effectLst/>
                          <a:latin typeface="Arial" panose="020B0604020202020204" pitchFamily="34" charset="0"/>
                          <a:ea typeface="Calibri" panose="020F0502020204030204" pitchFamily="34" charset="0"/>
                          <a:cs typeface="Arial" panose="020B0604020202020204" pitchFamily="34" charset="0"/>
                        </a:rPr>
                        <a:t>rebusque</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fidentes</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avitae</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tecta </a:t>
                      </a:r>
                      <a:r>
                        <a:rPr lang="en-US" sz="2800" dirty="0" err="1">
                          <a:effectLst/>
                          <a:latin typeface="Arial" panose="020B0604020202020204" pitchFamily="34" charset="0"/>
                          <a:ea typeface="Calibri" panose="020F0502020204030204" pitchFamily="34" charset="0"/>
                          <a:cs typeface="Arial" panose="020B0604020202020204" pitchFamily="34" charset="0"/>
                        </a:rPr>
                        <a:t>velint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reparare</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Troiae</a:t>
                      </a:r>
                      <a:r>
                        <a:rPr lang="en-US" sz="2400" dirty="0">
                          <a:effectLst/>
                          <a:latin typeface="Arial" panose="020B0604020202020204" pitchFamily="34" charset="0"/>
                          <a:ea typeface="Calibri" panose="020F0502020204030204" pitchFamily="34" charset="0"/>
                          <a:cs typeface="Arial" panose="020B0604020202020204" pitchFamily="34" charset="0"/>
                        </a:rPr>
                        <a:t>. (60)</a:t>
                      </a:r>
                    </a:p>
                    <a:p>
                      <a:pPr marL="0" marR="0">
                        <a:lnSpc>
                          <a:spcPct val="107000"/>
                        </a:lnSpc>
                        <a:spcBef>
                          <a:spcPts val="0"/>
                        </a:spcBef>
                        <a:spcAft>
                          <a:spcPts val="0"/>
                        </a:spcAft>
                      </a:pPr>
                      <a:r>
                        <a:rPr lang="en-US" sz="2800" dirty="0" err="1">
                          <a:effectLst/>
                          <a:latin typeface="Arial" panose="020B0604020202020204" pitchFamily="34" charset="0"/>
                          <a:ea typeface="Calibri" panose="020F0502020204030204" pitchFamily="34" charset="0"/>
                          <a:cs typeface="Arial" panose="020B0604020202020204" pitchFamily="34" charset="0"/>
                        </a:rPr>
                        <a:t>Troiae</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renascens</a:t>
                      </a:r>
                      <a:r>
                        <a:rPr lang="en-US" sz="2800" dirty="0">
                          <a:effectLst/>
                          <a:latin typeface="Arial" panose="020B0604020202020204" pitchFamily="34" charset="0"/>
                          <a:ea typeface="Calibri" panose="020F0502020204030204" pitchFamily="34" charset="0"/>
                          <a:cs typeface="Arial" panose="020B0604020202020204" pitchFamily="34" charset="0"/>
                        </a:rPr>
                        <a:t> alite </a:t>
                      </a:r>
                      <a:r>
                        <a:rPr lang="en-US" sz="2800" dirty="0" err="1">
                          <a:effectLst/>
                          <a:latin typeface="Arial" panose="020B0604020202020204" pitchFamily="34" charset="0"/>
                          <a:ea typeface="Calibri" panose="020F0502020204030204" pitchFamily="34" charset="0"/>
                          <a:cs typeface="Arial" panose="020B0604020202020204" pitchFamily="34" charset="0"/>
                        </a:rPr>
                        <a:t>lugubri</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err="1">
                          <a:effectLst/>
                          <a:latin typeface="Arial" panose="020B0604020202020204" pitchFamily="34" charset="0"/>
                          <a:ea typeface="Calibri" panose="020F0502020204030204" pitchFamily="34" charset="0"/>
                          <a:cs typeface="Arial" panose="020B0604020202020204" pitchFamily="34" charset="0"/>
                        </a:rPr>
                        <a:t>fortuna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tristi</a:t>
                      </a:r>
                      <a:r>
                        <a:rPr lang="en-US" sz="2800" dirty="0">
                          <a:effectLst/>
                          <a:latin typeface="Arial" panose="020B0604020202020204" pitchFamily="34" charset="0"/>
                          <a:ea typeface="Calibri" panose="020F0502020204030204" pitchFamily="34" charset="0"/>
                          <a:cs typeface="Arial" panose="020B0604020202020204" pitchFamily="34" charset="0"/>
                        </a:rPr>
                        <a:t> clade </a:t>
                      </a:r>
                      <a:r>
                        <a:rPr lang="en-US" sz="2800" dirty="0" err="1">
                          <a:effectLst/>
                          <a:latin typeface="Arial" panose="020B0604020202020204" pitchFamily="34" charset="0"/>
                          <a:ea typeface="Calibri" panose="020F0502020204030204" pitchFamily="34" charset="0"/>
                          <a:cs typeface="Arial" panose="020B0604020202020204" pitchFamily="34" charset="0"/>
                        </a:rPr>
                        <a:t>iterabitur</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But with this stipulation, I (Juno) reveal their destiny to the warlike </a:t>
                      </a:r>
                      <a:r>
                        <a:rPr lang="en-US" sz="2800" dirty="0" err="1">
                          <a:effectLst/>
                          <a:latin typeface="Arial" panose="020B0604020202020204" pitchFamily="34" charset="0"/>
                          <a:ea typeface="Calibri" panose="020F0502020204030204" pitchFamily="34" charset="0"/>
                          <a:cs typeface="Arial" panose="020B0604020202020204" pitchFamily="34" charset="0"/>
                        </a:rPr>
                        <a:t>Quirites</a:t>
                      </a:r>
                      <a:r>
                        <a:rPr lang="en-US" sz="2800" dirty="0">
                          <a:effectLst/>
                          <a:latin typeface="Arial" panose="020B0604020202020204" pitchFamily="34" charset="0"/>
                          <a:ea typeface="Calibri" panose="020F0502020204030204" pitchFamily="34" charset="0"/>
                          <a:cs typeface="Arial" panose="020B0604020202020204" pitchFamily="34" charset="0"/>
                        </a:rPr>
                        <a:t>, that they not, out of excessive piety and relying upon their power, wish to restore the buildings of ancestral Troy. If the fortune of Troy comes to life again under a mournful omen, it will be repeated with a sad disaster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7432"/>
                  </a:ext>
                </a:extLst>
              </a:tr>
            </a:tbl>
          </a:graphicData>
        </a:graphic>
      </p:graphicFrame>
    </p:spTree>
    <p:extLst>
      <p:ext uri="{BB962C8B-B14F-4D97-AF65-F5344CB8AC3E}">
        <p14:creationId xmlns:p14="http://schemas.microsoft.com/office/powerpoint/2010/main" val="3020609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37625-6D2E-46E0-8B4C-3716039E1737}"/>
              </a:ext>
            </a:extLst>
          </p:cNvPr>
          <p:cNvSpPr>
            <a:spLocks noGrp="1"/>
          </p:cNvSpPr>
          <p:nvPr>
            <p:ph type="title"/>
          </p:nvPr>
        </p:nvSpPr>
        <p:spPr>
          <a:xfrm>
            <a:off x="838199" y="183971"/>
            <a:ext cx="10515600" cy="764936"/>
          </a:xfrm>
        </p:spPr>
        <p:txBody>
          <a:bodyPr/>
          <a:lstStyle/>
          <a:p>
            <a:pPr algn="ctr"/>
            <a:r>
              <a:rPr lang="en-US" dirty="0">
                <a:latin typeface="Arial" panose="020B0604020202020204" pitchFamily="34" charset="0"/>
                <a:cs typeface="Arial" panose="020B0604020202020204" pitchFamily="34" charset="0"/>
              </a:rPr>
              <a:t>III. Theocritus, </a:t>
            </a:r>
            <a:r>
              <a:rPr lang="en-US" i="1" dirty="0">
                <a:latin typeface="Arial" panose="020B0604020202020204" pitchFamily="34" charset="0"/>
                <a:cs typeface="Arial" panose="020B0604020202020204" pitchFamily="34" charset="0"/>
              </a:rPr>
              <a:t>Idyll</a:t>
            </a:r>
            <a:r>
              <a:rPr lang="en-US" dirty="0">
                <a:latin typeface="Arial" panose="020B0604020202020204" pitchFamily="34" charset="0"/>
                <a:cs typeface="Arial" panose="020B0604020202020204" pitchFamily="34" charset="0"/>
              </a:rPr>
              <a:t> 17.1-19</a:t>
            </a:r>
          </a:p>
        </p:txBody>
      </p:sp>
      <p:graphicFrame>
        <p:nvGraphicFramePr>
          <p:cNvPr id="9" name="Content Placeholder 8">
            <a:extLst>
              <a:ext uri="{FF2B5EF4-FFF2-40B4-BE49-F238E27FC236}">
                <a16:creationId xmlns:a16="http://schemas.microsoft.com/office/drawing/2014/main" id="{8850CBBF-AD28-4163-84B3-EB3921E02DC7}"/>
              </a:ext>
            </a:extLst>
          </p:cNvPr>
          <p:cNvGraphicFramePr>
            <a:graphicFrameLocks noGrp="1"/>
          </p:cNvGraphicFramePr>
          <p:nvPr>
            <p:ph idx="1"/>
            <p:extLst>
              <p:ext uri="{D42A27DB-BD31-4B8C-83A1-F6EECF244321}">
                <p14:modId xmlns:p14="http://schemas.microsoft.com/office/powerpoint/2010/main" val="2439805600"/>
              </p:ext>
            </p:extLst>
          </p:nvPr>
        </p:nvGraphicFramePr>
        <p:xfrm>
          <a:off x="465826" y="948907"/>
          <a:ext cx="11205714" cy="5689600"/>
        </p:xfrm>
        <a:graphic>
          <a:graphicData uri="http://schemas.openxmlformats.org/drawingml/2006/table">
            <a:tbl>
              <a:tblPr firstRow="1" firstCol="1" bandRow="1"/>
              <a:tblGrid>
                <a:gridCol w="5236234">
                  <a:extLst>
                    <a:ext uri="{9D8B030D-6E8A-4147-A177-3AD203B41FA5}">
                      <a16:colId xmlns:a16="http://schemas.microsoft.com/office/drawing/2014/main" val="1371052888"/>
                    </a:ext>
                  </a:extLst>
                </a:gridCol>
                <a:gridCol w="5969480">
                  <a:extLst>
                    <a:ext uri="{9D8B030D-6E8A-4147-A177-3AD203B41FA5}">
                      <a16:colId xmlns:a16="http://schemas.microsoft.com/office/drawing/2014/main" val="3627280857"/>
                    </a:ext>
                  </a:extLst>
                </a:gridCol>
              </a:tblGrid>
              <a:tr h="5477772">
                <a:tc>
                  <a:txBody>
                    <a:bodyPr/>
                    <a:lstStyle/>
                    <a:p>
                      <a:pPr marL="0" marR="0">
                        <a:lnSpc>
                          <a:spcPct val="115000"/>
                        </a:lnSpc>
                        <a:spcBef>
                          <a:spcPts val="0"/>
                        </a:spcBef>
                        <a:spcAft>
                          <a:spcPts val="0"/>
                        </a:spcAft>
                      </a:pPr>
                      <a:r>
                        <a:rPr lang="en-US" sz="1600" dirty="0" err="1">
                          <a:effectLst/>
                          <a:latin typeface="Arial" panose="020B0604020202020204" pitchFamily="34" charset="0"/>
                          <a:ea typeface="Calibri" panose="020F0502020204030204" pitchFamily="34" charset="0"/>
                          <a:cs typeface="Arial" panose="020B0604020202020204" pitchFamily="34" charset="0"/>
                        </a:rPr>
                        <a:t>Ἐκ</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Διὸς</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ἀρχώμεσθ</a:t>
                      </a:r>
                      <a:r>
                        <a:rPr lang="en-US" sz="1600" dirty="0">
                          <a:effectLst/>
                          <a:latin typeface="Arial" panose="020B0604020202020204" pitchFamily="34" charset="0"/>
                          <a:ea typeface="Calibri" panose="020F0502020204030204" pitchFamily="34" charset="0"/>
                          <a:cs typeface="Arial" panose="020B0604020202020204" pitchFamily="34" charset="0"/>
                        </a:rPr>
                        <a:t>α καὶ ἐς Δία λήγετε Μοῖσαι,</a:t>
                      </a:r>
                    </a:p>
                    <a:p>
                      <a:pPr marL="0" marR="0">
                        <a:lnSpc>
                          <a:spcPct val="115000"/>
                        </a:lnSpc>
                        <a:spcBef>
                          <a:spcPts val="0"/>
                        </a:spcBef>
                        <a:spcAft>
                          <a:spcPts val="0"/>
                        </a:spcAft>
                      </a:pPr>
                      <a:r>
                        <a:rPr lang="en-US" sz="1600" dirty="0" err="1">
                          <a:effectLst/>
                          <a:latin typeface="Arial" panose="020B0604020202020204" pitchFamily="34" charset="0"/>
                          <a:ea typeface="Calibri" panose="020F0502020204030204" pitchFamily="34" charset="0"/>
                          <a:cs typeface="Arial" panose="020B0604020202020204" pitchFamily="34" charset="0"/>
                        </a:rPr>
                        <a:t>ἀθ</a:t>
                      </a:r>
                      <a:r>
                        <a:rPr lang="en-US" sz="1600" dirty="0">
                          <a:effectLst/>
                          <a:latin typeface="Arial" panose="020B0604020202020204" pitchFamily="34" charset="0"/>
                          <a:ea typeface="Calibri" panose="020F0502020204030204" pitchFamily="34" charset="0"/>
                          <a:cs typeface="Arial" panose="020B0604020202020204" pitchFamily="34" charset="0"/>
                        </a:rPr>
                        <a:t>ανάτων τὸν ἄριστον, ἐπὴν μνασθῶμεν ἀοιδᾶς·</a:t>
                      </a:r>
                    </a:p>
                    <a:p>
                      <a:pPr marL="0" marR="0">
                        <a:lnSpc>
                          <a:spcPct val="115000"/>
                        </a:lnSpc>
                        <a:spcBef>
                          <a:spcPts val="0"/>
                        </a:spcBef>
                        <a:spcAft>
                          <a:spcPts val="0"/>
                        </a:spcAft>
                      </a:pPr>
                      <a:r>
                        <a:rPr lang="en-US" sz="1600" dirty="0" err="1">
                          <a:effectLst/>
                          <a:latin typeface="Arial" panose="020B0604020202020204" pitchFamily="34" charset="0"/>
                          <a:ea typeface="Calibri" panose="020F0502020204030204" pitchFamily="34" charset="0"/>
                          <a:cs typeface="Arial" panose="020B0604020202020204" pitchFamily="34" charset="0"/>
                        </a:rPr>
                        <a:t>ἀνδρῶν</a:t>
                      </a:r>
                      <a:r>
                        <a:rPr lang="en-US" sz="1600" dirty="0">
                          <a:effectLst/>
                          <a:latin typeface="Arial" panose="020B0604020202020204" pitchFamily="34" charset="0"/>
                          <a:ea typeface="Calibri" panose="020F0502020204030204" pitchFamily="34" charset="0"/>
                          <a:cs typeface="Arial" panose="020B0604020202020204" pitchFamily="34" charset="0"/>
                        </a:rPr>
                        <a:t> δ’ αὖ </a:t>
                      </a:r>
                      <a:r>
                        <a:rPr lang="en-US" sz="1600" dirty="0" err="1">
                          <a:effectLst/>
                          <a:latin typeface="Arial" panose="020B0604020202020204" pitchFamily="34" charset="0"/>
                          <a:ea typeface="Calibri" panose="020F0502020204030204" pitchFamily="34" charset="0"/>
                          <a:cs typeface="Arial" panose="020B0604020202020204" pitchFamily="34" charset="0"/>
                        </a:rPr>
                        <a:t>Πτολεμ</a:t>
                      </a:r>
                      <a:r>
                        <a:rPr lang="en-US" sz="1600" dirty="0">
                          <a:effectLst/>
                          <a:latin typeface="Arial" panose="020B0604020202020204" pitchFamily="34" charset="0"/>
                          <a:ea typeface="Calibri" panose="020F0502020204030204" pitchFamily="34" charset="0"/>
                          <a:cs typeface="Arial" panose="020B0604020202020204" pitchFamily="34" charset="0"/>
                        </a:rPr>
                        <a:t>αῖος ἐνὶ πρώτοισι λεγέσθω</a:t>
                      </a:r>
                    </a:p>
                    <a:p>
                      <a:pPr marL="0" marR="0">
                        <a:lnSpc>
                          <a:spcPct val="115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καὶ π</a:t>
                      </a:r>
                      <a:r>
                        <a:rPr lang="en-US" sz="1600" dirty="0" err="1">
                          <a:effectLst/>
                          <a:latin typeface="Arial" panose="020B0604020202020204" pitchFamily="34" charset="0"/>
                          <a:ea typeface="Calibri" panose="020F0502020204030204" pitchFamily="34" charset="0"/>
                          <a:cs typeface="Arial" panose="020B0604020202020204" pitchFamily="34" charset="0"/>
                        </a:rPr>
                        <a:t>ύμ</a:t>
                      </a:r>
                      <a:r>
                        <a:rPr lang="en-US" sz="1600" dirty="0">
                          <a:effectLst/>
                          <a:latin typeface="Arial" panose="020B0604020202020204" pitchFamily="34" charset="0"/>
                          <a:ea typeface="Calibri" panose="020F0502020204030204" pitchFamily="34" charset="0"/>
                          <a:cs typeface="Arial" panose="020B0604020202020204" pitchFamily="34" charset="0"/>
                        </a:rPr>
                        <a:t>ατος καὶ μέσσος· ὃ γὰρ προφερέστατος ἀνδρῶν.</a:t>
                      </a:r>
                    </a:p>
                    <a:p>
                      <a:pPr marL="0" marR="0">
                        <a:lnSpc>
                          <a:spcPct val="115000"/>
                        </a:lnSpc>
                        <a:spcBef>
                          <a:spcPts val="0"/>
                        </a:spcBef>
                        <a:spcAft>
                          <a:spcPts val="0"/>
                        </a:spcAft>
                      </a:pPr>
                      <a:r>
                        <a:rPr lang="en-US" sz="1600" dirty="0" err="1">
                          <a:effectLst/>
                          <a:latin typeface="Arial" panose="020B0604020202020204" pitchFamily="34" charset="0"/>
                          <a:ea typeface="Calibri" panose="020F0502020204030204" pitchFamily="34" charset="0"/>
                          <a:cs typeface="Arial" panose="020B0604020202020204" pitchFamily="34" charset="0"/>
                        </a:rPr>
                        <a:t>ἥρωες</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τοὶ</a:t>
                      </a:r>
                      <a:r>
                        <a:rPr lang="en-US" sz="1600" dirty="0">
                          <a:effectLst/>
                          <a:latin typeface="Arial" panose="020B0604020202020204" pitchFamily="34" charset="0"/>
                          <a:ea typeface="Calibri" panose="020F0502020204030204" pitchFamily="34" charset="0"/>
                          <a:cs typeface="Arial" panose="020B0604020202020204" pitchFamily="34" charset="0"/>
                        </a:rPr>
                        <a:t> π</a:t>
                      </a:r>
                      <a:r>
                        <a:rPr lang="en-US" sz="1600" dirty="0" err="1">
                          <a:effectLst/>
                          <a:latin typeface="Arial" panose="020B0604020202020204" pitchFamily="34" charset="0"/>
                          <a:ea typeface="Calibri" panose="020F0502020204030204" pitchFamily="34" charset="0"/>
                          <a:cs typeface="Arial" panose="020B0604020202020204" pitchFamily="34" charset="0"/>
                        </a:rPr>
                        <a:t>ρόσθεν</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ἀφ</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ἡμιθέων</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ἐγένοντο</a:t>
                      </a:r>
                      <a:r>
                        <a:rPr lang="en-US" sz="1600" dirty="0">
                          <a:effectLst/>
                          <a:latin typeface="Arial" panose="020B0604020202020204" pitchFamily="34" charset="0"/>
                          <a:ea typeface="Calibri" panose="020F0502020204030204" pitchFamily="34" charset="0"/>
                          <a:cs typeface="Arial" panose="020B0604020202020204" pitchFamily="34" charset="0"/>
                        </a:rPr>
                        <a:t>,               (5)</a:t>
                      </a:r>
                    </a:p>
                    <a:p>
                      <a:pPr marL="0" marR="0">
                        <a:lnSpc>
                          <a:spcPct val="115000"/>
                        </a:lnSpc>
                        <a:spcBef>
                          <a:spcPts val="0"/>
                        </a:spcBef>
                        <a:spcAft>
                          <a:spcPts val="0"/>
                        </a:spcAft>
                      </a:pPr>
                      <a:r>
                        <a:rPr lang="en-US" sz="1600" dirty="0" err="1">
                          <a:effectLst/>
                          <a:latin typeface="Arial" panose="020B0604020202020204" pitchFamily="34" charset="0"/>
                          <a:ea typeface="Calibri" panose="020F0502020204030204" pitchFamily="34" charset="0"/>
                          <a:cs typeface="Arial" panose="020B0604020202020204" pitchFamily="34" charset="0"/>
                        </a:rPr>
                        <a:t>ῥέξ</a:t>
                      </a:r>
                      <a:r>
                        <a:rPr lang="en-US" sz="1600" dirty="0">
                          <a:effectLst/>
                          <a:latin typeface="Arial" panose="020B0604020202020204" pitchFamily="34" charset="0"/>
                          <a:ea typeface="Calibri" panose="020F0502020204030204" pitchFamily="34" charset="0"/>
                          <a:cs typeface="Arial" panose="020B0604020202020204" pitchFamily="34" charset="0"/>
                        </a:rPr>
                        <a:t>αντες </a:t>
                      </a:r>
                      <a:r>
                        <a:rPr lang="en-US" sz="1600" b="1"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καλὰ ἔργα</a:t>
                      </a:r>
                      <a:r>
                        <a:rPr lang="en-US" sz="16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600" dirty="0">
                          <a:effectLst/>
                          <a:latin typeface="Arial" panose="020B0604020202020204" pitchFamily="34" charset="0"/>
                          <a:ea typeface="Calibri" panose="020F0502020204030204" pitchFamily="34" charset="0"/>
                          <a:cs typeface="Arial" panose="020B0604020202020204" pitchFamily="34" charset="0"/>
                        </a:rPr>
                        <a:t>σοφῶν ἐκύρησαν ἀοιδῶν·</a:t>
                      </a:r>
                    </a:p>
                    <a:p>
                      <a:pPr marL="0" marR="0">
                        <a:lnSpc>
                          <a:spcPct val="115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α</a:t>
                      </a:r>
                      <a:r>
                        <a:rPr lang="en-US" sz="1600" dirty="0" err="1">
                          <a:effectLst/>
                          <a:latin typeface="Arial" panose="020B0604020202020204" pitchFamily="34" charset="0"/>
                          <a:ea typeface="Calibri" panose="020F0502020204030204" pitchFamily="34" charset="0"/>
                          <a:cs typeface="Arial" panose="020B0604020202020204" pitchFamily="34" charset="0"/>
                        </a:rPr>
                        <a:t>ὐτὰρ</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ἐγὼ</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Πτολεμ</a:t>
                      </a:r>
                      <a:r>
                        <a:rPr lang="en-US" sz="1600" dirty="0">
                          <a:effectLst/>
                          <a:latin typeface="Arial" panose="020B0604020202020204" pitchFamily="34" charset="0"/>
                          <a:ea typeface="Calibri" panose="020F0502020204030204" pitchFamily="34" charset="0"/>
                          <a:cs typeface="Arial" panose="020B0604020202020204" pitchFamily="34" charset="0"/>
                        </a:rPr>
                        <a:t>αῖον ἐπιστάμενος καλὰ εἰπεῖν</a:t>
                      </a:r>
                    </a:p>
                    <a:p>
                      <a:pPr marL="0" marR="0">
                        <a:lnSpc>
                          <a:spcPct val="115000"/>
                        </a:lnSpc>
                        <a:spcBef>
                          <a:spcPts val="0"/>
                        </a:spcBef>
                        <a:spcAft>
                          <a:spcPts val="0"/>
                        </a:spcAft>
                      </a:pPr>
                      <a:r>
                        <a:rPr lang="en-US" sz="1600" dirty="0" err="1">
                          <a:effectLst/>
                          <a:latin typeface="Arial" panose="020B0604020202020204" pitchFamily="34" charset="0"/>
                          <a:ea typeface="Calibri" panose="020F0502020204030204" pitchFamily="34" charset="0"/>
                          <a:cs typeface="Arial" panose="020B0604020202020204" pitchFamily="34" charset="0"/>
                        </a:rPr>
                        <a:t>ὑμνήσ</a:t>
                      </a:r>
                      <a:r>
                        <a:rPr lang="en-US" sz="1600" dirty="0">
                          <a:effectLst/>
                          <a:latin typeface="Arial" panose="020B0604020202020204" pitchFamily="34" charset="0"/>
                          <a:ea typeface="Calibri" panose="020F0502020204030204" pitchFamily="34" charset="0"/>
                          <a:cs typeface="Arial" panose="020B0604020202020204" pitchFamily="34" charset="0"/>
                        </a:rPr>
                        <a:t>αιμ’· ὕμνοι δὲ καὶ ἀθανάτων γέρας αὐτῶν.</a:t>
                      </a:r>
                    </a:p>
                    <a:p>
                      <a:pPr marL="0" marR="0">
                        <a:lnSpc>
                          <a:spcPct val="115000"/>
                        </a:lnSpc>
                        <a:spcBef>
                          <a:spcPts val="0"/>
                        </a:spcBef>
                        <a:spcAft>
                          <a:spcPts val="0"/>
                        </a:spcAft>
                      </a:pPr>
                      <a:r>
                        <a:rPr lang="en-US" sz="1600" dirty="0" err="1">
                          <a:effectLst/>
                          <a:latin typeface="Arial" panose="020B0604020202020204" pitchFamily="34" charset="0"/>
                          <a:ea typeface="Calibri" panose="020F0502020204030204" pitchFamily="34" charset="0"/>
                          <a:cs typeface="Arial" panose="020B0604020202020204" pitchFamily="34" charset="0"/>
                        </a:rPr>
                        <a:t>Ἴδ</a:t>
                      </a:r>
                      <a:r>
                        <a:rPr lang="en-US" sz="1600" dirty="0">
                          <a:effectLst/>
                          <a:latin typeface="Arial" panose="020B0604020202020204" pitchFamily="34" charset="0"/>
                          <a:ea typeface="Calibri" panose="020F0502020204030204" pitchFamily="34" charset="0"/>
                          <a:cs typeface="Arial" panose="020B0604020202020204" pitchFamily="34" charset="0"/>
                        </a:rPr>
                        <a:t>αν ἐς πολύδενδρον ἀνὴρ ὑλατόμος ἐλθών</a:t>
                      </a:r>
                    </a:p>
                    <a:p>
                      <a:pPr marL="0" marR="0">
                        <a:lnSpc>
                          <a:spcPct val="115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παπτα</a:t>
                      </a:r>
                      <a:r>
                        <a:rPr lang="en-US" sz="1600" dirty="0" err="1">
                          <a:effectLst/>
                          <a:latin typeface="Arial" panose="020B0604020202020204" pitchFamily="34" charset="0"/>
                          <a:ea typeface="Calibri" panose="020F0502020204030204" pitchFamily="34" charset="0"/>
                          <a:cs typeface="Arial" panose="020B0604020202020204" pitchFamily="34" charset="0"/>
                        </a:rPr>
                        <a:t>ίνει</a:t>
                      </a:r>
                      <a:r>
                        <a:rPr lang="en-US" sz="1600" dirty="0">
                          <a:effectLst/>
                          <a:latin typeface="Arial" panose="020B0604020202020204" pitchFamily="34" charset="0"/>
                          <a:ea typeface="Calibri" panose="020F0502020204030204" pitchFamily="34" charset="0"/>
                          <a:cs typeface="Arial" panose="020B0604020202020204" pitchFamily="34" charset="0"/>
                        </a:rPr>
                        <a:t>, πα</a:t>
                      </a:r>
                      <a:r>
                        <a:rPr lang="en-US" sz="1600" dirty="0" err="1">
                          <a:effectLst/>
                          <a:latin typeface="Arial" panose="020B0604020202020204" pitchFamily="34" charset="0"/>
                          <a:ea typeface="Calibri" panose="020F0502020204030204" pitchFamily="34" charset="0"/>
                          <a:cs typeface="Arial" panose="020B0604020202020204" pitchFamily="34" charset="0"/>
                        </a:rPr>
                        <a:t>ρεόντος</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ἄδην</a:t>
                      </a:r>
                      <a:r>
                        <a:rPr lang="en-US" sz="1600" dirty="0">
                          <a:effectLst/>
                          <a:latin typeface="Arial" panose="020B0604020202020204" pitchFamily="34" charset="0"/>
                          <a:ea typeface="Calibri" panose="020F0502020204030204" pitchFamily="34" charset="0"/>
                          <a:cs typeface="Arial" panose="020B0604020202020204" pitchFamily="34" charset="0"/>
                        </a:rPr>
                        <a:t>, π</a:t>
                      </a:r>
                      <a:r>
                        <a:rPr lang="en-US" sz="1600" dirty="0" err="1">
                          <a:effectLst/>
                          <a:latin typeface="Arial" panose="020B0604020202020204" pitchFamily="34" charset="0"/>
                          <a:ea typeface="Calibri" panose="020F0502020204030204" pitchFamily="34" charset="0"/>
                          <a:cs typeface="Arial" panose="020B0604020202020204" pitchFamily="34" charset="0"/>
                        </a:rPr>
                        <a:t>όθεν</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ἄρξετ</a:t>
                      </a:r>
                      <a:r>
                        <a:rPr lang="en-US" sz="1600" dirty="0">
                          <a:effectLst/>
                          <a:latin typeface="Arial" panose="020B0604020202020204" pitchFamily="34" charset="0"/>
                          <a:ea typeface="Calibri" panose="020F0502020204030204" pitchFamily="34" charset="0"/>
                          <a:cs typeface="Arial" panose="020B0604020202020204" pitchFamily="34" charset="0"/>
                        </a:rPr>
                        <a:t>αι ἔργου.   (10)</a:t>
                      </a:r>
                    </a:p>
                    <a:p>
                      <a:pPr marL="0" marR="0">
                        <a:lnSpc>
                          <a:spcPct val="115000"/>
                        </a:lnSpc>
                        <a:spcBef>
                          <a:spcPts val="0"/>
                        </a:spcBef>
                        <a:spcAft>
                          <a:spcPts val="0"/>
                        </a:spcAft>
                      </a:pPr>
                      <a:r>
                        <a:rPr lang="en-US" sz="1600" dirty="0" err="1">
                          <a:effectLst/>
                          <a:latin typeface="Arial" panose="020B0604020202020204" pitchFamily="34" charset="0"/>
                          <a:ea typeface="Calibri" panose="020F0502020204030204" pitchFamily="34" charset="0"/>
                          <a:cs typeface="Arial" panose="020B0604020202020204" pitchFamily="34" charset="0"/>
                        </a:rPr>
                        <a:t>τί</a:t>
                      </a:r>
                      <a:r>
                        <a:rPr lang="en-US" sz="1600" dirty="0">
                          <a:effectLst/>
                          <a:latin typeface="Arial" panose="020B0604020202020204" pitchFamily="34" charset="0"/>
                          <a:ea typeface="Calibri" panose="020F0502020204030204" pitchFamily="34" charset="0"/>
                          <a:cs typeface="Arial" panose="020B0604020202020204" pitchFamily="34" charset="0"/>
                        </a:rPr>
                        <a:t> π</a:t>
                      </a:r>
                      <a:r>
                        <a:rPr lang="en-US" sz="1600" dirty="0" err="1">
                          <a:effectLst/>
                          <a:latin typeface="Arial" panose="020B0604020202020204" pitchFamily="34" charset="0"/>
                          <a:ea typeface="Calibri" panose="020F0502020204030204" pitchFamily="34" charset="0"/>
                          <a:cs typeface="Arial" panose="020B0604020202020204" pitchFamily="34" charset="0"/>
                        </a:rPr>
                        <a:t>ρῶτον</a:t>
                      </a:r>
                      <a:r>
                        <a:rPr lang="en-US" sz="1600" dirty="0">
                          <a:effectLst/>
                          <a:latin typeface="Arial" panose="020B0604020202020204" pitchFamily="34" charset="0"/>
                          <a:ea typeface="Calibri" panose="020F0502020204030204" pitchFamily="34" charset="0"/>
                          <a:cs typeface="Arial" panose="020B0604020202020204" pitchFamily="34" charset="0"/>
                        </a:rPr>
                        <a:t> κατα</a:t>
                      </a:r>
                      <a:r>
                        <a:rPr lang="en-US" sz="1600" dirty="0" err="1">
                          <a:effectLst/>
                          <a:latin typeface="Arial" panose="020B0604020202020204" pitchFamily="34" charset="0"/>
                          <a:ea typeface="Calibri" panose="020F0502020204030204" pitchFamily="34" charset="0"/>
                          <a:cs typeface="Arial" panose="020B0604020202020204" pitchFamily="34" charset="0"/>
                        </a:rPr>
                        <a:t>λέξω</a:t>
                      </a:r>
                      <a:r>
                        <a:rPr lang="en-US" sz="1600" dirty="0">
                          <a:effectLst/>
                          <a:latin typeface="Arial" panose="020B0604020202020204" pitchFamily="34" charset="0"/>
                          <a:ea typeface="Calibri" panose="020F0502020204030204" pitchFamily="34" charset="0"/>
                          <a:cs typeface="Arial" panose="020B0604020202020204" pitchFamily="34" charset="0"/>
                        </a:rPr>
                        <a:t>; ἐπ</a:t>
                      </a:r>
                      <a:r>
                        <a:rPr lang="en-US" sz="1600" dirty="0" err="1">
                          <a:effectLst/>
                          <a:latin typeface="Arial" panose="020B0604020202020204" pitchFamily="34" charset="0"/>
                          <a:ea typeface="Calibri" panose="020F0502020204030204" pitchFamily="34" charset="0"/>
                          <a:cs typeface="Arial" panose="020B0604020202020204" pitchFamily="34" charset="0"/>
                        </a:rPr>
                        <a:t>εὶ</a:t>
                      </a:r>
                      <a:r>
                        <a:rPr lang="en-US" sz="1600" dirty="0">
                          <a:effectLst/>
                          <a:latin typeface="Arial" panose="020B0604020202020204" pitchFamily="34" charset="0"/>
                          <a:ea typeface="Calibri" panose="020F0502020204030204" pitchFamily="34" charset="0"/>
                          <a:cs typeface="Arial" panose="020B0604020202020204" pitchFamily="34" charset="0"/>
                        </a:rPr>
                        <a:t> π</a:t>
                      </a:r>
                      <a:r>
                        <a:rPr lang="en-US" sz="1600" dirty="0" err="1">
                          <a:effectLst/>
                          <a:latin typeface="Arial" panose="020B0604020202020204" pitchFamily="34" charset="0"/>
                          <a:ea typeface="Calibri" panose="020F0502020204030204" pitchFamily="34" charset="0"/>
                          <a:cs typeface="Arial" panose="020B0604020202020204" pitchFamily="34" charset="0"/>
                        </a:rPr>
                        <a:t>άρ</a:t>
                      </a:r>
                      <a:r>
                        <a:rPr lang="en-US" sz="1600" dirty="0">
                          <a:effectLst/>
                          <a:latin typeface="Arial" panose="020B0604020202020204" pitchFamily="34" charset="0"/>
                          <a:ea typeface="Calibri" panose="020F0502020204030204" pitchFamily="34" charset="0"/>
                          <a:cs typeface="Arial" panose="020B0604020202020204" pitchFamily="34" charset="0"/>
                        </a:rPr>
                        <a:t>α μυρία εἰπεῖν</a:t>
                      </a:r>
                    </a:p>
                    <a:p>
                      <a:pPr marL="0" marR="0">
                        <a:lnSpc>
                          <a:spcPct val="115000"/>
                        </a:lnSpc>
                        <a:spcBef>
                          <a:spcPts val="0"/>
                        </a:spcBef>
                        <a:spcAft>
                          <a:spcPts val="0"/>
                        </a:spcAft>
                      </a:pPr>
                      <a:r>
                        <a:rPr lang="en-US" sz="1600" dirty="0" err="1">
                          <a:effectLst/>
                          <a:latin typeface="Arial" panose="020B0604020202020204" pitchFamily="34" charset="0"/>
                          <a:ea typeface="Calibri" panose="020F0502020204030204" pitchFamily="34" charset="0"/>
                          <a:cs typeface="Arial" panose="020B0604020202020204" pitchFamily="34" charset="0"/>
                        </a:rPr>
                        <a:t>οἷσι</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θεοὶ</a:t>
                      </a:r>
                      <a:r>
                        <a:rPr lang="en-US" sz="16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6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τὸν</a:t>
                      </a:r>
                      <a:r>
                        <a:rPr lang="en-US" sz="16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6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ἄριστον</a:t>
                      </a:r>
                      <a:r>
                        <a:rPr lang="en-US" sz="16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6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ἐτίμησ</a:t>
                      </a:r>
                      <a:r>
                        <a:rPr lang="en-US" sz="16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αν βασιλήων</a:t>
                      </a:r>
                      <a:r>
                        <a:rPr lang="en-US" sz="16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15000"/>
                        </a:lnSpc>
                        <a:spcBef>
                          <a:spcPts val="0"/>
                        </a:spcBef>
                        <a:spcAft>
                          <a:spcPts val="0"/>
                        </a:spcAft>
                      </a:pPr>
                      <a:r>
                        <a:rPr lang="en-US" sz="1600" dirty="0" err="1">
                          <a:effectLst/>
                          <a:latin typeface="Arial" panose="020B0604020202020204" pitchFamily="34" charset="0"/>
                          <a:ea typeface="Calibri" panose="020F0502020204030204" pitchFamily="34" charset="0"/>
                          <a:cs typeface="Arial" panose="020B0604020202020204" pitchFamily="34" charset="0"/>
                        </a:rPr>
                        <a:t>Ἐκ</a:t>
                      </a:r>
                      <a:r>
                        <a:rPr lang="en-US" sz="1600" dirty="0">
                          <a:effectLst/>
                          <a:latin typeface="Arial" panose="020B0604020202020204" pitchFamily="34" charset="0"/>
                          <a:ea typeface="Calibri" panose="020F0502020204030204" pitchFamily="34" charset="0"/>
                          <a:cs typeface="Arial" panose="020B0604020202020204" pitchFamily="34" charset="0"/>
                        </a:rPr>
                        <a:t> πα</a:t>
                      </a:r>
                      <a:r>
                        <a:rPr lang="en-US" sz="1600" dirty="0" err="1">
                          <a:effectLst/>
                          <a:latin typeface="Arial" panose="020B0604020202020204" pitchFamily="34" charset="0"/>
                          <a:ea typeface="Calibri" panose="020F0502020204030204" pitchFamily="34" charset="0"/>
                          <a:cs typeface="Arial" panose="020B0604020202020204" pitchFamily="34" charset="0"/>
                        </a:rPr>
                        <a:t>τέρων</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οἷος</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μὲν</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ἔην</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τελέσ</a:t>
                      </a:r>
                      <a:r>
                        <a:rPr lang="en-US" sz="1600" dirty="0">
                          <a:effectLst/>
                          <a:latin typeface="Arial" panose="020B0604020202020204" pitchFamily="34" charset="0"/>
                          <a:ea typeface="Calibri" panose="020F0502020204030204" pitchFamily="34" charset="0"/>
                          <a:cs typeface="Arial" panose="020B0604020202020204" pitchFamily="34" charset="0"/>
                        </a:rPr>
                        <a:t>αι </a:t>
                      </a:r>
                      <a:r>
                        <a:rPr lang="en-US" sz="1600" b="1"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μέγα ἔργον</a:t>
                      </a:r>
                      <a:endParaRPr lang="en-US" sz="16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Λα</a:t>
                      </a:r>
                      <a:r>
                        <a:rPr lang="en-US" sz="1600" dirty="0" err="1">
                          <a:effectLst/>
                          <a:latin typeface="Arial" panose="020B0604020202020204" pitchFamily="34" charset="0"/>
                          <a:ea typeface="Calibri" panose="020F0502020204030204" pitchFamily="34" charset="0"/>
                          <a:cs typeface="Arial" panose="020B0604020202020204" pitchFamily="34" charset="0"/>
                        </a:rPr>
                        <a:t>γείδ</a:t>
                      </a:r>
                      <a:r>
                        <a:rPr lang="en-US" sz="1600" dirty="0">
                          <a:effectLst/>
                          <a:latin typeface="Arial" panose="020B0604020202020204" pitchFamily="34" charset="0"/>
                          <a:ea typeface="Calibri" panose="020F0502020204030204" pitchFamily="34" charset="0"/>
                          <a:cs typeface="Arial" panose="020B0604020202020204" pitchFamily="34" charset="0"/>
                        </a:rPr>
                        <a:t>ας Πτολεμαῖος, ὅτε φρεσὶν ἐγκατάθοιτο</a:t>
                      </a:r>
                    </a:p>
                    <a:p>
                      <a:pPr marL="0" marR="0">
                        <a:lnSpc>
                          <a:spcPct val="115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β</a:t>
                      </a:r>
                      <a:r>
                        <a:rPr lang="en-US" sz="1600" dirty="0" err="1">
                          <a:effectLst/>
                          <a:latin typeface="Arial" panose="020B0604020202020204" pitchFamily="34" charset="0"/>
                          <a:ea typeface="Calibri" panose="020F0502020204030204" pitchFamily="34" charset="0"/>
                          <a:cs typeface="Arial" panose="020B0604020202020204" pitchFamily="34" charset="0"/>
                        </a:rPr>
                        <a:t>ουλάν</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ἃν</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οὐκ</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ἄλλος</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ἀνὴρ</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οἷός</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τε</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νοῆσ</a:t>
                      </a:r>
                      <a:r>
                        <a:rPr lang="en-US" sz="1600" dirty="0">
                          <a:effectLst/>
                          <a:latin typeface="Arial" panose="020B0604020202020204" pitchFamily="34" charset="0"/>
                          <a:ea typeface="Calibri" panose="020F0502020204030204" pitchFamily="34" charset="0"/>
                          <a:cs typeface="Arial" panose="020B0604020202020204" pitchFamily="34" charset="0"/>
                        </a:rPr>
                        <a:t>αι.              (15)</a:t>
                      </a:r>
                    </a:p>
                    <a:p>
                      <a:pPr marL="0" marR="0">
                        <a:lnSpc>
                          <a:spcPct val="115000"/>
                        </a:lnSpc>
                        <a:spcBef>
                          <a:spcPts val="0"/>
                        </a:spcBef>
                        <a:spcAft>
                          <a:spcPts val="0"/>
                        </a:spcAft>
                      </a:pPr>
                      <a:r>
                        <a:rPr lang="en-US" sz="1600" dirty="0" err="1">
                          <a:effectLst/>
                          <a:latin typeface="Arial" panose="020B0604020202020204" pitchFamily="34" charset="0"/>
                          <a:ea typeface="Calibri" panose="020F0502020204030204" pitchFamily="34" charset="0"/>
                          <a:cs typeface="Arial" panose="020B0604020202020204" pitchFamily="34" charset="0"/>
                        </a:rPr>
                        <a:t>τῆνον</a:t>
                      </a:r>
                      <a:r>
                        <a:rPr lang="en-US" sz="1600" dirty="0">
                          <a:effectLst/>
                          <a:latin typeface="Arial" panose="020B0604020202020204" pitchFamily="34" charset="0"/>
                          <a:ea typeface="Calibri" panose="020F0502020204030204" pitchFamily="34" charset="0"/>
                          <a:cs typeface="Arial" panose="020B0604020202020204" pitchFamily="34" charset="0"/>
                        </a:rPr>
                        <a:t> καὶ μα</a:t>
                      </a:r>
                      <a:r>
                        <a:rPr lang="en-US" sz="1600" dirty="0" err="1">
                          <a:effectLst/>
                          <a:latin typeface="Arial" panose="020B0604020202020204" pitchFamily="34" charset="0"/>
                          <a:ea typeface="Calibri" panose="020F0502020204030204" pitchFamily="34" charset="0"/>
                          <a:cs typeface="Arial" panose="020B0604020202020204" pitchFamily="34" charset="0"/>
                        </a:rPr>
                        <a:t>κάρεσσι</a:t>
                      </a:r>
                      <a:r>
                        <a:rPr lang="en-US" sz="1600" dirty="0">
                          <a:effectLst/>
                          <a:latin typeface="Arial" panose="020B0604020202020204" pitchFamily="34" charset="0"/>
                          <a:ea typeface="Calibri" panose="020F0502020204030204" pitchFamily="34" charset="0"/>
                          <a:cs typeface="Arial" panose="020B0604020202020204" pitchFamily="34" charset="0"/>
                        </a:rPr>
                        <a:t> πα</a:t>
                      </a:r>
                      <a:r>
                        <a:rPr lang="en-US" sz="1600" dirty="0" err="1">
                          <a:effectLst/>
                          <a:latin typeface="Arial" panose="020B0604020202020204" pitchFamily="34" charset="0"/>
                          <a:ea typeface="Calibri" panose="020F0502020204030204" pitchFamily="34" charset="0"/>
                          <a:cs typeface="Arial" panose="020B0604020202020204" pitchFamily="34" charset="0"/>
                        </a:rPr>
                        <a:t>τὴρ</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ὁμότιμον</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ἔθηκεν</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1600" dirty="0" err="1">
                          <a:effectLst/>
                          <a:latin typeface="Arial" panose="020B0604020202020204" pitchFamily="34" charset="0"/>
                          <a:ea typeface="Calibri" panose="020F0502020204030204" pitchFamily="34" charset="0"/>
                          <a:cs typeface="Arial" panose="020B0604020202020204" pitchFamily="34" charset="0"/>
                        </a:rPr>
                        <a:t>ἀθ</a:t>
                      </a:r>
                      <a:r>
                        <a:rPr lang="en-US" sz="1600" dirty="0">
                          <a:effectLst/>
                          <a:latin typeface="Arial" panose="020B0604020202020204" pitchFamily="34" charset="0"/>
                          <a:ea typeface="Calibri" panose="020F0502020204030204" pitchFamily="34" charset="0"/>
                          <a:cs typeface="Arial" panose="020B0604020202020204" pitchFamily="34" charset="0"/>
                        </a:rPr>
                        <a:t>ανάτοις, καί οἱ χρύσεος θρόνος ἐν Διὸς οἴκῳ</a:t>
                      </a:r>
                    </a:p>
                    <a:p>
                      <a:pPr marL="0" marR="0">
                        <a:lnSpc>
                          <a:spcPct val="115000"/>
                        </a:lnSpc>
                        <a:spcBef>
                          <a:spcPts val="0"/>
                        </a:spcBef>
                        <a:spcAft>
                          <a:spcPts val="0"/>
                        </a:spcAft>
                      </a:pPr>
                      <a:r>
                        <a:rPr lang="en-US" sz="1600" dirty="0" err="1">
                          <a:effectLst/>
                          <a:latin typeface="Arial" panose="020B0604020202020204" pitchFamily="34" charset="0"/>
                          <a:ea typeface="Calibri" panose="020F0502020204030204" pitchFamily="34" charset="0"/>
                          <a:cs typeface="Arial" panose="020B0604020202020204" pitchFamily="34" charset="0"/>
                        </a:rPr>
                        <a:t>δέδμητ</a:t>
                      </a:r>
                      <a:r>
                        <a:rPr lang="en-US" sz="1600" dirty="0">
                          <a:effectLst/>
                          <a:latin typeface="Arial" panose="020B0604020202020204" pitchFamily="34" charset="0"/>
                          <a:ea typeface="Calibri" panose="020F0502020204030204" pitchFamily="34" charset="0"/>
                          <a:cs typeface="Arial" panose="020B0604020202020204" pitchFamily="34" charset="0"/>
                        </a:rPr>
                        <a:t>αι: παρὰ δ᾽ αὐτὸν ᾿Αλέξανδρος φίλα εἰδὼς</a:t>
                      </a:r>
                    </a:p>
                    <a:p>
                      <a:pPr marL="0" marR="0">
                        <a:lnSpc>
                          <a:spcPct val="115000"/>
                        </a:lnSpc>
                        <a:spcBef>
                          <a:spcPts val="0"/>
                        </a:spcBef>
                        <a:spcAft>
                          <a:spcPts val="0"/>
                        </a:spcAft>
                      </a:pPr>
                      <a:r>
                        <a:rPr lang="en-US" sz="1600" b="1"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ἑδριάει</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Πέρσ</a:t>
                      </a:r>
                      <a:r>
                        <a:rPr lang="en-US" sz="1600" dirty="0">
                          <a:effectLst/>
                          <a:latin typeface="Arial" panose="020B0604020202020204" pitchFamily="34" charset="0"/>
                          <a:ea typeface="Calibri" panose="020F0502020204030204" pitchFamily="34" charset="0"/>
                          <a:cs typeface="Arial" panose="020B0604020202020204" pitchFamily="34" charset="0"/>
                        </a:rPr>
                        <a:t>αισι βαρὺς θεὸς αἰολομίτρας.</a:t>
                      </a:r>
                    </a:p>
                  </a:txBody>
                  <a:tcPr marL="54743" marR="547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Let us begin from Zeus and, Muses, cease with Zeus, the best of the gods, whenever we raise our voices in song. But of men, let Ptolemy be named in the first place, at the end and the middle, for he is the greatest of men. (5) The heroes, who before came into being from demigods, since they accomplished </a:t>
                      </a:r>
                      <a:r>
                        <a:rPr lang="en-US" sz="1700" b="1"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marvelous deeds</a:t>
                      </a:r>
                      <a:r>
                        <a:rPr lang="en-US" sz="1600" dirty="0">
                          <a:effectLst/>
                          <a:latin typeface="Arial" panose="020B0604020202020204" pitchFamily="34" charset="0"/>
                          <a:ea typeface="Calibri" panose="020F0502020204030204" pitchFamily="34" charset="0"/>
                          <a:cs typeface="Arial" panose="020B0604020202020204" pitchFamily="34" charset="0"/>
                        </a:rPr>
                        <a:t>, found skilled poets [to honor them]. I, however, understanding marvelous things, would celebrate Ptolemy in a hymn. Hymns are the reward even of the immortals themselves. The woodcutter, when he goes to forested Ida, (10) gazes around to see where he should start his task in the midst of such plenty. What shall I first set down? For countless to record are </a:t>
                      </a:r>
                      <a:r>
                        <a:rPr lang="en-US" sz="17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the honors that the gods have bestowed upon the best of kings</a:t>
                      </a:r>
                      <a:r>
                        <a:rPr lang="en-US" sz="1600" dirty="0">
                          <a:effectLst/>
                          <a:latin typeface="Arial" panose="020B0604020202020204" pitchFamily="34" charset="0"/>
                          <a:ea typeface="Calibri" panose="020F0502020204030204" pitchFamily="34" charset="0"/>
                          <a:cs typeface="Arial" panose="020B0604020202020204" pitchFamily="34" charset="0"/>
                        </a:rPr>
                        <a:t>? From his ancestors what a man for bringing to completion a </a:t>
                      </a:r>
                      <a:r>
                        <a:rPr lang="en-US" sz="1700" b="1"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mighty deed</a:t>
                      </a:r>
                      <a:r>
                        <a:rPr lang="en-US" sz="17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latin typeface="Arial" panose="020B0604020202020204" pitchFamily="34" charset="0"/>
                          <a:ea typeface="Calibri" panose="020F0502020204030204" pitchFamily="34" charset="0"/>
                          <a:cs typeface="Arial" panose="020B0604020202020204" pitchFamily="34" charset="0"/>
                        </a:rPr>
                        <a:t>was Ptolemy, son of Lagos, whenever he laid down in his heart a plan, (15) the like of which no other man could have conceived. Him the father made equal in honor even to the blessed immortals, and a golden throne is built for him in the house of Zeus; beside him, kindly disposed, </a:t>
                      </a:r>
                      <a:r>
                        <a:rPr lang="en-US" sz="1700" b="1"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sits</a:t>
                      </a:r>
                      <a:r>
                        <a:rPr lang="en-US" sz="17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latin typeface="Arial" panose="020B0604020202020204" pitchFamily="34" charset="0"/>
                          <a:ea typeface="Calibri" panose="020F0502020204030204" pitchFamily="34" charset="0"/>
                          <a:cs typeface="Arial" panose="020B0604020202020204" pitchFamily="34" charset="0"/>
                        </a:rPr>
                        <a:t>Alexander, the god of the dancing diadem, who brought destruction to the Persians.</a:t>
                      </a:r>
                      <a:endParaRPr lang="en-US" sz="1700" dirty="0">
                        <a:effectLst/>
                        <a:latin typeface="Arial" panose="020B0604020202020204" pitchFamily="34" charset="0"/>
                        <a:ea typeface="Calibri" panose="020F0502020204030204" pitchFamily="34" charset="0"/>
                        <a:cs typeface="Arial" panose="020B0604020202020204" pitchFamily="34" charset="0"/>
                      </a:endParaRPr>
                    </a:p>
                  </a:txBody>
                  <a:tcPr marL="54743" marR="547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6106507"/>
                  </a:ext>
                </a:extLst>
              </a:tr>
            </a:tbl>
          </a:graphicData>
        </a:graphic>
      </p:graphicFrame>
      <p:sp>
        <p:nvSpPr>
          <p:cNvPr id="10" name="TextBox 9">
            <a:extLst>
              <a:ext uri="{FF2B5EF4-FFF2-40B4-BE49-F238E27FC236}">
                <a16:creationId xmlns:a16="http://schemas.microsoft.com/office/drawing/2014/main" id="{CE0914FD-0D1A-4816-B8D0-76196D6DC61B}"/>
              </a:ext>
            </a:extLst>
          </p:cNvPr>
          <p:cNvSpPr txBox="1"/>
          <p:nvPr/>
        </p:nvSpPr>
        <p:spPr>
          <a:xfrm>
            <a:off x="9506308" y="6535529"/>
            <a:ext cx="2606615" cy="276999"/>
          </a:xfrm>
          <a:prstGeom prst="rect">
            <a:avLst/>
          </a:prstGeom>
          <a:noFill/>
        </p:spPr>
        <p:txBody>
          <a:bodyPr wrap="square" rtlCol="0">
            <a:spAutoFit/>
          </a:bodyPr>
          <a:lstStyle/>
          <a:p>
            <a:r>
              <a:rPr lang="en-US" sz="1200" dirty="0">
                <a:effectLst/>
                <a:latin typeface="Times New Roman" panose="02020603050405020304" pitchFamily="18" charset="0"/>
                <a:ea typeface="Calibri" panose="020F0502020204030204" pitchFamily="34" charset="0"/>
              </a:rPr>
              <a:t>*Translation adapted from Hunter 2003</a:t>
            </a:r>
            <a:endParaRPr lang="en-US" sz="1200" dirty="0"/>
          </a:p>
        </p:txBody>
      </p:sp>
    </p:spTree>
    <p:extLst>
      <p:ext uri="{BB962C8B-B14F-4D97-AF65-F5344CB8AC3E}">
        <p14:creationId xmlns:p14="http://schemas.microsoft.com/office/powerpoint/2010/main" val="2008414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CF9C8-4848-48AC-BC86-C98A88E59B9C}"/>
              </a:ext>
            </a:extLst>
          </p:cNvPr>
          <p:cNvSpPr>
            <a:spLocks noGrp="1"/>
          </p:cNvSpPr>
          <p:nvPr>
            <p:ph type="title"/>
          </p:nvPr>
        </p:nvSpPr>
        <p:spPr>
          <a:xfrm>
            <a:off x="838200" y="189781"/>
            <a:ext cx="10515600" cy="690113"/>
          </a:xfrm>
        </p:spPr>
        <p:txBody>
          <a:bodyPr>
            <a:normAutofit fontScale="90000"/>
          </a:bodyPr>
          <a:lstStyle/>
          <a:p>
            <a:pPr algn="ctr"/>
            <a:r>
              <a:rPr lang="en-US" dirty="0">
                <a:latin typeface="Arial" panose="020B0604020202020204" pitchFamily="34" charset="0"/>
                <a:cs typeface="Arial" panose="020B0604020202020204" pitchFamily="34" charset="0"/>
              </a:rPr>
              <a:t>IV. </a:t>
            </a:r>
            <a:r>
              <a:rPr lang="en-US" i="1" dirty="0">
                <a:latin typeface="Arial" panose="020B0604020202020204" pitchFamily="34" charset="0"/>
                <a:cs typeface="Arial" panose="020B0604020202020204" pitchFamily="34" charset="0"/>
              </a:rPr>
              <a:t>Carmen</a:t>
            </a:r>
            <a:r>
              <a:rPr lang="en-US" dirty="0">
                <a:latin typeface="Arial" panose="020B0604020202020204" pitchFamily="34" charset="0"/>
                <a:cs typeface="Arial" panose="020B0604020202020204" pitchFamily="34" charset="0"/>
              </a:rPr>
              <a:t> 3.3</a:t>
            </a:r>
          </a:p>
        </p:txBody>
      </p:sp>
      <p:graphicFrame>
        <p:nvGraphicFramePr>
          <p:cNvPr id="9" name="Table 8">
            <a:extLst>
              <a:ext uri="{FF2B5EF4-FFF2-40B4-BE49-F238E27FC236}">
                <a16:creationId xmlns:a16="http://schemas.microsoft.com/office/drawing/2014/main" id="{9C3D265B-CE0F-428D-9508-BBF3BB3E046A}"/>
              </a:ext>
            </a:extLst>
          </p:cNvPr>
          <p:cNvGraphicFramePr>
            <a:graphicFrameLocks noGrp="1"/>
          </p:cNvGraphicFramePr>
          <p:nvPr>
            <p:extLst>
              <p:ext uri="{D42A27DB-BD31-4B8C-83A1-F6EECF244321}">
                <p14:modId xmlns:p14="http://schemas.microsoft.com/office/powerpoint/2010/main" val="3048216592"/>
              </p:ext>
            </p:extLst>
          </p:nvPr>
        </p:nvGraphicFramePr>
        <p:xfrm>
          <a:off x="566467" y="905774"/>
          <a:ext cx="11059065" cy="5927016"/>
        </p:xfrm>
        <a:graphic>
          <a:graphicData uri="http://schemas.openxmlformats.org/drawingml/2006/table">
            <a:tbl>
              <a:tblPr firstRow="1" firstCol="1" bandRow="1"/>
              <a:tblGrid>
                <a:gridCol w="4925684">
                  <a:extLst>
                    <a:ext uri="{9D8B030D-6E8A-4147-A177-3AD203B41FA5}">
                      <a16:colId xmlns:a16="http://schemas.microsoft.com/office/drawing/2014/main" val="1301399608"/>
                    </a:ext>
                  </a:extLst>
                </a:gridCol>
                <a:gridCol w="6133381">
                  <a:extLst>
                    <a:ext uri="{9D8B030D-6E8A-4147-A177-3AD203B41FA5}">
                      <a16:colId xmlns:a16="http://schemas.microsoft.com/office/drawing/2014/main" val="3078985844"/>
                    </a:ext>
                  </a:extLst>
                </a:gridCol>
              </a:tblGrid>
              <a:tr h="1889664">
                <a:tc>
                  <a:txBody>
                    <a:bodyPr/>
                    <a:lstStyle/>
                    <a:p>
                      <a:pPr marL="0" marR="0">
                        <a:lnSpc>
                          <a:spcPct val="107000"/>
                        </a:lnSpc>
                        <a:spcBef>
                          <a:spcPts val="0"/>
                        </a:spcBef>
                        <a:spcAft>
                          <a:spcPts val="0"/>
                        </a:spcAft>
                      </a:pPr>
                      <a:r>
                        <a:rPr lang="en-US" sz="2000" b="1"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Iustum</a:t>
                      </a:r>
                      <a:r>
                        <a:rPr lang="en-US" sz="2000" b="1"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et </a:t>
                      </a:r>
                      <a:r>
                        <a:rPr lang="en-US" sz="2000" b="1"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tenacem</a:t>
                      </a:r>
                      <a:r>
                        <a:rPr lang="en-US" sz="2000" b="1"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propositi </a:t>
                      </a:r>
                      <a:r>
                        <a:rPr lang="en-US" sz="2000" b="1"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virum</a:t>
                      </a:r>
                      <a:endParaRPr lang="en-US" sz="2000" b="1"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non </a:t>
                      </a:r>
                      <a:r>
                        <a:rPr lang="en-US" sz="2000"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civium</a:t>
                      </a: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ardor </a:t>
                      </a:r>
                      <a:r>
                        <a:rPr lang="en-US" sz="2000"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prava</a:t>
                      </a: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2000"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iubentium</a:t>
                      </a: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non </a:t>
                      </a:r>
                      <a:r>
                        <a:rPr lang="en-US" sz="2000"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vultus</a:t>
                      </a: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2000"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instantis</a:t>
                      </a: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2000"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tyranni</a:t>
                      </a:r>
                      <a:endPar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dirty="0" err="1">
                          <a:effectLst/>
                          <a:latin typeface="Arial" panose="020B0604020202020204" pitchFamily="34" charset="0"/>
                          <a:ea typeface="Calibri" panose="020F0502020204030204" pitchFamily="34" charset="0"/>
                          <a:cs typeface="Arial" panose="020B0604020202020204" pitchFamily="34" charset="0"/>
                        </a:rPr>
                        <a:t>mente</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quatit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solida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neque</a:t>
                      </a:r>
                      <a:r>
                        <a:rPr lang="en-US" sz="2000" dirty="0">
                          <a:effectLst/>
                          <a:latin typeface="Arial" panose="020B0604020202020204" pitchFamily="34" charset="0"/>
                          <a:ea typeface="Calibri" panose="020F0502020204030204" pitchFamily="34" charset="0"/>
                          <a:cs typeface="Arial" panose="020B0604020202020204" pitchFamily="34" charset="0"/>
                        </a:rPr>
                        <a:t> Auster,</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dux </a:t>
                      </a:r>
                      <a:r>
                        <a:rPr lang="en-US" sz="2000" dirty="0" err="1">
                          <a:effectLst/>
                          <a:latin typeface="Arial" panose="020B0604020202020204" pitchFamily="34" charset="0"/>
                          <a:ea typeface="Calibri" panose="020F0502020204030204" pitchFamily="34" charset="0"/>
                          <a:cs typeface="Arial" panose="020B0604020202020204" pitchFamily="34" charset="0"/>
                        </a:rPr>
                        <a:t>inquieti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turbidus</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Hadriae</a:t>
                      </a:r>
                      <a:r>
                        <a:rPr lang="en-US" sz="2000" dirty="0">
                          <a:effectLst/>
                          <a:latin typeface="Arial" panose="020B0604020202020204" pitchFamily="34" charset="0"/>
                          <a:ea typeface="Calibri" panose="020F0502020204030204" pitchFamily="34" charset="0"/>
                          <a:cs typeface="Arial" panose="020B0604020202020204" pitchFamily="34" charset="0"/>
                        </a:rPr>
                        <a:t>,                (5)</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nec </a:t>
                      </a:r>
                      <a:r>
                        <a:rPr lang="en-US" sz="2000" dirty="0" err="1">
                          <a:effectLst/>
                          <a:latin typeface="Arial" panose="020B0604020202020204" pitchFamily="34" charset="0"/>
                          <a:ea typeface="Calibri" panose="020F0502020204030204" pitchFamily="34" charset="0"/>
                          <a:cs typeface="Arial" panose="020B0604020202020204" pitchFamily="34" charset="0"/>
                        </a:rPr>
                        <a:t>fulminantis</a:t>
                      </a:r>
                      <a:r>
                        <a:rPr lang="en-US" sz="2000" dirty="0">
                          <a:effectLst/>
                          <a:latin typeface="Arial" panose="020B0604020202020204" pitchFamily="34" charset="0"/>
                          <a:ea typeface="Calibri" panose="020F0502020204030204" pitchFamily="34" charset="0"/>
                          <a:cs typeface="Arial" panose="020B0604020202020204" pitchFamily="34" charset="0"/>
                        </a:rPr>
                        <a:t> magna manus </a:t>
                      </a:r>
                      <a:r>
                        <a:rPr lang="en-US" sz="2000" dirty="0" err="1">
                          <a:effectLst/>
                          <a:latin typeface="Arial" panose="020B0604020202020204" pitchFamily="34" charset="0"/>
                          <a:ea typeface="Calibri" panose="020F0502020204030204" pitchFamily="34" charset="0"/>
                          <a:cs typeface="Arial" panose="020B0604020202020204" pitchFamily="34" charset="0"/>
                        </a:rPr>
                        <a:t>Iovis</a:t>
                      </a:r>
                      <a:r>
                        <a:rPr lang="en-US" sz="20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Neither the passion of citizens desiring crooked things, nor the face of a threatening tyrant,</a:t>
                      </a:r>
                    </a:p>
                    <a:p>
                      <a:pPr marL="0" marR="0">
                        <a:lnSpc>
                          <a:spcPct val="107000"/>
                        </a:lnSpc>
                        <a:spcBef>
                          <a:spcPts val="0"/>
                        </a:spcBef>
                        <a:spcAft>
                          <a:spcPts val="0"/>
                        </a:spcAft>
                      </a:pPr>
                      <a:r>
                        <a:rPr lang="en-US" sz="2000" b="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shake the man righteous and fixed in his purpose</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from his strong mind nor the South Wind,</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the turbulent lord of the restless Adriatic,  (5)</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nor the great hand of thundering Jupiter: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8595464"/>
                  </a:ext>
                </a:extLst>
              </a:tr>
              <a:tr h="1889664">
                <a:tc>
                  <a:txBody>
                    <a:bodyPr/>
                    <a:lstStyle/>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Hac </a:t>
                      </a:r>
                      <a:r>
                        <a:rPr lang="en-US" sz="2000" u="none"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arte</a:t>
                      </a: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Pollux et </a:t>
                      </a:r>
                      <a:r>
                        <a:rPr lang="en-US" sz="2000" u="none"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vagus</a:t>
                      </a: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Hercules </a:t>
                      </a:r>
                    </a:p>
                    <a:p>
                      <a:pPr marL="0" marR="0">
                        <a:lnSpc>
                          <a:spcPct val="107000"/>
                        </a:lnSpc>
                        <a:spcBef>
                          <a:spcPts val="0"/>
                        </a:spcBef>
                        <a:spcAft>
                          <a:spcPts val="0"/>
                        </a:spcAft>
                      </a:pPr>
                      <a:r>
                        <a:rPr lang="en-US" sz="2000" u="none"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enisus</a:t>
                      </a: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2000" u="none"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arces</a:t>
                      </a: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2000" u="none"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attigit</a:t>
                      </a: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2000" u="none"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igneas</a:t>
                      </a: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(10)</a:t>
                      </a:r>
                    </a:p>
                    <a:p>
                      <a:pPr marL="0" marR="0">
                        <a:lnSpc>
                          <a:spcPct val="107000"/>
                        </a:lnSpc>
                        <a:spcBef>
                          <a:spcPts val="0"/>
                        </a:spcBef>
                        <a:spcAft>
                          <a:spcPts val="0"/>
                        </a:spcAft>
                      </a:pP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quos inter </a:t>
                      </a:r>
                      <a:r>
                        <a:rPr lang="en-US" sz="20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Augustus </a:t>
                      </a:r>
                      <a:r>
                        <a:rPr lang="en-US" sz="20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recumbens</a:t>
                      </a:r>
                      <a:r>
                        <a:rPr lang="en-US" sz="20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2000" u="none"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purpureo</a:t>
                      </a: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2000" u="none"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bibet</a:t>
                      </a: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ore nectar; </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By this skill Pollux and wandering Hercules </a:t>
                      </a:r>
                    </a:p>
                    <a:p>
                      <a:pPr marL="0" marR="0">
                        <a:lnSpc>
                          <a:spcPct val="107000"/>
                        </a:lnSpc>
                        <a:spcBef>
                          <a:spcPts val="0"/>
                        </a:spcBef>
                        <a:spcAft>
                          <a:spcPts val="0"/>
                        </a:spcAft>
                      </a:pP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after a struggle they achieved the fiery citadels, (10)</a:t>
                      </a:r>
                    </a:p>
                    <a:p>
                      <a:pPr marL="0" marR="0">
                        <a:lnSpc>
                          <a:spcPct val="107000"/>
                        </a:lnSpc>
                        <a:spcBef>
                          <a:spcPts val="0"/>
                        </a:spcBef>
                        <a:spcAft>
                          <a:spcPts val="0"/>
                        </a:spcAft>
                      </a:pP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and </a:t>
                      </a:r>
                      <a:r>
                        <a:rPr lang="en-US" sz="20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Augustus will recline</a:t>
                      </a: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between them, </a:t>
                      </a:r>
                    </a:p>
                    <a:p>
                      <a:pPr marL="0" marR="0">
                        <a:lnSpc>
                          <a:spcPct val="107000"/>
                        </a:lnSpc>
                        <a:spcBef>
                          <a:spcPts val="0"/>
                        </a:spcBef>
                        <a:spcAft>
                          <a:spcPts val="0"/>
                        </a:spcAft>
                      </a:pP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drinking nectar from purple lips; </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334442"/>
                  </a:ext>
                </a:extLst>
              </a:tr>
              <a:tr h="2060754">
                <a:tc>
                  <a:txBody>
                    <a:bodyPr/>
                    <a:lstStyle/>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sed </a:t>
                      </a:r>
                      <a:r>
                        <a:rPr lang="en-US" sz="2000"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bellicosis</a:t>
                      </a:r>
                      <a:r>
                        <a:rPr lang="en-US" sz="2000" dirty="0">
                          <a:effectLst/>
                          <a:latin typeface="Arial" panose="020B0604020202020204" pitchFamily="34" charset="0"/>
                          <a:ea typeface="Calibri" panose="020F0502020204030204" pitchFamily="34" charset="0"/>
                          <a:cs typeface="Arial" panose="020B0604020202020204" pitchFamily="34" charset="0"/>
                        </a:rPr>
                        <a:t> fata </a:t>
                      </a:r>
                      <a:r>
                        <a:rPr lang="en-US" sz="2000" dirty="0" err="1">
                          <a:effectLst/>
                          <a:latin typeface="Arial" panose="020B0604020202020204" pitchFamily="34" charset="0"/>
                          <a:ea typeface="Calibri" panose="020F0502020204030204" pitchFamily="34" charset="0"/>
                          <a:cs typeface="Arial" panose="020B0604020202020204" pitchFamily="34" charset="0"/>
                        </a:rPr>
                        <a:t>Quiritibus</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hac </a:t>
                      </a:r>
                      <a:r>
                        <a:rPr lang="en-US" sz="2000" dirty="0" err="1">
                          <a:effectLst/>
                          <a:latin typeface="Arial" panose="020B0604020202020204" pitchFamily="34" charset="0"/>
                          <a:ea typeface="Calibri" panose="020F0502020204030204" pitchFamily="34" charset="0"/>
                          <a:cs typeface="Arial" panose="020B0604020202020204" pitchFamily="34" charset="0"/>
                        </a:rPr>
                        <a:t>lege</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dico</a:t>
                      </a:r>
                      <a:r>
                        <a:rPr lang="en-US" sz="2000" dirty="0">
                          <a:effectLst/>
                          <a:latin typeface="Arial" panose="020B0604020202020204" pitchFamily="34" charset="0"/>
                          <a:ea typeface="Calibri" panose="020F0502020204030204" pitchFamily="34" charset="0"/>
                          <a:cs typeface="Arial" panose="020B0604020202020204" pitchFamily="34" charset="0"/>
                        </a:rPr>
                        <a:t>, ne </a:t>
                      </a:r>
                      <a:r>
                        <a:rPr lang="en-US" sz="2000" dirty="0" err="1">
                          <a:effectLst/>
                          <a:latin typeface="Arial" panose="020B0604020202020204" pitchFamily="34" charset="0"/>
                          <a:ea typeface="Calibri" panose="020F0502020204030204" pitchFamily="34" charset="0"/>
                          <a:cs typeface="Arial" panose="020B0604020202020204" pitchFamily="34" charset="0"/>
                        </a:rPr>
                        <a:t>nimium</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pii</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dirty="0" err="1">
                          <a:effectLst/>
                          <a:latin typeface="Arial" panose="020B0604020202020204" pitchFamily="34" charset="0"/>
                          <a:ea typeface="Calibri" panose="020F0502020204030204" pitchFamily="34" charset="0"/>
                          <a:cs typeface="Arial" panose="020B0604020202020204" pitchFamily="34" charset="0"/>
                        </a:rPr>
                        <a:t>rebusque</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fidentes</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avitae</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tecta </a:t>
                      </a:r>
                      <a:r>
                        <a:rPr lang="en-US" sz="2000" dirty="0" err="1">
                          <a:effectLst/>
                          <a:latin typeface="Arial" panose="020B0604020202020204" pitchFamily="34" charset="0"/>
                          <a:ea typeface="Calibri" panose="020F0502020204030204" pitchFamily="34" charset="0"/>
                          <a:cs typeface="Arial" panose="020B0604020202020204" pitchFamily="34" charset="0"/>
                        </a:rPr>
                        <a:t>velint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reparare</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Troiae</a:t>
                      </a:r>
                      <a:r>
                        <a:rPr lang="en-US" sz="2000" dirty="0">
                          <a:effectLst/>
                          <a:latin typeface="Arial" panose="020B0604020202020204" pitchFamily="34" charset="0"/>
                          <a:ea typeface="Calibri" panose="020F0502020204030204" pitchFamily="34" charset="0"/>
                          <a:cs typeface="Arial" panose="020B0604020202020204" pitchFamily="34" charset="0"/>
                        </a:rPr>
                        <a:t>.                 (60)</a:t>
                      </a:r>
                    </a:p>
                    <a:p>
                      <a:pPr marL="0" marR="0">
                        <a:lnSpc>
                          <a:spcPct val="107000"/>
                        </a:lnSpc>
                        <a:spcBef>
                          <a:spcPts val="0"/>
                        </a:spcBef>
                        <a:spcAft>
                          <a:spcPts val="0"/>
                        </a:spcAft>
                      </a:pPr>
                      <a:r>
                        <a:rPr lang="en-US" sz="2000" dirty="0" err="1">
                          <a:effectLst/>
                          <a:latin typeface="Arial" panose="020B0604020202020204" pitchFamily="34" charset="0"/>
                          <a:ea typeface="Calibri" panose="020F0502020204030204" pitchFamily="34" charset="0"/>
                          <a:cs typeface="Arial" panose="020B0604020202020204" pitchFamily="34" charset="0"/>
                        </a:rPr>
                        <a:t>Troiae</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renascens</a:t>
                      </a:r>
                      <a:r>
                        <a:rPr lang="en-US" sz="2000" dirty="0">
                          <a:effectLst/>
                          <a:latin typeface="Arial" panose="020B0604020202020204" pitchFamily="34" charset="0"/>
                          <a:ea typeface="Calibri" panose="020F0502020204030204" pitchFamily="34" charset="0"/>
                          <a:cs typeface="Arial" panose="020B0604020202020204" pitchFamily="34" charset="0"/>
                        </a:rPr>
                        <a:t> alite </a:t>
                      </a:r>
                      <a:r>
                        <a:rPr lang="en-US" sz="2000" dirty="0" err="1">
                          <a:effectLst/>
                          <a:latin typeface="Arial" panose="020B0604020202020204" pitchFamily="34" charset="0"/>
                          <a:ea typeface="Calibri" panose="020F0502020204030204" pitchFamily="34" charset="0"/>
                          <a:cs typeface="Arial" panose="020B0604020202020204" pitchFamily="34" charset="0"/>
                        </a:rPr>
                        <a:t>lugubri</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dirty="0" err="1">
                          <a:effectLst/>
                          <a:latin typeface="Arial" panose="020B0604020202020204" pitchFamily="34" charset="0"/>
                          <a:ea typeface="Calibri" panose="020F0502020204030204" pitchFamily="34" charset="0"/>
                          <a:cs typeface="Arial" panose="020B0604020202020204" pitchFamily="34" charset="0"/>
                        </a:rPr>
                        <a:t>fortuna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tristi</a:t>
                      </a:r>
                      <a:r>
                        <a:rPr lang="en-US" sz="2000" dirty="0">
                          <a:effectLst/>
                          <a:latin typeface="Arial" panose="020B0604020202020204" pitchFamily="34" charset="0"/>
                          <a:ea typeface="Calibri" panose="020F0502020204030204" pitchFamily="34" charset="0"/>
                          <a:cs typeface="Arial" panose="020B0604020202020204" pitchFamily="34" charset="0"/>
                        </a:rPr>
                        <a:t> clade </a:t>
                      </a:r>
                      <a:r>
                        <a:rPr lang="en-US" sz="2000" dirty="0" err="1">
                          <a:effectLst/>
                          <a:latin typeface="Arial" panose="020B0604020202020204" pitchFamily="34" charset="0"/>
                          <a:ea typeface="Calibri" panose="020F0502020204030204" pitchFamily="34" charset="0"/>
                          <a:cs typeface="Arial" panose="020B0604020202020204" pitchFamily="34" charset="0"/>
                        </a:rPr>
                        <a:t>iterabitur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But with this stipulation, I (Juno) reveal their destiny to the </a:t>
                      </a: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warlike</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Quirites</a:t>
                      </a:r>
                      <a:r>
                        <a:rPr lang="en-US" sz="2000" dirty="0">
                          <a:effectLst/>
                          <a:latin typeface="Arial" panose="020B0604020202020204" pitchFamily="34" charset="0"/>
                          <a:ea typeface="Calibri" panose="020F0502020204030204" pitchFamily="34" charset="0"/>
                          <a:cs typeface="Arial" panose="020B0604020202020204" pitchFamily="34" charset="0"/>
                        </a:rPr>
                        <a:t>, that they not, out of excessive piety and relying upon their power, (60) wish to restore the buildings of ancestral Troy. </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if the fortune of Troy comes to life again under a mournful omen, it will be repeated with a sad disaster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6430824"/>
                  </a:ext>
                </a:extLst>
              </a:tr>
            </a:tbl>
          </a:graphicData>
        </a:graphic>
      </p:graphicFrame>
    </p:spTree>
    <p:extLst>
      <p:ext uri="{BB962C8B-B14F-4D97-AF65-F5344CB8AC3E}">
        <p14:creationId xmlns:p14="http://schemas.microsoft.com/office/powerpoint/2010/main" val="170939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FB57C-EED8-478E-B12C-CBF221A86ED7}"/>
              </a:ext>
            </a:extLst>
          </p:cNvPr>
          <p:cNvSpPr>
            <a:spLocks noGrp="1"/>
          </p:cNvSpPr>
          <p:nvPr>
            <p:ph type="title"/>
          </p:nvPr>
        </p:nvSpPr>
        <p:spPr>
          <a:xfrm>
            <a:off x="838200" y="135454"/>
            <a:ext cx="10515600" cy="770320"/>
          </a:xfrm>
        </p:spPr>
        <p:txBody>
          <a:bodyPr/>
          <a:lstStyle/>
          <a:p>
            <a:pPr algn="ctr"/>
            <a:r>
              <a:rPr lang="en-US" dirty="0">
                <a:latin typeface="Arial" panose="020B0604020202020204" pitchFamily="34" charset="0"/>
                <a:cs typeface="Arial" panose="020B0604020202020204" pitchFamily="34" charset="0"/>
              </a:rPr>
              <a:t>IV. Theocritus and Cicero</a:t>
            </a:r>
          </a:p>
        </p:txBody>
      </p:sp>
      <p:sp>
        <p:nvSpPr>
          <p:cNvPr id="4" name="Content Placeholder 3">
            <a:extLst>
              <a:ext uri="{FF2B5EF4-FFF2-40B4-BE49-F238E27FC236}">
                <a16:creationId xmlns:a16="http://schemas.microsoft.com/office/drawing/2014/main" id="{C90663F5-852A-4DCB-B0EF-EE80DD1441B1}"/>
              </a:ext>
            </a:extLst>
          </p:cNvPr>
          <p:cNvSpPr>
            <a:spLocks noGrp="1"/>
          </p:cNvSpPr>
          <p:nvPr>
            <p:ph idx="1"/>
          </p:nvPr>
        </p:nvSpPr>
        <p:spPr/>
        <p:txBody>
          <a:bodyPr/>
          <a:lstStyle/>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graphicFrame>
        <p:nvGraphicFramePr>
          <p:cNvPr id="10" name="Content Placeholder 9">
            <a:extLst>
              <a:ext uri="{FF2B5EF4-FFF2-40B4-BE49-F238E27FC236}">
                <a16:creationId xmlns:a16="http://schemas.microsoft.com/office/drawing/2014/main" id="{F9FF7BF6-6069-4337-8329-7E24B18BEBE4}"/>
              </a:ext>
            </a:extLst>
          </p:cNvPr>
          <p:cNvGraphicFramePr>
            <a:graphicFrameLocks noGrp="1"/>
          </p:cNvGraphicFramePr>
          <p:nvPr>
            <p:ph sz="half" idx="4294967295"/>
            <p:extLst>
              <p:ext uri="{D42A27DB-BD31-4B8C-83A1-F6EECF244321}">
                <p14:modId xmlns:p14="http://schemas.microsoft.com/office/powerpoint/2010/main" val="650740945"/>
              </p:ext>
            </p:extLst>
          </p:nvPr>
        </p:nvGraphicFramePr>
        <p:xfrm>
          <a:off x="1041280" y="878860"/>
          <a:ext cx="10515600" cy="5790820"/>
        </p:xfrm>
        <a:graphic>
          <a:graphicData uri="http://schemas.openxmlformats.org/drawingml/2006/table">
            <a:tbl>
              <a:tblPr firstRow="1" firstCol="1" bandRow="1"/>
              <a:tblGrid>
                <a:gridCol w="5465610">
                  <a:extLst>
                    <a:ext uri="{9D8B030D-6E8A-4147-A177-3AD203B41FA5}">
                      <a16:colId xmlns:a16="http://schemas.microsoft.com/office/drawing/2014/main" val="466582578"/>
                    </a:ext>
                  </a:extLst>
                </a:gridCol>
                <a:gridCol w="5049990">
                  <a:extLst>
                    <a:ext uri="{9D8B030D-6E8A-4147-A177-3AD203B41FA5}">
                      <a16:colId xmlns:a16="http://schemas.microsoft.com/office/drawing/2014/main" val="3046449094"/>
                    </a:ext>
                  </a:extLst>
                </a:gridCol>
              </a:tblGrid>
              <a:tr h="881441">
                <a:tc>
                  <a:txBody>
                    <a:bodyPr/>
                    <a:lstStyle/>
                    <a:p>
                      <a:pPr marL="0" marR="0">
                        <a:lnSpc>
                          <a:spcPct val="115000"/>
                        </a:lnSpc>
                        <a:spcBef>
                          <a:spcPts val="0"/>
                        </a:spcBef>
                        <a:spcAft>
                          <a:spcPts val="0"/>
                        </a:spcAft>
                      </a:pPr>
                      <a:r>
                        <a:rPr lang="en-US" sz="2000" dirty="0" err="1">
                          <a:effectLst/>
                          <a:latin typeface="Arial" panose="020B0604020202020204" pitchFamily="34" charset="0"/>
                          <a:ea typeface="Calibri" panose="020F0502020204030204" pitchFamily="34" charset="0"/>
                          <a:cs typeface="Arial" panose="020B0604020202020204" pitchFamily="34" charset="0"/>
                        </a:rPr>
                        <a:t>τί</a:t>
                      </a:r>
                      <a:r>
                        <a:rPr lang="en-US" sz="2000" dirty="0">
                          <a:effectLst/>
                          <a:latin typeface="Arial" panose="020B0604020202020204" pitchFamily="34" charset="0"/>
                          <a:ea typeface="Calibri" panose="020F0502020204030204" pitchFamily="34" charset="0"/>
                          <a:cs typeface="Arial" panose="020B0604020202020204" pitchFamily="34" charset="0"/>
                        </a:rPr>
                        <a:t> π</a:t>
                      </a:r>
                      <a:r>
                        <a:rPr lang="en-US" sz="2000" dirty="0" err="1">
                          <a:effectLst/>
                          <a:latin typeface="Arial" panose="020B0604020202020204" pitchFamily="34" charset="0"/>
                          <a:ea typeface="Calibri" panose="020F0502020204030204" pitchFamily="34" charset="0"/>
                          <a:cs typeface="Arial" panose="020B0604020202020204" pitchFamily="34" charset="0"/>
                        </a:rPr>
                        <a:t>ρῶτον</a:t>
                      </a:r>
                      <a:r>
                        <a:rPr lang="en-US" sz="2000" dirty="0">
                          <a:effectLst/>
                          <a:latin typeface="Arial" panose="020B0604020202020204" pitchFamily="34" charset="0"/>
                          <a:ea typeface="Calibri" panose="020F0502020204030204" pitchFamily="34" charset="0"/>
                          <a:cs typeface="Arial" panose="020B0604020202020204" pitchFamily="34" charset="0"/>
                        </a:rPr>
                        <a:t> κατα</a:t>
                      </a:r>
                      <a:r>
                        <a:rPr lang="en-US" sz="2000" dirty="0" err="1">
                          <a:effectLst/>
                          <a:latin typeface="Arial" panose="020B0604020202020204" pitchFamily="34" charset="0"/>
                          <a:ea typeface="Calibri" panose="020F0502020204030204" pitchFamily="34" charset="0"/>
                          <a:cs typeface="Arial" panose="020B0604020202020204" pitchFamily="34" charset="0"/>
                        </a:rPr>
                        <a:t>λέξω</a:t>
                      </a:r>
                      <a:r>
                        <a:rPr lang="en-US" sz="2000" dirty="0">
                          <a:effectLst/>
                          <a:latin typeface="Arial" panose="020B0604020202020204" pitchFamily="34" charset="0"/>
                          <a:ea typeface="Calibri" panose="020F0502020204030204" pitchFamily="34" charset="0"/>
                          <a:cs typeface="Arial" panose="020B0604020202020204" pitchFamily="34" charset="0"/>
                        </a:rPr>
                        <a:t>; ἐπ</a:t>
                      </a:r>
                      <a:r>
                        <a:rPr lang="en-US" sz="2000" dirty="0" err="1">
                          <a:effectLst/>
                          <a:latin typeface="Arial" panose="020B0604020202020204" pitchFamily="34" charset="0"/>
                          <a:ea typeface="Calibri" panose="020F0502020204030204" pitchFamily="34" charset="0"/>
                          <a:cs typeface="Arial" panose="020B0604020202020204" pitchFamily="34" charset="0"/>
                        </a:rPr>
                        <a:t>εὶ</a:t>
                      </a:r>
                      <a:r>
                        <a:rPr lang="en-US" sz="2000" dirty="0">
                          <a:effectLst/>
                          <a:latin typeface="Arial" panose="020B0604020202020204" pitchFamily="34" charset="0"/>
                          <a:ea typeface="Calibri" panose="020F0502020204030204" pitchFamily="34" charset="0"/>
                          <a:cs typeface="Arial" panose="020B0604020202020204" pitchFamily="34" charset="0"/>
                        </a:rPr>
                        <a:t> π</a:t>
                      </a:r>
                      <a:r>
                        <a:rPr lang="en-US" sz="2000" dirty="0" err="1">
                          <a:effectLst/>
                          <a:latin typeface="Arial" panose="020B0604020202020204" pitchFamily="34" charset="0"/>
                          <a:ea typeface="Calibri" panose="020F0502020204030204" pitchFamily="34" charset="0"/>
                          <a:cs typeface="Arial" panose="020B0604020202020204" pitchFamily="34" charset="0"/>
                        </a:rPr>
                        <a:t>άρ</a:t>
                      </a:r>
                      <a:r>
                        <a:rPr lang="en-US" sz="2000" dirty="0">
                          <a:effectLst/>
                          <a:latin typeface="Arial" panose="020B0604020202020204" pitchFamily="34" charset="0"/>
                          <a:ea typeface="Calibri" panose="020F0502020204030204" pitchFamily="34" charset="0"/>
                          <a:cs typeface="Arial" panose="020B0604020202020204" pitchFamily="34" charset="0"/>
                        </a:rPr>
                        <a:t>α μυρία εἰπεῖ (11)</a:t>
                      </a:r>
                    </a:p>
                    <a:p>
                      <a:pPr marL="0" marR="0">
                        <a:lnSpc>
                          <a:spcPct val="115000"/>
                        </a:lnSpc>
                        <a:spcBef>
                          <a:spcPts val="0"/>
                        </a:spcBef>
                        <a:spcAft>
                          <a:spcPts val="0"/>
                        </a:spcAft>
                      </a:pPr>
                      <a:r>
                        <a:rPr lang="en-US" sz="2000" dirty="0" err="1">
                          <a:effectLst/>
                          <a:latin typeface="Arial" panose="020B0604020202020204" pitchFamily="34" charset="0"/>
                          <a:ea typeface="Calibri" panose="020F0502020204030204" pitchFamily="34" charset="0"/>
                          <a:cs typeface="Arial" panose="020B0604020202020204" pitchFamily="34" charset="0"/>
                        </a:rPr>
                        <a:t>οἷσι</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b="1"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θεοὶ</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τὸν</a:t>
                      </a: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2000"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ἄριστον</a:t>
                      </a: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ἐτίμησ</a:t>
                      </a:r>
                      <a:r>
                        <a:rPr lang="en-US" sz="2000" dirty="0">
                          <a:effectLst/>
                          <a:latin typeface="Arial" panose="020B0604020202020204" pitchFamily="34" charset="0"/>
                          <a:ea typeface="Calibri" panose="020F0502020204030204" pitchFamily="34" charset="0"/>
                          <a:cs typeface="Arial" panose="020B0604020202020204" pitchFamily="34" charset="0"/>
                        </a:rPr>
                        <a:t>αν </a:t>
                      </a: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βασιλήων</a:t>
                      </a:r>
                      <a:r>
                        <a:rPr lang="en-US" sz="2000" dirty="0">
                          <a:effectLst/>
                          <a:latin typeface="Arial" panose="020B0604020202020204" pitchFamily="34" charset="0"/>
                          <a:ea typeface="Calibri" panose="020F0502020204030204" pitchFamily="34" charset="0"/>
                          <a:cs typeface="Arial" panose="020B0604020202020204" pitchFamily="34" charset="0"/>
                        </a:rPr>
                        <a:t>.</a:t>
                      </a:r>
                    </a:p>
                  </a:txBody>
                  <a:tcPr marL="51816" marR="51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What shall I first set down? For countless to record are the honors that </a:t>
                      </a:r>
                      <a:r>
                        <a:rPr lang="en-US" sz="24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the gods</a:t>
                      </a:r>
                      <a:r>
                        <a:rPr lang="en-US" sz="2400" dirty="0">
                          <a:effectLst/>
                          <a:latin typeface="Arial" panose="020B0604020202020204" pitchFamily="34" charset="0"/>
                          <a:ea typeface="Calibri" panose="020F0502020204030204" pitchFamily="34" charset="0"/>
                          <a:cs typeface="Arial" panose="020B0604020202020204" pitchFamily="34" charset="0"/>
                        </a:rPr>
                        <a:t> have bestowed upon </a:t>
                      </a:r>
                      <a:r>
                        <a:rPr lang="en-US" sz="24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the best of kings</a:t>
                      </a:r>
                      <a:r>
                        <a:rPr lang="en-US" sz="2400" dirty="0">
                          <a:effectLst/>
                          <a:latin typeface="Arial" panose="020B0604020202020204" pitchFamily="34" charset="0"/>
                          <a:ea typeface="Calibri" panose="020F0502020204030204" pitchFamily="34" charset="0"/>
                          <a:cs typeface="Arial" panose="020B0604020202020204" pitchFamily="34" charset="0"/>
                        </a:rPr>
                        <a:t>.</a:t>
                      </a:r>
                    </a:p>
                  </a:txBody>
                  <a:tcPr marL="51816" marR="51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5290561"/>
                  </a:ext>
                </a:extLst>
              </a:tr>
              <a:tr h="232899">
                <a:tc>
                  <a:txBody>
                    <a:bodyPr/>
                    <a:lstStyle/>
                    <a:p>
                      <a:pPr marL="0" marR="0">
                        <a:lnSpc>
                          <a:spcPct val="115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16" marR="51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16" marR="51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6052470"/>
                  </a:ext>
                </a:extLst>
              </a:tr>
              <a:tr h="232899">
                <a:tc>
                  <a:txBody>
                    <a:bodyPr/>
                    <a:lstStyle/>
                    <a:p>
                      <a:pPr marL="0" marR="0">
                        <a:lnSpc>
                          <a:spcPct val="115000"/>
                        </a:lnSpc>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16" marR="51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16" marR="51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4902761"/>
                  </a:ext>
                </a:extLst>
              </a:tr>
              <a:tr h="881441">
                <a:tc>
                  <a:txBody>
                    <a:bodyPr/>
                    <a:lstStyle/>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Suscepit autem </a:t>
                      </a:r>
                      <a:r>
                        <a:rPr lang="en-US" sz="2000" b="1"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vita hominum consuetudo</a:t>
                      </a:r>
                      <a:r>
                        <a:rPr lang="en-US" sz="2000" b="1" u="heavy"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que communis</a:t>
                      </a:r>
                      <a:r>
                        <a:rPr lang="en-US" sz="2000" b="1" u="none"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2000" dirty="0">
                          <a:effectLst/>
                          <a:latin typeface="Arial" panose="020B0604020202020204" pitchFamily="34" charset="0"/>
                          <a:ea typeface="Calibri" panose="020F0502020204030204" pitchFamily="34" charset="0"/>
                          <a:cs typeface="Arial" panose="020B0604020202020204" pitchFamily="34" charset="0"/>
                        </a:rPr>
                        <a:t>ut </a:t>
                      </a:r>
                      <a:r>
                        <a:rPr lang="en-US" sz="2000" u="none" dirty="0">
                          <a:effectLst/>
                          <a:latin typeface="Arial" panose="020B0604020202020204" pitchFamily="34" charset="0"/>
                          <a:ea typeface="Calibri" panose="020F0502020204030204" pitchFamily="34" charset="0"/>
                          <a:cs typeface="Arial" panose="020B0604020202020204" pitchFamily="34" charset="0"/>
                        </a:rPr>
                        <a:t>beneficiis excellentis </a:t>
                      </a:r>
                      <a:r>
                        <a:rPr lang="en-US" sz="2000" b="1"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viros</a:t>
                      </a:r>
                      <a:r>
                        <a:rPr lang="en-US" sz="2000" dirty="0">
                          <a:effectLst/>
                          <a:latin typeface="Arial" panose="020B0604020202020204" pitchFamily="34" charset="0"/>
                          <a:ea typeface="Calibri" panose="020F0502020204030204" pitchFamily="34" charset="0"/>
                          <a:cs typeface="Arial" panose="020B0604020202020204" pitchFamily="34" charset="0"/>
                        </a:rPr>
                        <a:t> in caelum </a:t>
                      </a:r>
                      <a:r>
                        <a:rPr lang="en-US" sz="2000" b="0" dirty="0">
                          <a:effectLst/>
                          <a:latin typeface="Arial" panose="020B0604020202020204" pitchFamily="34" charset="0"/>
                          <a:ea typeface="Calibri" panose="020F0502020204030204" pitchFamily="34" charset="0"/>
                          <a:cs typeface="Arial" panose="020B0604020202020204" pitchFamily="34" charset="0"/>
                        </a:rPr>
                        <a:t>fama ac voluntate tollerent. Hinc Hercules hinc Castor et Pollux hinc Aesculapius hinc Liber etiam... hinc etiam Romulum, quem quidam eundem esse Quirinum putant. Quorum </a:t>
                      </a:r>
                      <a:r>
                        <a:rPr lang="en-US" sz="2000" dirty="0">
                          <a:effectLst/>
                          <a:latin typeface="Arial" panose="020B0604020202020204" pitchFamily="34" charset="0"/>
                          <a:ea typeface="Calibri" panose="020F0502020204030204" pitchFamily="34" charset="0"/>
                          <a:cs typeface="Arial" panose="020B0604020202020204" pitchFamily="34" charset="0"/>
                        </a:rPr>
                        <a:t>cum remanerent animi atque aeternitate fruerentur, rite di sunt habiti, cum et optimi essent et aeterni.</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Moreover </a:t>
                      </a: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human experience and common custom</a:t>
                      </a:r>
                      <a:r>
                        <a:rPr lang="en-US" sz="2000" dirty="0">
                          <a:effectLst/>
                          <a:latin typeface="Arial" panose="020B0604020202020204" pitchFamily="34" charset="0"/>
                          <a:ea typeface="Calibri" panose="020F0502020204030204" pitchFamily="34" charset="0"/>
                          <a:cs typeface="Arial" panose="020B0604020202020204" pitchFamily="34" charset="0"/>
                        </a:rPr>
                        <a:t> have begun to elevate, by free-will and in story, </a:t>
                      </a: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men</a:t>
                      </a:r>
                      <a:r>
                        <a:rPr lang="en-US" sz="2000" dirty="0">
                          <a:effectLst/>
                          <a:latin typeface="Arial" panose="020B0604020202020204" pitchFamily="34" charset="0"/>
                          <a:ea typeface="Calibri" panose="020F0502020204030204" pitchFamily="34" charset="0"/>
                          <a:cs typeface="Arial" panose="020B0604020202020204" pitchFamily="34" charset="0"/>
                        </a:rPr>
                        <a:t> into heaven on account of </a:t>
                      </a:r>
                      <a:r>
                        <a:rPr lang="en-US" sz="2000" b="0" u="none" dirty="0">
                          <a:effectLst/>
                          <a:latin typeface="Arial" panose="020B0604020202020204" pitchFamily="34" charset="0"/>
                          <a:ea typeface="Calibri" panose="020F0502020204030204" pitchFamily="34" charset="0"/>
                          <a:cs typeface="Arial" panose="020B0604020202020204" pitchFamily="34" charset="0"/>
                        </a:rPr>
                        <a:t>their excellent deeds. Hence Hercules, Castor and Pollux, Aesculapius, and even Liber... hence even Romulus, who certain men think is the same as Quirinus. Of these men, they have duly been made gods beca</a:t>
                      </a:r>
                      <a:r>
                        <a:rPr lang="en-US" sz="2000" dirty="0">
                          <a:effectLst/>
                          <a:latin typeface="Arial" panose="020B0604020202020204" pitchFamily="34" charset="0"/>
                          <a:ea typeface="Calibri" panose="020F0502020204030204" pitchFamily="34" charset="0"/>
                          <a:cs typeface="Arial" panose="020B0604020202020204" pitchFamily="34" charset="0"/>
                        </a:rPr>
                        <a:t>use their souls endured and they enjoyed eternal life, since they were both the best and immortal. </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833054"/>
                  </a:ext>
                </a:extLst>
              </a:tr>
            </a:tbl>
          </a:graphicData>
        </a:graphic>
      </p:graphicFrame>
      <p:sp>
        <p:nvSpPr>
          <p:cNvPr id="3" name="Arrow: Down 2">
            <a:extLst>
              <a:ext uri="{FF2B5EF4-FFF2-40B4-BE49-F238E27FC236}">
                <a16:creationId xmlns:a16="http://schemas.microsoft.com/office/drawing/2014/main" id="{18FB851D-447D-4588-A653-422435596DE0}"/>
              </a:ext>
            </a:extLst>
          </p:cNvPr>
          <p:cNvSpPr/>
          <p:nvPr/>
        </p:nvSpPr>
        <p:spPr>
          <a:xfrm>
            <a:off x="325288" y="905774"/>
            <a:ext cx="715992" cy="1362973"/>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9D1A788E-9424-4AEE-8304-7E56E17CC732}"/>
              </a:ext>
            </a:extLst>
          </p:cNvPr>
          <p:cNvSpPr/>
          <p:nvPr/>
        </p:nvSpPr>
        <p:spPr>
          <a:xfrm flipV="1">
            <a:off x="325288" y="3692023"/>
            <a:ext cx="715992" cy="1362973"/>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578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3ACC7-CC91-4812-B45A-BCD145ABE415}"/>
              </a:ext>
            </a:extLst>
          </p:cNvPr>
          <p:cNvSpPr>
            <a:spLocks noGrp="1"/>
          </p:cNvSpPr>
          <p:nvPr>
            <p:ph type="title"/>
          </p:nvPr>
        </p:nvSpPr>
        <p:spPr>
          <a:xfrm>
            <a:off x="838200" y="365126"/>
            <a:ext cx="10515600" cy="894332"/>
          </a:xfrm>
        </p:spPr>
        <p:txBody>
          <a:bodyPr/>
          <a:lstStyle/>
          <a:p>
            <a:pPr algn="ctr"/>
            <a:r>
              <a:rPr lang="en-US" dirty="0">
                <a:latin typeface="Arial" panose="020B0604020202020204" pitchFamily="34" charset="0"/>
                <a:cs typeface="Arial" panose="020B0604020202020204" pitchFamily="34" charset="0"/>
              </a:rPr>
              <a:t>IV. </a:t>
            </a:r>
            <a:r>
              <a:rPr lang="en-US" i="1" dirty="0">
                <a:latin typeface="Arial" panose="020B0604020202020204" pitchFamily="34" charset="0"/>
                <a:cs typeface="Arial" panose="020B0604020202020204" pitchFamily="34" charset="0"/>
              </a:rPr>
              <a:t>Carmen</a:t>
            </a:r>
            <a:r>
              <a:rPr lang="en-US" dirty="0">
                <a:latin typeface="Arial" panose="020B0604020202020204" pitchFamily="34" charset="0"/>
                <a:cs typeface="Arial" panose="020B0604020202020204" pitchFamily="34" charset="0"/>
              </a:rPr>
              <a:t> 4.5.29-40</a:t>
            </a:r>
          </a:p>
        </p:txBody>
      </p:sp>
      <p:graphicFrame>
        <p:nvGraphicFramePr>
          <p:cNvPr id="4" name="Content Placeholder 3">
            <a:extLst>
              <a:ext uri="{FF2B5EF4-FFF2-40B4-BE49-F238E27FC236}">
                <a16:creationId xmlns:a16="http://schemas.microsoft.com/office/drawing/2014/main" id="{A3AD8EA4-8649-4896-B63A-404B2520755F}"/>
              </a:ext>
            </a:extLst>
          </p:cNvPr>
          <p:cNvGraphicFramePr>
            <a:graphicFrameLocks noGrp="1"/>
          </p:cNvGraphicFramePr>
          <p:nvPr>
            <p:ph idx="1"/>
            <p:extLst>
              <p:ext uri="{D42A27DB-BD31-4B8C-83A1-F6EECF244321}">
                <p14:modId xmlns:p14="http://schemas.microsoft.com/office/powerpoint/2010/main" val="1232236892"/>
              </p:ext>
            </p:extLst>
          </p:nvPr>
        </p:nvGraphicFramePr>
        <p:xfrm>
          <a:off x="585216" y="1345721"/>
          <a:ext cx="10266815" cy="5244859"/>
        </p:xfrm>
        <a:graphic>
          <a:graphicData uri="http://schemas.openxmlformats.org/drawingml/2006/table">
            <a:tbl>
              <a:tblPr firstRow="1" firstCol="1" bandRow="1"/>
              <a:tblGrid>
                <a:gridCol w="4571921">
                  <a:extLst>
                    <a:ext uri="{9D8B030D-6E8A-4147-A177-3AD203B41FA5}">
                      <a16:colId xmlns:a16="http://schemas.microsoft.com/office/drawing/2014/main" val="3293952127"/>
                    </a:ext>
                  </a:extLst>
                </a:gridCol>
                <a:gridCol w="5694894">
                  <a:extLst>
                    <a:ext uri="{9D8B030D-6E8A-4147-A177-3AD203B41FA5}">
                      <a16:colId xmlns:a16="http://schemas.microsoft.com/office/drawing/2014/main" val="217103769"/>
                    </a:ext>
                  </a:extLst>
                </a:gridCol>
              </a:tblGrid>
              <a:tr h="5244859">
                <a:tc>
                  <a:txBody>
                    <a:bodyPr/>
                    <a:lstStyle/>
                    <a:p>
                      <a:pPr marL="0" marR="0">
                        <a:lnSpc>
                          <a:spcPct val="107000"/>
                        </a:lnSpc>
                        <a:spcBef>
                          <a:spcPts val="0"/>
                        </a:spcBef>
                        <a:spcAft>
                          <a:spcPts val="0"/>
                        </a:spcAft>
                      </a:pPr>
                      <a:r>
                        <a:rPr lang="en-US" sz="2000" dirty="0" err="1">
                          <a:effectLst/>
                          <a:latin typeface="Arial" panose="020B0604020202020204" pitchFamily="34" charset="0"/>
                          <a:ea typeface="Calibri" panose="020F0502020204030204" pitchFamily="34" charset="0"/>
                          <a:cs typeface="Arial" panose="020B0604020202020204" pitchFamily="34" charset="0"/>
                        </a:rPr>
                        <a:t>condit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quisque</a:t>
                      </a:r>
                      <a:r>
                        <a:rPr lang="en-US" sz="2000" dirty="0">
                          <a:effectLst/>
                          <a:latin typeface="Arial" panose="020B0604020202020204" pitchFamily="34" charset="0"/>
                          <a:ea typeface="Calibri" panose="020F0502020204030204" pitchFamily="34" charset="0"/>
                          <a:cs typeface="Arial" panose="020B0604020202020204" pitchFamily="34" charset="0"/>
                        </a:rPr>
                        <a:t> diem </a:t>
                      </a:r>
                      <a:r>
                        <a:rPr lang="en-US" sz="2000" dirty="0" err="1">
                          <a:effectLst/>
                          <a:latin typeface="Arial" panose="020B0604020202020204" pitchFamily="34" charset="0"/>
                          <a:ea typeface="Calibri" panose="020F0502020204030204" pitchFamily="34" charset="0"/>
                          <a:cs typeface="Arial" panose="020B0604020202020204" pitchFamily="34" charset="0"/>
                        </a:rPr>
                        <a:t>collibus</a:t>
                      </a:r>
                      <a:r>
                        <a:rPr lang="en-US" sz="2000" dirty="0">
                          <a:effectLst/>
                          <a:latin typeface="Arial" panose="020B0604020202020204" pitchFamily="34" charset="0"/>
                          <a:ea typeface="Calibri" panose="020F0502020204030204" pitchFamily="34" charset="0"/>
                          <a:cs typeface="Arial" panose="020B0604020202020204" pitchFamily="34" charset="0"/>
                        </a:rPr>
                        <a:t> in suis</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et </a:t>
                      </a:r>
                      <a:r>
                        <a:rPr lang="en-US" sz="2000" dirty="0" err="1">
                          <a:effectLst/>
                          <a:latin typeface="Arial" panose="020B0604020202020204" pitchFamily="34" charset="0"/>
                          <a:ea typeface="Calibri" panose="020F0502020204030204" pitchFamily="34" charset="0"/>
                          <a:cs typeface="Arial" panose="020B0604020202020204" pitchFamily="34" charset="0"/>
                        </a:rPr>
                        <a:t>vitem</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viduas</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ducit</a:t>
                      </a:r>
                      <a:r>
                        <a:rPr lang="en-US" sz="2000" dirty="0">
                          <a:effectLst/>
                          <a:latin typeface="Arial" panose="020B0604020202020204" pitchFamily="34" charset="0"/>
                          <a:ea typeface="Calibri" panose="020F0502020204030204" pitchFamily="34" charset="0"/>
                          <a:cs typeface="Arial" panose="020B0604020202020204" pitchFamily="34" charset="0"/>
                        </a:rPr>
                        <a:t> ad arbores;   (30)</a:t>
                      </a:r>
                    </a:p>
                    <a:p>
                      <a:pPr marL="0" marR="0">
                        <a:lnSpc>
                          <a:spcPct val="107000"/>
                        </a:lnSpc>
                        <a:spcBef>
                          <a:spcPts val="0"/>
                        </a:spcBef>
                        <a:spcAft>
                          <a:spcPts val="0"/>
                        </a:spcAft>
                      </a:pPr>
                      <a:r>
                        <a:rPr lang="en-US" sz="2000" dirty="0" err="1">
                          <a:effectLst/>
                          <a:latin typeface="Arial" panose="020B0604020202020204" pitchFamily="34" charset="0"/>
                          <a:ea typeface="Calibri" panose="020F0502020204030204" pitchFamily="34" charset="0"/>
                          <a:cs typeface="Arial" panose="020B0604020202020204" pitchFamily="34" charset="0"/>
                        </a:rPr>
                        <a:t>hinc</a:t>
                      </a:r>
                      <a:r>
                        <a:rPr lang="en-US" sz="2000" dirty="0">
                          <a:effectLst/>
                          <a:latin typeface="Arial" panose="020B0604020202020204" pitchFamily="34" charset="0"/>
                          <a:ea typeface="Calibri" panose="020F0502020204030204" pitchFamily="34" charset="0"/>
                          <a:cs typeface="Arial" panose="020B0604020202020204" pitchFamily="34" charset="0"/>
                        </a:rPr>
                        <a:t> ad vina </a:t>
                      </a:r>
                      <a:r>
                        <a:rPr lang="en-US" sz="2000" dirty="0" err="1">
                          <a:effectLst/>
                          <a:latin typeface="Arial" panose="020B0604020202020204" pitchFamily="34" charset="0"/>
                          <a:ea typeface="Calibri" panose="020F0502020204030204" pitchFamily="34" charset="0"/>
                          <a:cs typeface="Arial" panose="020B0604020202020204" pitchFamily="34" charset="0"/>
                        </a:rPr>
                        <a:t>redit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laetus</a:t>
                      </a:r>
                      <a:r>
                        <a:rPr lang="en-US" sz="2000" dirty="0">
                          <a:effectLst/>
                          <a:latin typeface="Arial" panose="020B0604020202020204" pitchFamily="34" charset="0"/>
                          <a:ea typeface="Calibri" panose="020F0502020204030204" pitchFamily="34" charset="0"/>
                          <a:cs typeface="Arial" panose="020B0604020202020204" pitchFamily="34" charset="0"/>
                        </a:rPr>
                        <a:t> et </a:t>
                      </a:r>
                      <a:r>
                        <a:rPr lang="en-US" sz="2000" dirty="0" err="1">
                          <a:effectLst/>
                          <a:latin typeface="Arial" panose="020B0604020202020204" pitchFamily="34" charset="0"/>
                          <a:ea typeface="Calibri" panose="020F0502020204030204" pitchFamily="34" charset="0"/>
                          <a:cs typeface="Arial" panose="020B0604020202020204" pitchFamily="34" charset="0"/>
                        </a:rPr>
                        <a:t>alteris</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b="1"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te</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mensis</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adhibet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deum</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2000" b="1"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te</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multa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prece</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b="1"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te</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prosequitur</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mero</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dirty="0" err="1">
                          <a:effectLst/>
                          <a:latin typeface="Arial" panose="020B0604020202020204" pitchFamily="34" charset="0"/>
                          <a:ea typeface="Calibri" panose="020F0502020204030204" pitchFamily="34" charset="0"/>
                          <a:cs typeface="Arial" panose="020B0604020202020204" pitchFamily="34" charset="0"/>
                        </a:rPr>
                        <a:t>defuso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pateris</a:t>
                      </a:r>
                      <a:r>
                        <a:rPr lang="en-US" sz="2000" dirty="0">
                          <a:effectLst/>
                          <a:latin typeface="Arial" panose="020B0604020202020204" pitchFamily="34" charset="0"/>
                          <a:ea typeface="Calibri" panose="020F0502020204030204" pitchFamily="34" charset="0"/>
                          <a:cs typeface="Arial" panose="020B0604020202020204" pitchFamily="34" charset="0"/>
                        </a:rPr>
                        <a:t> et </a:t>
                      </a:r>
                      <a:r>
                        <a:rPr lang="en-US" sz="2000" dirty="0" err="1">
                          <a:effectLst/>
                          <a:latin typeface="Arial" panose="020B0604020202020204" pitchFamily="34" charset="0"/>
                          <a:ea typeface="Calibri" panose="020F0502020204030204" pitchFamily="34" charset="0"/>
                          <a:cs typeface="Arial" panose="020B0604020202020204" pitchFamily="34" charset="0"/>
                        </a:rPr>
                        <a:t>Laribus</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b="1" u="heavy"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tuum</a:t>
                      </a:r>
                      <a:endPar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dirty="0" err="1">
                          <a:effectLst/>
                          <a:latin typeface="Arial" panose="020B0604020202020204" pitchFamily="34" charset="0"/>
                          <a:ea typeface="Calibri" panose="020F0502020204030204" pitchFamily="34" charset="0"/>
                          <a:cs typeface="Arial" panose="020B0604020202020204" pitchFamily="34" charset="0"/>
                        </a:rPr>
                        <a:t>miscet</a:t>
                      </a:r>
                      <a:r>
                        <a:rPr lang="en-US" sz="2000" dirty="0">
                          <a:effectLst/>
                          <a:latin typeface="Arial" panose="020B0604020202020204" pitchFamily="34" charset="0"/>
                          <a:ea typeface="Calibri" panose="020F0502020204030204" pitchFamily="34" charset="0"/>
                          <a:cs typeface="Arial" panose="020B0604020202020204" pitchFamily="34" charset="0"/>
                        </a:rPr>
                        <a:t> numen, </a:t>
                      </a:r>
                      <a:r>
                        <a:rPr lang="en-US" sz="2000" dirty="0" err="1">
                          <a:effectLst/>
                          <a:latin typeface="Arial" panose="020B0604020202020204" pitchFamily="34" charset="0"/>
                          <a:ea typeface="Calibri" panose="020F0502020204030204" pitchFamily="34" charset="0"/>
                          <a:cs typeface="Arial" panose="020B0604020202020204" pitchFamily="34" charset="0"/>
                        </a:rPr>
                        <a:t>uti</a:t>
                      </a:r>
                      <a:r>
                        <a:rPr lang="en-US" sz="2000" dirty="0">
                          <a:effectLst/>
                          <a:latin typeface="Arial" panose="020B0604020202020204" pitchFamily="34" charset="0"/>
                          <a:ea typeface="Calibri" panose="020F0502020204030204" pitchFamily="34" charset="0"/>
                          <a:cs typeface="Arial" panose="020B0604020202020204" pitchFamily="34" charset="0"/>
                        </a:rPr>
                        <a:t> Graecia </a:t>
                      </a:r>
                      <a:r>
                        <a:rPr lang="en-US" sz="2000" dirty="0" err="1">
                          <a:effectLst/>
                          <a:latin typeface="Arial" panose="020B0604020202020204" pitchFamily="34" charset="0"/>
                          <a:ea typeface="Calibri" panose="020F0502020204030204" pitchFamily="34" charset="0"/>
                          <a:cs typeface="Arial" panose="020B0604020202020204" pitchFamily="34" charset="0"/>
                        </a:rPr>
                        <a:t>Castoris</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(35)</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et </a:t>
                      </a:r>
                      <a:r>
                        <a:rPr lang="en-US" sz="2000" dirty="0" err="1">
                          <a:effectLst/>
                          <a:latin typeface="Arial" panose="020B0604020202020204" pitchFamily="34" charset="0"/>
                          <a:ea typeface="Calibri" panose="020F0502020204030204" pitchFamily="34" charset="0"/>
                          <a:cs typeface="Arial" panose="020B0604020202020204" pitchFamily="34" charset="0"/>
                        </a:rPr>
                        <a:t>magni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memor</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Herculis</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“longas o </a:t>
                      </a:r>
                      <a:r>
                        <a:rPr lang="en-US" sz="2000" dirty="0" err="1">
                          <a:effectLst/>
                          <a:latin typeface="Arial" panose="020B0604020202020204" pitchFamily="34" charset="0"/>
                          <a:ea typeface="Calibri" panose="020F0502020204030204" pitchFamily="34" charset="0"/>
                          <a:cs typeface="Arial" panose="020B0604020202020204" pitchFamily="34" charset="0"/>
                        </a:rPr>
                        <a:t>utinam</a:t>
                      </a:r>
                      <a:r>
                        <a:rPr lang="en-US" sz="2000" dirty="0">
                          <a:effectLst/>
                          <a:latin typeface="Arial" panose="020B0604020202020204" pitchFamily="34" charset="0"/>
                          <a:ea typeface="Calibri" panose="020F0502020204030204" pitchFamily="34" charset="0"/>
                          <a:cs typeface="Arial" panose="020B0604020202020204" pitchFamily="34" charset="0"/>
                        </a:rPr>
                        <a:t>, dux bone, ferias</a:t>
                      </a:r>
                    </a:p>
                    <a:p>
                      <a:pPr marL="0" marR="0">
                        <a:lnSpc>
                          <a:spcPct val="107000"/>
                        </a:lnSpc>
                        <a:spcBef>
                          <a:spcPts val="0"/>
                        </a:spcBef>
                        <a:spcAft>
                          <a:spcPts val="0"/>
                        </a:spcAft>
                      </a:pPr>
                      <a:r>
                        <a:rPr lang="en-US" sz="2000" dirty="0" err="1">
                          <a:effectLst/>
                          <a:latin typeface="Arial" panose="020B0604020202020204" pitchFamily="34" charset="0"/>
                          <a:ea typeface="Calibri" panose="020F0502020204030204" pitchFamily="34" charset="0"/>
                          <a:cs typeface="Arial" panose="020B0604020202020204" pitchFamily="34" charset="0"/>
                        </a:rPr>
                        <a:t>praestes</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Hesperiae</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dicimus</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integro</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dirty="0" err="1">
                          <a:effectLst/>
                          <a:latin typeface="Arial" panose="020B0604020202020204" pitchFamily="34" charset="0"/>
                          <a:ea typeface="Calibri" panose="020F0502020204030204" pitchFamily="34" charset="0"/>
                          <a:cs typeface="Arial" panose="020B0604020202020204" pitchFamily="34" charset="0"/>
                        </a:rPr>
                        <a:t>sicci</a:t>
                      </a:r>
                      <a:r>
                        <a:rPr lang="en-US" sz="2000" dirty="0">
                          <a:effectLst/>
                          <a:latin typeface="Arial" panose="020B0604020202020204" pitchFamily="34" charset="0"/>
                          <a:ea typeface="Calibri" panose="020F0502020204030204" pitchFamily="34" charset="0"/>
                          <a:cs typeface="Arial" panose="020B0604020202020204" pitchFamily="34" charset="0"/>
                        </a:rPr>
                        <a:t> mane die, </a:t>
                      </a:r>
                      <a:r>
                        <a:rPr lang="en-US" sz="2000" dirty="0" err="1">
                          <a:effectLst/>
                          <a:latin typeface="Arial" panose="020B0604020202020204" pitchFamily="34" charset="0"/>
                          <a:ea typeface="Calibri" panose="020F0502020204030204" pitchFamily="34" charset="0"/>
                          <a:cs typeface="Arial" panose="020B0604020202020204" pitchFamily="34" charset="0"/>
                        </a:rPr>
                        <a:t>dicimus</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uvidi</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cum sol Oceano </a:t>
                      </a:r>
                      <a:r>
                        <a:rPr lang="en-US" sz="2000" dirty="0" err="1">
                          <a:effectLst/>
                          <a:latin typeface="Arial" panose="020B0604020202020204" pitchFamily="34" charset="0"/>
                          <a:ea typeface="Calibri" panose="020F0502020204030204" pitchFamily="34" charset="0"/>
                          <a:cs typeface="Arial" panose="020B0604020202020204" pitchFamily="34" charset="0"/>
                        </a:rPr>
                        <a:t>subest</a:t>
                      </a:r>
                      <a:r>
                        <a:rPr lang="en-US" sz="2000" dirty="0">
                          <a:effectLst/>
                          <a:latin typeface="Arial" panose="020B0604020202020204" pitchFamily="34" charset="0"/>
                          <a:ea typeface="Calibri" panose="020F0502020204030204" pitchFamily="34" charset="0"/>
                          <a:cs typeface="Arial" panose="020B0604020202020204" pitchFamily="34" charset="0"/>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each man spends the day in his own hills</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and joins the vine to unmarried trees; </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from this place he, happy returns to wines and he invites </a:t>
                      </a: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you</a:t>
                      </a:r>
                      <a:r>
                        <a:rPr lang="en-US" sz="2000" dirty="0">
                          <a:effectLst/>
                          <a:latin typeface="Arial" panose="020B0604020202020204" pitchFamily="34" charset="0"/>
                          <a:ea typeface="Calibri" panose="020F0502020204030204" pitchFamily="34" charset="0"/>
                          <a:cs typeface="Arial" panose="020B0604020202020204" pitchFamily="34" charset="0"/>
                        </a:rPr>
                        <a:t> as a god at the second course;</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he honors </a:t>
                      </a: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you</a:t>
                      </a:r>
                      <a:r>
                        <a:rPr lang="en-US" sz="2000" dirty="0">
                          <a:effectLst/>
                          <a:latin typeface="Arial" panose="020B0604020202020204" pitchFamily="34" charset="0"/>
                          <a:ea typeface="Calibri" panose="020F0502020204030204" pitchFamily="34" charset="0"/>
                          <a:cs typeface="Arial" panose="020B0604020202020204" pitchFamily="34" charset="0"/>
                        </a:rPr>
                        <a:t> with many a prayer, by pouring out unmixed wine from the </a:t>
                      </a:r>
                      <a:r>
                        <a:rPr lang="en-US" sz="2000" i="1" dirty="0" err="1">
                          <a:effectLst/>
                          <a:latin typeface="Arial" panose="020B0604020202020204" pitchFamily="34" charset="0"/>
                          <a:ea typeface="Calibri" panose="020F0502020204030204" pitchFamily="34" charset="0"/>
                          <a:cs typeface="Arial" panose="020B0604020202020204" pitchFamily="34" charset="0"/>
                        </a:rPr>
                        <a:t>paterae</a:t>
                      </a:r>
                      <a:r>
                        <a:rPr lang="en-US" sz="2000" dirty="0">
                          <a:effectLst/>
                          <a:latin typeface="Arial" panose="020B0604020202020204" pitchFamily="34" charset="0"/>
                          <a:ea typeface="Calibri" panose="020F0502020204030204" pitchFamily="34" charset="0"/>
                          <a:cs typeface="Arial" panose="020B0604020202020204" pitchFamily="34" charset="0"/>
                        </a:rPr>
                        <a:t>, he adds </a:t>
                      </a: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your</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i="1" dirty="0">
                          <a:effectLst/>
                          <a:latin typeface="Arial" panose="020B0604020202020204" pitchFamily="34" charset="0"/>
                          <a:ea typeface="Calibri" panose="020F0502020204030204" pitchFamily="34" charset="0"/>
                          <a:cs typeface="Arial" panose="020B0604020202020204" pitchFamily="34" charset="0"/>
                        </a:rPr>
                        <a:t>numen</a:t>
                      </a:r>
                      <a:r>
                        <a:rPr lang="en-US" sz="2000" dirty="0">
                          <a:effectLst/>
                          <a:latin typeface="Arial" panose="020B0604020202020204" pitchFamily="34" charset="0"/>
                          <a:ea typeface="Calibri" panose="020F0502020204030204" pitchFamily="34" charset="0"/>
                          <a:cs typeface="Arial" panose="020B0604020202020204" pitchFamily="34" charset="0"/>
                        </a:rPr>
                        <a:t> to the </a:t>
                      </a:r>
                      <a:r>
                        <a:rPr lang="en-US" sz="2000" i="1" dirty="0">
                          <a:effectLst/>
                          <a:latin typeface="Arial" panose="020B0604020202020204" pitchFamily="34" charset="0"/>
                          <a:ea typeface="Calibri" panose="020F0502020204030204" pitchFamily="34" charset="0"/>
                          <a:cs typeface="Arial" panose="020B0604020202020204" pitchFamily="34" charset="0"/>
                        </a:rPr>
                        <a:t>Lares</a:t>
                      </a:r>
                      <a:r>
                        <a:rPr lang="en-US" sz="2000" dirty="0">
                          <a:effectLst/>
                          <a:latin typeface="Arial" panose="020B0604020202020204" pitchFamily="34" charset="0"/>
                          <a:ea typeface="Calibri" panose="020F0502020204030204" pitchFamily="34" charset="0"/>
                          <a:cs typeface="Arial" panose="020B0604020202020204" pitchFamily="34" charset="0"/>
                        </a:rPr>
                        <a:t>, just as Greece mindful of Castor and the great Hercules.</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“Excellent leader, may you ensure continuous holidays for Italy!” We say in the morning </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with dry mouths, we say with wine,</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when the sun sets under the ocean.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2888493"/>
                  </a:ext>
                </a:extLst>
              </a:tr>
            </a:tbl>
          </a:graphicData>
        </a:graphic>
      </p:graphicFrame>
    </p:spTree>
    <p:extLst>
      <p:ext uri="{BB962C8B-B14F-4D97-AF65-F5344CB8AC3E}">
        <p14:creationId xmlns:p14="http://schemas.microsoft.com/office/powerpoint/2010/main" val="59169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69C28-5D48-447D-9A38-6F7DACFA63A3}"/>
              </a:ext>
            </a:extLst>
          </p:cNvPr>
          <p:cNvSpPr>
            <a:spLocks noGrp="1"/>
          </p:cNvSpPr>
          <p:nvPr>
            <p:ph type="title"/>
          </p:nvPr>
        </p:nvSpPr>
        <p:spPr>
          <a:xfrm>
            <a:off x="122207" y="120769"/>
            <a:ext cx="10515600" cy="483080"/>
          </a:xfrm>
        </p:spPr>
        <p:txBody>
          <a:bodyPr>
            <a:normAutofit/>
          </a:bodyPr>
          <a:lstStyle/>
          <a:p>
            <a:r>
              <a:rPr lang="en-US" sz="2800" dirty="0">
                <a:latin typeface="Arial" panose="020B0604020202020204" pitchFamily="34" charset="0"/>
                <a:cs typeface="Arial" panose="020B0604020202020204" pitchFamily="34" charset="0"/>
              </a:rPr>
              <a:t>Selected Bibliography</a:t>
            </a:r>
          </a:p>
        </p:txBody>
      </p:sp>
      <p:sp>
        <p:nvSpPr>
          <p:cNvPr id="3" name="Content Placeholder 2">
            <a:extLst>
              <a:ext uri="{FF2B5EF4-FFF2-40B4-BE49-F238E27FC236}">
                <a16:creationId xmlns:a16="http://schemas.microsoft.com/office/drawing/2014/main" id="{A8EB31B0-A0B3-455F-8FEF-C7B4CAA78A57}"/>
              </a:ext>
            </a:extLst>
          </p:cNvPr>
          <p:cNvSpPr>
            <a:spLocks noGrp="1"/>
          </p:cNvSpPr>
          <p:nvPr>
            <p:ph idx="1"/>
          </p:nvPr>
        </p:nvSpPr>
        <p:spPr>
          <a:xfrm>
            <a:off x="500332" y="534838"/>
            <a:ext cx="11300604" cy="6098875"/>
          </a:xfrm>
        </p:spPr>
        <p:txBody>
          <a:bodyPr>
            <a:noAutofit/>
          </a:bodyPr>
          <a:lstStyle/>
          <a:p>
            <a:pPr marL="233363" marR="0" indent="-233363">
              <a:lnSpc>
                <a:spcPct val="115000"/>
              </a:lnSpc>
              <a:spcBef>
                <a:spcPts val="0"/>
              </a:spcBef>
              <a:spcAft>
                <a:spcPts val="0"/>
              </a:spcAft>
              <a:buNone/>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Barchiesi, Alessandro. “Poetry, Praise, and Patronage: Simonides in Book 4 of Horace’s "Odes".”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ClAnt </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15, no. 1 (1996): 5-47.</a:t>
            </a:r>
          </a:p>
          <a:p>
            <a:pPr marL="233363" marR="0" indent="-233363">
              <a:lnSpc>
                <a:spcPct val="115000"/>
              </a:lnSpc>
              <a:spcBef>
                <a:spcPts val="0"/>
              </a:spcBef>
              <a:spcAft>
                <a:spcPts val="0"/>
              </a:spcAft>
              <a:buNone/>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Cooley, Alison E.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Res Gestae Divi Augusti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Text, Translation, and Commentary</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Cambridge: Cambridge University Press, 2009.</a:t>
            </a:r>
          </a:p>
          <a:p>
            <a:pPr marL="233363" marR="0" indent="-233363">
              <a:lnSpc>
                <a:spcPct val="115000"/>
              </a:lnSpc>
              <a:spcBef>
                <a:spcPts val="0"/>
              </a:spcBef>
              <a:spcAft>
                <a:spcPts val="0"/>
              </a:spcAft>
              <a:buNone/>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Falcão, P. B. “Horace’s Religion: A True Experience or an Augustan Artifice? The Ritual Dimension.” In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Augustan Papers: New Approaches to the Age of Augustus on the Bimillennium of his Death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edited by Cristina Pimentel, Ana Maria Lóio, Nuno Simoes Rodrigues, Rodrigo Furtado, 163-184. Georg Olms Verlag, 2021.</a:t>
            </a:r>
          </a:p>
          <a:p>
            <a:pPr marL="233363" marR="0" indent="-233363">
              <a:lnSpc>
                <a:spcPct val="115000"/>
              </a:lnSpc>
              <a:spcBef>
                <a:spcPts val="0"/>
              </a:spcBef>
              <a:spcAft>
                <a:spcPts val="0"/>
              </a:spcAft>
              <a:buNone/>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Flower, H.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The Dancing </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Lares</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and the Serpent in the Garden: Religion at the Roman Street Corner</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Princeton: Princeton University Press, 2017. </a:t>
            </a:r>
          </a:p>
          <a:p>
            <a:pPr marL="233363" marR="0" indent="-233363">
              <a:lnSpc>
                <a:spcPct val="107000"/>
              </a:lnSpc>
              <a:spcBef>
                <a:spcPts val="0"/>
              </a:spcBef>
              <a:spcAft>
                <a:spcPts val="0"/>
              </a:spcAft>
              <a:buNone/>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Hardie, Alex. “The Pindaric Sources of Horace "Odes 1.12".”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HSPh </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101 (2003): 371-404.</a:t>
            </a:r>
          </a:p>
          <a:p>
            <a:pPr marL="233363" marR="0" indent="-233363">
              <a:lnSpc>
                <a:spcPct val="115000"/>
              </a:lnSpc>
              <a:spcBef>
                <a:spcPts val="0"/>
              </a:spcBef>
              <a:spcAft>
                <a:spcPts val="0"/>
              </a:spcAft>
              <a:buNone/>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Hunter, Richard.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Theocritus:</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Encomium of Ptolemy Philadelphus</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Edited and translated by Richard Hunter. Berkeley: University of California Press, 2003. </a:t>
            </a:r>
          </a:p>
          <a:p>
            <a:pPr marL="233363" marR="0" indent="-233363">
              <a:lnSpc>
                <a:spcPct val="115000"/>
              </a:lnSpc>
              <a:spcBef>
                <a:spcPts val="0"/>
              </a:spcBef>
              <a:spcAft>
                <a:spcPts val="0"/>
              </a:spcAft>
              <a:buNone/>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The Shadow of Callimachus: Studies in the Reception of Hellenistic Poetry at Rome. </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Cambridge: Cambridge University Press, 2006. </a:t>
            </a:r>
          </a:p>
          <a:p>
            <a:pPr marL="233363" marR="0" indent="-233363">
              <a:lnSpc>
                <a:spcPct val="107000"/>
              </a:lnSpc>
              <a:spcBef>
                <a:spcPts val="0"/>
              </a:spcBef>
              <a:spcAft>
                <a:spcPts val="0"/>
              </a:spcAft>
              <a:buNone/>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Kennedy, Duncan F. “’Augustan’ and ‘Anti-Augustan’: Reflections on Terms of Reference.” In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Roman Poetry and Propaganda in the Age of Augustus</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edited by Anton Powell, 26-58. London: Bristol Classical Press, 1992.</a:t>
            </a:r>
          </a:p>
          <a:p>
            <a:pPr marL="233363" marR="0" indent="-233363">
              <a:lnSpc>
                <a:spcPct val="115000"/>
              </a:lnSpc>
              <a:spcBef>
                <a:spcPts val="0"/>
              </a:spcBef>
              <a:spcAft>
                <a:spcPts val="0"/>
              </a:spcAft>
              <a:buNone/>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Marks, R. “Augustus and I: Horace and "Horatian" Identity in "Odes" 3.14.”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AJPh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129, no. 1 (2008): 77-100.</a:t>
            </a:r>
          </a:p>
          <a:p>
            <a:pPr marL="233363" marR="0" indent="-233363">
              <a:lnSpc>
                <a:spcPct val="115000"/>
              </a:lnSpc>
              <a:spcBef>
                <a:spcPts val="0"/>
              </a:spcBef>
              <a:spcAft>
                <a:spcPts val="0"/>
              </a:spcAft>
              <a:buNone/>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Porter, David H.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Horace's Poetic Journey: A Reading of Odes 1-3</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Princeton: Princeton University Press, 1987.</a:t>
            </a:r>
          </a:p>
          <a:p>
            <a:pPr marL="233363" marR="0" indent="-233363">
              <a:lnSpc>
                <a:spcPct val="107000"/>
              </a:lnSpc>
              <a:spcBef>
                <a:spcPts val="0"/>
              </a:spcBef>
              <a:spcAft>
                <a:spcPts val="0"/>
              </a:spcAft>
              <a:buNone/>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Race, William H. “Horace’s Debt to Pindar.” In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A Companion to Horace</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edited by Gregson Davis, 147-73. Massachusetts: Blackwell Publishing, 2010. </a:t>
            </a:r>
          </a:p>
          <a:p>
            <a:pPr marL="233363" marR="0" indent="-233363">
              <a:lnSpc>
                <a:spcPct val="107000"/>
              </a:lnSpc>
              <a:spcBef>
                <a:spcPts val="0"/>
              </a:spcBef>
              <a:spcAft>
                <a:spcPts val="0"/>
              </a:spcAft>
              <a:buNone/>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Scheid, J. “To Honor the Princeps and Venerate the Gods: Public Cult, Neighbourhood Cults and Imperial Cult in Augustan Rome.” In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Augustus</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edited and translated by Jonathan Edmondson, 275-302. Edinburgh: Edinburgh University Press, 2009. </a:t>
            </a:r>
          </a:p>
          <a:p>
            <a:pPr marL="233363" marR="0" indent="-233363">
              <a:lnSpc>
                <a:spcPct val="115000"/>
              </a:lnSpc>
              <a:spcBef>
                <a:spcPts val="0"/>
              </a:spcBef>
              <a:spcAft>
                <a:spcPts val="0"/>
              </a:spcAft>
              <a:buNone/>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Syndikus, Hans Peter. “The Roman Odes.” In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A Companion to Horace</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translated by Gregson Davis and Christophe Fricker, edited by Gregson Davis, 193-209. Massachusetts: Blackwell Publishing, 2010. </a:t>
            </a:r>
          </a:p>
          <a:p>
            <a:pPr marL="233363" marR="0" indent="-233363">
              <a:lnSpc>
                <a:spcPct val="107000"/>
              </a:lnSpc>
              <a:spcBef>
                <a:spcPts val="0"/>
              </a:spcBef>
              <a:spcAft>
                <a:spcPts val="0"/>
              </a:spcAft>
              <a:buNone/>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Thomas, Richard F.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Horace Odes Book IV and Carmen Saeculare</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Edited by Richard F. Thomas. Cambridge: Cambridge University Press, 2011. </a:t>
            </a:r>
          </a:p>
          <a:p>
            <a:pPr marL="233363" marR="0" indent="-233363">
              <a:lnSpc>
                <a:spcPct val="107000"/>
              </a:lnSpc>
              <a:spcBef>
                <a:spcPts val="0"/>
              </a:spcBef>
              <a:spcAft>
                <a:spcPts val="0"/>
              </a:spcAft>
              <a:buNone/>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Tomlinson, Richard Allen. “Dining-rooms.” In</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Oxford Classical Dictionary</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Edited by Stephen Hornblower and Antony Spawforth. 3</a:t>
            </a:r>
            <a:r>
              <a:rPr lang="en-US" sz="1500" baseline="30000" dirty="0">
                <a:effectLst/>
                <a:latin typeface="Times New Roman" panose="02020603050405020304" pitchFamily="18" charset="0"/>
                <a:ea typeface="Calibri" panose="020F0502020204030204" pitchFamily="34" charset="0"/>
                <a:cs typeface="Times New Roman" panose="02020603050405020304" pitchFamily="18" charset="0"/>
              </a:rPr>
              <a:t>rd</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ed. Oxford: Oxford University Press, 1996. </a:t>
            </a:r>
          </a:p>
          <a:p>
            <a:pPr marL="233363" marR="0" indent="-233363">
              <a:lnSpc>
                <a:spcPct val="115000"/>
              </a:lnSpc>
              <a:spcBef>
                <a:spcPts val="0"/>
              </a:spcBef>
              <a:spcAft>
                <a:spcPts val="0"/>
              </a:spcAft>
              <a:buNone/>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Van Den Berg, Christopher. “The ‘Pulvinar’ in Roman Culture.” </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TAPA</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138, no. 2 (2008): 239-73. </a:t>
            </a:r>
          </a:p>
        </p:txBody>
      </p:sp>
    </p:spTree>
    <p:extLst>
      <p:ext uri="{BB962C8B-B14F-4D97-AF65-F5344CB8AC3E}">
        <p14:creationId xmlns:p14="http://schemas.microsoft.com/office/powerpoint/2010/main" val="2197467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58B1A-C583-4AE1-BDEB-20977B7E8841}"/>
              </a:ext>
            </a:extLst>
          </p:cNvPr>
          <p:cNvSpPr>
            <a:spLocks noGrp="1"/>
          </p:cNvSpPr>
          <p:nvPr>
            <p:ph type="title"/>
          </p:nvPr>
        </p:nvSpPr>
        <p:spPr>
          <a:xfrm>
            <a:off x="838200" y="198408"/>
            <a:ext cx="10515600" cy="940280"/>
          </a:xfrm>
        </p:spPr>
        <p:txBody>
          <a:bodyPr>
            <a:normAutofit/>
          </a:bodyPr>
          <a:lstStyle/>
          <a:p>
            <a:pPr algn="ctr"/>
            <a:r>
              <a:rPr lang="en-US" sz="5400" dirty="0">
                <a:latin typeface="Arial" panose="020B0604020202020204" pitchFamily="34" charset="0"/>
                <a:cs typeface="Arial" panose="020B0604020202020204" pitchFamily="34" charset="0"/>
              </a:rPr>
              <a:t>Structure</a:t>
            </a:r>
          </a:p>
        </p:txBody>
      </p:sp>
      <p:sp>
        <p:nvSpPr>
          <p:cNvPr id="3" name="Content Placeholder 2">
            <a:extLst>
              <a:ext uri="{FF2B5EF4-FFF2-40B4-BE49-F238E27FC236}">
                <a16:creationId xmlns:a16="http://schemas.microsoft.com/office/drawing/2014/main" id="{C9101D80-C2FB-4DD9-AD73-07E8532EF03E}"/>
              </a:ext>
            </a:extLst>
          </p:cNvPr>
          <p:cNvSpPr>
            <a:spLocks noGrp="1"/>
          </p:cNvSpPr>
          <p:nvPr>
            <p:ph idx="1"/>
          </p:nvPr>
        </p:nvSpPr>
        <p:spPr>
          <a:xfrm>
            <a:off x="346494" y="1285335"/>
            <a:ext cx="11499011" cy="5046453"/>
          </a:xfrm>
        </p:spPr>
        <p:txBody>
          <a:bodyPr>
            <a:normAutofit lnSpcReduction="10000"/>
          </a:bodyPr>
          <a:lstStyle/>
          <a:p>
            <a:pPr marL="0" indent="0">
              <a:lnSpc>
                <a:spcPct val="100000"/>
              </a:lnSpc>
              <a:spcBef>
                <a:spcPts val="1800"/>
              </a:spcBef>
              <a:buNone/>
            </a:pPr>
            <a:r>
              <a:rPr lang="en-US" sz="3200" dirty="0">
                <a:latin typeface="Arial" panose="020B0604020202020204" pitchFamily="34" charset="0"/>
                <a:cs typeface="Arial" panose="020B0604020202020204" pitchFamily="34" charset="0"/>
              </a:rPr>
              <a:t>I. Libations and prayers in </a:t>
            </a:r>
            <a:r>
              <a:rPr lang="en-US" sz="3200" i="1" dirty="0">
                <a:latin typeface="Arial" panose="020B0604020202020204" pitchFamily="34" charset="0"/>
                <a:cs typeface="Arial" panose="020B0604020202020204" pitchFamily="34" charset="0"/>
              </a:rPr>
              <a:t>Carmen</a:t>
            </a:r>
            <a:r>
              <a:rPr lang="en-US" sz="3200" dirty="0">
                <a:latin typeface="Arial" panose="020B0604020202020204" pitchFamily="34" charset="0"/>
                <a:cs typeface="Arial" panose="020B0604020202020204" pitchFamily="34" charset="0"/>
              </a:rPr>
              <a:t> 4.5 and </a:t>
            </a:r>
            <a:r>
              <a:rPr lang="en-US" sz="3200" i="1" dirty="0">
                <a:latin typeface="Arial" panose="020B0604020202020204" pitchFamily="34" charset="0"/>
                <a:cs typeface="Arial" panose="020B0604020202020204" pitchFamily="34" charset="0"/>
              </a:rPr>
              <a:t>Epistulae</a:t>
            </a:r>
            <a:r>
              <a:rPr lang="en-US" sz="3200" dirty="0">
                <a:latin typeface="Arial" panose="020B0604020202020204" pitchFamily="34" charset="0"/>
                <a:cs typeface="Arial" panose="020B0604020202020204" pitchFamily="34" charset="0"/>
              </a:rPr>
              <a:t> 2.1</a:t>
            </a:r>
            <a:endParaRPr lang="en-US" sz="1800" dirty="0">
              <a:latin typeface="Arial" panose="020B0604020202020204" pitchFamily="34" charset="0"/>
              <a:cs typeface="Arial" panose="020B0604020202020204" pitchFamily="34" charset="0"/>
            </a:endParaRPr>
          </a:p>
          <a:p>
            <a:pPr marL="0" indent="0">
              <a:lnSpc>
                <a:spcPct val="100000"/>
              </a:lnSpc>
              <a:spcBef>
                <a:spcPts val="1800"/>
              </a:spcBef>
              <a:buNone/>
            </a:pPr>
            <a:r>
              <a:rPr lang="en-US" sz="3200" dirty="0">
                <a:latin typeface="Arial" panose="020B0604020202020204" pitchFamily="34" charset="0"/>
                <a:cs typeface="Arial" panose="020B0604020202020204" pitchFamily="34" charset="0"/>
              </a:rPr>
              <a:t>II. Horace’s Roman models</a:t>
            </a:r>
          </a:p>
          <a:p>
            <a:pPr lvl="1">
              <a:lnSpc>
                <a:spcPct val="100000"/>
              </a:lnSpc>
              <a:spcBef>
                <a:spcPts val="1800"/>
              </a:spcBef>
            </a:pPr>
            <a:r>
              <a:rPr lang="en-US" sz="2800" i="1" dirty="0">
                <a:latin typeface="Arial" panose="020B0604020202020204" pitchFamily="34" charset="0"/>
                <a:cs typeface="Arial" panose="020B0604020202020204" pitchFamily="34" charset="0"/>
              </a:rPr>
              <a:t>Res Gestae Divi Augusti </a:t>
            </a:r>
            <a:r>
              <a:rPr lang="en-US" sz="2800" dirty="0">
                <a:latin typeface="Arial" panose="020B0604020202020204" pitchFamily="34" charset="0"/>
                <a:cs typeface="Arial" panose="020B0604020202020204" pitchFamily="34" charset="0"/>
              </a:rPr>
              <a:t>and Cicero, </a:t>
            </a:r>
            <a:r>
              <a:rPr lang="en-US" sz="2800" i="1" dirty="0">
                <a:latin typeface="Arial" panose="020B0604020202020204" pitchFamily="34" charset="0"/>
                <a:cs typeface="Arial" panose="020B0604020202020204" pitchFamily="34" charset="0"/>
              </a:rPr>
              <a:t>Natura Deorum</a:t>
            </a:r>
          </a:p>
          <a:p>
            <a:pPr marL="0" indent="0">
              <a:lnSpc>
                <a:spcPct val="100000"/>
              </a:lnSpc>
              <a:spcBef>
                <a:spcPts val="1800"/>
              </a:spcBef>
              <a:buNone/>
            </a:pPr>
            <a:r>
              <a:rPr lang="en-US" sz="3200" dirty="0">
                <a:latin typeface="Arial" panose="020B0604020202020204" pitchFamily="34" charset="0"/>
                <a:cs typeface="Arial" panose="020B0604020202020204" pitchFamily="34" charset="0"/>
              </a:rPr>
              <a:t>III. Horace’s reception of Hellenistic practice </a:t>
            </a:r>
          </a:p>
          <a:p>
            <a:pPr lvl="1">
              <a:lnSpc>
                <a:spcPct val="100000"/>
              </a:lnSpc>
              <a:spcBef>
                <a:spcPts val="1800"/>
              </a:spcBef>
            </a:pPr>
            <a:r>
              <a:rPr lang="en-US" sz="2800" i="1" dirty="0">
                <a:latin typeface="Arial" panose="020B0604020202020204" pitchFamily="34" charset="0"/>
                <a:cs typeface="Arial" panose="020B0604020202020204" pitchFamily="34" charset="0"/>
              </a:rPr>
              <a:t>Carmen</a:t>
            </a:r>
            <a:r>
              <a:rPr lang="en-US" sz="2800" dirty="0">
                <a:latin typeface="Arial" panose="020B0604020202020204" pitchFamily="34" charset="0"/>
                <a:cs typeface="Arial" panose="020B0604020202020204" pitchFamily="34" charset="0"/>
              </a:rPr>
              <a:t> 3.3 as the bridge between Roman models and Hellenistic reception</a:t>
            </a:r>
          </a:p>
          <a:p>
            <a:pPr lvl="1">
              <a:lnSpc>
                <a:spcPct val="100000"/>
              </a:lnSpc>
              <a:spcBef>
                <a:spcPts val="1800"/>
              </a:spcBef>
            </a:pPr>
            <a:r>
              <a:rPr lang="en-US" sz="2800" dirty="0">
                <a:latin typeface="Arial" panose="020B0604020202020204" pitchFamily="34" charset="0"/>
                <a:cs typeface="Arial" panose="020B0604020202020204" pitchFamily="34" charset="0"/>
              </a:rPr>
              <a:t>Theocritus, </a:t>
            </a:r>
            <a:r>
              <a:rPr lang="en-US" sz="2800" i="1" dirty="0">
                <a:latin typeface="Arial" panose="020B0604020202020204" pitchFamily="34" charset="0"/>
                <a:cs typeface="Arial" panose="020B0604020202020204" pitchFamily="34" charset="0"/>
              </a:rPr>
              <a:t>Idyll</a:t>
            </a:r>
            <a:r>
              <a:rPr lang="en-US" sz="2800" dirty="0">
                <a:latin typeface="Arial" panose="020B0604020202020204" pitchFamily="34" charset="0"/>
                <a:cs typeface="Arial" panose="020B0604020202020204" pitchFamily="34" charset="0"/>
              </a:rPr>
              <a:t> 17</a:t>
            </a:r>
          </a:p>
          <a:p>
            <a:pPr marL="0" indent="0">
              <a:lnSpc>
                <a:spcPct val="100000"/>
              </a:lnSpc>
              <a:spcBef>
                <a:spcPts val="1800"/>
              </a:spcBef>
              <a:buNone/>
            </a:pPr>
            <a:r>
              <a:rPr lang="en-US" sz="3200" dirty="0">
                <a:latin typeface="Arial" panose="020B0604020202020204" pitchFamily="34" charset="0"/>
                <a:cs typeface="Arial" panose="020B0604020202020204" pitchFamily="34" charset="0"/>
              </a:rPr>
              <a:t>IV. Private settings of </a:t>
            </a:r>
            <a:r>
              <a:rPr lang="en-US" sz="3200" i="1" dirty="0">
                <a:latin typeface="Arial" panose="020B0604020202020204" pitchFamily="34" charset="0"/>
                <a:cs typeface="Arial" panose="020B0604020202020204" pitchFamily="34" charset="0"/>
              </a:rPr>
              <a:t>Carmen</a:t>
            </a:r>
            <a:r>
              <a:rPr lang="en-US" sz="3200" dirty="0">
                <a:latin typeface="Arial" panose="020B0604020202020204" pitchFamily="34" charset="0"/>
                <a:cs typeface="Arial" panose="020B0604020202020204" pitchFamily="34" charset="0"/>
              </a:rPr>
              <a:t> 4.5 and </a:t>
            </a:r>
            <a:r>
              <a:rPr lang="en-US" sz="3200" i="1" dirty="0">
                <a:latin typeface="Arial" panose="020B0604020202020204" pitchFamily="34" charset="0"/>
                <a:cs typeface="Arial" panose="020B0604020202020204" pitchFamily="34" charset="0"/>
              </a:rPr>
              <a:t>Epistulae</a:t>
            </a:r>
            <a:r>
              <a:rPr lang="en-US" sz="3200" dirty="0">
                <a:latin typeface="Arial" panose="020B0604020202020204" pitchFamily="34" charset="0"/>
                <a:cs typeface="Arial" panose="020B0604020202020204" pitchFamily="34" charset="0"/>
              </a:rPr>
              <a:t> 2.1</a:t>
            </a:r>
          </a:p>
        </p:txBody>
      </p:sp>
      <p:sp>
        <p:nvSpPr>
          <p:cNvPr id="4" name="TextBox 3">
            <a:extLst>
              <a:ext uri="{FF2B5EF4-FFF2-40B4-BE49-F238E27FC236}">
                <a16:creationId xmlns:a16="http://schemas.microsoft.com/office/drawing/2014/main" id="{FA952483-4EA6-43C8-8591-166186EDB32E}"/>
              </a:ext>
            </a:extLst>
          </p:cNvPr>
          <p:cNvSpPr txBox="1"/>
          <p:nvPr/>
        </p:nvSpPr>
        <p:spPr>
          <a:xfrm>
            <a:off x="6095999" y="6411030"/>
            <a:ext cx="5995359"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*Unless otherwise indicated, all translations are my own.</a:t>
            </a:r>
          </a:p>
        </p:txBody>
      </p:sp>
    </p:spTree>
    <p:extLst>
      <p:ext uri="{BB962C8B-B14F-4D97-AF65-F5344CB8AC3E}">
        <p14:creationId xmlns:p14="http://schemas.microsoft.com/office/powerpoint/2010/main" val="25654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F53D5-D732-467E-84B5-982BC9B83985}"/>
              </a:ext>
            </a:extLst>
          </p:cNvPr>
          <p:cNvSpPr>
            <a:spLocks noGrp="1"/>
          </p:cNvSpPr>
          <p:nvPr>
            <p:ph type="title"/>
          </p:nvPr>
        </p:nvSpPr>
        <p:spPr>
          <a:xfrm>
            <a:off x="838200" y="270235"/>
            <a:ext cx="10515600" cy="816694"/>
          </a:xfrm>
        </p:spPr>
        <p:txBody>
          <a:bodyPr/>
          <a:lstStyle/>
          <a:p>
            <a:pPr algn="ctr"/>
            <a:r>
              <a:rPr lang="en-US" dirty="0">
                <a:latin typeface="Arial" panose="020B0604020202020204" pitchFamily="34" charset="0"/>
                <a:cs typeface="Arial" panose="020B0604020202020204" pitchFamily="34" charset="0"/>
              </a:rPr>
              <a:t>I. </a:t>
            </a:r>
            <a:r>
              <a:rPr lang="en-US" i="1" dirty="0">
                <a:latin typeface="Arial" panose="020B0604020202020204" pitchFamily="34" charset="0"/>
                <a:cs typeface="Arial" panose="020B0604020202020204" pitchFamily="34" charset="0"/>
              </a:rPr>
              <a:t>Carmen</a:t>
            </a:r>
            <a:r>
              <a:rPr lang="en-US" dirty="0">
                <a:latin typeface="Arial" panose="020B0604020202020204" pitchFamily="34" charset="0"/>
                <a:cs typeface="Arial" panose="020B0604020202020204" pitchFamily="34" charset="0"/>
              </a:rPr>
              <a:t> 4.5</a:t>
            </a:r>
          </a:p>
        </p:txBody>
      </p:sp>
      <p:graphicFrame>
        <p:nvGraphicFramePr>
          <p:cNvPr id="5" name="Content Placeholder 4">
            <a:extLst>
              <a:ext uri="{FF2B5EF4-FFF2-40B4-BE49-F238E27FC236}">
                <a16:creationId xmlns:a16="http://schemas.microsoft.com/office/drawing/2014/main" id="{3FE9CBD7-A9AB-45CF-BCAE-E2606C41E35D}"/>
              </a:ext>
            </a:extLst>
          </p:cNvPr>
          <p:cNvGraphicFramePr>
            <a:graphicFrameLocks noGrp="1"/>
          </p:cNvGraphicFramePr>
          <p:nvPr>
            <p:ph idx="1"/>
            <p:extLst>
              <p:ext uri="{D42A27DB-BD31-4B8C-83A1-F6EECF244321}">
                <p14:modId xmlns:p14="http://schemas.microsoft.com/office/powerpoint/2010/main" val="2628439153"/>
              </p:ext>
            </p:extLst>
          </p:nvPr>
        </p:nvGraphicFramePr>
        <p:xfrm>
          <a:off x="612473" y="1086929"/>
          <a:ext cx="11248846" cy="5520627"/>
        </p:xfrm>
        <a:graphic>
          <a:graphicData uri="http://schemas.openxmlformats.org/drawingml/2006/table">
            <a:tbl>
              <a:tblPr firstRow="1" firstCol="1" bandRow="1"/>
              <a:tblGrid>
                <a:gridCol w="5417391">
                  <a:extLst>
                    <a:ext uri="{9D8B030D-6E8A-4147-A177-3AD203B41FA5}">
                      <a16:colId xmlns:a16="http://schemas.microsoft.com/office/drawing/2014/main" val="2119603403"/>
                    </a:ext>
                  </a:extLst>
                </a:gridCol>
                <a:gridCol w="5831455">
                  <a:extLst>
                    <a:ext uri="{9D8B030D-6E8A-4147-A177-3AD203B41FA5}">
                      <a16:colId xmlns:a16="http://schemas.microsoft.com/office/drawing/2014/main" val="986572337"/>
                    </a:ext>
                  </a:extLst>
                </a:gridCol>
              </a:tblGrid>
              <a:tr h="4770407">
                <a:tc>
                  <a:txBody>
                    <a:bodyPr/>
                    <a:lstStyle/>
                    <a:p>
                      <a:pPr marL="0" marR="0">
                        <a:lnSpc>
                          <a:spcPct val="107000"/>
                        </a:lnSpc>
                        <a:spcBef>
                          <a:spcPts val="0"/>
                        </a:spcBef>
                        <a:spcAft>
                          <a:spcPts val="0"/>
                        </a:spcAft>
                      </a:pPr>
                      <a:r>
                        <a:rPr lang="pt-BR" sz="2000" b="1" dirty="0">
                          <a:effectLst/>
                          <a:latin typeface="Arial" panose="020B0604020202020204" pitchFamily="34" charset="0"/>
                          <a:ea typeface="Calibri" panose="020F0502020204030204" pitchFamily="34" charset="0"/>
                          <a:cs typeface="Arial" panose="020B0604020202020204" pitchFamily="34" charset="0"/>
                        </a:rPr>
                        <a:t>Divis orte bonis, optime Romulae         (1)</a:t>
                      </a:r>
                    </a:p>
                    <a:p>
                      <a:pPr marL="0" marR="0">
                        <a:lnSpc>
                          <a:spcPct val="107000"/>
                        </a:lnSpc>
                        <a:spcBef>
                          <a:spcPts val="0"/>
                        </a:spcBef>
                        <a:spcAft>
                          <a:spcPts val="0"/>
                        </a:spcAft>
                      </a:pPr>
                      <a:r>
                        <a:rPr lang="pt-BR" sz="2000" b="1" dirty="0">
                          <a:effectLst/>
                          <a:latin typeface="Arial" panose="020B0604020202020204" pitchFamily="34" charset="0"/>
                          <a:ea typeface="Calibri" panose="020F0502020204030204" pitchFamily="34" charset="0"/>
                          <a:cs typeface="Arial" panose="020B0604020202020204" pitchFamily="34" charset="0"/>
                        </a:rPr>
                        <a:t>custos gentis, abes iam nimium diu;</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2000" b="1" dirty="0" err="1">
                          <a:effectLst/>
                          <a:latin typeface="Arial" panose="020B0604020202020204" pitchFamily="34" charset="0"/>
                          <a:ea typeface="Calibri" panose="020F0502020204030204" pitchFamily="34" charset="0"/>
                          <a:cs typeface="Arial" panose="020B0604020202020204" pitchFamily="34" charset="0"/>
                        </a:rPr>
                        <a:t>condit</a:t>
                      </a:r>
                      <a:r>
                        <a:rPr lang="en-US" sz="2000" b="1" dirty="0">
                          <a:effectLst/>
                          <a:latin typeface="Arial" panose="020B0604020202020204" pitchFamily="34" charset="0"/>
                          <a:ea typeface="Calibri" panose="020F0502020204030204" pitchFamily="34" charset="0"/>
                          <a:cs typeface="Arial" panose="020B0604020202020204" pitchFamily="34" charset="0"/>
                        </a:rPr>
                        <a:t> quisque diem collibus in suis</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et vitem viduas ducit ad arbores;         (30)</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hinc ad vina redit laetus et </a:t>
                      </a:r>
                      <a:r>
                        <a:rPr lang="en-US" sz="2000" b="1"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alteris</a:t>
                      </a:r>
                    </a:p>
                    <a:p>
                      <a:pPr marL="0" marR="0">
                        <a:lnSpc>
                          <a:spcPct val="107000"/>
                        </a:lnSpc>
                        <a:spcBef>
                          <a:spcPts val="0"/>
                        </a:spcBef>
                        <a:spcAft>
                          <a:spcPts val="0"/>
                        </a:spcAft>
                      </a:pPr>
                      <a:r>
                        <a:rPr lang="en-US" sz="2000" b="1"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te mensis adhibet deum</a:t>
                      </a:r>
                      <a:r>
                        <a:rPr lang="en-US" sz="2000" b="1"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2000" b="1"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te multa prece, te prosequitur mero</a:t>
                      </a:r>
                    </a:p>
                    <a:p>
                      <a:pPr marL="0" marR="0">
                        <a:lnSpc>
                          <a:spcPct val="107000"/>
                        </a:lnSpc>
                        <a:spcBef>
                          <a:spcPts val="0"/>
                        </a:spcBef>
                        <a:spcAft>
                          <a:spcPts val="0"/>
                        </a:spcAft>
                      </a:pPr>
                      <a:r>
                        <a:rPr lang="en-US" sz="2000" b="1"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defuso pateris et Laribus tuum</a:t>
                      </a:r>
                    </a:p>
                    <a:p>
                      <a:pPr marL="0" marR="0">
                        <a:lnSpc>
                          <a:spcPct val="107000"/>
                        </a:lnSpc>
                        <a:spcBef>
                          <a:spcPts val="0"/>
                        </a:spcBef>
                        <a:spcAft>
                          <a:spcPts val="0"/>
                        </a:spcAft>
                      </a:pPr>
                      <a:r>
                        <a:rPr lang="en-US" sz="2000" b="1"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miscet numen, uti Graecia Castoris</a:t>
                      </a:r>
                      <a:r>
                        <a:rPr lang="en-US" sz="2000" b="1"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(35)</a:t>
                      </a:r>
                    </a:p>
                    <a:p>
                      <a:pPr marL="0" marR="0">
                        <a:lnSpc>
                          <a:spcPct val="107000"/>
                        </a:lnSpc>
                        <a:spcBef>
                          <a:spcPts val="0"/>
                        </a:spcBef>
                        <a:spcAft>
                          <a:spcPts val="0"/>
                        </a:spcAft>
                      </a:pPr>
                      <a:r>
                        <a:rPr lang="en-US" sz="2000" b="1"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et magni memor Herculis</a:t>
                      </a:r>
                      <a:r>
                        <a:rPr lang="en-US" sz="2000" b="1"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2000" b="1"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“Longas o utinam, dux bone, ferias</a:t>
                      </a:r>
                    </a:p>
                    <a:p>
                      <a:pPr marL="0" marR="0">
                        <a:lnSpc>
                          <a:spcPct val="107000"/>
                        </a:lnSpc>
                        <a:spcBef>
                          <a:spcPts val="0"/>
                        </a:spcBef>
                        <a:spcAft>
                          <a:spcPts val="0"/>
                        </a:spcAft>
                      </a:pPr>
                      <a:r>
                        <a:rPr lang="en-US" sz="2000" b="1"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praestes Hesperiae!” </a:t>
                      </a:r>
                      <a:r>
                        <a:rPr lang="en-US" sz="2000" b="1" u="sng"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Dicimus</a:t>
                      </a:r>
                      <a:r>
                        <a:rPr lang="en-US" sz="2000" b="1"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integro</a:t>
                      </a:r>
                    </a:p>
                    <a:p>
                      <a:pPr marL="0" marR="0">
                        <a:lnSpc>
                          <a:spcPct val="107000"/>
                        </a:lnSpc>
                        <a:spcBef>
                          <a:spcPts val="0"/>
                        </a:spcBef>
                        <a:spcAft>
                          <a:spcPts val="0"/>
                        </a:spcAft>
                      </a:pPr>
                      <a:r>
                        <a:rPr lang="en-US" sz="2000" b="1"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sicci mane die, dicimus uvidi,</a:t>
                      </a:r>
                    </a:p>
                    <a:p>
                      <a:pPr marL="0" marR="0">
                        <a:lnSpc>
                          <a:spcPct val="107000"/>
                        </a:lnSpc>
                        <a:spcBef>
                          <a:spcPts val="0"/>
                        </a:spcBef>
                        <a:spcAft>
                          <a:spcPts val="0"/>
                        </a:spcAft>
                      </a:pPr>
                      <a:r>
                        <a:rPr lang="en-US" sz="2000" b="1"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cum sol Oceano subest.</a:t>
                      </a:r>
                      <a:r>
                        <a:rPr lang="en-US" sz="2000" b="1"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2000" b="1" dirty="0">
                          <a:effectLst/>
                          <a:latin typeface="Arial" panose="020B0604020202020204" pitchFamily="34" charset="0"/>
                          <a:ea typeface="Calibri" panose="020F0502020204030204" pitchFamily="34" charset="0"/>
                          <a:cs typeface="Arial" panose="020B0604020202020204" pitchFamily="34" charset="0"/>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Arial" panose="020B0604020202020204" pitchFamily="34" charset="0"/>
                        </a:rPr>
                        <a:t>descendant of the kind gods, best guardian of the race of Romulus, you have been away too long</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each man spends the day in his own hills</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and joins the vine to unmarried trees; </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from this place he, happy returns to wines and </a:t>
                      </a:r>
                      <a:r>
                        <a:rPr lang="en-US" sz="2000" b="1"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he invites you as a god at the second course</a:t>
                      </a:r>
                      <a:r>
                        <a:rPr lang="en-US" sz="2000" b="1"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2000" b="1"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he honors you with many a prayer, by pouring out unmixed wine from the </a:t>
                      </a:r>
                      <a:r>
                        <a:rPr lang="en-US" sz="2000" b="1" i="1"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paterae</a:t>
                      </a:r>
                      <a:r>
                        <a:rPr lang="en-US" sz="2000" b="1"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he adds your </a:t>
                      </a:r>
                      <a:r>
                        <a:rPr lang="en-US" sz="2000" b="1" i="1"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numen</a:t>
                      </a:r>
                      <a:r>
                        <a:rPr lang="en-US" sz="2000" b="1"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to the </a:t>
                      </a:r>
                      <a:r>
                        <a:rPr lang="en-US" sz="2000" b="1" i="1"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Lares</a:t>
                      </a:r>
                      <a:r>
                        <a:rPr lang="en-US" sz="2000" b="1"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just as Greece mindful of Castor and the great Hercules.</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2000" b="1"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“Excellent leader, may you ensure continuous holidays for Italy!” We say in the morning with dry mouths, we say with wine, </a:t>
                      </a:r>
                    </a:p>
                    <a:p>
                      <a:pPr marL="0" marR="0">
                        <a:lnSpc>
                          <a:spcPct val="107000"/>
                        </a:lnSpc>
                        <a:spcBef>
                          <a:spcPts val="0"/>
                        </a:spcBef>
                        <a:spcAft>
                          <a:spcPts val="0"/>
                        </a:spcAft>
                      </a:pPr>
                      <a:r>
                        <a:rPr lang="en-US" sz="2000" b="1"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when the sun sets under the ocean.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7024696"/>
                  </a:ext>
                </a:extLst>
              </a:tr>
            </a:tbl>
          </a:graphicData>
        </a:graphic>
      </p:graphicFrame>
    </p:spTree>
    <p:extLst>
      <p:ext uri="{BB962C8B-B14F-4D97-AF65-F5344CB8AC3E}">
        <p14:creationId xmlns:p14="http://schemas.microsoft.com/office/powerpoint/2010/main" val="3689707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01C29-BD2F-431D-A471-9A912B4E4310}"/>
              </a:ext>
            </a:extLst>
          </p:cNvPr>
          <p:cNvSpPr>
            <a:spLocks noGrp="1"/>
          </p:cNvSpPr>
          <p:nvPr>
            <p:ph type="title"/>
          </p:nvPr>
        </p:nvSpPr>
        <p:spPr>
          <a:xfrm>
            <a:off x="838200" y="365126"/>
            <a:ext cx="10515600" cy="1109992"/>
          </a:xfrm>
        </p:spPr>
        <p:txBody>
          <a:bodyPr/>
          <a:lstStyle/>
          <a:p>
            <a:pPr algn="ctr"/>
            <a:r>
              <a:rPr lang="en-US" dirty="0">
                <a:latin typeface="Arial" panose="020B0604020202020204" pitchFamily="34" charset="0"/>
                <a:cs typeface="Arial" panose="020B0604020202020204" pitchFamily="34" charset="0"/>
              </a:rPr>
              <a:t>I.</a:t>
            </a:r>
            <a:r>
              <a:rPr lang="en-US" i="1" dirty="0">
                <a:latin typeface="Arial" panose="020B0604020202020204" pitchFamily="34" charset="0"/>
                <a:cs typeface="Arial" panose="020B0604020202020204" pitchFamily="34" charset="0"/>
              </a:rPr>
              <a:t> Epistulae</a:t>
            </a:r>
            <a:r>
              <a:rPr lang="en-US" dirty="0">
                <a:latin typeface="Arial" panose="020B0604020202020204" pitchFamily="34" charset="0"/>
                <a:cs typeface="Arial" panose="020B0604020202020204" pitchFamily="34" charset="0"/>
              </a:rPr>
              <a:t> 2.1.5-8, 15-17</a:t>
            </a:r>
          </a:p>
        </p:txBody>
      </p:sp>
      <p:graphicFrame>
        <p:nvGraphicFramePr>
          <p:cNvPr id="4" name="Content Placeholder 3">
            <a:extLst>
              <a:ext uri="{FF2B5EF4-FFF2-40B4-BE49-F238E27FC236}">
                <a16:creationId xmlns:a16="http://schemas.microsoft.com/office/drawing/2014/main" id="{22F72F3C-C926-47F1-B84C-9EC90C0CDF4D}"/>
              </a:ext>
            </a:extLst>
          </p:cNvPr>
          <p:cNvGraphicFramePr>
            <a:graphicFrameLocks noGrp="1"/>
          </p:cNvGraphicFramePr>
          <p:nvPr>
            <p:ph idx="1"/>
            <p:extLst>
              <p:ext uri="{D42A27DB-BD31-4B8C-83A1-F6EECF244321}">
                <p14:modId xmlns:p14="http://schemas.microsoft.com/office/powerpoint/2010/main" val="794483873"/>
              </p:ext>
            </p:extLst>
          </p:nvPr>
        </p:nvGraphicFramePr>
        <p:xfrm>
          <a:off x="292608" y="1915064"/>
          <a:ext cx="11689483" cy="4494362"/>
        </p:xfrm>
        <a:graphic>
          <a:graphicData uri="http://schemas.openxmlformats.org/drawingml/2006/table">
            <a:tbl>
              <a:tblPr firstRow="1" firstCol="1" bandRow="1"/>
              <a:tblGrid>
                <a:gridCol w="5760720">
                  <a:extLst>
                    <a:ext uri="{9D8B030D-6E8A-4147-A177-3AD203B41FA5}">
                      <a16:colId xmlns:a16="http://schemas.microsoft.com/office/drawing/2014/main" val="3371286916"/>
                    </a:ext>
                  </a:extLst>
                </a:gridCol>
                <a:gridCol w="5928763">
                  <a:extLst>
                    <a:ext uri="{9D8B030D-6E8A-4147-A177-3AD203B41FA5}">
                      <a16:colId xmlns:a16="http://schemas.microsoft.com/office/drawing/2014/main" val="1402274144"/>
                    </a:ext>
                  </a:extLst>
                </a:gridCol>
              </a:tblGrid>
              <a:tr h="4494362">
                <a:tc>
                  <a:txBody>
                    <a:bodyPr/>
                    <a:lstStyle/>
                    <a:p>
                      <a:pPr marL="0" marR="0">
                        <a:lnSpc>
                          <a:spcPct val="107000"/>
                        </a:lnSpc>
                        <a:spcBef>
                          <a:spcPts val="0"/>
                        </a:spcBef>
                        <a:spcAft>
                          <a:spcPts val="0"/>
                        </a:spcAft>
                      </a:pPr>
                      <a:r>
                        <a:rPr lang="en-US" sz="2000" u="none" dirty="0">
                          <a:effectLst/>
                          <a:latin typeface="Arial" panose="020B0604020202020204" pitchFamily="34" charset="0"/>
                          <a:ea typeface="Calibri" panose="020F0502020204030204" pitchFamily="34" charset="0"/>
                          <a:cs typeface="Arial" panose="020B0604020202020204" pitchFamily="34" charset="0"/>
                        </a:rPr>
                        <a:t>Romulus et Liber pater et cum Castore Pollux, </a:t>
                      </a:r>
                      <a:r>
                        <a:rPr lang="en-US" sz="1600" u="none" dirty="0">
                          <a:effectLst/>
                          <a:latin typeface="Arial" panose="020B0604020202020204" pitchFamily="34" charset="0"/>
                          <a:ea typeface="Calibri" panose="020F0502020204030204" pitchFamily="34" charset="0"/>
                          <a:cs typeface="Arial" panose="020B0604020202020204" pitchFamily="34" charset="0"/>
                        </a:rPr>
                        <a:t>(5)</a:t>
                      </a:r>
                    </a:p>
                    <a:p>
                      <a:pPr marL="0" marR="0">
                        <a:lnSpc>
                          <a:spcPct val="107000"/>
                        </a:lnSpc>
                        <a:spcBef>
                          <a:spcPts val="0"/>
                        </a:spcBef>
                        <a:spcAft>
                          <a:spcPts val="0"/>
                        </a:spcAft>
                      </a:pPr>
                      <a:r>
                        <a:rPr lang="en-US" sz="2000" u="none" dirty="0">
                          <a:effectLst/>
                          <a:latin typeface="Arial" panose="020B0604020202020204" pitchFamily="34" charset="0"/>
                          <a:ea typeface="Calibri" panose="020F0502020204030204" pitchFamily="34" charset="0"/>
                          <a:cs typeface="Arial" panose="020B0604020202020204" pitchFamily="34" charset="0"/>
                        </a:rPr>
                        <a:t>post </a:t>
                      </a:r>
                      <a:r>
                        <a:rPr lang="en-US" sz="2000" b="1"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ingentia facta</a:t>
                      </a:r>
                      <a:r>
                        <a:rPr lang="en-US" sz="20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2000" u="none" dirty="0">
                          <a:effectLst/>
                          <a:latin typeface="Arial" panose="020B0604020202020204" pitchFamily="34" charset="0"/>
                          <a:ea typeface="Calibri" panose="020F0502020204030204" pitchFamily="34" charset="0"/>
                          <a:cs typeface="Arial" panose="020B0604020202020204" pitchFamily="34" charset="0"/>
                        </a:rPr>
                        <a:t>deorum in templa recepti, </a:t>
                      </a:r>
                    </a:p>
                    <a:p>
                      <a:pPr marL="0" marR="0">
                        <a:lnSpc>
                          <a:spcPct val="107000"/>
                        </a:lnSpc>
                        <a:spcBef>
                          <a:spcPts val="0"/>
                        </a:spcBef>
                        <a:spcAft>
                          <a:spcPts val="0"/>
                        </a:spcAft>
                      </a:pPr>
                      <a:r>
                        <a:rPr lang="en-US" sz="1900" u="none" dirty="0">
                          <a:effectLst/>
                          <a:latin typeface="Arial" panose="020B0604020202020204" pitchFamily="34" charset="0"/>
                          <a:ea typeface="Calibri" panose="020F0502020204030204" pitchFamily="34" charset="0"/>
                          <a:cs typeface="Arial" panose="020B0604020202020204" pitchFamily="34" charset="0"/>
                        </a:rPr>
                        <a:t>dum terras hominumque colunt genus, aspera bella </a:t>
                      </a:r>
                    </a:p>
                    <a:p>
                      <a:pPr marL="0" marR="0">
                        <a:lnSpc>
                          <a:spcPct val="107000"/>
                        </a:lnSpc>
                        <a:spcBef>
                          <a:spcPts val="0"/>
                        </a:spcBef>
                        <a:spcAft>
                          <a:spcPts val="0"/>
                        </a:spcAft>
                      </a:pPr>
                      <a:r>
                        <a:rPr lang="en-US" sz="2000" u="none" dirty="0">
                          <a:effectLst/>
                          <a:latin typeface="Arial" panose="020B0604020202020204" pitchFamily="34" charset="0"/>
                          <a:ea typeface="Calibri" panose="020F0502020204030204" pitchFamily="34" charset="0"/>
                          <a:cs typeface="Arial" panose="020B0604020202020204" pitchFamily="34" charset="0"/>
                        </a:rPr>
                        <a:t>componunt, agros assignant, oppida condunt, </a:t>
                      </a:r>
                    </a:p>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200"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praesenti tibi maturos largimur </a:t>
                      </a:r>
                      <a:r>
                        <a:rPr lang="en-US" sz="2200" u="sng"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honores</a:t>
                      </a:r>
                      <a:r>
                        <a:rPr lang="en-US" sz="2200"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a:t>
                      </a:r>
                      <a:r>
                        <a:rPr lang="en-US" sz="22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6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(15)</a:t>
                      </a:r>
                    </a:p>
                    <a:p>
                      <a:pPr marL="0" marR="0">
                        <a:lnSpc>
                          <a:spcPct val="107000"/>
                        </a:lnSpc>
                        <a:spcBef>
                          <a:spcPts val="0"/>
                        </a:spcBef>
                        <a:spcAft>
                          <a:spcPts val="0"/>
                        </a:spcAft>
                      </a:pPr>
                      <a:r>
                        <a:rPr lang="en-US" sz="2200"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iurandasque tuum per numen ponimus aras, </a:t>
                      </a:r>
                    </a:p>
                    <a:p>
                      <a:pPr marL="0" marR="0">
                        <a:lnSpc>
                          <a:spcPct val="107000"/>
                        </a:lnSpc>
                        <a:spcBef>
                          <a:spcPts val="0"/>
                        </a:spcBef>
                        <a:spcAft>
                          <a:spcPts val="0"/>
                        </a:spcAft>
                      </a:pPr>
                      <a:r>
                        <a:rPr lang="en-US" sz="2200"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nil oriturum alias, nil ortum tale fatentes</a:t>
                      </a:r>
                      <a:r>
                        <a:rPr lang="en-US" sz="22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Rom</a:t>
                      </a:r>
                      <a:r>
                        <a:rPr lang="en-US" sz="2000" u="none" dirty="0">
                          <a:effectLst/>
                          <a:latin typeface="Arial" panose="020B0604020202020204" pitchFamily="34" charset="0"/>
                          <a:ea typeface="Calibri" panose="020F0502020204030204" pitchFamily="34" charset="0"/>
                          <a:cs typeface="Arial" panose="020B0604020202020204" pitchFamily="34" charset="0"/>
                        </a:rPr>
                        <a:t>ulus, Father Liber, and Pollux with Castor,   (5)</a:t>
                      </a:r>
                    </a:p>
                    <a:p>
                      <a:pPr marL="0" marR="0">
                        <a:lnSpc>
                          <a:spcPct val="107000"/>
                        </a:lnSpc>
                        <a:spcBef>
                          <a:spcPts val="0"/>
                        </a:spcBef>
                        <a:spcAft>
                          <a:spcPts val="0"/>
                        </a:spcAft>
                      </a:pPr>
                      <a:r>
                        <a:rPr lang="en-US" sz="2000" u="none" dirty="0">
                          <a:effectLst/>
                          <a:latin typeface="Arial" panose="020B0604020202020204" pitchFamily="34" charset="0"/>
                          <a:ea typeface="Calibri" panose="020F0502020204030204" pitchFamily="34" charset="0"/>
                          <a:cs typeface="Arial" panose="020B0604020202020204" pitchFamily="34" charset="0"/>
                        </a:rPr>
                        <a:t>were received after </a:t>
                      </a:r>
                      <a:r>
                        <a:rPr lang="en-US" sz="2000" b="1"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great deeds</a:t>
                      </a:r>
                      <a:r>
                        <a:rPr lang="en-US" sz="2000" u="none" dirty="0">
                          <a:effectLst/>
                          <a:latin typeface="Arial" panose="020B0604020202020204" pitchFamily="34" charset="0"/>
                          <a:ea typeface="Calibri" panose="020F0502020204030204" pitchFamily="34" charset="0"/>
                          <a:cs typeface="Arial" panose="020B0604020202020204" pitchFamily="34" charset="0"/>
                        </a:rPr>
                        <a:t> in the temples of the gods, while they cared for the earth and the race of men, they opposed harsh wars, allotted fields, founded cities, </a:t>
                      </a:r>
                    </a:p>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We lavish you, while you’re here, with timely honors, (15) and set up altars, to swear oaths at by the authority of your </a:t>
                      </a:r>
                      <a:r>
                        <a:rPr lang="en-US" sz="2000" i="1"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numen</a:t>
                      </a:r>
                      <a:r>
                        <a:rPr lang="en-US" sz="2000" u="sng"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others acknowledging that none such has arisen nor will arise</a:t>
                      </a:r>
                      <a:r>
                        <a:rPr lang="en-US" sz="20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6711705"/>
                  </a:ext>
                </a:extLst>
              </a:tr>
            </a:tbl>
          </a:graphicData>
        </a:graphic>
      </p:graphicFrame>
    </p:spTree>
    <p:extLst>
      <p:ext uri="{BB962C8B-B14F-4D97-AF65-F5344CB8AC3E}">
        <p14:creationId xmlns:p14="http://schemas.microsoft.com/office/powerpoint/2010/main" val="1530215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BE357-AA89-47CA-BAA3-24709E0345B5}"/>
              </a:ext>
            </a:extLst>
          </p:cNvPr>
          <p:cNvSpPr>
            <a:spLocks noGrp="1"/>
          </p:cNvSpPr>
          <p:nvPr>
            <p:ph type="title"/>
          </p:nvPr>
        </p:nvSpPr>
        <p:spPr>
          <a:xfrm>
            <a:off x="838200" y="207035"/>
            <a:ext cx="10515600" cy="1009290"/>
          </a:xfrm>
        </p:spPr>
        <p:txBody>
          <a:bodyPr/>
          <a:lstStyle/>
          <a:p>
            <a:pPr algn="ctr"/>
            <a:r>
              <a:rPr lang="en-US" sz="3600" dirty="0">
                <a:latin typeface="Arial" panose="020B0604020202020204" pitchFamily="34" charset="0"/>
                <a:cs typeface="Arial" panose="020B0604020202020204" pitchFamily="34" charset="0"/>
              </a:rPr>
              <a:t>II.</a:t>
            </a:r>
            <a:r>
              <a:rPr lang="en-US" sz="3600" i="1" dirty="0">
                <a:latin typeface="Arial" panose="020B0604020202020204" pitchFamily="34" charset="0"/>
                <a:cs typeface="Arial" panose="020B0604020202020204" pitchFamily="34" charset="0"/>
              </a:rPr>
              <a:t> Res Gestae Divi Augusti </a:t>
            </a:r>
            <a:r>
              <a:rPr lang="en-US" sz="3600" dirty="0">
                <a:latin typeface="Arial" panose="020B0604020202020204" pitchFamily="34" charset="0"/>
                <a:cs typeface="Arial" panose="020B0604020202020204" pitchFamily="34" charset="0"/>
              </a:rPr>
              <a:t>9.1-2</a:t>
            </a:r>
            <a:endParaRPr lang="en-US" dirty="0">
              <a:latin typeface="Arial" panose="020B0604020202020204" pitchFamily="34" charset="0"/>
              <a:cs typeface="Arial" panose="020B0604020202020204" pitchFamily="34" charset="0"/>
            </a:endParaRPr>
          </a:p>
        </p:txBody>
      </p:sp>
      <p:graphicFrame>
        <p:nvGraphicFramePr>
          <p:cNvPr id="8" name="Content Placeholder 7">
            <a:extLst>
              <a:ext uri="{FF2B5EF4-FFF2-40B4-BE49-F238E27FC236}">
                <a16:creationId xmlns:a16="http://schemas.microsoft.com/office/drawing/2014/main" id="{FB75138F-45DE-4303-9D28-0F36D8173E20}"/>
              </a:ext>
            </a:extLst>
          </p:cNvPr>
          <p:cNvGraphicFramePr>
            <a:graphicFrameLocks noGrp="1"/>
          </p:cNvGraphicFramePr>
          <p:nvPr>
            <p:ph idx="1"/>
            <p:extLst>
              <p:ext uri="{D42A27DB-BD31-4B8C-83A1-F6EECF244321}">
                <p14:modId xmlns:p14="http://schemas.microsoft.com/office/powerpoint/2010/main" val="2115871650"/>
              </p:ext>
            </p:extLst>
          </p:nvPr>
        </p:nvGraphicFramePr>
        <p:xfrm>
          <a:off x="500333" y="1078303"/>
          <a:ext cx="11360988" cy="5565014"/>
        </p:xfrm>
        <a:graphic>
          <a:graphicData uri="http://schemas.openxmlformats.org/drawingml/2006/table">
            <a:tbl>
              <a:tblPr firstRow="1" firstCol="1" bandRow="1"/>
              <a:tblGrid>
                <a:gridCol w="5382883">
                  <a:extLst>
                    <a:ext uri="{9D8B030D-6E8A-4147-A177-3AD203B41FA5}">
                      <a16:colId xmlns:a16="http://schemas.microsoft.com/office/drawing/2014/main" val="3193036268"/>
                    </a:ext>
                  </a:extLst>
                </a:gridCol>
                <a:gridCol w="5978105">
                  <a:extLst>
                    <a:ext uri="{9D8B030D-6E8A-4147-A177-3AD203B41FA5}">
                      <a16:colId xmlns:a16="http://schemas.microsoft.com/office/drawing/2014/main" val="2040408201"/>
                    </a:ext>
                  </a:extLst>
                </a:gridCol>
              </a:tblGrid>
              <a:tr h="2285999">
                <a:tc>
                  <a:txBody>
                    <a:bodyPr/>
                    <a:lstStyle/>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Vota </a:t>
                      </a:r>
                      <a:r>
                        <a:rPr lang="en-US" sz="2000" b="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pro</a:t>
                      </a:r>
                      <a:r>
                        <a:rPr lang="en-US" sz="20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salute</a:t>
                      </a:r>
                      <a:r>
                        <a:rPr lang="en-US" sz="2000" dirty="0">
                          <a:effectLst/>
                          <a:latin typeface="Arial" panose="020B0604020202020204" pitchFamily="34" charset="0"/>
                          <a:ea typeface="Calibri" panose="020F0502020204030204" pitchFamily="34" charset="0"/>
                          <a:cs typeface="Arial" panose="020B0604020202020204" pitchFamily="34" charset="0"/>
                        </a:rPr>
                        <a:t> mea suscipi per consules et sacerdotes quinto quoque anno senatus decrevit.</a:t>
                      </a: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Privatim etiam et municipatim universi cives uno animo continenter apud omnia </a:t>
                      </a:r>
                      <a:r>
                        <a:rPr lang="en-US" sz="2000" b="1" dirty="0">
                          <a:effectLst/>
                          <a:latin typeface="Arial" panose="020B0604020202020204" pitchFamily="34" charset="0"/>
                          <a:ea typeface="Calibri" panose="020F0502020204030204" pitchFamily="34" charset="0"/>
                          <a:cs typeface="Arial" panose="020B0604020202020204" pitchFamily="34" charset="0"/>
                        </a:rPr>
                        <a:t>pulvinaria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b="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pro</a:t>
                      </a:r>
                      <a:r>
                        <a:rPr lang="en-US" sz="20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valetudine mea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supplicaverunt</a:t>
                      </a:r>
                      <a:r>
                        <a:rPr lang="en-US" sz="20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The senate decreed that every fifth year vows for my good health be undertaken by the consuls and the priests.</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Moreover, citizens all together, in private and as a municipality have, with one accord, continuously offered prayers for my good health at </a:t>
                      </a:r>
                      <a:r>
                        <a:rPr lang="en-US" sz="2000" b="1" dirty="0">
                          <a:effectLst/>
                          <a:latin typeface="Arial" panose="020B0604020202020204" pitchFamily="34" charset="0"/>
                          <a:ea typeface="Calibri" panose="020F0502020204030204" pitchFamily="34" charset="0"/>
                          <a:cs typeface="Arial" panose="020B0604020202020204" pitchFamily="34" charset="0"/>
                        </a:rPr>
                        <a:t>all sacred spaces</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769500"/>
                  </a:ext>
                </a:extLst>
              </a:tr>
              <a:tr h="2285999">
                <a:tc>
                  <a:txBody>
                    <a:bodyPr/>
                    <a:lstStyle/>
                    <a:p>
                      <a:pPr marL="0" marR="0">
                        <a:lnSpc>
                          <a:spcPct val="115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l-GR" sz="2000" dirty="0">
                          <a:effectLst/>
                          <a:latin typeface="Arial" panose="020B0604020202020204" pitchFamily="34" charset="0"/>
                          <a:ea typeface="Calibri" panose="020F0502020204030204" pitchFamily="34" charset="0"/>
                          <a:cs typeface="Arial" panose="020B0604020202020204" pitchFamily="34" charset="0"/>
                        </a:rPr>
                        <a:t>Εὐχὰς ὑπὲρ τῆς ἐμῆς σωτηρίας ἀναλαμβάνειν διὰ τῶν ὑπάτων καὶ ἱερέων καθ᾿ ἑκάστην πεντετηρίδα ἐψηφίσατο ἡ σύνκλητος.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15000"/>
                        </a:lnSpc>
                        <a:spcBef>
                          <a:spcPts val="0"/>
                        </a:spcBef>
                        <a:spcAft>
                          <a:spcPts val="0"/>
                        </a:spcAft>
                      </a:pPr>
                      <a:r>
                        <a:rPr lang="el-GR" sz="2000" dirty="0">
                          <a:effectLst/>
                          <a:latin typeface="Arial" panose="020B0604020202020204" pitchFamily="34" charset="0"/>
                          <a:ea typeface="Calibri" panose="020F0502020204030204" pitchFamily="34" charset="0"/>
                          <a:cs typeface="Arial" panose="020B0604020202020204" pitchFamily="34" charset="0"/>
                        </a:rPr>
                        <a:t>Καὶ κατ᾿ ἰδίαν δὲ καὶ κατὰ</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l-GR" sz="2000" dirty="0">
                          <a:effectLst/>
                          <a:latin typeface="Arial" panose="020B0604020202020204" pitchFamily="34" charset="0"/>
                          <a:ea typeface="Calibri" panose="020F0502020204030204" pitchFamily="34" charset="0"/>
                          <a:cs typeface="Arial" panose="020B0604020202020204" pitchFamily="34" charset="0"/>
                        </a:rPr>
                        <a:t>πόλεις σύνπαντες οἱ πολεῖται </a:t>
                      </a:r>
                      <a:r>
                        <a:rPr lang="el-GR" sz="2000" b="0" dirty="0">
                          <a:effectLst/>
                          <a:latin typeface="Arial" panose="020B0604020202020204" pitchFamily="34" charset="0"/>
                          <a:ea typeface="Calibri" panose="020F0502020204030204" pitchFamily="34" charset="0"/>
                          <a:cs typeface="Arial" panose="020B0604020202020204" pitchFamily="34" charset="0"/>
                        </a:rPr>
                        <a:t>ὁμοθυμαδὸν συνεχῶς </a:t>
                      </a:r>
                      <a:r>
                        <a:rPr lang="el-GR" sz="2000" b="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ἔθυσαν</a:t>
                      </a:r>
                      <a:r>
                        <a:rPr lang="el-GR" sz="2000" b="0" dirty="0">
                          <a:effectLst/>
                          <a:latin typeface="Arial" panose="020B0604020202020204" pitchFamily="34" charset="0"/>
                          <a:ea typeface="Calibri" panose="020F0502020204030204" pitchFamily="34" charset="0"/>
                          <a:cs typeface="Arial" panose="020B0604020202020204" pitchFamily="34" charset="0"/>
                        </a:rPr>
                        <a:t> ὑπὲρ τῆς ἐμῆς σω</a:t>
                      </a:r>
                      <a:r>
                        <a:rPr lang="en-US" sz="2000" b="0" dirty="0">
                          <a:effectLst/>
                          <a:latin typeface="Arial" panose="020B0604020202020204" pitchFamily="34" charset="0"/>
                          <a:ea typeface="Calibri" panose="020F0502020204030204" pitchFamily="34" charset="0"/>
                          <a:cs typeface="Arial" panose="020B0604020202020204" pitchFamily="34" charset="0"/>
                        </a:rPr>
                        <a:t>[</a:t>
                      </a:r>
                      <a:r>
                        <a:rPr lang="el-GR" sz="2000" b="0" dirty="0">
                          <a:effectLst/>
                          <a:latin typeface="Arial" panose="020B0604020202020204" pitchFamily="34" charset="0"/>
                          <a:ea typeface="Calibri" panose="020F0502020204030204" pitchFamily="34" charset="0"/>
                          <a:cs typeface="Arial" panose="020B0604020202020204" pitchFamily="34" charset="0"/>
                        </a:rPr>
                        <a:t>τ</a:t>
                      </a:r>
                      <a:r>
                        <a:rPr lang="en-US" sz="2000" b="0" dirty="0">
                          <a:effectLst/>
                          <a:latin typeface="Arial" panose="020B0604020202020204" pitchFamily="34" charset="0"/>
                          <a:ea typeface="Calibri" panose="020F0502020204030204" pitchFamily="34" charset="0"/>
                          <a:cs typeface="Arial" panose="020B0604020202020204" pitchFamily="34" charset="0"/>
                        </a:rPr>
                        <a:t>]</a:t>
                      </a:r>
                      <a:r>
                        <a:rPr lang="el-GR" sz="2000" b="0" dirty="0">
                          <a:effectLst/>
                          <a:latin typeface="Arial" panose="020B0604020202020204" pitchFamily="34" charset="0"/>
                          <a:ea typeface="Calibri" panose="020F0502020204030204" pitchFamily="34" charset="0"/>
                          <a:cs typeface="Arial" panose="020B0604020202020204" pitchFamily="34" charset="0"/>
                        </a:rPr>
                        <a:t>ηρίας.</a:t>
                      </a:r>
                      <a:endParaRPr lang="en-US"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The senate voted to undertake prayers on behalf of my safety through the consuls and priests every fifth year.</a:t>
                      </a:r>
                    </a:p>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Furthermore, the entire body of citizens with one accord continuously both in private and by cities sacrificed on behalf of my safety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041914"/>
                  </a:ext>
                </a:extLst>
              </a:tr>
            </a:tbl>
          </a:graphicData>
        </a:graphic>
      </p:graphicFrame>
      <p:sp>
        <p:nvSpPr>
          <p:cNvPr id="9" name="TextBox 8">
            <a:extLst>
              <a:ext uri="{FF2B5EF4-FFF2-40B4-BE49-F238E27FC236}">
                <a16:creationId xmlns:a16="http://schemas.microsoft.com/office/drawing/2014/main" id="{75601732-EC5D-4449-830C-9B3CBC7C474B}"/>
              </a:ext>
            </a:extLst>
          </p:cNvPr>
          <p:cNvSpPr txBox="1"/>
          <p:nvPr/>
        </p:nvSpPr>
        <p:spPr>
          <a:xfrm>
            <a:off x="4894053" y="6497076"/>
            <a:ext cx="7297947" cy="307777"/>
          </a:xfrm>
          <a:prstGeom prst="rect">
            <a:avLst/>
          </a:prstGeom>
          <a:noFill/>
        </p:spPr>
        <p:txBody>
          <a:bodyPr wrap="square" rtlCol="0">
            <a:spAutoFit/>
          </a:bodyPr>
          <a:lstStyle/>
          <a:p>
            <a:r>
              <a:rPr lang="en-US" sz="1400" dirty="0">
                <a:latin typeface="Times New Roman" panose="02020603050405020304" pitchFamily="18" charset="0"/>
                <a:ea typeface="Calibri" panose="020F0502020204030204" pitchFamily="34" charset="0"/>
              </a:rPr>
              <a:t>*</a:t>
            </a:r>
            <a:r>
              <a:rPr lang="en-US" sz="1400" dirty="0">
                <a:effectLst/>
                <a:latin typeface="Times New Roman" panose="02020603050405020304" pitchFamily="18" charset="0"/>
                <a:ea typeface="Calibri" panose="020F0502020204030204" pitchFamily="34" charset="0"/>
              </a:rPr>
              <a:t>the omitted section describes games held in fulfillment of these vows during Augustus’ lifetime </a:t>
            </a:r>
            <a:endParaRPr lang="en-US" sz="1400" dirty="0"/>
          </a:p>
        </p:txBody>
      </p:sp>
    </p:spTree>
    <p:extLst>
      <p:ext uri="{BB962C8B-B14F-4D97-AF65-F5344CB8AC3E}">
        <p14:creationId xmlns:p14="http://schemas.microsoft.com/office/powerpoint/2010/main" val="2615607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FE4A2-A8FC-412D-A05A-600E13820E19}"/>
              </a:ext>
            </a:extLst>
          </p:cNvPr>
          <p:cNvSpPr>
            <a:spLocks noGrp="1"/>
          </p:cNvSpPr>
          <p:nvPr>
            <p:ph type="title"/>
          </p:nvPr>
        </p:nvSpPr>
        <p:spPr>
          <a:xfrm>
            <a:off x="838200" y="365126"/>
            <a:ext cx="10515600" cy="894332"/>
          </a:xfrm>
        </p:spPr>
        <p:txBody>
          <a:bodyPr/>
          <a:lstStyle/>
          <a:p>
            <a:pPr algn="ctr"/>
            <a:r>
              <a:rPr lang="en-US" dirty="0">
                <a:latin typeface="Arial" panose="020B0604020202020204" pitchFamily="34" charset="0"/>
                <a:cs typeface="Arial" panose="020B0604020202020204" pitchFamily="34" charset="0"/>
              </a:rPr>
              <a:t>II. Cicero, </a:t>
            </a:r>
            <a:r>
              <a:rPr lang="en-US" i="1" dirty="0">
                <a:latin typeface="Arial" panose="020B0604020202020204" pitchFamily="34" charset="0"/>
                <a:cs typeface="Arial" panose="020B0604020202020204" pitchFamily="34" charset="0"/>
              </a:rPr>
              <a:t>Natura Deorum </a:t>
            </a:r>
            <a:r>
              <a:rPr lang="en-US" dirty="0">
                <a:latin typeface="Arial" panose="020B0604020202020204" pitchFamily="34" charset="0"/>
                <a:cs typeface="Arial" panose="020B0604020202020204" pitchFamily="34" charset="0"/>
              </a:rPr>
              <a:t>2.62</a:t>
            </a:r>
          </a:p>
        </p:txBody>
      </p:sp>
      <p:graphicFrame>
        <p:nvGraphicFramePr>
          <p:cNvPr id="8" name="Content Placeholder 7">
            <a:extLst>
              <a:ext uri="{FF2B5EF4-FFF2-40B4-BE49-F238E27FC236}">
                <a16:creationId xmlns:a16="http://schemas.microsoft.com/office/drawing/2014/main" id="{251C5441-B654-4E2B-9824-D9670BAE70E8}"/>
              </a:ext>
            </a:extLst>
          </p:cNvPr>
          <p:cNvGraphicFramePr>
            <a:graphicFrameLocks noGrp="1"/>
          </p:cNvGraphicFramePr>
          <p:nvPr>
            <p:ph idx="1"/>
            <p:extLst>
              <p:ext uri="{D42A27DB-BD31-4B8C-83A1-F6EECF244321}">
                <p14:modId xmlns:p14="http://schemas.microsoft.com/office/powerpoint/2010/main" val="171846642"/>
              </p:ext>
            </p:extLst>
          </p:nvPr>
        </p:nvGraphicFramePr>
        <p:xfrm>
          <a:off x="500332" y="1578634"/>
          <a:ext cx="11145328" cy="4667758"/>
        </p:xfrm>
        <a:graphic>
          <a:graphicData uri="http://schemas.openxmlformats.org/drawingml/2006/table">
            <a:tbl>
              <a:tblPr firstRow="1" firstCol="1" bandRow="1"/>
              <a:tblGrid>
                <a:gridCol w="5572664">
                  <a:extLst>
                    <a:ext uri="{9D8B030D-6E8A-4147-A177-3AD203B41FA5}">
                      <a16:colId xmlns:a16="http://schemas.microsoft.com/office/drawing/2014/main" val="1395582519"/>
                    </a:ext>
                  </a:extLst>
                </a:gridCol>
                <a:gridCol w="5572664">
                  <a:extLst>
                    <a:ext uri="{9D8B030D-6E8A-4147-A177-3AD203B41FA5}">
                      <a16:colId xmlns:a16="http://schemas.microsoft.com/office/drawing/2014/main" val="1099352968"/>
                    </a:ext>
                  </a:extLst>
                </a:gridCol>
              </a:tblGrid>
              <a:tr h="3950898">
                <a:tc>
                  <a:txBody>
                    <a:bodyPr/>
                    <a:lstStyle/>
                    <a:p>
                      <a:pPr marL="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Suscepit autem vita hominum consuetudoque communis ut </a:t>
                      </a:r>
                      <a:r>
                        <a:rPr lang="en-US" sz="24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beneficiis excellentis</a:t>
                      </a:r>
                      <a:r>
                        <a:rPr lang="en-US" sz="24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2400" u="none" dirty="0">
                          <a:effectLst/>
                          <a:latin typeface="Arial" panose="020B0604020202020204" pitchFamily="34" charset="0"/>
                          <a:ea typeface="Calibri" panose="020F0502020204030204" pitchFamily="34" charset="0"/>
                          <a:cs typeface="Arial" panose="020B0604020202020204" pitchFamily="34" charset="0"/>
                        </a:rPr>
                        <a:t>viros</a:t>
                      </a:r>
                      <a:r>
                        <a:rPr lang="en-US" sz="2400" dirty="0">
                          <a:effectLst/>
                          <a:latin typeface="Arial" panose="020B0604020202020204" pitchFamily="34" charset="0"/>
                          <a:ea typeface="Calibri" panose="020F0502020204030204" pitchFamily="34" charset="0"/>
                          <a:cs typeface="Arial" panose="020B0604020202020204" pitchFamily="34" charset="0"/>
                        </a:rPr>
                        <a:t> in caelum fama ac voluntate tollerent. </a:t>
                      </a:r>
                      <a:r>
                        <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Hinc Hercules hinc Castor et Pollux hinc Aesculapius hinc Liber etiam... hinc etiam Romulum, quem quidam eundem esse Quirinum putant</a:t>
                      </a:r>
                      <a:r>
                        <a:rPr lang="en-US" sz="2400" b="0" dirty="0">
                          <a:effectLst/>
                          <a:latin typeface="Arial" panose="020B0604020202020204" pitchFamily="34" charset="0"/>
                          <a:ea typeface="Calibri" panose="020F0502020204030204" pitchFamily="34" charset="0"/>
                          <a:cs typeface="Arial" panose="020B0604020202020204" pitchFamily="34" charset="0"/>
                        </a:rPr>
                        <a:t>. </a:t>
                      </a:r>
                      <a:r>
                        <a:rPr lang="en-US" sz="2400" dirty="0">
                          <a:effectLst/>
                          <a:latin typeface="Arial" panose="020B0604020202020204" pitchFamily="34" charset="0"/>
                          <a:ea typeface="Calibri" panose="020F0502020204030204" pitchFamily="34" charset="0"/>
                          <a:cs typeface="Arial" panose="020B0604020202020204" pitchFamily="34" charset="0"/>
                        </a:rPr>
                        <a:t>Quorum cum remanerent animi atque aeternitate fruerentur, rite di sunt habiti, cum et optimi essent et aeterni.</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Moreover human experience and common custom have begun to elevate, by free-will and in story, men into heaven on account of </a:t>
                      </a:r>
                      <a:r>
                        <a:rPr lang="en-US" sz="2400"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their excellent deeds</a:t>
                      </a:r>
                      <a:r>
                        <a:rPr lang="en-US" sz="2400" dirty="0">
                          <a:effectLst/>
                          <a:latin typeface="Arial" panose="020B0604020202020204" pitchFamily="34" charset="0"/>
                          <a:ea typeface="Calibri" panose="020F0502020204030204" pitchFamily="34" charset="0"/>
                          <a:cs typeface="Arial" panose="020B0604020202020204" pitchFamily="34" charset="0"/>
                        </a:rPr>
                        <a:t>. </a:t>
                      </a:r>
                      <a:r>
                        <a:rPr lang="en-US" sz="2400" b="0" dirty="0">
                          <a:effectLst/>
                          <a:latin typeface="Arial" panose="020B0604020202020204" pitchFamily="34" charset="0"/>
                          <a:ea typeface="Calibri" panose="020F0502020204030204" pitchFamily="34" charset="0"/>
                          <a:cs typeface="Arial" panose="020B0604020202020204" pitchFamily="34" charset="0"/>
                        </a:rPr>
                        <a:t>Hence Hercules, Castor and Pollux, Aesculapius, and even Liber... hence even Romulus, who certain men think is the same as Quirinus. </a:t>
                      </a:r>
                      <a:r>
                        <a:rPr lang="en-US" sz="2400" dirty="0">
                          <a:effectLst/>
                          <a:latin typeface="Arial" panose="020B0604020202020204" pitchFamily="34" charset="0"/>
                          <a:ea typeface="Calibri" panose="020F0502020204030204" pitchFamily="34" charset="0"/>
                          <a:cs typeface="Arial" panose="020B0604020202020204" pitchFamily="34" charset="0"/>
                        </a:rPr>
                        <a:t>Of these men, they have duly been made gods because their souls endured and they enjoyed eternal life, since they were both the best and immortal.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1942"/>
                  </a:ext>
                </a:extLst>
              </a:tr>
            </a:tbl>
          </a:graphicData>
        </a:graphic>
      </p:graphicFrame>
    </p:spTree>
    <p:extLst>
      <p:ext uri="{BB962C8B-B14F-4D97-AF65-F5344CB8AC3E}">
        <p14:creationId xmlns:p14="http://schemas.microsoft.com/office/powerpoint/2010/main" val="1441789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01C29-BD2F-431D-A471-9A912B4E4310}"/>
              </a:ext>
            </a:extLst>
          </p:cNvPr>
          <p:cNvSpPr>
            <a:spLocks noGrp="1"/>
          </p:cNvSpPr>
          <p:nvPr>
            <p:ph type="title"/>
          </p:nvPr>
        </p:nvSpPr>
        <p:spPr>
          <a:xfrm>
            <a:off x="838200" y="365126"/>
            <a:ext cx="10515600" cy="1109992"/>
          </a:xfrm>
        </p:spPr>
        <p:txBody>
          <a:bodyPr/>
          <a:lstStyle/>
          <a:p>
            <a:pPr algn="ctr"/>
            <a:r>
              <a:rPr lang="en-US" dirty="0">
                <a:latin typeface="Arial" panose="020B0604020202020204" pitchFamily="34" charset="0"/>
                <a:cs typeface="Arial" panose="020B0604020202020204" pitchFamily="34" charset="0"/>
              </a:rPr>
              <a:t>II.</a:t>
            </a:r>
            <a:r>
              <a:rPr lang="en-US" i="1" dirty="0">
                <a:latin typeface="Arial" panose="020B0604020202020204" pitchFamily="34" charset="0"/>
                <a:cs typeface="Arial" panose="020B0604020202020204" pitchFamily="34" charset="0"/>
              </a:rPr>
              <a:t> Epistulae</a:t>
            </a:r>
            <a:r>
              <a:rPr lang="en-US" dirty="0">
                <a:latin typeface="Arial" panose="020B0604020202020204" pitchFamily="34" charset="0"/>
                <a:cs typeface="Arial" panose="020B0604020202020204" pitchFamily="34" charset="0"/>
              </a:rPr>
              <a:t> 2.1.5-8, 15-17</a:t>
            </a:r>
          </a:p>
        </p:txBody>
      </p:sp>
      <p:graphicFrame>
        <p:nvGraphicFramePr>
          <p:cNvPr id="4" name="Content Placeholder 3">
            <a:extLst>
              <a:ext uri="{FF2B5EF4-FFF2-40B4-BE49-F238E27FC236}">
                <a16:creationId xmlns:a16="http://schemas.microsoft.com/office/drawing/2014/main" id="{22F72F3C-C926-47F1-B84C-9EC90C0CDF4D}"/>
              </a:ext>
            </a:extLst>
          </p:cNvPr>
          <p:cNvGraphicFramePr>
            <a:graphicFrameLocks noGrp="1"/>
          </p:cNvGraphicFramePr>
          <p:nvPr>
            <p:ph idx="1"/>
            <p:extLst>
              <p:ext uri="{D42A27DB-BD31-4B8C-83A1-F6EECF244321}">
                <p14:modId xmlns:p14="http://schemas.microsoft.com/office/powerpoint/2010/main" val="2179322142"/>
              </p:ext>
            </p:extLst>
          </p:nvPr>
        </p:nvGraphicFramePr>
        <p:xfrm>
          <a:off x="414067" y="1915064"/>
          <a:ext cx="11568024" cy="4494362"/>
        </p:xfrm>
        <a:graphic>
          <a:graphicData uri="http://schemas.openxmlformats.org/drawingml/2006/table">
            <a:tbl>
              <a:tblPr firstRow="1" firstCol="1" bandRow="1"/>
              <a:tblGrid>
                <a:gridCol w="5589918">
                  <a:extLst>
                    <a:ext uri="{9D8B030D-6E8A-4147-A177-3AD203B41FA5}">
                      <a16:colId xmlns:a16="http://schemas.microsoft.com/office/drawing/2014/main" val="3371286916"/>
                    </a:ext>
                  </a:extLst>
                </a:gridCol>
                <a:gridCol w="5978106">
                  <a:extLst>
                    <a:ext uri="{9D8B030D-6E8A-4147-A177-3AD203B41FA5}">
                      <a16:colId xmlns:a16="http://schemas.microsoft.com/office/drawing/2014/main" val="1402274144"/>
                    </a:ext>
                  </a:extLst>
                </a:gridCol>
              </a:tblGrid>
              <a:tr h="4494362">
                <a:tc>
                  <a:txBody>
                    <a:bodyPr/>
                    <a:lstStyle/>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Romulus et Liber pater et cum Castore Pollux,     (5)</a:t>
                      </a: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post </a:t>
                      </a:r>
                      <a:r>
                        <a:rPr lang="en-US" sz="1800" b="1"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ingentia facta</a:t>
                      </a:r>
                      <a:r>
                        <a:rPr lang="en-US" sz="18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deorum in templa recepti, </a:t>
                      </a:r>
                    </a:p>
                    <a:p>
                      <a:pPr marL="0" marR="0">
                        <a:lnSpc>
                          <a:spcPct val="107000"/>
                        </a:lnSpc>
                        <a:spcBef>
                          <a:spcPts val="0"/>
                        </a:spcBef>
                        <a:spcAft>
                          <a:spcPts val="0"/>
                        </a:spcAft>
                      </a:pPr>
                      <a:r>
                        <a:rPr lang="en-US" sz="18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dum terras hominumque colunt genus, aspera bella </a:t>
                      </a:r>
                    </a:p>
                    <a:p>
                      <a:pPr marL="0" marR="0">
                        <a:lnSpc>
                          <a:spcPct val="107000"/>
                        </a:lnSpc>
                        <a:spcBef>
                          <a:spcPts val="0"/>
                        </a:spcBef>
                        <a:spcAft>
                          <a:spcPts val="0"/>
                        </a:spcAft>
                      </a:pPr>
                      <a:r>
                        <a:rPr lang="en-US" sz="18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componunt, agros assignant, oppida condunt</a:t>
                      </a:r>
                      <a:r>
                        <a:rPr lang="en-US" sz="18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praesenti tibi maturos largimur honores,             (15)</a:t>
                      </a: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iurandasque tuum per numen ponimus aras, </a:t>
                      </a: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nil oriturum alias, nil ortum tale fatentes.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Romulus, Father Liber, and Pollux with Castor,       (5)</a:t>
                      </a: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were received after </a:t>
                      </a:r>
                      <a:r>
                        <a:rPr lang="en-US" sz="1800" b="1" u="heavy"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great deeds</a:t>
                      </a:r>
                      <a:r>
                        <a:rPr lang="en-US" sz="1800" dirty="0">
                          <a:effectLst/>
                          <a:latin typeface="Arial" panose="020B0604020202020204" pitchFamily="34" charset="0"/>
                          <a:ea typeface="Calibri" panose="020F0502020204030204" pitchFamily="34" charset="0"/>
                          <a:cs typeface="Arial" panose="020B0604020202020204" pitchFamily="34" charset="0"/>
                        </a:rPr>
                        <a:t> in the temples of the gods, while </a:t>
                      </a:r>
                      <a:r>
                        <a:rPr lang="en-US" sz="18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they cared for the earth and the race of men, they opposed harsh wars, allotted fields, founded cities</a:t>
                      </a:r>
                      <a:r>
                        <a:rPr lang="en-US" sz="18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We lavish you, while you’re here, with timely honors, (15)</a:t>
                      </a: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and set up altars, to swear oaths at by the authority of your </a:t>
                      </a:r>
                      <a:r>
                        <a:rPr lang="en-US" sz="1800" i="1" dirty="0">
                          <a:effectLst/>
                          <a:latin typeface="Arial" panose="020B0604020202020204" pitchFamily="34" charset="0"/>
                          <a:ea typeface="Calibri" panose="020F0502020204030204" pitchFamily="34" charset="0"/>
                          <a:cs typeface="Arial" panose="020B0604020202020204" pitchFamily="34" charset="0"/>
                        </a:rPr>
                        <a:t>numen</a:t>
                      </a:r>
                      <a:r>
                        <a:rPr lang="en-US" sz="1800" dirty="0">
                          <a:effectLst/>
                          <a:latin typeface="Arial" panose="020B0604020202020204" pitchFamily="34" charset="0"/>
                          <a:ea typeface="Calibri" panose="020F0502020204030204" pitchFamily="34" charset="0"/>
                          <a:cs typeface="Arial" panose="020B0604020202020204" pitchFamily="34" charset="0"/>
                        </a:rPr>
                        <a:t>, others acknowledging that none such has arisen nor will arise.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6711705"/>
                  </a:ext>
                </a:extLst>
              </a:tr>
            </a:tbl>
          </a:graphicData>
        </a:graphic>
      </p:graphicFrame>
    </p:spTree>
    <p:extLst>
      <p:ext uri="{BB962C8B-B14F-4D97-AF65-F5344CB8AC3E}">
        <p14:creationId xmlns:p14="http://schemas.microsoft.com/office/powerpoint/2010/main" val="1962664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F53D5-D732-467E-84B5-982BC9B83985}"/>
              </a:ext>
            </a:extLst>
          </p:cNvPr>
          <p:cNvSpPr>
            <a:spLocks noGrp="1"/>
          </p:cNvSpPr>
          <p:nvPr>
            <p:ph type="title"/>
          </p:nvPr>
        </p:nvSpPr>
        <p:spPr>
          <a:xfrm>
            <a:off x="838200" y="270235"/>
            <a:ext cx="10515600" cy="816694"/>
          </a:xfrm>
        </p:spPr>
        <p:txBody>
          <a:bodyPr/>
          <a:lstStyle/>
          <a:p>
            <a:pPr algn="ctr"/>
            <a:r>
              <a:rPr lang="en-US" dirty="0">
                <a:latin typeface="Arial" panose="020B0604020202020204" pitchFamily="34" charset="0"/>
                <a:cs typeface="Arial" panose="020B0604020202020204" pitchFamily="34" charset="0"/>
              </a:rPr>
              <a:t>II. </a:t>
            </a:r>
            <a:r>
              <a:rPr lang="en-US" i="1" dirty="0">
                <a:latin typeface="Arial" panose="020B0604020202020204" pitchFamily="34" charset="0"/>
                <a:cs typeface="Arial" panose="020B0604020202020204" pitchFamily="34" charset="0"/>
              </a:rPr>
              <a:t>Carmen</a:t>
            </a:r>
            <a:r>
              <a:rPr lang="en-US" dirty="0">
                <a:latin typeface="Arial" panose="020B0604020202020204" pitchFamily="34" charset="0"/>
                <a:cs typeface="Arial" panose="020B0604020202020204" pitchFamily="34" charset="0"/>
              </a:rPr>
              <a:t> 4.5</a:t>
            </a:r>
          </a:p>
        </p:txBody>
      </p:sp>
      <p:graphicFrame>
        <p:nvGraphicFramePr>
          <p:cNvPr id="5" name="Content Placeholder 4">
            <a:extLst>
              <a:ext uri="{FF2B5EF4-FFF2-40B4-BE49-F238E27FC236}">
                <a16:creationId xmlns:a16="http://schemas.microsoft.com/office/drawing/2014/main" id="{3FE9CBD7-A9AB-45CF-BCAE-E2606C41E35D}"/>
              </a:ext>
            </a:extLst>
          </p:cNvPr>
          <p:cNvGraphicFramePr>
            <a:graphicFrameLocks noGrp="1"/>
          </p:cNvGraphicFramePr>
          <p:nvPr>
            <p:ph idx="1"/>
            <p:extLst>
              <p:ext uri="{D42A27DB-BD31-4B8C-83A1-F6EECF244321}">
                <p14:modId xmlns:p14="http://schemas.microsoft.com/office/powerpoint/2010/main" val="3109942688"/>
              </p:ext>
            </p:extLst>
          </p:nvPr>
        </p:nvGraphicFramePr>
        <p:xfrm>
          <a:off x="612473" y="1086929"/>
          <a:ext cx="11248846" cy="5520627"/>
        </p:xfrm>
        <a:graphic>
          <a:graphicData uri="http://schemas.openxmlformats.org/drawingml/2006/table">
            <a:tbl>
              <a:tblPr firstRow="1" firstCol="1" bandRow="1"/>
              <a:tblGrid>
                <a:gridCol w="5417391">
                  <a:extLst>
                    <a:ext uri="{9D8B030D-6E8A-4147-A177-3AD203B41FA5}">
                      <a16:colId xmlns:a16="http://schemas.microsoft.com/office/drawing/2014/main" val="2119603403"/>
                    </a:ext>
                  </a:extLst>
                </a:gridCol>
                <a:gridCol w="5831455">
                  <a:extLst>
                    <a:ext uri="{9D8B030D-6E8A-4147-A177-3AD203B41FA5}">
                      <a16:colId xmlns:a16="http://schemas.microsoft.com/office/drawing/2014/main" val="986572337"/>
                    </a:ext>
                  </a:extLst>
                </a:gridCol>
              </a:tblGrid>
              <a:tr h="4770407">
                <a:tc>
                  <a:txBody>
                    <a:bodyPr/>
                    <a:lstStyle/>
                    <a:p>
                      <a:pPr marL="0" marR="0">
                        <a:lnSpc>
                          <a:spcPct val="107000"/>
                        </a:lnSpc>
                        <a:spcBef>
                          <a:spcPts val="0"/>
                        </a:spcBef>
                        <a:spcAft>
                          <a:spcPts val="0"/>
                        </a:spcAft>
                      </a:pPr>
                      <a:r>
                        <a:rPr lang="pt-BR" sz="2000" b="1" dirty="0">
                          <a:effectLst/>
                          <a:latin typeface="Arial" panose="020B0604020202020204" pitchFamily="34" charset="0"/>
                          <a:ea typeface="Calibri" panose="020F0502020204030204" pitchFamily="34" charset="0"/>
                          <a:cs typeface="Arial" panose="020B0604020202020204" pitchFamily="34" charset="0"/>
                        </a:rPr>
                        <a:t>Divis orte bonis, optime Romulae         (1)</a:t>
                      </a:r>
                    </a:p>
                    <a:p>
                      <a:pPr marL="0" marR="0">
                        <a:lnSpc>
                          <a:spcPct val="107000"/>
                        </a:lnSpc>
                        <a:spcBef>
                          <a:spcPts val="0"/>
                        </a:spcBef>
                        <a:spcAft>
                          <a:spcPts val="0"/>
                        </a:spcAft>
                      </a:pPr>
                      <a:r>
                        <a:rPr lang="pt-BR" sz="2000" b="1" dirty="0">
                          <a:effectLst/>
                          <a:latin typeface="Arial" panose="020B0604020202020204" pitchFamily="34" charset="0"/>
                          <a:ea typeface="Calibri" panose="020F0502020204030204" pitchFamily="34" charset="0"/>
                          <a:cs typeface="Arial" panose="020B0604020202020204" pitchFamily="34" charset="0"/>
                        </a:rPr>
                        <a:t>custos gentis, abes iam nimium diu;</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2000" b="1" dirty="0" err="1">
                          <a:effectLst/>
                          <a:latin typeface="Arial" panose="020B0604020202020204" pitchFamily="34" charset="0"/>
                          <a:ea typeface="Calibri" panose="020F0502020204030204" pitchFamily="34" charset="0"/>
                          <a:cs typeface="Arial" panose="020B0604020202020204" pitchFamily="34" charset="0"/>
                        </a:rPr>
                        <a:t>condit</a:t>
                      </a:r>
                      <a:r>
                        <a:rPr lang="en-US" sz="2000" b="1" dirty="0">
                          <a:effectLst/>
                          <a:latin typeface="Arial" panose="020B0604020202020204" pitchFamily="34" charset="0"/>
                          <a:ea typeface="Calibri" panose="020F0502020204030204" pitchFamily="34" charset="0"/>
                          <a:cs typeface="Arial" panose="020B0604020202020204" pitchFamily="34" charset="0"/>
                        </a:rPr>
                        <a:t> quisque diem collibus in suis</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et vitem viduas ducit ad arbores;         (30)</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hinc ad vina redit laetus et alteris</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te mensis adhibet deum;</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te multa prece, te prosequitur mero</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defuso pateris et Laribus tuum</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miscet numen, </a:t>
                      </a:r>
                      <a:r>
                        <a:rPr lang="en-US" sz="2000" b="1"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uti Graecia Castoris</a:t>
                      </a:r>
                      <a:r>
                        <a:rPr lang="en-US" sz="2000" b="1"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(35)</a:t>
                      </a:r>
                    </a:p>
                    <a:p>
                      <a:pPr marL="0" marR="0">
                        <a:lnSpc>
                          <a:spcPct val="107000"/>
                        </a:lnSpc>
                        <a:spcBef>
                          <a:spcPts val="0"/>
                        </a:spcBef>
                        <a:spcAft>
                          <a:spcPts val="0"/>
                        </a:spcAft>
                      </a:pPr>
                      <a:r>
                        <a:rPr lang="en-US" sz="2000" b="1"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et magni memor Herculis</a:t>
                      </a:r>
                      <a:r>
                        <a:rPr lang="en-US" sz="2000" b="1"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“longas o utinam, dux bone, ferias</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praestes Hesperiae!” dicimus integro</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sicci mane die, dicimus uvidi,</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cum sol Oceano subest.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Arial" panose="020B0604020202020204" pitchFamily="34" charset="0"/>
                        </a:rPr>
                        <a:t>descendant of the kind gods, best guardian of the race of Romulus, you have been away too long</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each man spends the day in his own hills</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and joins the vine to unmarried trees; </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from this place he, happy returns to wines and he invites you as a god at the second course;</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he honors you with many a prayer, by pouring out unmixed wine from the </a:t>
                      </a:r>
                      <a:r>
                        <a:rPr lang="en-US" sz="2000" b="1" i="1" dirty="0">
                          <a:effectLst/>
                          <a:latin typeface="Arial" panose="020B0604020202020204" pitchFamily="34" charset="0"/>
                          <a:ea typeface="Calibri" panose="020F0502020204030204" pitchFamily="34" charset="0"/>
                          <a:cs typeface="Arial" panose="020B0604020202020204" pitchFamily="34" charset="0"/>
                        </a:rPr>
                        <a:t>paterae</a:t>
                      </a:r>
                      <a:r>
                        <a:rPr lang="en-US" sz="2000" b="1" dirty="0">
                          <a:effectLst/>
                          <a:latin typeface="Arial" panose="020B0604020202020204" pitchFamily="34" charset="0"/>
                          <a:ea typeface="Calibri" panose="020F0502020204030204" pitchFamily="34" charset="0"/>
                          <a:cs typeface="Arial" panose="020B0604020202020204" pitchFamily="34" charset="0"/>
                        </a:rPr>
                        <a:t>, he adds your </a:t>
                      </a:r>
                      <a:r>
                        <a:rPr lang="en-US" sz="2000" b="1" i="1" dirty="0">
                          <a:effectLst/>
                          <a:latin typeface="Arial" panose="020B0604020202020204" pitchFamily="34" charset="0"/>
                          <a:ea typeface="Calibri" panose="020F0502020204030204" pitchFamily="34" charset="0"/>
                          <a:cs typeface="Arial" panose="020B0604020202020204" pitchFamily="34" charset="0"/>
                        </a:rPr>
                        <a:t>numen</a:t>
                      </a:r>
                      <a:r>
                        <a:rPr lang="en-US" sz="2000" b="1" dirty="0">
                          <a:effectLst/>
                          <a:latin typeface="Arial" panose="020B0604020202020204" pitchFamily="34" charset="0"/>
                          <a:ea typeface="Calibri" panose="020F0502020204030204" pitchFamily="34" charset="0"/>
                          <a:cs typeface="Arial" panose="020B0604020202020204" pitchFamily="34" charset="0"/>
                        </a:rPr>
                        <a:t> to the </a:t>
                      </a:r>
                      <a:r>
                        <a:rPr lang="en-US" sz="2000" b="1" i="1" dirty="0">
                          <a:effectLst/>
                          <a:latin typeface="Arial" panose="020B0604020202020204" pitchFamily="34" charset="0"/>
                          <a:ea typeface="Calibri" panose="020F0502020204030204" pitchFamily="34" charset="0"/>
                          <a:cs typeface="Arial" panose="020B0604020202020204" pitchFamily="34" charset="0"/>
                        </a:rPr>
                        <a:t>Lares</a:t>
                      </a:r>
                      <a:r>
                        <a:rPr lang="en-US" sz="2000" b="1" dirty="0">
                          <a:effectLst/>
                          <a:latin typeface="Arial" panose="020B0604020202020204" pitchFamily="34" charset="0"/>
                          <a:ea typeface="Calibri" panose="020F0502020204030204" pitchFamily="34" charset="0"/>
                          <a:cs typeface="Arial" panose="020B0604020202020204" pitchFamily="34" charset="0"/>
                        </a:rPr>
                        <a:t>, </a:t>
                      </a:r>
                      <a:r>
                        <a:rPr lang="en-US" sz="2000" b="1"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just as Greece mindful of Castor and the great Hercules</a:t>
                      </a:r>
                      <a:r>
                        <a:rPr lang="en-US" sz="2000" b="1"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“Excellent leader, may you ensure continuous holidays for Italy!” We say in the morning with dry mouths, we say with wine, </a:t>
                      </a:r>
                    </a:p>
                    <a:p>
                      <a:pPr marL="0" marR="0">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when the sun sets under the ocean.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7024696"/>
                  </a:ext>
                </a:extLst>
              </a:tr>
            </a:tbl>
          </a:graphicData>
        </a:graphic>
      </p:graphicFrame>
    </p:spTree>
    <p:extLst>
      <p:ext uri="{BB962C8B-B14F-4D97-AF65-F5344CB8AC3E}">
        <p14:creationId xmlns:p14="http://schemas.microsoft.com/office/powerpoint/2010/main" val="233876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B02EA-B4E1-4CD9-AC1F-15B06A3E5B0B}"/>
              </a:ext>
            </a:extLst>
          </p:cNvPr>
          <p:cNvSpPr>
            <a:spLocks noGrp="1"/>
          </p:cNvSpPr>
          <p:nvPr>
            <p:ph type="title"/>
          </p:nvPr>
        </p:nvSpPr>
        <p:spPr>
          <a:xfrm>
            <a:off x="838200" y="365125"/>
            <a:ext cx="10515600" cy="799441"/>
          </a:xfrm>
        </p:spPr>
        <p:txBody>
          <a:bodyPr/>
          <a:lstStyle/>
          <a:p>
            <a:pPr algn="ctr"/>
            <a:r>
              <a:rPr lang="en-US" dirty="0">
                <a:latin typeface="Arial" panose="020B0604020202020204" pitchFamily="34" charset="0"/>
                <a:cs typeface="Arial" panose="020B0604020202020204" pitchFamily="34" charset="0"/>
              </a:rPr>
              <a:t>III.</a:t>
            </a:r>
            <a:r>
              <a:rPr lang="en-US" i="1" dirty="0">
                <a:latin typeface="Arial" panose="020B0604020202020204" pitchFamily="34" charset="0"/>
                <a:cs typeface="Arial" panose="020B0604020202020204" pitchFamily="34" charset="0"/>
              </a:rPr>
              <a:t> Carmen</a:t>
            </a:r>
            <a:r>
              <a:rPr lang="en-US" dirty="0">
                <a:latin typeface="Arial" panose="020B0604020202020204" pitchFamily="34" charset="0"/>
                <a:cs typeface="Arial" panose="020B0604020202020204" pitchFamily="34" charset="0"/>
              </a:rPr>
              <a:t> 3.3.1-16</a:t>
            </a:r>
          </a:p>
        </p:txBody>
      </p:sp>
      <p:graphicFrame>
        <p:nvGraphicFramePr>
          <p:cNvPr id="4" name="Content Placeholder 3">
            <a:extLst>
              <a:ext uri="{FF2B5EF4-FFF2-40B4-BE49-F238E27FC236}">
                <a16:creationId xmlns:a16="http://schemas.microsoft.com/office/drawing/2014/main" id="{B363974C-B507-4C1B-A2EB-A236121BD6E8}"/>
              </a:ext>
            </a:extLst>
          </p:cNvPr>
          <p:cNvGraphicFramePr>
            <a:graphicFrameLocks noGrp="1"/>
          </p:cNvGraphicFramePr>
          <p:nvPr>
            <p:ph idx="1"/>
            <p:extLst>
              <p:ext uri="{D42A27DB-BD31-4B8C-83A1-F6EECF244321}">
                <p14:modId xmlns:p14="http://schemas.microsoft.com/office/powerpoint/2010/main" val="1682196155"/>
              </p:ext>
            </p:extLst>
          </p:nvPr>
        </p:nvGraphicFramePr>
        <p:xfrm>
          <a:off x="612475" y="1285337"/>
          <a:ext cx="11007306" cy="4994650"/>
        </p:xfrm>
        <a:graphic>
          <a:graphicData uri="http://schemas.openxmlformats.org/drawingml/2006/table">
            <a:tbl>
              <a:tblPr firstRow="1" firstCol="1" bandRow="1"/>
              <a:tblGrid>
                <a:gridCol w="5290641">
                  <a:extLst>
                    <a:ext uri="{9D8B030D-6E8A-4147-A177-3AD203B41FA5}">
                      <a16:colId xmlns:a16="http://schemas.microsoft.com/office/drawing/2014/main" val="1468164413"/>
                    </a:ext>
                  </a:extLst>
                </a:gridCol>
                <a:gridCol w="5716665">
                  <a:extLst>
                    <a:ext uri="{9D8B030D-6E8A-4147-A177-3AD203B41FA5}">
                      <a16:colId xmlns:a16="http://schemas.microsoft.com/office/drawing/2014/main" val="728188998"/>
                    </a:ext>
                  </a:extLst>
                </a:gridCol>
              </a:tblGrid>
              <a:tr h="4994650">
                <a:tc>
                  <a:txBody>
                    <a:bodyPr/>
                    <a:lstStyle/>
                    <a:p>
                      <a:pPr marL="0" marR="0">
                        <a:lnSpc>
                          <a:spcPct val="107000"/>
                        </a:lnSpc>
                        <a:spcBef>
                          <a:spcPts val="0"/>
                        </a:spcBef>
                        <a:spcAft>
                          <a:spcPts val="0"/>
                        </a:spcAft>
                      </a:pPr>
                      <a:r>
                        <a:rPr lang="en-US" sz="1900" dirty="0" err="1">
                          <a:effectLst/>
                          <a:latin typeface="Arial" panose="020B0604020202020204" pitchFamily="34" charset="0"/>
                          <a:ea typeface="Calibri" panose="020F0502020204030204" pitchFamily="34" charset="0"/>
                          <a:cs typeface="Arial" panose="020B0604020202020204" pitchFamily="34" charset="0"/>
                        </a:rPr>
                        <a:t>Iustum</a:t>
                      </a:r>
                      <a:r>
                        <a:rPr lang="en-US" sz="1900" dirty="0">
                          <a:effectLst/>
                          <a:latin typeface="Arial" panose="020B0604020202020204" pitchFamily="34" charset="0"/>
                          <a:ea typeface="Calibri" panose="020F0502020204030204" pitchFamily="34" charset="0"/>
                          <a:cs typeface="Arial" panose="020B0604020202020204" pitchFamily="34" charset="0"/>
                        </a:rPr>
                        <a:t> et </a:t>
                      </a:r>
                      <a:r>
                        <a:rPr lang="en-US" sz="1900" dirty="0" err="1">
                          <a:effectLst/>
                          <a:latin typeface="Arial" panose="020B0604020202020204" pitchFamily="34" charset="0"/>
                          <a:ea typeface="Calibri" panose="020F0502020204030204" pitchFamily="34" charset="0"/>
                          <a:cs typeface="Arial" panose="020B0604020202020204" pitchFamily="34" charset="0"/>
                        </a:rPr>
                        <a:t>tenacem</a:t>
                      </a:r>
                      <a:r>
                        <a:rPr lang="en-US" sz="1900" dirty="0">
                          <a:effectLst/>
                          <a:latin typeface="Arial" panose="020B0604020202020204" pitchFamily="34" charset="0"/>
                          <a:ea typeface="Calibri" panose="020F0502020204030204" pitchFamily="34" charset="0"/>
                          <a:cs typeface="Arial" panose="020B0604020202020204" pitchFamily="34" charset="0"/>
                        </a:rPr>
                        <a:t> propositi </a:t>
                      </a:r>
                      <a:r>
                        <a:rPr lang="en-US" sz="1900" dirty="0" err="1">
                          <a:effectLst/>
                          <a:latin typeface="Arial" panose="020B0604020202020204" pitchFamily="34" charset="0"/>
                          <a:ea typeface="Calibri" panose="020F0502020204030204" pitchFamily="34" charset="0"/>
                          <a:cs typeface="Arial" panose="020B0604020202020204" pitchFamily="34" charset="0"/>
                        </a:rPr>
                        <a:t>virum</a:t>
                      </a: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900" dirty="0">
                          <a:effectLst/>
                          <a:latin typeface="Arial" panose="020B0604020202020204" pitchFamily="34" charset="0"/>
                          <a:ea typeface="Calibri" panose="020F0502020204030204" pitchFamily="34" charset="0"/>
                          <a:cs typeface="Arial" panose="020B0604020202020204" pitchFamily="34" charset="0"/>
                        </a:rPr>
                        <a:t>non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civium</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ardor</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prava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iubentium</a:t>
                      </a:r>
                      <a:r>
                        <a:rPr lang="en-US" sz="19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1900" dirty="0">
                          <a:effectLst/>
                          <a:latin typeface="Arial" panose="020B0604020202020204" pitchFamily="34" charset="0"/>
                          <a:ea typeface="Calibri" panose="020F0502020204030204" pitchFamily="34" charset="0"/>
                          <a:cs typeface="Arial" panose="020B0604020202020204" pitchFamily="34" charset="0"/>
                        </a:rPr>
                        <a:t>non </a:t>
                      </a:r>
                      <a:r>
                        <a:rPr lang="en-US" sz="1900" dirty="0" err="1">
                          <a:effectLst/>
                          <a:latin typeface="Arial" panose="020B0604020202020204" pitchFamily="34" charset="0"/>
                          <a:ea typeface="Calibri" panose="020F0502020204030204" pitchFamily="34" charset="0"/>
                          <a:cs typeface="Arial" panose="020B0604020202020204" pitchFamily="34" charset="0"/>
                        </a:rPr>
                        <a:t>vultus</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instantis</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tyranni</a:t>
                      </a: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900" dirty="0" err="1">
                          <a:effectLst/>
                          <a:latin typeface="Arial" panose="020B0604020202020204" pitchFamily="34" charset="0"/>
                          <a:ea typeface="Calibri" panose="020F0502020204030204" pitchFamily="34" charset="0"/>
                          <a:cs typeface="Arial" panose="020B0604020202020204" pitchFamily="34" charset="0"/>
                        </a:rPr>
                        <a:t>mente</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quatit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solida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neque</a:t>
                      </a:r>
                      <a:r>
                        <a:rPr lang="en-US" sz="1900" dirty="0">
                          <a:effectLst/>
                          <a:latin typeface="Arial" panose="020B0604020202020204" pitchFamily="34" charset="0"/>
                          <a:ea typeface="Calibri" panose="020F0502020204030204" pitchFamily="34" charset="0"/>
                          <a:cs typeface="Arial" panose="020B0604020202020204" pitchFamily="34" charset="0"/>
                        </a:rPr>
                        <a:t> Auster,</a:t>
                      </a:r>
                    </a:p>
                    <a:p>
                      <a:pPr marL="0" marR="0">
                        <a:lnSpc>
                          <a:spcPct val="107000"/>
                        </a:lnSpc>
                        <a:spcBef>
                          <a:spcPts val="0"/>
                        </a:spcBef>
                        <a:spcAft>
                          <a:spcPts val="0"/>
                        </a:spcAft>
                      </a:pPr>
                      <a:r>
                        <a:rPr lang="en-US" sz="1900" dirty="0">
                          <a:effectLst/>
                          <a:latin typeface="Arial" panose="020B0604020202020204" pitchFamily="34" charset="0"/>
                          <a:ea typeface="Calibri" panose="020F0502020204030204" pitchFamily="34" charset="0"/>
                          <a:cs typeface="Arial" panose="020B0604020202020204" pitchFamily="34" charset="0"/>
                        </a:rPr>
                        <a:t>dux </a:t>
                      </a:r>
                      <a:r>
                        <a:rPr lang="en-US" sz="1900" dirty="0" err="1">
                          <a:effectLst/>
                          <a:latin typeface="Arial" panose="020B0604020202020204" pitchFamily="34" charset="0"/>
                          <a:ea typeface="Calibri" panose="020F0502020204030204" pitchFamily="34" charset="0"/>
                          <a:cs typeface="Arial" panose="020B0604020202020204" pitchFamily="34" charset="0"/>
                        </a:rPr>
                        <a:t>inquieti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turbidus</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Hadriae</a:t>
                      </a:r>
                      <a:r>
                        <a:rPr lang="en-US" sz="1900" dirty="0">
                          <a:effectLst/>
                          <a:latin typeface="Arial" panose="020B0604020202020204" pitchFamily="34" charset="0"/>
                          <a:ea typeface="Calibri" panose="020F0502020204030204" pitchFamily="34" charset="0"/>
                          <a:cs typeface="Arial" panose="020B0604020202020204" pitchFamily="34" charset="0"/>
                        </a:rPr>
                        <a:t>,                (5)</a:t>
                      </a:r>
                    </a:p>
                    <a:p>
                      <a:pPr marL="0" marR="0">
                        <a:lnSpc>
                          <a:spcPct val="107000"/>
                        </a:lnSpc>
                        <a:spcBef>
                          <a:spcPts val="0"/>
                        </a:spcBef>
                        <a:spcAft>
                          <a:spcPts val="0"/>
                        </a:spcAft>
                      </a:pPr>
                      <a:r>
                        <a:rPr lang="en-US" sz="1900" dirty="0">
                          <a:effectLst/>
                          <a:latin typeface="Arial" panose="020B0604020202020204" pitchFamily="34" charset="0"/>
                          <a:ea typeface="Calibri" panose="020F0502020204030204" pitchFamily="34" charset="0"/>
                          <a:cs typeface="Arial" panose="020B0604020202020204" pitchFamily="34" charset="0"/>
                        </a:rPr>
                        <a:t>nec </a:t>
                      </a:r>
                      <a:r>
                        <a:rPr lang="en-US" sz="1900" dirty="0" err="1">
                          <a:effectLst/>
                          <a:latin typeface="Arial" panose="020B0604020202020204" pitchFamily="34" charset="0"/>
                          <a:ea typeface="Calibri" panose="020F0502020204030204" pitchFamily="34" charset="0"/>
                          <a:cs typeface="Arial" panose="020B0604020202020204" pitchFamily="34" charset="0"/>
                        </a:rPr>
                        <a:t>fulminantis</a:t>
                      </a:r>
                      <a:r>
                        <a:rPr lang="en-US" sz="1900" dirty="0">
                          <a:effectLst/>
                          <a:latin typeface="Arial" panose="020B0604020202020204" pitchFamily="34" charset="0"/>
                          <a:ea typeface="Calibri" panose="020F0502020204030204" pitchFamily="34" charset="0"/>
                          <a:cs typeface="Arial" panose="020B0604020202020204" pitchFamily="34" charset="0"/>
                        </a:rPr>
                        <a:t> magna manus </a:t>
                      </a:r>
                      <a:r>
                        <a:rPr lang="en-US" sz="1900" dirty="0" err="1">
                          <a:effectLst/>
                          <a:latin typeface="Arial" panose="020B0604020202020204" pitchFamily="34" charset="0"/>
                          <a:ea typeface="Calibri" panose="020F0502020204030204" pitchFamily="34" charset="0"/>
                          <a:cs typeface="Arial" panose="020B0604020202020204" pitchFamily="34" charset="0"/>
                        </a:rPr>
                        <a:t>Iovis</a:t>
                      </a:r>
                      <a:r>
                        <a:rPr lang="en-US" sz="19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1900" dirty="0" err="1">
                          <a:effectLst/>
                          <a:latin typeface="Arial" panose="020B0604020202020204" pitchFamily="34" charset="0"/>
                          <a:ea typeface="Calibri" panose="020F0502020204030204" pitchFamily="34" charset="0"/>
                          <a:cs typeface="Arial" panose="020B0604020202020204" pitchFamily="34" charset="0"/>
                        </a:rPr>
                        <a:t>si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fractus</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illabatur</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orbis</a:t>
                      </a:r>
                      <a:r>
                        <a:rPr lang="en-US" sz="19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1900" dirty="0" err="1">
                          <a:effectLst/>
                          <a:latin typeface="Arial" panose="020B0604020202020204" pitchFamily="34" charset="0"/>
                          <a:ea typeface="Calibri" panose="020F0502020204030204" pitchFamily="34" charset="0"/>
                          <a:cs typeface="Arial" panose="020B0604020202020204" pitchFamily="34" charset="0"/>
                        </a:rPr>
                        <a:t>impavidum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ferient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ruinae</a:t>
                      </a:r>
                      <a:r>
                        <a:rPr lang="en-US" sz="1900" dirty="0">
                          <a:effectLst/>
                          <a:latin typeface="Arial" panose="020B060402020202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Hac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arte</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Pollux et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vagus</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Hercules </a:t>
                      </a:r>
                    </a:p>
                    <a:p>
                      <a:pPr marL="0" marR="0">
                        <a:lnSpc>
                          <a:spcPct val="107000"/>
                        </a:lnSpc>
                        <a:spcBef>
                          <a:spcPts val="0"/>
                        </a:spcBef>
                        <a:spcAft>
                          <a:spcPts val="0"/>
                        </a:spcAft>
                      </a:pP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enisus</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arces</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attigit</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igneas</a:t>
                      </a:r>
                      <a:r>
                        <a:rPr lang="en-US" sz="19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(10)</a:t>
                      </a:r>
                    </a:p>
                    <a:p>
                      <a:pPr marL="0" marR="0">
                        <a:lnSpc>
                          <a:spcPct val="107000"/>
                        </a:lnSpc>
                        <a:spcBef>
                          <a:spcPts val="0"/>
                        </a:spcBef>
                        <a:spcAft>
                          <a:spcPts val="0"/>
                        </a:spcAft>
                      </a:pP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quos inter Augustus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recumbens</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purpureo</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bibet</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ore nectar; </a:t>
                      </a:r>
                    </a:p>
                    <a:p>
                      <a:pPr marL="0" marR="0">
                        <a:lnSpc>
                          <a:spcPct val="107000"/>
                        </a:lnSpc>
                        <a:spcBef>
                          <a:spcPts val="0"/>
                        </a:spcBef>
                        <a:spcAft>
                          <a:spcPts val="0"/>
                        </a:spcAft>
                      </a:pP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hac te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merentem</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Bacche</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pater,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tuae</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vexere</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tigres</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indocili</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iugum</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collo</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trahentes</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hac Quirinus</a:t>
                      </a:r>
                      <a:r>
                        <a:rPr lang="en-US" sz="19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(15)</a:t>
                      </a:r>
                    </a:p>
                    <a:p>
                      <a:pPr marL="0" marR="0">
                        <a:lnSpc>
                          <a:spcPct val="107000"/>
                        </a:lnSpc>
                        <a:spcBef>
                          <a:spcPts val="0"/>
                        </a:spcBef>
                        <a:spcAft>
                          <a:spcPts val="0"/>
                        </a:spcAft>
                      </a:pP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Martis</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equis</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a:t>
                      </a:r>
                      <a:r>
                        <a:rPr lang="en-US" sz="1900" u="dbl" baseline="0" dirty="0" err="1">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Acheronta</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fugit</a:t>
                      </a:r>
                      <a:r>
                        <a:rPr lang="en-US" sz="19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900" dirty="0">
                          <a:effectLst/>
                          <a:latin typeface="Arial" panose="020B0604020202020204" pitchFamily="34" charset="0"/>
                          <a:ea typeface="Calibri" panose="020F0502020204030204" pitchFamily="34" charset="0"/>
                          <a:cs typeface="Arial" panose="020B0604020202020204" pitchFamily="34" charset="0"/>
                        </a:rPr>
                        <a:t>Neither the </a:t>
                      </a: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passion of citizens</a:t>
                      </a:r>
                      <a:r>
                        <a:rPr lang="en-US" sz="1900" dirty="0">
                          <a:effectLst/>
                          <a:latin typeface="Arial" panose="020B0604020202020204" pitchFamily="34" charset="0"/>
                          <a:ea typeface="Calibri" panose="020F0502020204030204" pitchFamily="34" charset="0"/>
                          <a:cs typeface="Arial" panose="020B0604020202020204" pitchFamily="34" charset="0"/>
                        </a:rPr>
                        <a:t> desiring crooked things, nor the face of a threatening tyrant,</a:t>
                      </a:r>
                    </a:p>
                    <a:p>
                      <a:pPr marL="0" marR="0">
                        <a:lnSpc>
                          <a:spcPct val="107000"/>
                        </a:lnSpc>
                        <a:spcBef>
                          <a:spcPts val="0"/>
                        </a:spcBef>
                        <a:spcAft>
                          <a:spcPts val="0"/>
                        </a:spcAft>
                      </a:pPr>
                      <a:r>
                        <a:rPr lang="en-US" sz="1900" dirty="0">
                          <a:effectLst/>
                          <a:latin typeface="Arial" panose="020B0604020202020204" pitchFamily="34" charset="0"/>
                          <a:ea typeface="Calibri" panose="020F0502020204030204" pitchFamily="34" charset="0"/>
                          <a:cs typeface="Arial" panose="020B0604020202020204" pitchFamily="34" charset="0"/>
                        </a:rPr>
                        <a:t>shake the man righteous and fixed in his purpose</a:t>
                      </a:r>
                    </a:p>
                    <a:p>
                      <a:pPr marL="0" marR="0">
                        <a:lnSpc>
                          <a:spcPct val="107000"/>
                        </a:lnSpc>
                        <a:spcBef>
                          <a:spcPts val="0"/>
                        </a:spcBef>
                        <a:spcAft>
                          <a:spcPts val="0"/>
                        </a:spcAft>
                      </a:pPr>
                      <a:r>
                        <a:rPr lang="en-US" sz="1900" dirty="0">
                          <a:effectLst/>
                          <a:latin typeface="Arial" panose="020B0604020202020204" pitchFamily="34" charset="0"/>
                          <a:ea typeface="Calibri" panose="020F0502020204030204" pitchFamily="34" charset="0"/>
                          <a:cs typeface="Arial" panose="020B0604020202020204" pitchFamily="34" charset="0"/>
                        </a:rPr>
                        <a:t>from his strong mind nor the South Wind,</a:t>
                      </a:r>
                    </a:p>
                    <a:p>
                      <a:pPr marL="0" marR="0">
                        <a:lnSpc>
                          <a:spcPct val="107000"/>
                        </a:lnSpc>
                        <a:spcBef>
                          <a:spcPts val="0"/>
                        </a:spcBef>
                        <a:spcAft>
                          <a:spcPts val="0"/>
                        </a:spcAft>
                      </a:pPr>
                      <a:r>
                        <a:rPr lang="en-US" sz="1900" dirty="0">
                          <a:effectLst/>
                          <a:latin typeface="Arial" panose="020B0604020202020204" pitchFamily="34" charset="0"/>
                          <a:ea typeface="Calibri" panose="020F0502020204030204" pitchFamily="34" charset="0"/>
                          <a:cs typeface="Arial" panose="020B0604020202020204" pitchFamily="34" charset="0"/>
                        </a:rPr>
                        <a:t>the turbulent lord of the restless Adriatic, (5)</a:t>
                      </a:r>
                    </a:p>
                    <a:p>
                      <a:pPr marL="0" marR="0">
                        <a:lnSpc>
                          <a:spcPct val="107000"/>
                        </a:lnSpc>
                        <a:spcBef>
                          <a:spcPts val="0"/>
                        </a:spcBef>
                        <a:spcAft>
                          <a:spcPts val="0"/>
                        </a:spcAft>
                      </a:pPr>
                      <a:r>
                        <a:rPr lang="en-US" sz="1900" dirty="0">
                          <a:effectLst/>
                          <a:latin typeface="Arial" panose="020B0604020202020204" pitchFamily="34" charset="0"/>
                          <a:ea typeface="Calibri" panose="020F0502020204030204" pitchFamily="34" charset="0"/>
                          <a:cs typeface="Arial" panose="020B0604020202020204" pitchFamily="34" charset="0"/>
                        </a:rPr>
                        <a:t>nor the great hand of thundering Jupiter: </a:t>
                      </a:r>
                    </a:p>
                    <a:p>
                      <a:pPr marL="0" marR="0">
                        <a:lnSpc>
                          <a:spcPct val="107000"/>
                        </a:lnSpc>
                        <a:spcBef>
                          <a:spcPts val="0"/>
                        </a:spcBef>
                        <a:spcAft>
                          <a:spcPts val="0"/>
                        </a:spcAft>
                      </a:pPr>
                      <a:r>
                        <a:rPr lang="en-US" sz="1900" dirty="0">
                          <a:effectLst/>
                          <a:latin typeface="Arial" panose="020B0604020202020204" pitchFamily="34" charset="0"/>
                          <a:ea typeface="Calibri" panose="020F0502020204030204" pitchFamily="34" charset="0"/>
                          <a:cs typeface="Arial" panose="020B0604020202020204" pitchFamily="34" charset="0"/>
                        </a:rPr>
                        <a:t>if the shattered world falls, </a:t>
                      </a:r>
                    </a:p>
                    <a:p>
                      <a:pPr marL="0" marR="0">
                        <a:lnSpc>
                          <a:spcPct val="107000"/>
                        </a:lnSpc>
                        <a:spcBef>
                          <a:spcPts val="0"/>
                        </a:spcBef>
                        <a:spcAft>
                          <a:spcPts val="0"/>
                        </a:spcAft>
                      </a:pPr>
                      <a:r>
                        <a:rPr lang="en-US" sz="1900" dirty="0">
                          <a:effectLst/>
                          <a:latin typeface="Arial" panose="020B0604020202020204" pitchFamily="34" charset="0"/>
                          <a:ea typeface="Calibri" panose="020F0502020204030204" pitchFamily="34" charset="0"/>
                          <a:cs typeface="Arial" panose="020B0604020202020204" pitchFamily="34" charset="0"/>
                        </a:rPr>
                        <a:t>he fearless the ruins would strike.</a:t>
                      </a:r>
                    </a:p>
                    <a:p>
                      <a:pPr marL="0" marR="0">
                        <a:lnSpc>
                          <a:spcPct val="107000"/>
                        </a:lnSpc>
                        <a:spcBef>
                          <a:spcPts val="0"/>
                        </a:spcBef>
                        <a:spcAft>
                          <a:spcPts val="0"/>
                        </a:spcAft>
                      </a:pP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By this skill Pollux and wandering Hercules </a:t>
                      </a:r>
                    </a:p>
                    <a:p>
                      <a:pPr marL="0" marR="0">
                        <a:lnSpc>
                          <a:spcPct val="107000"/>
                        </a:lnSpc>
                        <a:spcBef>
                          <a:spcPts val="0"/>
                        </a:spcBef>
                        <a:spcAft>
                          <a:spcPts val="0"/>
                        </a:spcAft>
                      </a:pP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after a struggle they achieved the fiery citadels</a:t>
                      </a:r>
                      <a:r>
                        <a:rPr lang="en-US" sz="19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(10)</a:t>
                      </a:r>
                    </a:p>
                    <a:p>
                      <a:pPr marL="0" marR="0">
                        <a:lnSpc>
                          <a:spcPct val="107000"/>
                        </a:lnSpc>
                        <a:spcBef>
                          <a:spcPts val="0"/>
                        </a:spcBef>
                        <a:spcAft>
                          <a:spcPts val="0"/>
                        </a:spcAft>
                      </a:pP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and Augustus will recline between them, </a:t>
                      </a:r>
                    </a:p>
                    <a:p>
                      <a:pPr marL="0" marR="0">
                        <a:lnSpc>
                          <a:spcPct val="107000"/>
                        </a:lnSpc>
                        <a:spcBef>
                          <a:spcPts val="0"/>
                        </a:spcBef>
                        <a:spcAft>
                          <a:spcPts val="0"/>
                        </a:spcAft>
                      </a:pP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drinking nectar from purple lips; </a:t>
                      </a:r>
                    </a:p>
                    <a:p>
                      <a:pPr marL="0" marR="0">
                        <a:lnSpc>
                          <a:spcPct val="107000"/>
                        </a:lnSpc>
                        <a:spcBef>
                          <a:spcPts val="0"/>
                        </a:spcBef>
                        <a:spcAft>
                          <a:spcPts val="0"/>
                        </a:spcAft>
                      </a:pP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for this reason, father Bacchus, your tigers </a:t>
                      </a:r>
                    </a:p>
                    <a:p>
                      <a:pPr marL="0" marR="0">
                        <a:lnSpc>
                          <a:spcPct val="107000"/>
                        </a:lnSpc>
                        <a:spcBef>
                          <a:spcPts val="0"/>
                        </a:spcBef>
                        <a:spcAft>
                          <a:spcPts val="0"/>
                        </a:spcAft>
                      </a:pP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drew you, pulling at the yokes on their untamed </a:t>
                      </a:r>
                    </a:p>
                    <a:p>
                      <a:pPr marL="0" marR="0">
                        <a:lnSpc>
                          <a:spcPct val="107000"/>
                        </a:lnSpc>
                        <a:spcBef>
                          <a:spcPts val="0"/>
                        </a:spcBef>
                        <a:spcAft>
                          <a:spcPts val="0"/>
                        </a:spcAft>
                      </a:pP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necks, for this reason, Quirinus</a:t>
                      </a:r>
                      <a:r>
                        <a:rPr lang="en-US" sz="1900" u="none"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 (15)</a:t>
                      </a:r>
                    </a:p>
                    <a:p>
                      <a:pPr marL="0" marR="0">
                        <a:lnSpc>
                          <a:spcPct val="107000"/>
                        </a:lnSpc>
                        <a:spcBef>
                          <a:spcPts val="0"/>
                        </a:spcBef>
                        <a:spcAft>
                          <a:spcPts val="0"/>
                        </a:spcAft>
                      </a:pPr>
                      <a:r>
                        <a:rPr lang="en-US" sz="1900" u="dbl" baseline="0" dirty="0">
                          <a:effectLst/>
                          <a:uFill>
                            <a:solidFill>
                              <a:schemeClr val="accent4"/>
                            </a:solidFill>
                          </a:uFill>
                          <a:latin typeface="Arial" panose="020B0604020202020204" pitchFamily="34" charset="0"/>
                          <a:ea typeface="Calibri" panose="020F0502020204030204" pitchFamily="34" charset="0"/>
                          <a:cs typeface="Arial" panose="020B0604020202020204" pitchFamily="34" charset="0"/>
                        </a:rPr>
                        <a:t>escaped with Mars’ horses from Acheron</a:t>
                      </a:r>
                      <a:r>
                        <a:rPr lang="en-US" sz="19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8264026"/>
                  </a:ext>
                </a:extLst>
              </a:tr>
            </a:tbl>
          </a:graphicData>
        </a:graphic>
      </p:graphicFrame>
    </p:spTree>
    <p:extLst>
      <p:ext uri="{BB962C8B-B14F-4D97-AF65-F5344CB8AC3E}">
        <p14:creationId xmlns:p14="http://schemas.microsoft.com/office/powerpoint/2010/main" val="6155057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661</TotalTime>
  <Words>3181</Words>
  <Application>Microsoft Office PowerPoint</Application>
  <PresentationFormat>Widescreen</PresentationFormat>
  <Paragraphs>269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Wine, Numen, and Sacrifice: Public Deeds  and Private Sacrifices  in Horace’s Carmen 4.5 and Epistulae 2.1</vt:lpstr>
      <vt:lpstr>Structure</vt:lpstr>
      <vt:lpstr>I. Carmen 4.5</vt:lpstr>
      <vt:lpstr>I. Epistulae 2.1.5-8, 15-17</vt:lpstr>
      <vt:lpstr>II. Res Gestae Divi Augusti 9.1-2</vt:lpstr>
      <vt:lpstr>II. Cicero, Natura Deorum 2.62</vt:lpstr>
      <vt:lpstr>II. Epistulae 2.1.5-8, 15-17</vt:lpstr>
      <vt:lpstr>II. Carmen 4.5</vt:lpstr>
      <vt:lpstr>III. Carmen 3.3.1-16</vt:lpstr>
      <vt:lpstr>III. Carmen 3.3.57-62</vt:lpstr>
      <vt:lpstr>III. Theocritus, Idyll 17.1-19</vt:lpstr>
      <vt:lpstr>IV. Carmen 3.3</vt:lpstr>
      <vt:lpstr>IV. Theocritus and Cicero</vt:lpstr>
      <vt:lpstr>IV. Carmen 4.5.29-40</vt:lpstr>
      <vt:lpstr>Selected 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Wine, Numen, and Sacrifice: Public Deeds  and Private Sacrifices  in Horace’s Carmen 4.5 and Epistulae 2.1</dc:title>
  <dc:creator>Claire McGraw</dc:creator>
  <cp:lastModifiedBy>Claire McGraw</cp:lastModifiedBy>
  <cp:revision>18</cp:revision>
  <dcterms:created xsi:type="dcterms:W3CDTF">2022-03-10T15:40:58Z</dcterms:created>
  <dcterms:modified xsi:type="dcterms:W3CDTF">2022-03-23T23:41:51Z</dcterms:modified>
</cp:coreProperties>
</file>