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0C0A6-F7C5-7E40-A432-DB5B8713D1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F4EB50-17A7-E84C-9BD2-B5B4300C7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F5429A-6E40-DC4E-806A-2FB61FBC68A9}"/>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5" name="Footer Placeholder 4">
            <a:extLst>
              <a:ext uri="{FF2B5EF4-FFF2-40B4-BE49-F238E27FC236}">
                <a16:creationId xmlns:a16="http://schemas.microsoft.com/office/drawing/2014/main" id="{BE211928-611E-234C-B197-9FB672921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F6C03-E6B9-C44A-ADE0-5F139A873EBD}"/>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1084036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FB9E4-B559-6C4A-9476-9A9FF8A5D7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CF74E4-3C16-F548-96E9-09D20FC2A47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5CF3C-5B32-024C-8C0B-743629DCC994}"/>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5" name="Footer Placeholder 4">
            <a:extLst>
              <a:ext uri="{FF2B5EF4-FFF2-40B4-BE49-F238E27FC236}">
                <a16:creationId xmlns:a16="http://schemas.microsoft.com/office/drawing/2014/main" id="{58DA25D3-8979-D443-AA1B-0B6BFE731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8FD6C4-120E-3749-97E6-8CA3E3E2CE56}"/>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155860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CE3844-BE7A-DD47-832F-ECE770DD80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B14CB8-BDCF-E245-B07F-481A5FE92B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D3C48D-9D71-8B4F-9D6A-2A238BE5FC68}"/>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5" name="Footer Placeholder 4">
            <a:extLst>
              <a:ext uri="{FF2B5EF4-FFF2-40B4-BE49-F238E27FC236}">
                <a16:creationId xmlns:a16="http://schemas.microsoft.com/office/drawing/2014/main" id="{A2A8669E-05ED-CD4C-8630-C84447C85F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445D4E-B8E3-D448-8B50-B7E990F44230}"/>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197895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FA660-B755-DC4E-A0A1-9385BA1100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48E402-A681-5A4C-A522-89090FB6EA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E2A2E5-BB55-F64C-A250-436A3A535DC5}"/>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5" name="Footer Placeholder 4">
            <a:extLst>
              <a:ext uri="{FF2B5EF4-FFF2-40B4-BE49-F238E27FC236}">
                <a16:creationId xmlns:a16="http://schemas.microsoft.com/office/drawing/2014/main" id="{6BC534FD-13EF-3D44-99B6-F63BB91C00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E000C1-9060-0444-9659-31E5CED80317}"/>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59824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2C2F3-DA2D-2E41-9C5F-3B2E794A11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6279D8-7613-5A43-BD5C-DE8D2E8D76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13F859-6DE8-CC4D-A291-DDA08DAF2009}"/>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5" name="Footer Placeholder 4">
            <a:extLst>
              <a:ext uri="{FF2B5EF4-FFF2-40B4-BE49-F238E27FC236}">
                <a16:creationId xmlns:a16="http://schemas.microsoft.com/office/drawing/2014/main" id="{ABB5D32D-A3D4-F645-A14C-3103BE41AE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41A6E-B360-1E46-82A2-D0E28961A307}"/>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322180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4118-920B-4E4C-B9C4-13393928E8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C6234C-FB24-E04F-A4FE-2F757E6FD8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25A8BC-8D4B-AC4F-A7A6-7D1FB0020E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EDE1A-A9C1-9346-9943-94405A1DD10D}"/>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6" name="Footer Placeholder 5">
            <a:extLst>
              <a:ext uri="{FF2B5EF4-FFF2-40B4-BE49-F238E27FC236}">
                <a16:creationId xmlns:a16="http://schemas.microsoft.com/office/drawing/2014/main" id="{005B04D5-C360-B04D-AAC8-672790D31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7CAFFA-0FA6-324E-A625-44B315E8889F}"/>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3863559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5E167-E66F-2346-8CA1-100F08EA8FD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AC3AAC-F7AD-7543-8729-99ABFF4543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2B6D15-7766-7946-A7EE-BC83A42CA4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AFE403-8B1A-B54B-B294-375C6BCCFA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4A8B04-3831-D342-B05F-7EC392A75D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FC702D2-3FE6-194D-9A5D-126995BED838}"/>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8" name="Footer Placeholder 7">
            <a:extLst>
              <a:ext uri="{FF2B5EF4-FFF2-40B4-BE49-F238E27FC236}">
                <a16:creationId xmlns:a16="http://schemas.microsoft.com/office/drawing/2014/main" id="{5749E4BB-A69D-2041-A64B-9157B3B0A9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B4B3045-4D75-7143-A62D-D6E121F0E498}"/>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224011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593D3-C2F0-A247-A5A6-9A3897F2E23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BB8392-BE9E-354E-BD78-21A9C8BC9449}"/>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4" name="Footer Placeholder 3">
            <a:extLst>
              <a:ext uri="{FF2B5EF4-FFF2-40B4-BE49-F238E27FC236}">
                <a16:creationId xmlns:a16="http://schemas.microsoft.com/office/drawing/2014/main" id="{1398B87D-FD06-A541-8250-7D4DF1C805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26E6F5-6759-B04A-9B7E-F26BA58D2241}"/>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2730575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95E94D-81E8-5F49-9018-97E315B9E1F6}"/>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3" name="Footer Placeholder 2">
            <a:extLst>
              <a:ext uri="{FF2B5EF4-FFF2-40B4-BE49-F238E27FC236}">
                <a16:creationId xmlns:a16="http://schemas.microsoft.com/office/drawing/2014/main" id="{09660B6E-E1D7-5A43-AD17-827F81D227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555B71-8189-814D-AF70-01BE0C30419B}"/>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3250411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FF4EF-6321-0E4F-AC0D-67764EDBC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DC2501-098D-5448-884B-BEC0BBC27D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C5AE9A-DF88-E844-B910-9E57101496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E994F0-2241-C048-A577-3F0AC29F52EC}"/>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6" name="Footer Placeholder 5">
            <a:extLst>
              <a:ext uri="{FF2B5EF4-FFF2-40B4-BE49-F238E27FC236}">
                <a16:creationId xmlns:a16="http://schemas.microsoft.com/office/drawing/2014/main" id="{B68F66D7-F7B2-BF49-8976-A7F4817D58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97BB21-CDE5-524C-9B18-E0F8EB969824}"/>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2409823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7D174-0577-BD48-B945-C5008DAF1B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AD4DB9-CDD6-B14A-B5DA-BE2E993346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E1939-70CD-6B46-B909-531909965C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FA6333-B517-374A-AC72-6C43AAF2A223}"/>
              </a:ext>
            </a:extLst>
          </p:cNvPr>
          <p:cNvSpPr>
            <a:spLocks noGrp="1"/>
          </p:cNvSpPr>
          <p:nvPr>
            <p:ph type="dt" sz="half" idx="10"/>
          </p:nvPr>
        </p:nvSpPr>
        <p:spPr/>
        <p:txBody>
          <a:bodyPr/>
          <a:lstStyle/>
          <a:p>
            <a:fld id="{CA5ADEC2-94C6-0740-A3DD-785BCD048F36}" type="datetimeFigureOut">
              <a:rPr lang="en-US" smtClean="0"/>
              <a:t>3/24/22</a:t>
            </a:fld>
            <a:endParaRPr lang="en-US"/>
          </a:p>
        </p:txBody>
      </p:sp>
      <p:sp>
        <p:nvSpPr>
          <p:cNvPr id="6" name="Footer Placeholder 5">
            <a:extLst>
              <a:ext uri="{FF2B5EF4-FFF2-40B4-BE49-F238E27FC236}">
                <a16:creationId xmlns:a16="http://schemas.microsoft.com/office/drawing/2014/main" id="{28F39F89-2CE5-394E-8133-C4CEA83249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53241D-FB31-D742-AEAD-9372898C5B6C}"/>
              </a:ext>
            </a:extLst>
          </p:cNvPr>
          <p:cNvSpPr>
            <a:spLocks noGrp="1"/>
          </p:cNvSpPr>
          <p:nvPr>
            <p:ph type="sldNum" sz="quarter" idx="12"/>
          </p:nvPr>
        </p:nvSpPr>
        <p:spPr/>
        <p:txBody>
          <a:bodyPr/>
          <a:lstStyle/>
          <a:p>
            <a:fld id="{D530B095-87B5-2D49-82DE-E3A55ED69432}" type="slidenum">
              <a:rPr lang="en-US" smtClean="0"/>
              <a:t>‹#›</a:t>
            </a:fld>
            <a:endParaRPr lang="en-US"/>
          </a:p>
        </p:txBody>
      </p:sp>
    </p:spTree>
    <p:extLst>
      <p:ext uri="{BB962C8B-B14F-4D97-AF65-F5344CB8AC3E}">
        <p14:creationId xmlns:p14="http://schemas.microsoft.com/office/powerpoint/2010/main" val="197408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78F994-DABA-9C46-B488-706964850A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E3A75F-BBDB-C644-AECA-3A3305A047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F27A61-662C-8049-A68B-4866E4EE35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ADEC2-94C6-0740-A3DD-785BCD048F36}" type="datetimeFigureOut">
              <a:rPr lang="en-US" smtClean="0"/>
              <a:t>3/24/22</a:t>
            </a:fld>
            <a:endParaRPr lang="en-US"/>
          </a:p>
        </p:txBody>
      </p:sp>
      <p:sp>
        <p:nvSpPr>
          <p:cNvPr id="5" name="Footer Placeholder 4">
            <a:extLst>
              <a:ext uri="{FF2B5EF4-FFF2-40B4-BE49-F238E27FC236}">
                <a16:creationId xmlns:a16="http://schemas.microsoft.com/office/drawing/2014/main" id="{B80C9E86-E12E-A949-93A3-52A404EBA4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A151B-9702-2E45-AE03-8B925E8FA1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30B095-87B5-2D49-82DE-E3A55ED69432}" type="slidenum">
              <a:rPr lang="en-US" smtClean="0"/>
              <a:t>‹#›</a:t>
            </a:fld>
            <a:endParaRPr lang="en-US"/>
          </a:p>
        </p:txBody>
      </p:sp>
    </p:spTree>
    <p:extLst>
      <p:ext uri="{BB962C8B-B14F-4D97-AF65-F5344CB8AC3E}">
        <p14:creationId xmlns:p14="http://schemas.microsoft.com/office/powerpoint/2010/main" val="717110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pplewebdata://9D17D36F-3BEF-48F7-90D3-03467C31CDBA/#_ftnref1" TargetMode="External"/><Relationship Id="rId2" Type="http://schemas.openxmlformats.org/officeDocument/2006/relationships/hyperlink" Target="applewebdata://9D17D36F-3BEF-48F7-90D3-03467C31CDBA/#_ftn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E4BD0-9A4D-4F42-B8DA-97EFC75A942C}"/>
              </a:ext>
            </a:extLst>
          </p:cNvPr>
          <p:cNvSpPr>
            <a:spLocks noGrp="1"/>
          </p:cNvSpPr>
          <p:nvPr>
            <p:ph type="ctrTitle"/>
          </p:nvPr>
        </p:nvSpPr>
        <p:spPr/>
        <p:txBody>
          <a:bodyPr>
            <a:normAutofit/>
          </a:bodyPr>
          <a:lstStyle/>
          <a:p>
            <a:r>
              <a:rPr lang="en-US" sz="5400" dirty="0">
                <a:latin typeface="Book Antiqua" panose="02040602050305030304" pitchFamily="18" charset="0"/>
              </a:rPr>
              <a:t>The End of Fakes</a:t>
            </a:r>
            <a:br>
              <a:rPr lang="en-US" sz="4800" dirty="0">
                <a:latin typeface="Book Antiqua" panose="02040602050305030304" pitchFamily="18" charset="0"/>
              </a:rPr>
            </a:br>
            <a:r>
              <a:rPr lang="en-US" sz="4800" dirty="0">
                <a:latin typeface="Book Antiqua" panose="02040602050305030304" pitchFamily="18" charset="0"/>
              </a:rPr>
              <a:t>Impostors in </a:t>
            </a:r>
            <a:r>
              <a:rPr lang="en-US" sz="4800" dirty="0" err="1">
                <a:latin typeface="Book Antiqua" panose="02040602050305030304" pitchFamily="18" charset="0"/>
              </a:rPr>
              <a:t>Valerius</a:t>
            </a:r>
            <a:r>
              <a:rPr lang="en-US" sz="4800" dirty="0">
                <a:latin typeface="Book Antiqua" panose="02040602050305030304" pitchFamily="18" charset="0"/>
              </a:rPr>
              <a:t> Maximus</a:t>
            </a:r>
          </a:p>
        </p:txBody>
      </p:sp>
      <p:sp>
        <p:nvSpPr>
          <p:cNvPr id="3" name="Subtitle 2">
            <a:extLst>
              <a:ext uri="{FF2B5EF4-FFF2-40B4-BE49-F238E27FC236}">
                <a16:creationId xmlns:a16="http://schemas.microsoft.com/office/drawing/2014/main" id="{B1F7BE8B-23E1-4943-ADB1-50CF17519A3E}"/>
              </a:ext>
            </a:extLst>
          </p:cNvPr>
          <p:cNvSpPr>
            <a:spLocks noGrp="1"/>
          </p:cNvSpPr>
          <p:nvPr>
            <p:ph type="subTitle" idx="1"/>
          </p:nvPr>
        </p:nvSpPr>
        <p:spPr/>
        <p:txBody>
          <a:bodyPr/>
          <a:lstStyle/>
          <a:p>
            <a:r>
              <a:rPr lang="en-US" dirty="0">
                <a:latin typeface="Book Antiqua" panose="02040602050305030304" pitchFamily="18" charset="0"/>
              </a:rPr>
              <a:t>Dr. Trevor S. Luke, </a:t>
            </a:r>
            <a:r>
              <a:rPr lang="en-US" i="1" dirty="0">
                <a:latin typeface="Book Antiqua" panose="02040602050305030304" pitchFamily="18" charset="0"/>
              </a:rPr>
              <a:t>Florida State University</a:t>
            </a:r>
            <a:endParaRPr lang="en-US" dirty="0">
              <a:latin typeface="Book Antiqua" panose="02040602050305030304" pitchFamily="18" charset="0"/>
            </a:endParaRPr>
          </a:p>
          <a:p>
            <a:r>
              <a:rPr lang="en-US" dirty="0">
                <a:latin typeface="Book Antiqua" panose="02040602050305030304" pitchFamily="18" charset="0"/>
              </a:rPr>
              <a:t>CAMWS Winston Salem</a:t>
            </a:r>
          </a:p>
          <a:p>
            <a:r>
              <a:rPr lang="en-US" dirty="0">
                <a:latin typeface="Book Antiqua" panose="02040602050305030304" pitchFamily="18" charset="0"/>
              </a:rPr>
              <a:t>March 24, 2022</a:t>
            </a:r>
          </a:p>
        </p:txBody>
      </p:sp>
    </p:spTree>
    <p:extLst>
      <p:ext uri="{BB962C8B-B14F-4D97-AF65-F5344CB8AC3E}">
        <p14:creationId xmlns:p14="http://schemas.microsoft.com/office/powerpoint/2010/main" val="2395976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CE4AC-C52F-B744-A5F9-8FEBFEE76350}"/>
              </a:ext>
            </a:extLst>
          </p:cNvPr>
          <p:cNvSpPr>
            <a:spLocks noGrp="1"/>
          </p:cNvSpPr>
          <p:nvPr>
            <p:ph type="title"/>
          </p:nvPr>
        </p:nvSpPr>
        <p:spPr>
          <a:xfrm>
            <a:off x="0" y="365126"/>
            <a:ext cx="9849678" cy="748058"/>
          </a:xfrm>
        </p:spPr>
        <p:txBody>
          <a:bodyPr/>
          <a:lstStyle/>
          <a:p>
            <a:r>
              <a:rPr lang="en-US" dirty="0">
                <a:latin typeface="Book Antiqua" panose="02040602050305030304" pitchFamily="18" charset="0"/>
              </a:rPr>
              <a:t>False </a:t>
            </a:r>
            <a:r>
              <a:rPr lang="en-US" dirty="0" err="1">
                <a:latin typeface="Book Antiqua" panose="02040602050305030304" pitchFamily="18" charset="0"/>
              </a:rPr>
              <a:t>Ariarathes</a:t>
            </a:r>
            <a:r>
              <a:rPr lang="en-US" dirty="0">
                <a:latin typeface="Book Antiqua" panose="02040602050305030304" pitchFamily="18" charset="0"/>
              </a:rPr>
              <a:t> X: Val. Max. 9.15.ext.2</a:t>
            </a:r>
          </a:p>
        </p:txBody>
      </p:sp>
      <p:sp>
        <p:nvSpPr>
          <p:cNvPr id="3" name="Content Placeholder 2">
            <a:extLst>
              <a:ext uri="{FF2B5EF4-FFF2-40B4-BE49-F238E27FC236}">
                <a16:creationId xmlns:a16="http://schemas.microsoft.com/office/drawing/2014/main" id="{7E4542A5-1DC1-6D4F-9F89-42713B8D53CC}"/>
              </a:ext>
            </a:extLst>
          </p:cNvPr>
          <p:cNvSpPr>
            <a:spLocks noGrp="1"/>
          </p:cNvSpPr>
          <p:nvPr>
            <p:ph idx="1"/>
          </p:nvPr>
        </p:nvSpPr>
        <p:spPr>
          <a:xfrm>
            <a:off x="0" y="1113184"/>
            <a:ext cx="8766313" cy="5744816"/>
          </a:xfrm>
        </p:spPr>
        <p:txBody>
          <a:bodyPr>
            <a:normAutofit/>
          </a:bodyPr>
          <a:lstStyle/>
          <a:p>
            <a:r>
              <a:rPr lang="en-US" dirty="0"/>
              <a:t>Idem </a:t>
            </a:r>
            <a:r>
              <a:rPr lang="en-US" dirty="0" err="1"/>
              <a:t>barbarum</a:t>
            </a:r>
            <a:r>
              <a:rPr lang="en-US" dirty="0"/>
              <a:t> </a:t>
            </a:r>
            <a:r>
              <a:rPr lang="en-US" dirty="0" err="1"/>
              <a:t>quendam</a:t>
            </a:r>
            <a:r>
              <a:rPr lang="en-US" dirty="0"/>
              <a:t> </a:t>
            </a:r>
            <a:r>
              <a:rPr lang="en-US" dirty="0" err="1"/>
              <a:t>ob</a:t>
            </a:r>
            <a:r>
              <a:rPr lang="en-US" dirty="0"/>
              <a:t> </a:t>
            </a:r>
            <a:r>
              <a:rPr lang="en-US" dirty="0" err="1"/>
              <a:t>eximiam</a:t>
            </a:r>
            <a:r>
              <a:rPr lang="en-US" dirty="0"/>
              <a:t> </a:t>
            </a:r>
            <a:r>
              <a:rPr lang="en-US" dirty="0" err="1"/>
              <a:t>similitudinem</a:t>
            </a:r>
            <a:r>
              <a:rPr lang="en-US" dirty="0"/>
              <a:t> </a:t>
            </a:r>
            <a:r>
              <a:rPr lang="en-US" dirty="0" err="1"/>
              <a:t>Cappadociae</a:t>
            </a:r>
            <a:r>
              <a:rPr lang="en-US" dirty="0"/>
              <a:t> regnum </a:t>
            </a:r>
            <a:r>
              <a:rPr lang="en-US" dirty="0" err="1"/>
              <a:t>adfectantem</a:t>
            </a:r>
            <a:r>
              <a:rPr lang="en-US" dirty="0"/>
              <a:t>, </a:t>
            </a:r>
            <a:r>
              <a:rPr lang="en-US" dirty="0" err="1"/>
              <a:t>tamquam</a:t>
            </a:r>
            <a:r>
              <a:rPr lang="en-US" dirty="0"/>
              <a:t> Ari&lt;</a:t>
            </a:r>
            <a:r>
              <a:rPr lang="en-US" dirty="0" err="1"/>
              <a:t>ar</a:t>
            </a:r>
            <a:r>
              <a:rPr lang="en-US" dirty="0"/>
              <a:t>&gt;</a:t>
            </a:r>
            <a:r>
              <a:rPr lang="en-US" dirty="0" err="1"/>
              <a:t>athes</a:t>
            </a:r>
            <a:r>
              <a:rPr lang="en-US" dirty="0"/>
              <a:t> </a:t>
            </a:r>
            <a:r>
              <a:rPr lang="en-US" dirty="0" err="1"/>
              <a:t>esset</a:t>
            </a:r>
            <a:r>
              <a:rPr lang="en-US" dirty="0"/>
              <a:t>, </a:t>
            </a:r>
            <a:r>
              <a:rPr lang="en-US" dirty="0" err="1"/>
              <a:t>quem</a:t>
            </a:r>
            <a:r>
              <a:rPr lang="en-US" dirty="0"/>
              <a:t> a M. Antonio </a:t>
            </a:r>
            <a:r>
              <a:rPr lang="en-US" dirty="0" err="1"/>
              <a:t>interemptum</a:t>
            </a:r>
            <a:r>
              <a:rPr lang="en-US" dirty="0"/>
              <a:t> </a:t>
            </a:r>
            <a:r>
              <a:rPr lang="en-US" i="1" dirty="0"/>
              <a:t>luce </a:t>
            </a:r>
            <a:r>
              <a:rPr lang="en-US" i="1" dirty="0" err="1"/>
              <a:t>clarius</a:t>
            </a:r>
            <a:r>
              <a:rPr lang="en-US" dirty="0"/>
              <a:t> </a:t>
            </a:r>
            <a:r>
              <a:rPr lang="en-US" dirty="0" err="1"/>
              <a:t>erat</a:t>
            </a:r>
            <a:r>
              <a:rPr lang="en-US" dirty="0"/>
              <a:t>, </a:t>
            </a:r>
            <a:r>
              <a:rPr lang="en-US" dirty="0" err="1"/>
              <a:t>quamquam</a:t>
            </a:r>
            <a:r>
              <a:rPr lang="en-US" dirty="0"/>
              <a:t> </a:t>
            </a:r>
            <a:r>
              <a:rPr lang="en-US" dirty="0" err="1"/>
              <a:t>paene</a:t>
            </a:r>
            <a:r>
              <a:rPr lang="en-US" dirty="0"/>
              <a:t> </a:t>
            </a:r>
            <a:r>
              <a:rPr lang="en-US" dirty="0" err="1"/>
              <a:t>totius</a:t>
            </a:r>
            <a:r>
              <a:rPr lang="en-US" dirty="0"/>
              <a:t> </a:t>
            </a:r>
            <a:r>
              <a:rPr lang="en-US" dirty="0" err="1"/>
              <a:t>orientis</a:t>
            </a:r>
            <a:r>
              <a:rPr lang="en-US" dirty="0"/>
              <a:t> </a:t>
            </a:r>
            <a:r>
              <a:rPr lang="en-US" dirty="0" err="1"/>
              <a:t>ciuitatium</a:t>
            </a:r>
            <a:r>
              <a:rPr lang="en-US" dirty="0"/>
              <a:t> et gentium </a:t>
            </a:r>
            <a:r>
              <a:rPr lang="en-US" dirty="0" err="1"/>
              <a:t>credula</a:t>
            </a:r>
            <a:r>
              <a:rPr lang="en-US" dirty="0"/>
              <a:t> </a:t>
            </a:r>
            <a:r>
              <a:rPr lang="en-US" dirty="0" err="1"/>
              <a:t>suffragatione</a:t>
            </a:r>
            <a:r>
              <a:rPr lang="en-US" dirty="0"/>
              <a:t> </a:t>
            </a:r>
            <a:r>
              <a:rPr lang="en-US" dirty="0" err="1"/>
              <a:t>fultum</a:t>
            </a:r>
            <a:r>
              <a:rPr lang="en-US" dirty="0"/>
              <a:t> caput </a:t>
            </a:r>
            <a:r>
              <a:rPr lang="en-US" i="1" dirty="0" err="1"/>
              <a:t>imperio</a:t>
            </a:r>
            <a:r>
              <a:rPr lang="en-US" i="1" dirty="0"/>
              <a:t> </a:t>
            </a:r>
            <a:r>
              <a:rPr lang="en-US" i="1" dirty="0" err="1"/>
              <a:t>dementer</a:t>
            </a:r>
            <a:r>
              <a:rPr lang="en-US" i="1" dirty="0"/>
              <a:t> </a:t>
            </a:r>
            <a:r>
              <a:rPr lang="en-US" i="1" dirty="0" err="1"/>
              <a:t>inminens</a:t>
            </a:r>
            <a:r>
              <a:rPr lang="en-US" i="1" dirty="0"/>
              <a:t> </a:t>
            </a:r>
            <a:r>
              <a:rPr lang="en-US" i="1" dirty="0" err="1"/>
              <a:t>iusto</a:t>
            </a:r>
            <a:r>
              <a:rPr lang="en-US" i="1" dirty="0"/>
              <a:t> </a:t>
            </a:r>
            <a:r>
              <a:rPr lang="en-US" i="1" dirty="0" err="1"/>
              <a:t>inpendere</a:t>
            </a:r>
            <a:r>
              <a:rPr lang="en-US" i="1" dirty="0"/>
              <a:t> </a:t>
            </a:r>
            <a:r>
              <a:rPr lang="en-US" i="1" dirty="0" err="1"/>
              <a:t>supplicio</a:t>
            </a:r>
            <a:r>
              <a:rPr lang="en-US" i="1" dirty="0"/>
              <a:t> </a:t>
            </a:r>
            <a:r>
              <a:rPr lang="en-US" i="1" dirty="0" err="1"/>
              <a:t>coegit</a:t>
            </a:r>
            <a:r>
              <a:rPr lang="en-US" dirty="0"/>
              <a:t>. </a:t>
            </a:r>
          </a:p>
          <a:p>
            <a:r>
              <a:rPr lang="en-US" dirty="0"/>
              <a:t>A certain barbarian pretended to the throne of Cappadocia because of an extraordinary likeness, posing as </a:t>
            </a:r>
            <a:r>
              <a:rPr lang="en-US" dirty="0" err="1"/>
              <a:t>Ariarathes</a:t>
            </a:r>
            <a:r>
              <a:rPr lang="en-US" dirty="0"/>
              <a:t>, whom it was clearer that daylight, was killed by Antonius. Backed though he was by the credulous support of the communities and nations of almost the entire East, [Caesar] compelled him to devote his head, madly threatening the empire, to a just punishment.</a:t>
            </a:r>
          </a:p>
          <a:p>
            <a:pPr marL="0" indent="0">
              <a:buNone/>
            </a:pPr>
            <a:endParaRPr lang="en-US" dirty="0"/>
          </a:p>
        </p:txBody>
      </p:sp>
    </p:spTree>
    <p:extLst>
      <p:ext uri="{BB962C8B-B14F-4D97-AF65-F5344CB8AC3E}">
        <p14:creationId xmlns:p14="http://schemas.microsoft.com/office/powerpoint/2010/main" val="3722887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B987-693A-6F4D-AA5F-FA1FAB139403}"/>
              </a:ext>
            </a:extLst>
          </p:cNvPr>
          <p:cNvSpPr>
            <a:spLocks noGrp="1"/>
          </p:cNvSpPr>
          <p:nvPr>
            <p:ph type="title"/>
          </p:nvPr>
        </p:nvSpPr>
        <p:spPr>
          <a:xfrm>
            <a:off x="0" y="365125"/>
            <a:ext cx="9819861" cy="688423"/>
          </a:xfrm>
        </p:spPr>
        <p:txBody>
          <a:bodyPr>
            <a:normAutofit fontScale="90000"/>
          </a:bodyPr>
          <a:lstStyle/>
          <a:p>
            <a:r>
              <a:rPr lang="en-US" dirty="0">
                <a:latin typeface="Book Antiqua" panose="02040602050305030304" pitchFamily="18" charset="0"/>
              </a:rPr>
              <a:t>False </a:t>
            </a:r>
            <a:r>
              <a:rPr lang="en-US" dirty="0" err="1">
                <a:latin typeface="Book Antiqua" panose="02040602050305030304" pitchFamily="18" charset="0"/>
              </a:rPr>
              <a:t>Smerdis</a:t>
            </a:r>
            <a:r>
              <a:rPr lang="en-US" dirty="0">
                <a:latin typeface="Book Antiqua" panose="02040602050305030304" pitchFamily="18" charset="0"/>
              </a:rPr>
              <a:t>: </a:t>
            </a:r>
            <a:r>
              <a:rPr lang="en-US" dirty="0" err="1">
                <a:latin typeface="Book Antiqua" panose="02040602050305030304" pitchFamily="18" charset="0"/>
              </a:rPr>
              <a:t>Behistun</a:t>
            </a:r>
            <a:r>
              <a:rPr lang="en-US" dirty="0">
                <a:latin typeface="Book Antiqua" panose="02040602050305030304" pitchFamily="18" charset="0"/>
              </a:rPr>
              <a:t> Inscription 1.13-14</a:t>
            </a:r>
          </a:p>
        </p:txBody>
      </p:sp>
      <p:sp>
        <p:nvSpPr>
          <p:cNvPr id="3" name="Content Placeholder 2">
            <a:extLst>
              <a:ext uri="{FF2B5EF4-FFF2-40B4-BE49-F238E27FC236}">
                <a16:creationId xmlns:a16="http://schemas.microsoft.com/office/drawing/2014/main" id="{4E6709B3-8A56-1048-AA3B-C74B5322F857}"/>
              </a:ext>
            </a:extLst>
          </p:cNvPr>
          <p:cNvSpPr>
            <a:spLocks noGrp="1"/>
          </p:cNvSpPr>
          <p:nvPr>
            <p:ph idx="1"/>
          </p:nvPr>
        </p:nvSpPr>
        <p:spPr>
          <a:xfrm>
            <a:off x="0" y="1053548"/>
            <a:ext cx="8418443" cy="5804452"/>
          </a:xfrm>
        </p:spPr>
        <p:txBody>
          <a:bodyPr/>
          <a:lstStyle/>
          <a:p>
            <a:r>
              <a:rPr lang="en-US" dirty="0"/>
              <a:t>King Darius says . . . . There was none who dared to act against </a:t>
            </a:r>
            <a:r>
              <a:rPr lang="en-US" dirty="0" err="1"/>
              <a:t>Gaumâta</a:t>
            </a:r>
            <a:r>
              <a:rPr lang="en-US" dirty="0"/>
              <a:t>, the Magian, until I came. Then I prayed to </a:t>
            </a:r>
            <a:r>
              <a:rPr lang="en-US" dirty="0" err="1"/>
              <a:t>Ahuramazda</a:t>
            </a:r>
            <a:r>
              <a:rPr lang="en-US" dirty="0"/>
              <a:t>; </a:t>
            </a:r>
            <a:r>
              <a:rPr lang="en-US" dirty="0" err="1"/>
              <a:t>Ahuramazda</a:t>
            </a:r>
            <a:r>
              <a:rPr lang="en-US" dirty="0"/>
              <a:t> brought me help. On the tenth day of the month </a:t>
            </a:r>
            <a:r>
              <a:rPr lang="en-US" dirty="0" err="1"/>
              <a:t>Bâgayâdiš</a:t>
            </a:r>
            <a:r>
              <a:rPr lang="en-US" dirty="0"/>
              <a:t> I, with a few men, slew that </a:t>
            </a:r>
            <a:r>
              <a:rPr lang="en-US" dirty="0" err="1"/>
              <a:t>Gaumâta</a:t>
            </a:r>
            <a:r>
              <a:rPr lang="en-US" dirty="0"/>
              <a:t>, the Magian, and the chief men who were his followers . . . . By the grace of </a:t>
            </a:r>
            <a:r>
              <a:rPr lang="en-US" dirty="0" err="1"/>
              <a:t>Ahuramazda</a:t>
            </a:r>
            <a:r>
              <a:rPr lang="en-US" dirty="0"/>
              <a:t> I became king; </a:t>
            </a:r>
            <a:r>
              <a:rPr lang="en-US" dirty="0" err="1"/>
              <a:t>Ahuramazda</a:t>
            </a:r>
            <a:r>
              <a:rPr lang="en-US" dirty="0"/>
              <a:t> granted me the kingdom . . . . The kingdom that had been wrested from our line I brought back and I reestablished it on its foundation. The temples which </a:t>
            </a:r>
            <a:r>
              <a:rPr lang="en-US" dirty="0" err="1"/>
              <a:t>Gaumâta</a:t>
            </a:r>
            <a:r>
              <a:rPr lang="en-US" dirty="0"/>
              <a:t>, the Magian, had destroyed, I restored to the people . . . . [trans. King and Thompson]</a:t>
            </a:r>
          </a:p>
          <a:p>
            <a:endParaRPr lang="en-US" dirty="0"/>
          </a:p>
        </p:txBody>
      </p:sp>
    </p:spTree>
    <p:extLst>
      <p:ext uri="{BB962C8B-B14F-4D97-AF65-F5344CB8AC3E}">
        <p14:creationId xmlns:p14="http://schemas.microsoft.com/office/powerpoint/2010/main" val="2429952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D02F-E709-2E46-8B9C-91570E31AC76}"/>
              </a:ext>
            </a:extLst>
          </p:cNvPr>
          <p:cNvSpPr>
            <a:spLocks noGrp="1"/>
          </p:cNvSpPr>
          <p:nvPr>
            <p:ph type="title"/>
          </p:nvPr>
        </p:nvSpPr>
        <p:spPr>
          <a:xfrm>
            <a:off x="0" y="365126"/>
            <a:ext cx="11353800" cy="509518"/>
          </a:xfrm>
        </p:spPr>
        <p:txBody>
          <a:bodyPr>
            <a:normAutofit fontScale="90000"/>
          </a:bodyPr>
          <a:lstStyle/>
          <a:p>
            <a:r>
              <a:rPr lang="en-US" dirty="0">
                <a:latin typeface="Book Antiqua" panose="02040602050305030304" pitchFamily="18" charset="0"/>
              </a:rPr>
              <a:t>False Marius: Val. Max. 9.15.1</a:t>
            </a:r>
          </a:p>
        </p:txBody>
      </p:sp>
      <p:sp>
        <p:nvSpPr>
          <p:cNvPr id="3" name="Content Placeholder 2">
            <a:extLst>
              <a:ext uri="{FF2B5EF4-FFF2-40B4-BE49-F238E27FC236}">
                <a16:creationId xmlns:a16="http://schemas.microsoft.com/office/drawing/2014/main" id="{583F71B8-5161-6C40-92DD-28620E400099}"/>
              </a:ext>
            </a:extLst>
          </p:cNvPr>
          <p:cNvSpPr>
            <a:spLocks noGrp="1"/>
          </p:cNvSpPr>
          <p:nvPr>
            <p:ph idx="1"/>
          </p:nvPr>
        </p:nvSpPr>
        <p:spPr>
          <a:xfrm>
            <a:off x="0" y="874644"/>
            <a:ext cx="9611139" cy="5983356"/>
          </a:xfrm>
        </p:spPr>
        <p:txBody>
          <a:bodyPr>
            <a:normAutofit fontScale="92500" lnSpcReduction="10000"/>
          </a:bodyPr>
          <a:lstStyle/>
          <a:p>
            <a:r>
              <a:rPr lang="en-US" i="1" dirty="0" err="1"/>
              <a:t>quod</a:t>
            </a:r>
            <a:r>
              <a:rPr lang="en-US" i="1" dirty="0"/>
              <a:t> nisi </a:t>
            </a:r>
            <a:r>
              <a:rPr lang="en-US" i="1" dirty="0" err="1"/>
              <a:t>diuinae</a:t>
            </a:r>
            <a:r>
              <a:rPr lang="en-US" i="1" dirty="0"/>
              <a:t> </a:t>
            </a:r>
            <a:r>
              <a:rPr lang="en-US" i="1" dirty="0" err="1"/>
              <a:t>Caesaris</a:t>
            </a:r>
            <a:r>
              <a:rPr lang="en-US" i="1" dirty="0"/>
              <a:t> </a:t>
            </a:r>
            <a:r>
              <a:rPr lang="en-US" i="1" dirty="0" err="1"/>
              <a:t>uires</a:t>
            </a:r>
            <a:r>
              <a:rPr lang="en-US" i="1" dirty="0"/>
              <a:t> huic </a:t>
            </a:r>
            <a:r>
              <a:rPr lang="en-US" i="1" dirty="0" err="1"/>
              <a:t>erubescendae</a:t>
            </a:r>
            <a:r>
              <a:rPr lang="en-US" i="1" dirty="0"/>
              <a:t> </a:t>
            </a:r>
            <a:r>
              <a:rPr lang="en-US" i="1" dirty="0" err="1"/>
              <a:t>procellae</a:t>
            </a:r>
            <a:r>
              <a:rPr lang="en-US" i="1" dirty="0"/>
              <a:t> </a:t>
            </a:r>
            <a:r>
              <a:rPr lang="en-US" i="1" dirty="0" err="1"/>
              <a:t>obstitissent</a:t>
            </a:r>
            <a:r>
              <a:rPr lang="en-US" i="1" dirty="0"/>
              <a:t>, simile </a:t>
            </a:r>
            <a:r>
              <a:rPr lang="en-US" i="1" dirty="0" err="1"/>
              <a:t>uulnus</a:t>
            </a:r>
            <a:r>
              <a:rPr lang="en-US" i="1" dirty="0"/>
              <a:t> res publica </a:t>
            </a:r>
            <a:r>
              <a:rPr lang="en-US" i="1" dirty="0" err="1"/>
              <a:t>excepisset</a:t>
            </a:r>
            <a:r>
              <a:rPr lang="en-US" i="1" dirty="0"/>
              <a:t> </a:t>
            </a:r>
            <a:r>
              <a:rPr lang="en-US" i="1" dirty="0" err="1"/>
              <a:t>atque</a:t>
            </a:r>
            <a:r>
              <a:rPr lang="en-US" i="1" dirty="0"/>
              <a:t> in </a:t>
            </a:r>
            <a:r>
              <a:rPr lang="en-US" i="1" dirty="0" err="1"/>
              <a:t>Equitio</a:t>
            </a:r>
            <a:r>
              <a:rPr lang="en-US" i="1" dirty="0"/>
              <a:t> </a:t>
            </a:r>
            <a:r>
              <a:rPr lang="en-US" i="1" dirty="0" err="1"/>
              <a:t>acceperat</a:t>
            </a:r>
            <a:r>
              <a:rPr lang="en-US" i="1" dirty="0"/>
              <a:t>.</a:t>
            </a:r>
            <a:r>
              <a:rPr lang="en-US" dirty="0"/>
              <a:t> </a:t>
            </a:r>
            <a:r>
              <a:rPr lang="en-US" i="1" dirty="0" err="1"/>
              <a:t>ceterum</a:t>
            </a:r>
            <a:r>
              <a:rPr lang="en-US" i="1" dirty="0"/>
              <a:t> </a:t>
            </a:r>
            <a:r>
              <a:rPr lang="en-US" i="1" dirty="0" err="1"/>
              <a:t>decreto</a:t>
            </a:r>
            <a:r>
              <a:rPr lang="en-US" i="1" dirty="0"/>
              <a:t> </a:t>
            </a:r>
            <a:r>
              <a:rPr lang="en-US" i="1" dirty="0" err="1"/>
              <a:t>eius</a:t>
            </a:r>
            <a:r>
              <a:rPr lang="en-US" i="1" dirty="0"/>
              <a:t> extra </a:t>
            </a:r>
            <a:r>
              <a:rPr lang="en-US" i="1" dirty="0" err="1"/>
              <a:t>Italiam</a:t>
            </a:r>
            <a:r>
              <a:rPr lang="en-US" i="1" dirty="0"/>
              <a:t> </a:t>
            </a:r>
            <a:r>
              <a:rPr lang="en-US" i="1" dirty="0" err="1"/>
              <a:t>relegatus</a:t>
            </a:r>
            <a:r>
              <a:rPr lang="en-US" dirty="0"/>
              <a:t>, </a:t>
            </a:r>
            <a:r>
              <a:rPr lang="en-US" i="1" dirty="0" err="1"/>
              <a:t>postquam</a:t>
            </a:r>
            <a:r>
              <a:rPr lang="en-US" i="1" dirty="0"/>
              <a:t> </a:t>
            </a:r>
            <a:r>
              <a:rPr lang="en-US" i="1" dirty="0" err="1"/>
              <a:t>ille</a:t>
            </a:r>
            <a:r>
              <a:rPr lang="en-US" i="1" dirty="0"/>
              <a:t> </a:t>
            </a:r>
            <a:r>
              <a:rPr lang="en-US" i="1" dirty="0" err="1"/>
              <a:t>caelo</a:t>
            </a:r>
            <a:r>
              <a:rPr lang="en-US" i="1" dirty="0"/>
              <a:t> receptus </a:t>
            </a:r>
            <a:r>
              <a:rPr lang="en-US" i="1" dirty="0" err="1"/>
              <a:t>est</a:t>
            </a:r>
            <a:r>
              <a:rPr lang="en-US" i="1" dirty="0"/>
              <a:t>, in </a:t>
            </a:r>
            <a:r>
              <a:rPr lang="en-US" i="1" dirty="0" err="1"/>
              <a:t>urbem</a:t>
            </a:r>
            <a:r>
              <a:rPr lang="en-US" i="1" dirty="0"/>
              <a:t> </a:t>
            </a:r>
            <a:r>
              <a:rPr lang="en-US" i="1" dirty="0" err="1"/>
              <a:t>rediit</a:t>
            </a:r>
            <a:r>
              <a:rPr lang="en-US" i="1" dirty="0"/>
              <a:t> et </a:t>
            </a:r>
            <a:r>
              <a:rPr lang="en-US" i="1" dirty="0" err="1"/>
              <a:t>consilium</a:t>
            </a:r>
            <a:r>
              <a:rPr lang="en-US" i="1" dirty="0"/>
              <a:t> </a:t>
            </a:r>
            <a:r>
              <a:rPr lang="en-US" i="1" dirty="0" err="1"/>
              <a:t>interficiendi</a:t>
            </a:r>
            <a:r>
              <a:rPr lang="en-US" i="1" dirty="0"/>
              <a:t> </a:t>
            </a:r>
            <a:r>
              <a:rPr lang="en-US" i="1" dirty="0" err="1"/>
              <a:t>senatus</a:t>
            </a:r>
            <a:r>
              <a:rPr lang="en-US" i="1" dirty="0"/>
              <a:t> </a:t>
            </a:r>
            <a:r>
              <a:rPr lang="en-US" i="1" dirty="0" err="1"/>
              <a:t>capere</a:t>
            </a:r>
            <a:r>
              <a:rPr lang="en-US" i="1" dirty="0"/>
              <a:t> </a:t>
            </a:r>
            <a:r>
              <a:rPr lang="en-US" i="1" dirty="0" err="1"/>
              <a:t>sustinuit</a:t>
            </a:r>
            <a:r>
              <a:rPr lang="en-US" i="1" dirty="0"/>
              <a:t>. </a:t>
            </a:r>
            <a:r>
              <a:rPr lang="en-US" dirty="0"/>
              <a:t>quo </a:t>
            </a:r>
            <a:r>
              <a:rPr lang="en-US" dirty="0" err="1"/>
              <a:t>nomine</a:t>
            </a:r>
            <a:r>
              <a:rPr lang="en-US" dirty="0"/>
              <a:t> </a:t>
            </a:r>
            <a:r>
              <a:rPr lang="en-US" dirty="0" err="1"/>
              <a:t>iussu</a:t>
            </a:r>
            <a:r>
              <a:rPr lang="en-US" dirty="0"/>
              <a:t> </a:t>
            </a:r>
            <a:r>
              <a:rPr lang="en-US" dirty="0" err="1"/>
              <a:t>patrum</a:t>
            </a:r>
            <a:r>
              <a:rPr lang="en-US" dirty="0"/>
              <a:t> </a:t>
            </a:r>
            <a:r>
              <a:rPr lang="en-US" dirty="0" err="1"/>
              <a:t>necatus</a:t>
            </a:r>
            <a:r>
              <a:rPr lang="en-US" dirty="0"/>
              <a:t> in </a:t>
            </a:r>
            <a:r>
              <a:rPr lang="en-US" dirty="0" err="1"/>
              <a:t>carcere</a:t>
            </a:r>
            <a:r>
              <a:rPr lang="en-US" dirty="0"/>
              <a:t> </a:t>
            </a:r>
            <a:r>
              <a:rPr lang="en-US" dirty="0" err="1"/>
              <a:t>seras</a:t>
            </a:r>
            <a:r>
              <a:rPr lang="en-US" dirty="0"/>
              <a:t> </a:t>
            </a:r>
            <a:r>
              <a:rPr lang="en-US" dirty="0" err="1"/>
              <a:t>prompti</a:t>
            </a:r>
            <a:r>
              <a:rPr lang="en-US" dirty="0"/>
              <a:t> animi ad </a:t>
            </a:r>
            <a:r>
              <a:rPr lang="en-US" dirty="0" err="1"/>
              <a:t>omne</a:t>
            </a:r>
            <a:r>
              <a:rPr lang="en-US" dirty="0"/>
              <a:t> </a:t>
            </a:r>
            <a:r>
              <a:rPr lang="en-US" dirty="0" err="1"/>
              <a:t>moliendum</a:t>
            </a:r>
            <a:r>
              <a:rPr lang="en-US" dirty="0"/>
              <a:t> </a:t>
            </a:r>
            <a:r>
              <a:rPr lang="en-US" dirty="0" err="1"/>
              <a:t>scelus</a:t>
            </a:r>
            <a:r>
              <a:rPr lang="en-US" dirty="0"/>
              <a:t> </a:t>
            </a:r>
            <a:r>
              <a:rPr lang="en-US" dirty="0" err="1"/>
              <a:t>poenas</a:t>
            </a:r>
            <a:r>
              <a:rPr lang="en-US" dirty="0"/>
              <a:t> </a:t>
            </a:r>
            <a:r>
              <a:rPr lang="en-US" dirty="0" err="1"/>
              <a:t>pependit</a:t>
            </a:r>
            <a:r>
              <a:rPr lang="en-US" dirty="0"/>
              <a:t>. </a:t>
            </a:r>
          </a:p>
          <a:p>
            <a:r>
              <a:rPr lang="en-US" dirty="0"/>
              <a:t>If the </a:t>
            </a:r>
            <a:r>
              <a:rPr lang="en-US" i="1" dirty="0" err="1"/>
              <a:t>divinae</a:t>
            </a:r>
            <a:r>
              <a:rPr lang="en-US" i="1" dirty="0"/>
              <a:t> </a:t>
            </a:r>
            <a:r>
              <a:rPr lang="en-US" i="1" dirty="0" err="1"/>
              <a:t>Caesaris</a:t>
            </a:r>
            <a:r>
              <a:rPr lang="en-US" i="1" dirty="0"/>
              <a:t> vires</a:t>
            </a:r>
            <a:r>
              <a:rPr lang="en-US" dirty="0"/>
              <a:t> had not opposed this shameful tempest, the Republic would have received as great a wound as it had from </a:t>
            </a:r>
            <a:r>
              <a:rPr lang="en-US" dirty="0" err="1"/>
              <a:t>Equitius</a:t>
            </a:r>
            <a:r>
              <a:rPr lang="en-US" dirty="0"/>
              <a:t>. But relegated beyond the shores of Italy by [Caesar’s] decree, and, after Caesar had been taken up into heaven, the impostor returned to the City and ventured to make plans to murder the Senate.  On that account he was put to death in prison by order of the Fathers and belatedly paid the penalty for his eagerness to undertake every species of crime.</a:t>
            </a:r>
            <a:r>
              <a:rPr lang="en-US" baseline="30000" dirty="0">
                <a:sym typeface="Symbol" pitchFamily="2" charset="2"/>
                <a:hlinkClick r:id="rId2"/>
              </a:rPr>
              <a:t></a:t>
            </a:r>
            <a:endParaRPr lang="en-US" dirty="0"/>
          </a:p>
          <a:p>
            <a:r>
              <a:rPr lang="en-US" baseline="30000" dirty="0">
                <a:sym typeface="Symbol" pitchFamily="2" charset="2"/>
                <a:hlinkClick r:id="rId3"/>
              </a:rPr>
              <a:t></a:t>
            </a:r>
            <a:r>
              <a:rPr lang="en-US" dirty="0"/>
              <a:t> All translations are adapted by Trevor Luke from Shackleton Bailey (Loeb) or Walker (Hackett)</a:t>
            </a:r>
          </a:p>
          <a:p>
            <a:pPr marL="0" indent="0">
              <a:buNone/>
            </a:pPr>
            <a:endParaRPr lang="en-US" dirty="0">
              <a:latin typeface="Book Antiqua" panose="02040602050305030304" pitchFamily="18" charset="0"/>
            </a:endParaRPr>
          </a:p>
        </p:txBody>
      </p:sp>
    </p:spTree>
    <p:extLst>
      <p:ext uri="{BB962C8B-B14F-4D97-AF65-F5344CB8AC3E}">
        <p14:creationId xmlns:p14="http://schemas.microsoft.com/office/powerpoint/2010/main" val="64792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2C368-463E-0247-A2A0-4E58AD0C9B49}"/>
              </a:ext>
            </a:extLst>
          </p:cNvPr>
          <p:cNvSpPr>
            <a:spLocks noGrp="1"/>
          </p:cNvSpPr>
          <p:nvPr>
            <p:ph type="title"/>
          </p:nvPr>
        </p:nvSpPr>
        <p:spPr>
          <a:xfrm>
            <a:off x="0" y="365125"/>
            <a:ext cx="10257183" cy="638727"/>
          </a:xfrm>
        </p:spPr>
        <p:txBody>
          <a:bodyPr>
            <a:normAutofit fontScale="90000"/>
          </a:bodyPr>
          <a:lstStyle/>
          <a:p>
            <a:r>
              <a:rPr lang="en-US" dirty="0" err="1">
                <a:latin typeface="Book Antiqua" panose="02040602050305030304" pitchFamily="18" charset="0"/>
              </a:rPr>
              <a:t>Sempronia</a:t>
            </a:r>
            <a:r>
              <a:rPr lang="en-US" dirty="0">
                <a:latin typeface="Book Antiqua" panose="02040602050305030304" pitchFamily="18" charset="0"/>
              </a:rPr>
              <a:t> and the False Gracchus: VM 3.8.6</a:t>
            </a:r>
          </a:p>
        </p:txBody>
      </p:sp>
      <p:sp>
        <p:nvSpPr>
          <p:cNvPr id="3" name="Content Placeholder 2">
            <a:extLst>
              <a:ext uri="{FF2B5EF4-FFF2-40B4-BE49-F238E27FC236}">
                <a16:creationId xmlns:a16="http://schemas.microsoft.com/office/drawing/2014/main" id="{EFFD31A3-0E3C-4246-9D11-8457AB6BD88A}"/>
              </a:ext>
            </a:extLst>
          </p:cNvPr>
          <p:cNvSpPr>
            <a:spLocks noGrp="1"/>
          </p:cNvSpPr>
          <p:nvPr>
            <p:ph idx="1"/>
          </p:nvPr>
        </p:nvSpPr>
        <p:spPr>
          <a:xfrm>
            <a:off x="0" y="1093304"/>
            <a:ext cx="9273209" cy="5764696"/>
          </a:xfrm>
        </p:spPr>
        <p:txBody>
          <a:bodyPr>
            <a:normAutofit fontScale="92500" lnSpcReduction="10000"/>
          </a:bodyPr>
          <a:lstStyle/>
          <a:p>
            <a:r>
              <a:rPr lang="en-US" dirty="0" err="1"/>
              <a:t>coacta</a:t>
            </a:r>
            <a:r>
              <a:rPr lang="en-US" dirty="0"/>
              <a:t> es </a:t>
            </a:r>
            <a:r>
              <a:rPr lang="en-US" dirty="0" err="1"/>
              <a:t>eo</a:t>
            </a:r>
            <a:r>
              <a:rPr lang="en-US" dirty="0"/>
              <a:t> loci </a:t>
            </a:r>
            <a:r>
              <a:rPr lang="en-US" dirty="0" err="1"/>
              <a:t>consistere</a:t>
            </a:r>
            <a:r>
              <a:rPr lang="en-US" dirty="0"/>
              <a:t>, ubi </a:t>
            </a:r>
            <a:r>
              <a:rPr lang="en-US" dirty="0" err="1"/>
              <a:t>principum</a:t>
            </a:r>
            <a:r>
              <a:rPr lang="en-US" dirty="0"/>
              <a:t> </a:t>
            </a:r>
            <a:r>
              <a:rPr lang="en-US" dirty="0" err="1"/>
              <a:t>ciuitatis</a:t>
            </a:r>
            <a:r>
              <a:rPr lang="en-US" dirty="0"/>
              <a:t> </a:t>
            </a:r>
            <a:r>
              <a:rPr lang="en-US" dirty="0" err="1"/>
              <a:t>perturbari</a:t>
            </a:r>
            <a:r>
              <a:rPr lang="en-US" dirty="0"/>
              <a:t> frons </a:t>
            </a:r>
            <a:r>
              <a:rPr lang="en-US" dirty="0" err="1"/>
              <a:t>solebat</a:t>
            </a:r>
            <a:r>
              <a:rPr lang="en-US" dirty="0"/>
              <a:t>, </a:t>
            </a:r>
            <a:r>
              <a:rPr lang="en-US" dirty="0" err="1"/>
              <a:t>instabat</a:t>
            </a:r>
            <a:r>
              <a:rPr lang="en-US" dirty="0"/>
              <a:t> </a:t>
            </a:r>
            <a:r>
              <a:rPr lang="en-US" dirty="0" err="1"/>
              <a:t>tibi</a:t>
            </a:r>
            <a:r>
              <a:rPr lang="en-US" dirty="0"/>
              <a:t> </a:t>
            </a:r>
            <a:r>
              <a:rPr lang="en-US" dirty="0" err="1"/>
              <a:t>toruo</a:t>
            </a:r>
            <a:r>
              <a:rPr lang="en-US" dirty="0"/>
              <a:t> </a:t>
            </a:r>
            <a:r>
              <a:rPr lang="en-US" dirty="0" err="1"/>
              <a:t>uultu</a:t>
            </a:r>
            <a:r>
              <a:rPr lang="en-US" dirty="0"/>
              <a:t> minas </a:t>
            </a:r>
            <a:r>
              <a:rPr lang="en-US" dirty="0" err="1"/>
              <a:t>profundens</a:t>
            </a:r>
            <a:r>
              <a:rPr lang="en-US" dirty="0"/>
              <a:t> </a:t>
            </a:r>
            <a:r>
              <a:rPr lang="en-US" dirty="0" err="1"/>
              <a:t>amplissima</a:t>
            </a:r>
            <a:r>
              <a:rPr lang="en-US" dirty="0"/>
              <a:t> </a:t>
            </a:r>
            <a:r>
              <a:rPr lang="en-US" dirty="0" err="1"/>
              <a:t>potestas</a:t>
            </a:r>
            <a:r>
              <a:rPr lang="en-US" dirty="0"/>
              <a:t>, </a:t>
            </a:r>
            <a:r>
              <a:rPr lang="en-US" dirty="0" err="1"/>
              <a:t>clamore</a:t>
            </a:r>
            <a:r>
              <a:rPr lang="en-US" dirty="0"/>
              <a:t> </a:t>
            </a:r>
            <a:r>
              <a:rPr lang="en-US" dirty="0" err="1"/>
              <a:t>imperitae</a:t>
            </a:r>
            <a:r>
              <a:rPr lang="en-US" dirty="0"/>
              <a:t> </a:t>
            </a:r>
            <a:r>
              <a:rPr lang="en-US" dirty="0" err="1"/>
              <a:t>multitudinis</a:t>
            </a:r>
            <a:r>
              <a:rPr lang="en-US" dirty="0"/>
              <a:t> </a:t>
            </a:r>
            <a:r>
              <a:rPr lang="en-US" dirty="0" err="1"/>
              <a:t>obstrepens</a:t>
            </a:r>
            <a:r>
              <a:rPr lang="en-US" dirty="0"/>
              <a:t> </a:t>
            </a:r>
            <a:r>
              <a:rPr lang="en-US" dirty="0" err="1"/>
              <a:t>totum</a:t>
            </a:r>
            <a:r>
              <a:rPr lang="en-US" dirty="0"/>
              <a:t> forum acer </a:t>
            </a:r>
            <a:r>
              <a:rPr lang="en-US" dirty="0" err="1"/>
              <a:t>rimo</a:t>
            </a:r>
            <a:r>
              <a:rPr lang="en-US" dirty="0"/>
              <a:t> studio </a:t>
            </a:r>
            <a:r>
              <a:rPr lang="en-US" dirty="0" err="1"/>
              <a:t>nitebatur</a:t>
            </a:r>
            <a:r>
              <a:rPr lang="en-US" dirty="0"/>
              <a:t> </a:t>
            </a:r>
            <a:r>
              <a:rPr lang="en-US" dirty="0" err="1"/>
              <a:t>ut</a:t>
            </a:r>
            <a:r>
              <a:rPr lang="en-US" dirty="0"/>
              <a:t> </a:t>
            </a:r>
            <a:r>
              <a:rPr lang="en-US" dirty="0" err="1"/>
              <a:t>Equitio</a:t>
            </a:r>
            <a:r>
              <a:rPr lang="en-US" dirty="0"/>
              <a:t>, cui </a:t>
            </a:r>
            <a:r>
              <a:rPr lang="en-US" dirty="0" err="1"/>
              <a:t>Semproniae</a:t>
            </a:r>
            <a:r>
              <a:rPr lang="en-US" dirty="0"/>
              <a:t> </a:t>
            </a:r>
            <a:r>
              <a:rPr lang="en-US" dirty="0" err="1"/>
              <a:t>gentis</a:t>
            </a:r>
            <a:r>
              <a:rPr lang="en-US" dirty="0"/>
              <a:t> </a:t>
            </a:r>
            <a:r>
              <a:rPr lang="en-US" dirty="0" err="1"/>
              <a:t>falsum</a:t>
            </a:r>
            <a:r>
              <a:rPr lang="en-US" dirty="0"/>
              <a:t> </a:t>
            </a:r>
            <a:r>
              <a:rPr lang="en-US" dirty="0" err="1"/>
              <a:t>ius</a:t>
            </a:r>
            <a:r>
              <a:rPr lang="en-US" dirty="0"/>
              <a:t> </a:t>
            </a:r>
            <a:r>
              <a:rPr lang="en-US" dirty="0" err="1"/>
              <a:t>quaerebatur</a:t>
            </a:r>
            <a:r>
              <a:rPr lang="en-US" dirty="0"/>
              <a:t>, </a:t>
            </a:r>
            <a:r>
              <a:rPr lang="en-US" dirty="0" err="1"/>
              <a:t>tamquam</a:t>
            </a:r>
            <a:r>
              <a:rPr lang="en-US" dirty="0"/>
              <a:t> </a:t>
            </a:r>
            <a:r>
              <a:rPr lang="en-US" dirty="0" err="1"/>
              <a:t>filio</a:t>
            </a:r>
            <a:r>
              <a:rPr lang="en-US" dirty="0"/>
              <a:t> </a:t>
            </a:r>
            <a:r>
              <a:rPr lang="en-US" dirty="0" err="1"/>
              <a:t>Tiberii</a:t>
            </a:r>
            <a:r>
              <a:rPr lang="en-US" dirty="0"/>
              <a:t> </a:t>
            </a:r>
            <a:r>
              <a:rPr lang="en-US" dirty="0" err="1"/>
              <a:t>fratris</a:t>
            </a:r>
            <a:r>
              <a:rPr lang="en-US" dirty="0"/>
              <a:t> tui osculum dares. </a:t>
            </a:r>
            <a:r>
              <a:rPr lang="en-US" dirty="0" err="1"/>
              <a:t>tu</a:t>
            </a:r>
            <a:r>
              <a:rPr lang="en-US" dirty="0"/>
              <a:t> </a:t>
            </a:r>
            <a:r>
              <a:rPr lang="en-US" dirty="0" err="1"/>
              <a:t>tamen</a:t>
            </a:r>
            <a:r>
              <a:rPr lang="en-US" dirty="0"/>
              <a:t> </a:t>
            </a:r>
            <a:r>
              <a:rPr lang="en-US" dirty="0" err="1"/>
              <a:t>illum</a:t>
            </a:r>
            <a:r>
              <a:rPr lang="en-US" dirty="0"/>
              <a:t>, </a:t>
            </a:r>
            <a:r>
              <a:rPr lang="en-US" dirty="0" err="1"/>
              <a:t>nescio</a:t>
            </a:r>
            <a:r>
              <a:rPr lang="en-US" dirty="0"/>
              <a:t> </a:t>
            </a:r>
            <a:r>
              <a:rPr lang="en-US" dirty="0" err="1"/>
              <a:t>quibus</a:t>
            </a:r>
            <a:r>
              <a:rPr lang="en-US" dirty="0"/>
              <a:t> </a:t>
            </a:r>
            <a:r>
              <a:rPr lang="en-US" dirty="0" err="1"/>
              <a:t>tenebris</a:t>
            </a:r>
            <a:r>
              <a:rPr lang="en-US" dirty="0"/>
              <a:t> </a:t>
            </a:r>
            <a:r>
              <a:rPr lang="en-US" dirty="0" err="1"/>
              <a:t>protractum</a:t>
            </a:r>
            <a:r>
              <a:rPr lang="en-US" dirty="0"/>
              <a:t> </a:t>
            </a:r>
            <a:r>
              <a:rPr lang="en-US" dirty="0" err="1"/>
              <a:t>portentum</a:t>
            </a:r>
            <a:r>
              <a:rPr lang="en-US" dirty="0"/>
              <a:t>, </a:t>
            </a:r>
            <a:r>
              <a:rPr lang="en-US" dirty="0" err="1"/>
              <a:t>execrabili</a:t>
            </a:r>
            <a:r>
              <a:rPr lang="en-US" dirty="0"/>
              <a:t> </a:t>
            </a:r>
            <a:r>
              <a:rPr lang="en-US" dirty="0" err="1"/>
              <a:t>audacia</a:t>
            </a:r>
            <a:r>
              <a:rPr lang="en-US" dirty="0"/>
              <a:t> ad </a:t>
            </a:r>
            <a:r>
              <a:rPr lang="en-US" dirty="0" err="1"/>
              <a:t>usurpandam</a:t>
            </a:r>
            <a:r>
              <a:rPr lang="en-US" dirty="0"/>
              <a:t> </a:t>
            </a:r>
            <a:r>
              <a:rPr lang="en-US" dirty="0" err="1"/>
              <a:t>alienam</a:t>
            </a:r>
            <a:r>
              <a:rPr lang="en-US" dirty="0"/>
              <a:t> </a:t>
            </a:r>
            <a:r>
              <a:rPr lang="en-US" dirty="0" err="1"/>
              <a:t>propinquitatem</a:t>
            </a:r>
            <a:r>
              <a:rPr lang="en-US" dirty="0"/>
              <a:t> </a:t>
            </a:r>
            <a:r>
              <a:rPr lang="en-US" dirty="0" err="1"/>
              <a:t>tendentem</a:t>
            </a:r>
            <a:r>
              <a:rPr lang="en-US" dirty="0"/>
              <a:t> </a:t>
            </a:r>
            <a:r>
              <a:rPr lang="en-US" dirty="0" err="1"/>
              <a:t>reppulisti</a:t>
            </a:r>
            <a:r>
              <a:rPr lang="en-US" dirty="0"/>
              <a:t>.</a:t>
            </a:r>
          </a:p>
          <a:p>
            <a:r>
              <a:rPr lang="en-US" dirty="0"/>
              <a:t>You were forced to stand in a place where leaders of the community were apt to present a troubled front, a mighty power bore down on you, grim of visage, pouring out threats, the ignorant crowd clamored at you, </a:t>
            </a:r>
            <a:r>
              <a:rPr lang="en-US" b="1" dirty="0"/>
              <a:t>the whole Forum strove forcefully to make you kiss </a:t>
            </a:r>
            <a:r>
              <a:rPr lang="en-US" b="1" dirty="0" err="1"/>
              <a:t>Equitius</a:t>
            </a:r>
            <a:r>
              <a:rPr lang="en-US" dirty="0"/>
              <a:t>, for whom they falsely sought a membership of the </a:t>
            </a:r>
            <a:r>
              <a:rPr lang="en-US" dirty="0" err="1"/>
              <a:t>Sempronian</a:t>
            </a:r>
            <a:r>
              <a:rPr lang="en-US" dirty="0"/>
              <a:t> clan, as the son of your brother Tiberius. </a:t>
            </a:r>
            <a:r>
              <a:rPr lang="en-US" b="1" dirty="0"/>
              <a:t>But you repulsed him</a:t>
            </a:r>
            <a:r>
              <a:rPr lang="en-US" dirty="0"/>
              <a:t>, that monster dredged from I know now that dark corner, who was advancing an execrable audacity to claim a kinship not his.</a:t>
            </a:r>
          </a:p>
          <a:p>
            <a:endParaRPr lang="en-US" dirty="0"/>
          </a:p>
        </p:txBody>
      </p:sp>
    </p:spTree>
    <p:extLst>
      <p:ext uri="{BB962C8B-B14F-4D97-AF65-F5344CB8AC3E}">
        <p14:creationId xmlns:p14="http://schemas.microsoft.com/office/powerpoint/2010/main" val="58733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D8B13-46F7-4041-A5BF-B6F2E7C6970C}"/>
              </a:ext>
            </a:extLst>
          </p:cNvPr>
          <p:cNvSpPr>
            <a:spLocks noGrp="1"/>
          </p:cNvSpPr>
          <p:nvPr>
            <p:ph type="title"/>
          </p:nvPr>
        </p:nvSpPr>
        <p:spPr>
          <a:xfrm>
            <a:off x="0" y="365126"/>
            <a:ext cx="9780104" cy="608910"/>
          </a:xfrm>
        </p:spPr>
        <p:txBody>
          <a:bodyPr>
            <a:normAutofit fontScale="90000"/>
          </a:bodyPr>
          <a:lstStyle/>
          <a:p>
            <a:r>
              <a:rPr lang="en-US" dirty="0" err="1">
                <a:latin typeface="Book Antiqua" panose="02040602050305030304" pitchFamily="18" charset="0"/>
              </a:rPr>
              <a:t>Metellus</a:t>
            </a:r>
            <a:r>
              <a:rPr lang="en-US" dirty="0">
                <a:latin typeface="Book Antiqua" panose="02040602050305030304" pitchFamily="18" charset="0"/>
              </a:rPr>
              <a:t> and the False Gracchus: VM 9.7.1</a:t>
            </a:r>
          </a:p>
        </p:txBody>
      </p:sp>
      <p:sp>
        <p:nvSpPr>
          <p:cNvPr id="3" name="Content Placeholder 2">
            <a:extLst>
              <a:ext uri="{FF2B5EF4-FFF2-40B4-BE49-F238E27FC236}">
                <a16:creationId xmlns:a16="http://schemas.microsoft.com/office/drawing/2014/main" id="{FACF448C-62FB-BD43-94B0-2FFBFA6493FF}"/>
              </a:ext>
            </a:extLst>
          </p:cNvPr>
          <p:cNvSpPr>
            <a:spLocks noGrp="1"/>
          </p:cNvSpPr>
          <p:nvPr>
            <p:ph idx="1"/>
          </p:nvPr>
        </p:nvSpPr>
        <p:spPr>
          <a:xfrm>
            <a:off x="0" y="974036"/>
            <a:ext cx="8885583" cy="5883964"/>
          </a:xfrm>
        </p:spPr>
        <p:txBody>
          <a:bodyPr>
            <a:normAutofit fontScale="92500"/>
          </a:bodyPr>
          <a:lstStyle/>
          <a:p>
            <a:r>
              <a:rPr lang="en-US" dirty="0"/>
              <a:t>L. </a:t>
            </a:r>
            <a:r>
              <a:rPr lang="en-US" dirty="0" err="1"/>
              <a:t>Equitium</a:t>
            </a:r>
            <a:r>
              <a:rPr lang="en-US" dirty="0"/>
              <a:t>, qui se </a:t>
            </a:r>
            <a:r>
              <a:rPr lang="en-US" dirty="0" err="1"/>
              <a:t>Ti</a:t>
            </a:r>
            <a:r>
              <a:rPr lang="en-US" dirty="0"/>
              <a:t>. Gracchi </a:t>
            </a:r>
            <a:r>
              <a:rPr lang="en-US" dirty="0" err="1"/>
              <a:t>filium</a:t>
            </a:r>
            <a:r>
              <a:rPr lang="en-US" dirty="0"/>
              <a:t> </a:t>
            </a:r>
            <a:r>
              <a:rPr lang="en-US" dirty="0" err="1"/>
              <a:t>simulabat</a:t>
            </a:r>
            <a:r>
              <a:rPr lang="en-US" dirty="0"/>
              <a:t> </a:t>
            </a:r>
            <a:r>
              <a:rPr lang="en-US" dirty="0" err="1"/>
              <a:t>tribunatumque</a:t>
            </a:r>
            <a:r>
              <a:rPr lang="en-US" dirty="0"/>
              <a:t> </a:t>
            </a:r>
            <a:r>
              <a:rPr lang="en-US" dirty="0" err="1"/>
              <a:t>aduersus</a:t>
            </a:r>
            <a:r>
              <a:rPr lang="en-US" dirty="0"/>
              <a:t> leges &lt;cum&gt; L. </a:t>
            </a:r>
            <a:r>
              <a:rPr lang="en-US" dirty="0" err="1"/>
              <a:t>Saturnino</a:t>
            </a:r>
            <a:r>
              <a:rPr lang="en-US" dirty="0"/>
              <a:t> </a:t>
            </a:r>
            <a:r>
              <a:rPr lang="en-US" dirty="0" err="1"/>
              <a:t>petebat</a:t>
            </a:r>
            <a:r>
              <a:rPr lang="en-US" dirty="0"/>
              <a:t>, a C. Mario </a:t>
            </a:r>
            <a:r>
              <a:rPr lang="en-US" dirty="0" err="1"/>
              <a:t>quintum</a:t>
            </a:r>
            <a:r>
              <a:rPr lang="en-US" dirty="0"/>
              <a:t> </a:t>
            </a:r>
            <a:r>
              <a:rPr lang="en-US" dirty="0" err="1"/>
              <a:t>consulatum</a:t>
            </a:r>
            <a:r>
              <a:rPr lang="en-US" dirty="0"/>
              <a:t> </a:t>
            </a:r>
            <a:r>
              <a:rPr lang="en-US" dirty="0" err="1"/>
              <a:t>gerente</a:t>
            </a:r>
            <a:r>
              <a:rPr lang="en-US" dirty="0"/>
              <a:t> in </a:t>
            </a:r>
            <a:r>
              <a:rPr lang="en-US" dirty="0" err="1"/>
              <a:t>publicam</a:t>
            </a:r>
            <a:r>
              <a:rPr lang="en-US" dirty="0"/>
              <a:t> custodiam </a:t>
            </a:r>
            <a:r>
              <a:rPr lang="en-US" dirty="0" err="1"/>
              <a:t>ductum</a:t>
            </a:r>
            <a:r>
              <a:rPr lang="en-US" dirty="0"/>
              <a:t> </a:t>
            </a:r>
            <a:r>
              <a:rPr lang="en-US" dirty="0" err="1"/>
              <a:t>populus</a:t>
            </a:r>
            <a:r>
              <a:rPr lang="en-US" dirty="0"/>
              <a:t> </a:t>
            </a:r>
            <a:r>
              <a:rPr lang="en-US" dirty="0" err="1"/>
              <a:t>claustris</a:t>
            </a:r>
            <a:r>
              <a:rPr lang="en-US" dirty="0"/>
              <a:t> </a:t>
            </a:r>
            <a:r>
              <a:rPr lang="en-US" dirty="0" err="1"/>
              <a:t>carceris</a:t>
            </a:r>
            <a:r>
              <a:rPr lang="en-US" dirty="0"/>
              <a:t> </a:t>
            </a:r>
            <a:r>
              <a:rPr lang="en-US" dirty="0" err="1"/>
              <a:t>conuulsis</a:t>
            </a:r>
            <a:r>
              <a:rPr lang="en-US" dirty="0"/>
              <a:t> </a:t>
            </a:r>
            <a:r>
              <a:rPr lang="en-US" dirty="0" err="1"/>
              <a:t>raptum</a:t>
            </a:r>
            <a:r>
              <a:rPr lang="en-US" dirty="0"/>
              <a:t> </a:t>
            </a:r>
            <a:r>
              <a:rPr lang="en-US" dirty="0" err="1"/>
              <a:t>humeris</a:t>
            </a:r>
            <a:r>
              <a:rPr lang="en-US" dirty="0"/>
              <a:t> </a:t>
            </a:r>
            <a:r>
              <a:rPr lang="en-US" dirty="0" err="1"/>
              <a:t>suis</a:t>
            </a:r>
            <a:r>
              <a:rPr lang="en-US" dirty="0"/>
              <a:t> per </a:t>
            </a:r>
            <a:r>
              <a:rPr lang="en-US" dirty="0" err="1"/>
              <a:t>summam</a:t>
            </a:r>
            <a:r>
              <a:rPr lang="en-US" dirty="0"/>
              <a:t> </a:t>
            </a:r>
            <a:r>
              <a:rPr lang="en-US" dirty="0" err="1"/>
              <a:t>animorum</a:t>
            </a:r>
            <a:r>
              <a:rPr lang="en-US" dirty="0"/>
              <a:t> </a:t>
            </a:r>
            <a:r>
              <a:rPr lang="en-US" dirty="0" err="1"/>
              <a:t>alacritatem</a:t>
            </a:r>
            <a:r>
              <a:rPr lang="en-US" dirty="0"/>
              <a:t> </a:t>
            </a:r>
            <a:r>
              <a:rPr lang="en-US" dirty="0" err="1"/>
              <a:t>portauit</a:t>
            </a:r>
            <a:r>
              <a:rPr lang="en-US" dirty="0"/>
              <a:t>.  </a:t>
            </a:r>
            <a:r>
              <a:rPr lang="en-US" dirty="0" err="1"/>
              <a:t>idemque</a:t>
            </a:r>
            <a:r>
              <a:rPr lang="en-US" dirty="0"/>
              <a:t> Q. </a:t>
            </a:r>
            <a:r>
              <a:rPr lang="en-US" dirty="0" err="1"/>
              <a:t>Metellum</a:t>
            </a:r>
            <a:r>
              <a:rPr lang="en-US" dirty="0"/>
              <a:t> </a:t>
            </a:r>
            <a:r>
              <a:rPr lang="en-US" dirty="0" err="1"/>
              <a:t>censorem</a:t>
            </a:r>
            <a:r>
              <a:rPr lang="en-US" dirty="0"/>
              <a:t>, </a:t>
            </a:r>
            <a:r>
              <a:rPr lang="en-US" dirty="0" err="1"/>
              <a:t>quod</a:t>
            </a:r>
            <a:r>
              <a:rPr lang="en-US" dirty="0"/>
              <a:t> ab </a:t>
            </a:r>
            <a:r>
              <a:rPr lang="en-US" dirty="0" err="1"/>
              <a:t>eo</a:t>
            </a:r>
            <a:r>
              <a:rPr lang="en-US" dirty="0"/>
              <a:t> </a:t>
            </a:r>
            <a:r>
              <a:rPr lang="en-US" dirty="0" err="1"/>
              <a:t>tamquam</a:t>
            </a:r>
            <a:r>
              <a:rPr lang="en-US" dirty="0"/>
              <a:t> Gracchi </a:t>
            </a:r>
            <a:r>
              <a:rPr lang="en-US" dirty="0" err="1"/>
              <a:t>filio</a:t>
            </a:r>
            <a:r>
              <a:rPr lang="en-US" dirty="0"/>
              <a:t> </a:t>
            </a:r>
            <a:r>
              <a:rPr lang="en-US" dirty="0" err="1"/>
              <a:t>censum</a:t>
            </a:r>
            <a:r>
              <a:rPr lang="en-US" dirty="0"/>
              <a:t> </a:t>
            </a:r>
            <a:r>
              <a:rPr lang="en-US" dirty="0" err="1"/>
              <a:t>recipere</a:t>
            </a:r>
            <a:r>
              <a:rPr lang="en-US" dirty="0"/>
              <a:t> </a:t>
            </a:r>
            <a:r>
              <a:rPr lang="en-US" dirty="0" err="1"/>
              <a:t>nolebat</a:t>
            </a:r>
            <a:r>
              <a:rPr lang="en-US" dirty="0"/>
              <a:t>, </a:t>
            </a:r>
            <a:r>
              <a:rPr lang="en-US" dirty="0" err="1"/>
              <a:t>lapidibus</a:t>
            </a:r>
            <a:r>
              <a:rPr lang="en-US" dirty="0"/>
              <a:t> </a:t>
            </a:r>
            <a:r>
              <a:rPr lang="en-US" dirty="0" err="1"/>
              <a:t>prosternere</a:t>
            </a:r>
            <a:r>
              <a:rPr lang="en-US" dirty="0"/>
              <a:t> conatus est.</a:t>
            </a:r>
          </a:p>
          <a:p>
            <a:r>
              <a:rPr lang="en-US" dirty="0"/>
              <a:t>L. </a:t>
            </a:r>
            <a:r>
              <a:rPr lang="en-US" dirty="0" err="1"/>
              <a:t>Equitius</a:t>
            </a:r>
            <a:r>
              <a:rPr lang="en-US" dirty="0"/>
              <a:t>, who was pretending to be </a:t>
            </a:r>
            <a:r>
              <a:rPr lang="en-US" dirty="0" err="1"/>
              <a:t>Ti</a:t>
            </a:r>
            <a:r>
              <a:rPr lang="en-US" dirty="0"/>
              <a:t>. Gracchus’ son and illegally standing for the tribunate along with L. </a:t>
            </a:r>
            <a:r>
              <a:rPr lang="en-US" dirty="0" err="1"/>
              <a:t>Saturninus</a:t>
            </a:r>
            <a:r>
              <a:rPr lang="en-US" dirty="0"/>
              <a:t>, was placed in public custody by C. Marius, then in his fifth consulship. The people tore down the bars of the prison and snatched him away, carrying him on their shoulders in the highest of spirits. The people tried to stone to death the censor Q. </a:t>
            </a:r>
            <a:r>
              <a:rPr lang="en-US" dirty="0" err="1"/>
              <a:t>Metellus</a:t>
            </a:r>
            <a:r>
              <a:rPr lang="en-US" dirty="0"/>
              <a:t> because he refused to accept the census return in which L. </a:t>
            </a:r>
            <a:r>
              <a:rPr lang="en-US" dirty="0" err="1"/>
              <a:t>Equitius</a:t>
            </a:r>
            <a:r>
              <a:rPr lang="en-US" dirty="0"/>
              <a:t> described himself as the son of Gracchus</a:t>
            </a:r>
          </a:p>
          <a:p>
            <a:endParaRPr lang="en-US" dirty="0"/>
          </a:p>
        </p:txBody>
      </p:sp>
    </p:spTree>
    <p:extLst>
      <p:ext uri="{BB962C8B-B14F-4D97-AF65-F5344CB8AC3E}">
        <p14:creationId xmlns:p14="http://schemas.microsoft.com/office/powerpoint/2010/main" val="2638192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B44B4-649E-EA47-9271-D0FF17707C02}"/>
              </a:ext>
            </a:extLst>
          </p:cNvPr>
          <p:cNvSpPr>
            <a:spLocks noGrp="1"/>
          </p:cNvSpPr>
          <p:nvPr>
            <p:ph type="title"/>
          </p:nvPr>
        </p:nvSpPr>
        <p:spPr>
          <a:xfrm>
            <a:off x="0" y="365125"/>
            <a:ext cx="9680713" cy="618849"/>
          </a:xfrm>
        </p:spPr>
        <p:txBody>
          <a:bodyPr>
            <a:normAutofit fontScale="90000"/>
          </a:bodyPr>
          <a:lstStyle/>
          <a:p>
            <a:r>
              <a:rPr lang="en-US" dirty="0">
                <a:latin typeface="Book Antiqua" panose="02040602050305030304" pitchFamily="18" charset="0"/>
              </a:rPr>
              <a:t>False Marcellus: </a:t>
            </a:r>
            <a:r>
              <a:rPr lang="en-US" dirty="0" err="1">
                <a:latin typeface="Book Antiqua" panose="02040602050305030304" pitchFamily="18" charset="0"/>
              </a:rPr>
              <a:t>Valerius</a:t>
            </a:r>
            <a:r>
              <a:rPr lang="en-US" dirty="0">
                <a:latin typeface="Book Antiqua" panose="02040602050305030304" pitchFamily="18" charset="0"/>
              </a:rPr>
              <a:t> Maximus 9.15.2</a:t>
            </a:r>
          </a:p>
        </p:txBody>
      </p:sp>
      <p:sp>
        <p:nvSpPr>
          <p:cNvPr id="3" name="Content Placeholder 2">
            <a:extLst>
              <a:ext uri="{FF2B5EF4-FFF2-40B4-BE49-F238E27FC236}">
                <a16:creationId xmlns:a16="http://schemas.microsoft.com/office/drawing/2014/main" id="{84F07532-521B-5648-B4E3-890DDEB72019}"/>
              </a:ext>
            </a:extLst>
          </p:cNvPr>
          <p:cNvSpPr>
            <a:spLocks noGrp="1"/>
          </p:cNvSpPr>
          <p:nvPr>
            <p:ph idx="1"/>
          </p:nvPr>
        </p:nvSpPr>
        <p:spPr>
          <a:xfrm>
            <a:off x="0" y="983974"/>
            <a:ext cx="9014791" cy="5874026"/>
          </a:xfrm>
        </p:spPr>
        <p:txBody>
          <a:bodyPr>
            <a:normAutofit fontScale="85000" lnSpcReduction="20000"/>
          </a:bodyPr>
          <a:lstStyle/>
          <a:p>
            <a:r>
              <a:rPr lang="en-US" i="1" dirty="0"/>
              <a:t>Ne </a:t>
            </a:r>
            <a:r>
              <a:rPr lang="en-US" i="1" dirty="0" err="1"/>
              <a:t>diui</a:t>
            </a:r>
            <a:r>
              <a:rPr lang="en-US" i="1" dirty="0"/>
              <a:t> </a:t>
            </a:r>
            <a:r>
              <a:rPr lang="en-US" i="1" dirty="0" err="1"/>
              <a:t>quidem</a:t>
            </a:r>
            <a:r>
              <a:rPr lang="en-US" i="1" dirty="0"/>
              <a:t> </a:t>
            </a:r>
            <a:r>
              <a:rPr lang="en-US" i="1" dirty="0" err="1"/>
              <a:t>Augusti</a:t>
            </a:r>
            <a:r>
              <a:rPr lang="en-US" i="1" dirty="0"/>
              <a:t> </a:t>
            </a:r>
            <a:r>
              <a:rPr lang="en-US" i="1" dirty="0" err="1"/>
              <a:t>etiam</a:t>
            </a:r>
            <a:r>
              <a:rPr lang="en-US" i="1" dirty="0"/>
              <a:t> </a:t>
            </a:r>
            <a:r>
              <a:rPr lang="en-US" i="1" dirty="0" err="1"/>
              <a:t>nunc</a:t>
            </a:r>
            <a:r>
              <a:rPr lang="en-US" i="1" dirty="0"/>
              <a:t> </a:t>
            </a:r>
            <a:r>
              <a:rPr lang="en-US" i="1" dirty="0" err="1"/>
              <a:t>terras</a:t>
            </a:r>
            <a:r>
              <a:rPr lang="en-US" i="1" dirty="0"/>
              <a:t> </a:t>
            </a:r>
            <a:r>
              <a:rPr lang="en-US" i="1" dirty="0" err="1"/>
              <a:t>regentis</a:t>
            </a:r>
            <a:r>
              <a:rPr lang="en-US" i="1" dirty="0"/>
              <a:t> </a:t>
            </a:r>
            <a:r>
              <a:rPr lang="en-US" i="1" dirty="0" err="1"/>
              <a:t>excellentissimum</a:t>
            </a:r>
            <a:r>
              <a:rPr lang="en-US" i="1" dirty="0"/>
              <a:t> numen </a:t>
            </a:r>
            <a:r>
              <a:rPr lang="en-US" i="1" dirty="0" err="1"/>
              <a:t>intemptatum</a:t>
            </a:r>
            <a:r>
              <a:rPr lang="en-US" i="1" dirty="0"/>
              <a:t> ab hoc </a:t>
            </a:r>
            <a:r>
              <a:rPr lang="en-US" i="1" dirty="0" err="1"/>
              <a:t>iniuriae</a:t>
            </a:r>
            <a:r>
              <a:rPr lang="en-US" i="1" dirty="0"/>
              <a:t> </a:t>
            </a:r>
            <a:r>
              <a:rPr lang="en-US" i="1" dirty="0" err="1"/>
              <a:t>genere</a:t>
            </a:r>
            <a:r>
              <a:rPr lang="en-US" i="1" dirty="0"/>
              <a:t>.</a:t>
            </a:r>
            <a:r>
              <a:rPr lang="en-US" dirty="0"/>
              <a:t> </a:t>
            </a:r>
            <a:r>
              <a:rPr lang="en-US" dirty="0" err="1"/>
              <a:t>extitit</a:t>
            </a:r>
            <a:r>
              <a:rPr lang="en-US" dirty="0"/>
              <a:t> qui </a:t>
            </a:r>
            <a:r>
              <a:rPr lang="en-US" dirty="0" err="1"/>
              <a:t>clarissimae</a:t>
            </a:r>
            <a:r>
              <a:rPr lang="en-US" dirty="0"/>
              <a:t> ac </a:t>
            </a:r>
            <a:r>
              <a:rPr lang="en-US" dirty="0" err="1"/>
              <a:t>sanctissimae</a:t>
            </a:r>
            <a:r>
              <a:rPr lang="en-US" dirty="0"/>
              <a:t> </a:t>
            </a:r>
            <a:r>
              <a:rPr lang="en-US" dirty="0" err="1"/>
              <a:t>sororis</a:t>
            </a:r>
            <a:r>
              <a:rPr lang="en-US" dirty="0"/>
              <a:t> </a:t>
            </a:r>
            <a:r>
              <a:rPr lang="en-US" dirty="0" err="1"/>
              <a:t>eius</a:t>
            </a:r>
            <a:r>
              <a:rPr lang="en-US" dirty="0"/>
              <a:t> </a:t>
            </a:r>
            <a:r>
              <a:rPr lang="en-US" dirty="0" err="1"/>
              <a:t>Octauiae</a:t>
            </a:r>
            <a:r>
              <a:rPr lang="en-US" dirty="0"/>
              <a:t> utero se </a:t>
            </a:r>
            <a:r>
              <a:rPr lang="en-US" dirty="0" err="1"/>
              <a:t>genitum</a:t>
            </a:r>
            <a:r>
              <a:rPr lang="en-US" dirty="0"/>
              <a:t> </a:t>
            </a:r>
            <a:r>
              <a:rPr lang="en-US" dirty="0" err="1"/>
              <a:t>fingere</a:t>
            </a:r>
            <a:r>
              <a:rPr lang="en-US" dirty="0"/>
              <a:t> </a:t>
            </a:r>
            <a:r>
              <a:rPr lang="en-US" dirty="0" err="1"/>
              <a:t>auderet</a:t>
            </a:r>
            <a:r>
              <a:rPr lang="en-US" dirty="0"/>
              <a:t>, propter </a:t>
            </a:r>
            <a:r>
              <a:rPr lang="en-US" dirty="0" err="1"/>
              <a:t>summam</a:t>
            </a:r>
            <a:r>
              <a:rPr lang="en-US" dirty="0"/>
              <a:t> </a:t>
            </a:r>
            <a:r>
              <a:rPr lang="en-US" dirty="0" err="1"/>
              <a:t>autem</a:t>
            </a:r>
            <a:r>
              <a:rPr lang="en-US" dirty="0"/>
              <a:t> </a:t>
            </a:r>
            <a:r>
              <a:rPr lang="en-US" dirty="0" err="1"/>
              <a:t>inbecillitatem</a:t>
            </a:r>
            <a:r>
              <a:rPr lang="en-US" dirty="0"/>
              <a:t> corporis ab </a:t>
            </a:r>
            <a:r>
              <a:rPr lang="en-US" dirty="0" err="1"/>
              <a:t>eo</a:t>
            </a:r>
            <a:r>
              <a:rPr lang="en-US" dirty="0"/>
              <a:t>, cui </a:t>
            </a:r>
            <a:r>
              <a:rPr lang="en-US" dirty="0" err="1"/>
              <a:t>datus</a:t>
            </a:r>
            <a:r>
              <a:rPr lang="en-US" dirty="0"/>
              <a:t> </a:t>
            </a:r>
            <a:r>
              <a:rPr lang="en-US" dirty="0" err="1"/>
              <a:t>erat</a:t>
            </a:r>
            <a:r>
              <a:rPr lang="en-US" dirty="0"/>
              <a:t>, </a:t>
            </a:r>
            <a:r>
              <a:rPr lang="en-US" dirty="0" err="1"/>
              <a:t>perinde</a:t>
            </a:r>
            <a:r>
              <a:rPr lang="en-US" dirty="0"/>
              <a:t> </a:t>
            </a:r>
            <a:r>
              <a:rPr lang="en-US" dirty="0" err="1"/>
              <a:t>atque</a:t>
            </a:r>
            <a:r>
              <a:rPr lang="en-US" dirty="0"/>
              <a:t> </a:t>
            </a:r>
            <a:r>
              <a:rPr lang="en-US" dirty="0" err="1"/>
              <a:t>ipsius</a:t>
            </a:r>
            <a:r>
              <a:rPr lang="en-US" dirty="0"/>
              <a:t> </a:t>
            </a:r>
            <a:r>
              <a:rPr lang="en-US" dirty="0" err="1"/>
              <a:t>filium</a:t>
            </a:r>
            <a:r>
              <a:rPr lang="en-US" dirty="0"/>
              <a:t> </a:t>
            </a:r>
            <a:r>
              <a:rPr lang="en-US" dirty="0" err="1"/>
              <a:t>retentum</a:t>
            </a:r>
            <a:r>
              <a:rPr lang="en-US" dirty="0"/>
              <a:t>, </a:t>
            </a:r>
            <a:r>
              <a:rPr lang="en-US" dirty="0" err="1"/>
              <a:t>subiecto</a:t>
            </a:r>
            <a:r>
              <a:rPr lang="en-US" dirty="0"/>
              <a:t> in locum </a:t>
            </a:r>
            <a:r>
              <a:rPr lang="en-US" dirty="0" err="1"/>
              <a:t>suum</a:t>
            </a:r>
            <a:r>
              <a:rPr lang="en-US" dirty="0"/>
              <a:t> proprio </a:t>
            </a:r>
            <a:r>
              <a:rPr lang="en-US" dirty="0" err="1"/>
              <a:t>filio</a:t>
            </a:r>
            <a:r>
              <a:rPr lang="en-US" dirty="0"/>
              <a:t>, </a:t>
            </a:r>
            <a:r>
              <a:rPr lang="en-US" dirty="0" err="1"/>
              <a:t>diceret</a:t>
            </a:r>
            <a:r>
              <a:rPr lang="en-US" dirty="0"/>
              <a:t>, </a:t>
            </a:r>
            <a:r>
              <a:rPr lang="en-US" dirty="0" err="1"/>
              <a:t>uidelicet</a:t>
            </a:r>
            <a:r>
              <a:rPr lang="en-US" dirty="0"/>
              <a:t> </a:t>
            </a:r>
            <a:r>
              <a:rPr lang="en-US" dirty="0" err="1"/>
              <a:t>ut</a:t>
            </a:r>
            <a:r>
              <a:rPr lang="en-US" dirty="0"/>
              <a:t> </a:t>
            </a:r>
            <a:r>
              <a:rPr lang="en-US" dirty="0" err="1"/>
              <a:t>eodem</a:t>
            </a:r>
            <a:r>
              <a:rPr lang="en-US" dirty="0"/>
              <a:t> tempore </a:t>
            </a:r>
            <a:r>
              <a:rPr lang="en-US" dirty="0" err="1"/>
              <a:t>sanctissimi</a:t>
            </a:r>
            <a:r>
              <a:rPr lang="en-US" dirty="0"/>
              <a:t> penates et </a:t>
            </a:r>
            <a:r>
              <a:rPr lang="en-US" dirty="0" err="1"/>
              <a:t>ueri</a:t>
            </a:r>
            <a:r>
              <a:rPr lang="en-US" dirty="0"/>
              <a:t> sanguinis </a:t>
            </a:r>
            <a:r>
              <a:rPr lang="en-US" dirty="0" err="1"/>
              <a:t>memoria</a:t>
            </a:r>
            <a:r>
              <a:rPr lang="en-US" dirty="0"/>
              <a:t> </a:t>
            </a:r>
            <a:r>
              <a:rPr lang="en-US" dirty="0" err="1"/>
              <a:t>spoliarentur</a:t>
            </a:r>
            <a:r>
              <a:rPr lang="en-US" dirty="0"/>
              <a:t> et </a:t>
            </a:r>
            <a:r>
              <a:rPr lang="en-US" dirty="0" err="1"/>
              <a:t>falsi</a:t>
            </a:r>
            <a:r>
              <a:rPr lang="en-US" dirty="0"/>
              <a:t> </a:t>
            </a:r>
            <a:r>
              <a:rPr lang="en-US" dirty="0" err="1"/>
              <a:t>sordida</a:t>
            </a:r>
            <a:r>
              <a:rPr lang="en-US" dirty="0"/>
              <a:t> </a:t>
            </a:r>
            <a:r>
              <a:rPr lang="en-US" dirty="0" err="1"/>
              <a:t>contagione</a:t>
            </a:r>
            <a:r>
              <a:rPr lang="en-US" dirty="0"/>
              <a:t> </a:t>
            </a:r>
            <a:r>
              <a:rPr lang="en-US" dirty="0" err="1"/>
              <a:t>inquinarentur</a:t>
            </a:r>
            <a:r>
              <a:rPr lang="en-US" dirty="0"/>
              <a:t>. </a:t>
            </a:r>
            <a:r>
              <a:rPr lang="en-US" i="1" dirty="0"/>
              <a:t>sed </a:t>
            </a:r>
            <a:r>
              <a:rPr lang="en-US" i="1" dirty="0" err="1"/>
              <a:t>dum</a:t>
            </a:r>
            <a:r>
              <a:rPr lang="en-US" i="1" dirty="0"/>
              <a:t> </a:t>
            </a:r>
            <a:r>
              <a:rPr lang="en-US" i="1" dirty="0" err="1"/>
              <a:t>plenis</a:t>
            </a:r>
            <a:r>
              <a:rPr lang="en-US" i="1" dirty="0"/>
              <a:t> </a:t>
            </a:r>
            <a:r>
              <a:rPr lang="en-US" i="1" dirty="0" err="1"/>
              <a:t>inpudentiae</a:t>
            </a:r>
            <a:r>
              <a:rPr lang="en-US" i="1" dirty="0"/>
              <a:t> </a:t>
            </a:r>
            <a:r>
              <a:rPr lang="en-US" i="1" dirty="0" err="1"/>
              <a:t>uelis</a:t>
            </a:r>
            <a:r>
              <a:rPr lang="en-US" i="1" dirty="0"/>
              <a:t> ad summum </a:t>
            </a:r>
            <a:r>
              <a:rPr lang="en-US" i="1" dirty="0" err="1"/>
              <a:t>audaciae</a:t>
            </a:r>
            <a:r>
              <a:rPr lang="en-US" i="1" dirty="0"/>
              <a:t> </a:t>
            </a:r>
            <a:r>
              <a:rPr lang="en-US" i="1" dirty="0" err="1"/>
              <a:t>gradum</a:t>
            </a:r>
            <a:r>
              <a:rPr lang="en-US" i="1" dirty="0"/>
              <a:t> </a:t>
            </a:r>
            <a:r>
              <a:rPr lang="en-US" i="1" dirty="0" err="1"/>
              <a:t>fertur</a:t>
            </a:r>
            <a:r>
              <a:rPr lang="en-US" i="1" dirty="0"/>
              <a:t>, </a:t>
            </a:r>
            <a:r>
              <a:rPr lang="en-US" i="1" dirty="0" err="1"/>
              <a:t>imperio</a:t>
            </a:r>
            <a:r>
              <a:rPr lang="en-US" i="1" dirty="0"/>
              <a:t> </a:t>
            </a:r>
            <a:r>
              <a:rPr lang="en-US" i="1" dirty="0" err="1"/>
              <a:t>Augusti</a:t>
            </a:r>
            <a:r>
              <a:rPr lang="en-US" i="1" dirty="0"/>
              <a:t> </a:t>
            </a:r>
            <a:r>
              <a:rPr lang="en-US" i="1" dirty="0" err="1"/>
              <a:t>remo</a:t>
            </a:r>
            <a:r>
              <a:rPr lang="en-US" i="1" dirty="0"/>
              <a:t> </a:t>
            </a:r>
            <a:r>
              <a:rPr lang="en-US" i="1" dirty="0" err="1"/>
              <a:t>publicae</a:t>
            </a:r>
            <a:r>
              <a:rPr lang="en-US" i="1" dirty="0"/>
              <a:t> </a:t>
            </a:r>
            <a:r>
              <a:rPr lang="en-US" i="1" dirty="0" err="1"/>
              <a:t>triremis</a:t>
            </a:r>
            <a:r>
              <a:rPr lang="en-US" i="1" dirty="0"/>
              <a:t> </a:t>
            </a:r>
            <a:r>
              <a:rPr lang="en-US" i="1" dirty="0" err="1"/>
              <a:t>adfixus</a:t>
            </a:r>
            <a:r>
              <a:rPr lang="en-US" i="1" dirty="0"/>
              <a:t> est.</a:t>
            </a:r>
            <a:r>
              <a:rPr lang="en-US" dirty="0"/>
              <a:t> </a:t>
            </a:r>
          </a:p>
          <a:p>
            <a:r>
              <a:rPr lang="en-US" b="1" dirty="0"/>
              <a:t>Not even the most excellent </a:t>
            </a:r>
            <a:r>
              <a:rPr lang="en-US" b="1" i="1" dirty="0"/>
              <a:t>numen</a:t>
            </a:r>
            <a:r>
              <a:rPr lang="en-US" b="1" dirty="0"/>
              <a:t> of the divine Augustus, who even then was ruling the lands, was unchallenged by this kind of outrage. </a:t>
            </a:r>
            <a:r>
              <a:rPr lang="en-US" dirty="0"/>
              <a:t>There arose one who dared to pretend that he was born from the womb of Augustus’ most distinguished and holy sister, Octavia. He said that on account of the extreme weakness of his body, he was given to a man and kept by him as his son, while his own son was substituted in his own place. Apparently, he wanted that most sacred household at one and the same time despoiled of the memory of the true blood and defiled by the sordid contagion of the false. But as he was being borne to the highest pitch of audacity by full sails of impudence, </a:t>
            </a:r>
            <a:r>
              <a:rPr lang="en-US" b="1" dirty="0"/>
              <a:t>on Augustus’ command he was attached to the oar of a public trireme.</a:t>
            </a:r>
          </a:p>
          <a:p>
            <a:endParaRPr lang="en-US" dirty="0"/>
          </a:p>
        </p:txBody>
      </p:sp>
    </p:spTree>
    <p:extLst>
      <p:ext uri="{BB962C8B-B14F-4D97-AF65-F5344CB8AC3E}">
        <p14:creationId xmlns:p14="http://schemas.microsoft.com/office/powerpoint/2010/main" val="413482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69CAE-B033-724F-8934-673930423A8B}"/>
              </a:ext>
            </a:extLst>
          </p:cNvPr>
          <p:cNvSpPr>
            <a:spLocks noGrp="1"/>
          </p:cNvSpPr>
          <p:nvPr>
            <p:ph type="title"/>
          </p:nvPr>
        </p:nvSpPr>
        <p:spPr>
          <a:xfrm>
            <a:off x="0" y="365125"/>
            <a:ext cx="9322904" cy="658605"/>
          </a:xfrm>
        </p:spPr>
        <p:txBody>
          <a:bodyPr>
            <a:normAutofit fontScale="90000"/>
          </a:bodyPr>
          <a:lstStyle/>
          <a:p>
            <a:r>
              <a:rPr lang="en-US" dirty="0">
                <a:latin typeface="Book Antiqua" panose="02040602050305030304" pitchFamily="18" charset="0"/>
              </a:rPr>
              <a:t>False Sertorius: </a:t>
            </a:r>
            <a:r>
              <a:rPr lang="en-US" dirty="0" err="1">
                <a:latin typeface="Book Antiqua" panose="02040602050305030304" pitchFamily="18" charset="0"/>
              </a:rPr>
              <a:t>Valerius</a:t>
            </a:r>
            <a:r>
              <a:rPr lang="en-US" dirty="0">
                <a:latin typeface="Book Antiqua" panose="02040602050305030304" pitchFamily="18" charset="0"/>
              </a:rPr>
              <a:t> Maximus 9.15.3</a:t>
            </a:r>
          </a:p>
        </p:txBody>
      </p:sp>
      <p:sp>
        <p:nvSpPr>
          <p:cNvPr id="3" name="Content Placeholder 2">
            <a:extLst>
              <a:ext uri="{FF2B5EF4-FFF2-40B4-BE49-F238E27FC236}">
                <a16:creationId xmlns:a16="http://schemas.microsoft.com/office/drawing/2014/main" id="{90CAE8DE-DCFB-DB4C-B7C0-23D9360AAD55}"/>
              </a:ext>
            </a:extLst>
          </p:cNvPr>
          <p:cNvSpPr>
            <a:spLocks noGrp="1"/>
          </p:cNvSpPr>
          <p:nvPr>
            <p:ph idx="1"/>
          </p:nvPr>
        </p:nvSpPr>
        <p:spPr>
          <a:xfrm>
            <a:off x="0" y="1023730"/>
            <a:ext cx="9144000" cy="5834270"/>
          </a:xfrm>
        </p:spPr>
        <p:txBody>
          <a:bodyPr/>
          <a:lstStyle/>
          <a:p>
            <a:r>
              <a:rPr lang="en-US" dirty="0" err="1"/>
              <a:t>Repertus</a:t>
            </a:r>
            <a:r>
              <a:rPr lang="en-US" dirty="0"/>
              <a:t> </a:t>
            </a:r>
            <a:r>
              <a:rPr lang="en-US" dirty="0" err="1"/>
              <a:t>est</a:t>
            </a:r>
            <a:r>
              <a:rPr lang="en-US" dirty="0"/>
              <a:t> </a:t>
            </a:r>
            <a:r>
              <a:rPr lang="en-US" dirty="0" err="1"/>
              <a:t>etiam</a:t>
            </a:r>
            <a:r>
              <a:rPr lang="en-US" dirty="0"/>
              <a:t> qui se </a:t>
            </a:r>
            <a:r>
              <a:rPr lang="en-US" dirty="0" err="1"/>
              <a:t>diceret</a:t>
            </a:r>
            <a:r>
              <a:rPr lang="en-US" dirty="0"/>
              <a:t> </a:t>
            </a:r>
            <a:r>
              <a:rPr lang="en-US" dirty="0" err="1"/>
              <a:t>esse</a:t>
            </a:r>
            <a:r>
              <a:rPr lang="en-US" dirty="0"/>
              <a:t> Q. </a:t>
            </a:r>
            <a:r>
              <a:rPr lang="en-US" dirty="0" err="1"/>
              <a:t>Sertorii</a:t>
            </a:r>
            <a:r>
              <a:rPr lang="en-US" dirty="0"/>
              <a:t> </a:t>
            </a:r>
            <a:r>
              <a:rPr lang="en-US" dirty="0" err="1"/>
              <a:t>filium</a:t>
            </a:r>
            <a:r>
              <a:rPr lang="en-US" dirty="0"/>
              <a:t>, </a:t>
            </a:r>
            <a:r>
              <a:rPr lang="en-US" dirty="0" err="1"/>
              <a:t>quem</a:t>
            </a:r>
            <a:r>
              <a:rPr lang="en-US" dirty="0"/>
              <a:t> </a:t>
            </a:r>
            <a:r>
              <a:rPr lang="en-US" dirty="0" err="1"/>
              <a:t>ut</a:t>
            </a:r>
            <a:r>
              <a:rPr lang="en-US" dirty="0"/>
              <a:t> </a:t>
            </a:r>
            <a:r>
              <a:rPr lang="en-US" dirty="0" err="1"/>
              <a:t>agnosceret</a:t>
            </a:r>
            <a:r>
              <a:rPr lang="en-US" dirty="0"/>
              <a:t> uxor </a:t>
            </a:r>
            <a:r>
              <a:rPr lang="en-US" dirty="0" err="1"/>
              <a:t>eius</a:t>
            </a:r>
            <a:r>
              <a:rPr lang="en-US" dirty="0"/>
              <a:t> </a:t>
            </a:r>
            <a:r>
              <a:rPr lang="en-US" dirty="0" err="1"/>
              <a:t>nulla</a:t>
            </a:r>
            <a:r>
              <a:rPr lang="en-US" dirty="0"/>
              <a:t> </a:t>
            </a:r>
            <a:r>
              <a:rPr lang="en-US" dirty="0" err="1"/>
              <a:t>ui</a:t>
            </a:r>
            <a:r>
              <a:rPr lang="en-US" dirty="0"/>
              <a:t> </a:t>
            </a:r>
            <a:r>
              <a:rPr lang="en-US" dirty="0" err="1"/>
              <a:t>conpelli</a:t>
            </a:r>
            <a:r>
              <a:rPr lang="en-US" dirty="0"/>
              <a:t> </a:t>
            </a:r>
            <a:r>
              <a:rPr lang="en-US" dirty="0" err="1"/>
              <a:t>potuit</a:t>
            </a:r>
            <a:r>
              <a:rPr lang="en-US" dirty="0"/>
              <a:t>.</a:t>
            </a:r>
          </a:p>
          <a:p>
            <a:pPr marL="0" indent="0">
              <a:buNone/>
            </a:pPr>
            <a:endParaRPr lang="en-US" dirty="0"/>
          </a:p>
          <a:p>
            <a:r>
              <a:rPr lang="en-US" dirty="0"/>
              <a:t>One was also found who called himself the son of Q. Sertorius, whom Sertorius’ wife could not be forced to acknowledge by any compulsion.</a:t>
            </a:r>
          </a:p>
          <a:p>
            <a:endParaRPr lang="en-US" dirty="0"/>
          </a:p>
        </p:txBody>
      </p:sp>
    </p:spTree>
    <p:extLst>
      <p:ext uri="{BB962C8B-B14F-4D97-AF65-F5344CB8AC3E}">
        <p14:creationId xmlns:p14="http://schemas.microsoft.com/office/powerpoint/2010/main" val="3120119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C4A22-3709-194D-9239-5A657806626A}"/>
              </a:ext>
            </a:extLst>
          </p:cNvPr>
          <p:cNvSpPr>
            <a:spLocks noGrp="1"/>
          </p:cNvSpPr>
          <p:nvPr>
            <p:ph type="title"/>
          </p:nvPr>
        </p:nvSpPr>
        <p:spPr>
          <a:xfrm>
            <a:off x="0" y="365125"/>
            <a:ext cx="10048461" cy="728179"/>
          </a:xfrm>
        </p:spPr>
        <p:txBody>
          <a:bodyPr/>
          <a:lstStyle/>
          <a:p>
            <a:r>
              <a:rPr lang="en-US" dirty="0">
                <a:latin typeface="Book Antiqua" panose="02040602050305030304" pitchFamily="18" charset="0"/>
              </a:rPr>
              <a:t>False </a:t>
            </a:r>
            <a:r>
              <a:rPr lang="en-US" dirty="0" err="1">
                <a:latin typeface="Book Antiqua" panose="02040602050305030304" pitchFamily="18" charset="0"/>
              </a:rPr>
              <a:t>Clodius</a:t>
            </a:r>
            <a:r>
              <a:rPr lang="en-US" dirty="0">
                <a:latin typeface="Book Antiqua" panose="02040602050305030304" pitchFamily="18" charset="0"/>
              </a:rPr>
              <a:t>: </a:t>
            </a:r>
            <a:r>
              <a:rPr lang="en-US" dirty="0" err="1">
                <a:latin typeface="Book Antiqua" panose="02040602050305030304" pitchFamily="18" charset="0"/>
              </a:rPr>
              <a:t>Valerius</a:t>
            </a:r>
            <a:r>
              <a:rPr lang="en-US" dirty="0">
                <a:latin typeface="Book Antiqua" panose="02040602050305030304" pitchFamily="18" charset="0"/>
              </a:rPr>
              <a:t> Maximus 9.15.4</a:t>
            </a:r>
          </a:p>
        </p:txBody>
      </p:sp>
      <p:sp>
        <p:nvSpPr>
          <p:cNvPr id="3" name="Content Placeholder 2">
            <a:extLst>
              <a:ext uri="{FF2B5EF4-FFF2-40B4-BE49-F238E27FC236}">
                <a16:creationId xmlns:a16="http://schemas.microsoft.com/office/drawing/2014/main" id="{5F088173-258C-2E4F-8407-63DD6C1A6F4F}"/>
              </a:ext>
            </a:extLst>
          </p:cNvPr>
          <p:cNvSpPr>
            <a:spLocks noGrp="1"/>
          </p:cNvSpPr>
          <p:nvPr>
            <p:ph idx="1"/>
          </p:nvPr>
        </p:nvSpPr>
        <p:spPr>
          <a:xfrm>
            <a:off x="0" y="1182756"/>
            <a:ext cx="9352722" cy="5675243"/>
          </a:xfrm>
        </p:spPr>
        <p:txBody>
          <a:bodyPr/>
          <a:lstStyle/>
          <a:p>
            <a:r>
              <a:rPr lang="en-US" dirty="0"/>
              <a:t>Quid </a:t>
            </a:r>
            <a:r>
              <a:rPr lang="en-US" dirty="0" err="1"/>
              <a:t>Trebellius</a:t>
            </a:r>
            <a:r>
              <a:rPr lang="en-US" dirty="0"/>
              <a:t> Calca, </a:t>
            </a:r>
            <a:r>
              <a:rPr lang="en-US" dirty="0" err="1"/>
              <a:t>quam</a:t>
            </a:r>
            <a:r>
              <a:rPr lang="en-US" dirty="0"/>
              <a:t> </a:t>
            </a:r>
            <a:r>
              <a:rPr lang="en-US" dirty="0" err="1"/>
              <a:t>adseueranter</a:t>
            </a:r>
            <a:r>
              <a:rPr lang="en-US" dirty="0"/>
              <a:t> se </a:t>
            </a:r>
            <a:r>
              <a:rPr lang="en-US" dirty="0" err="1"/>
              <a:t>Clodium</a:t>
            </a:r>
            <a:r>
              <a:rPr lang="en-US" dirty="0"/>
              <a:t> </a:t>
            </a:r>
            <a:r>
              <a:rPr lang="en-US" dirty="0" err="1"/>
              <a:t>tulit</a:t>
            </a:r>
            <a:r>
              <a:rPr lang="en-US" dirty="0"/>
              <a:t>! et </a:t>
            </a:r>
            <a:r>
              <a:rPr lang="en-US" dirty="0" err="1"/>
              <a:t>quidem</a:t>
            </a:r>
            <a:r>
              <a:rPr lang="en-US" dirty="0"/>
              <a:t> </a:t>
            </a:r>
            <a:r>
              <a:rPr lang="en-US" dirty="0" err="1"/>
              <a:t>dum</a:t>
            </a:r>
            <a:r>
              <a:rPr lang="en-US" dirty="0"/>
              <a:t> de </a:t>
            </a:r>
            <a:r>
              <a:rPr lang="en-US" dirty="0" err="1"/>
              <a:t>bonis</a:t>
            </a:r>
            <a:r>
              <a:rPr lang="en-US" dirty="0"/>
              <a:t> </a:t>
            </a:r>
            <a:r>
              <a:rPr lang="en-US" dirty="0" err="1"/>
              <a:t>eius</a:t>
            </a:r>
            <a:r>
              <a:rPr lang="en-US" dirty="0"/>
              <a:t> </a:t>
            </a:r>
            <a:r>
              <a:rPr lang="en-US" dirty="0" err="1"/>
              <a:t>contendit</a:t>
            </a:r>
            <a:r>
              <a:rPr lang="en-US" dirty="0"/>
              <a:t>, in </a:t>
            </a:r>
            <a:r>
              <a:rPr lang="en-US" dirty="0" err="1"/>
              <a:t>centumuirale</a:t>
            </a:r>
            <a:r>
              <a:rPr lang="en-US" dirty="0"/>
              <a:t> </a:t>
            </a:r>
            <a:r>
              <a:rPr lang="en-US" dirty="0" err="1"/>
              <a:t>iudicium</a:t>
            </a:r>
            <a:r>
              <a:rPr lang="en-US" dirty="0"/>
              <a:t> </a:t>
            </a:r>
            <a:r>
              <a:rPr lang="en-US" dirty="0" err="1"/>
              <a:t>adeo</a:t>
            </a:r>
            <a:r>
              <a:rPr lang="en-US" dirty="0"/>
              <a:t> </a:t>
            </a:r>
            <a:r>
              <a:rPr lang="en-US" dirty="0" err="1"/>
              <a:t>fauorabilis</a:t>
            </a:r>
            <a:r>
              <a:rPr lang="en-US" dirty="0"/>
              <a:t> </a:t>
            </a:r>
            <a:r>
              <a:rPr lang="en-US" dirty="0" err="1"/>
              <a:t>descendit</a:t>
            </a:r>
            <a:r>
              <a:rPr lang="en-US" dirty="0"/>
              <a:t>, </a:t>
            </a:r>
            <a:r>
              <a:rPr lang="en-US" dirty="0" err="1"/>
              <a:t>ut</a:t>
            </a:r>
            <a:r>
              <a:rPr lang="en-US" dirty="0"/>
              <a:t> </a:t>
            </a:r>
            <a:r>
              <a:rPr lang="en-US" dirty="0" err="1"/>
              <a:t>uix</a:t>
            </a:r>
            <a:r>
              <a:rPr lang="en-US" dirty="0"/>
              <a:t> </a:t>
            </a:r>
            <a:r>
              <a:rPr lang="en-US" dirty="0" err="1"/>
              <a:t>iustis</a:t>
            </a:r>
            <a:r>
              <a:rPr lang="en-US" dirty="0"/>
              <a:t> et </a:t>
            </a:r>
            <a:r>
              <a:rPr lang="en-US" dirty="0" err="1"/>
              <a:t>aequis</a:t>
            </a:r>
            <a:r>
              <a:rPr lang="en-US" dirty="0"/>
              <a:t> </a:t>
            </a:r>
            <a:r>
              <a:rPr lang="en-US" dirty="0" err="1"/>
              <a:t>sententiis</a:t>
            </a:r>
            <a:r>
              <a:rPr lang="en-US" dirty="0"/>
              <a:t> </a:t>
            </a:r>
            <a:r>
              <a:rPr lang="en-US" dirty="0" err="1"/>
              <a:t>consternatio</a:t>
            </a:r>
            <a:r>
              <a:rPr lang="en-US" dirty="0"/>
              <a:t> populi </a:t>
            </a:r>
            <a:r>
              <a:rPr lang="en-US" dirty="0" err="1"/>
              <a:t>ullum</a:t>
            </a:r>
            <a:r>
              <a:rPr lang="en-US" dirty="0"/>
              <a:t> </a:t>
            </a:r>
            <a:r>
              <a:rPr lang="en-US" dirty="0" err="1"/>
              <a:t>relinqueret</a:t>
            </a:r>
            <a:r>
              <a:rPr lang="en-US" dirty="0"/>
              <a:t> locum. in </a:t>
            </a:r>
            <a:r>
              <a:rPr lang="en-US" dirty="0" err="1"/>
              <a:t>illa</a:t>
            </a:r>
            <a:r>
              <a:rPr lang="en-US" dirty="0"/>
              <a:t> </a:t>
            </a:r>
            <a:r>
              <a:rPr lang="en-US" dirty="0" err="1"/>
              <a:t>tamen</a:t>
            </a:r>
            <a:r>
              <a:rPr lang="en-US" dirty="0"/>
              <a:t> </a:t>
            </a:r>
            <a:r>
              <a:rPr lang="en-US" dirty="0" err="1"/>
              <a:t>quaestione</a:t>
            </a:r>
            <a:r>
              <a:rPr lang="en-US" dirty="0"/>
              <a:t> </a:t>
            </a:r>
            <a:r>
              <a:rPr lang="en-US" dirty="0" err="1"/>
              <a:t>neque</a:t>
            </a:r>
            <a:r>
              <a:rPr lang="en-US" dirty="0"/>
              <a:t> </a:t>
            </a:r>
            <a:r>
              <a:rPr lang="en-US" dirty="0" err="1"/>
              <a:t>calumniae</a:t>
            </a:r>
            <a:r>
              <a:rPr lang="en-US" dirty="0"/>
              <a:t> </a:t>
            </a:r>
            <a:r>
              <a:rPr lang="en-US" dirty="0" err="1"/>
              <a:t>petitoris</a:t>
            </a:r>
            <a:r>
              <a:rPr lang="en-US" dirty="0"/>
              <a:t> </a:t>
            </a:r>
            <a:r>
              <a:rPr lang="en-US" dirty="0" err="1"/>
              <a:t>neque</a:t>
            </a:r>
            <a:r>
              <a:rPr lang="en-US" dirty="0"/>
              <a:t> </a:t>
            </a:r>
            <a:r>
              <a:rPr lang="en-US" dirty="0" err="1"/>
              <a:t>uiolentiae</a:t>
            </a:r>
            <a:r>
              <a:rPr lang="en-US" dirty="0"/>
              <a:t> </a:t>
            </a:r>
            <a:r>
              <a:rPr lang="en-US" dirty="0" err="1"/>
              <a:t>plebis</a:t>
            </a:r>
            <a:r>
              <a:rPr lang="en-US" dirty="0"/>
              <a:t> </a:t>
            </a:r>
            <a:r>
              <a:rPr lang="en-US" dirty="0" err="1"/>
              <a:t>iudicantium</a:t>
            </a:r>
            <a:r>
              <a:rPr lang="en-US" dirty="0"/>
              <a:t> </a:t>
            </a:r>
            <a:r>
              <a:rPr lang="en-US" dirty="0" err="1"/>
              <a:t>religio</a:t>
            </a:r>
            <a:r>
              <a:rPr lang="en-US" dirty="0"/>
              <a:t> </a:t>
            </a:r>
            <a:r>
              <a:rPr lang="en-US" dirty="0" err="1"/>
              <a:t>cessit</a:t>
            </a:r>
            <a:r>
              <a:rPr lang="en-US" dirty="0"/>
              <a:t>.</a:t>
            </a:r>
          </a:p>
          <a:p>
            <a:r>
              <a:rPr lang="en-US" dirty="0"/>
              <a:t>How insistently did </a:t>
            </a:r>
            <a:r>
              <a:rPr lang="en-US" dirty="0" err="1"/>
              <a:t>Trebellius</a:t>
            </a:r>
            <a:r>
              <a:rPr lang="en-US" dirty="0"/>
              <a:t> Calca make himself out to be </a:t>
            </a:r>
            <a:r>
              <a:rPr lang="en-US" dirty="0" err="1"/>
              <a:t>Clodius</a:t>
            </a:r>
            <a:r>
              <a:rPr lang="en-US" dirty="0"/>
              <a:t>! And when he went to law for </a:t>
            </a:r>
            <a:r>
              <a:rPr lang="en-US" dirty="0" err="1"/>
              <a:t>Clodius</a:t>
            </a:r>
            <a:r>
              <a:rPr lang="en-US" dirty="0"/>
              <a:t>’ property, he came to the centumviral court in such public favor that the popular delusion scarce left room for just and equitable votes. But the conscience of the jury in that trial did not succumb to the false plea of the claimant or the violence of the populace.</a:t>
            </a:r>
          </a:p>
          <a:p>
            <a:endParaRPr lang="en-US" dirty="0"/>
          </a:p>
        </p:txBody>
      </p:sp>
    </p:spTree>
    <p:extLst>
      <p:ext uri="{BB962C8B-B14F-4D97-AF65-F5344CB8AC3E}">
        <p14:creationId xmlns:p14="http://schemas.microsoft.com/office/powerpoint/2010/main" val="53395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B20BA-FEC3-0941-B845-C1FB5C401E1E}"/>
              </a:ext>
            </a:extLst>
          </p:cNvPr>
          <p:cNvSpPr>
            <a:spLocks noGrp="1"/>
          </p:cNvSpPr>
          <p:nvPr>
            <p:ph type="title"/>
          </p:nvPr>
        </p:nvSpPr>
        <p:spPr>
          <a:xfrm>
            <a:off x="0" y="365125"/>
            <a:ext cx="10008704" cy="668545"/>
          </a:xfrm>
        </p:spPr>
        <p:txBody>
          <a:bodyPr>
            <a:normAutofit fontScale="90000"/>
          </a:bodyPr>
          <a:lstStyle/>
          <a:p>
            <a:r>
              <a:rPr lang="en-US" dirty="0">
                <a:latin typeface="Book Antiqua" panose="02040602050305030304" pitchFamily="18" charset="0"/>
              </a:rPr>
              <a:t>False </a:t>
            </a:r>
            <a:r>
              <a:rPr lang="en-US" dirty="0" err="1">
                <a:latin typeface="Book Antiqua" panose="02040602050305030304" pitchFamily="18" charset="0"/>
              </a:rPr>
              <a:t>Asinius</a:t>
            </a:r>
            <a:r>
              <a:rPr lang="en-US" dirty="0">
                <a:latin typeface="Book Antiqua" panose="02040602050305030304" pitchFamily="18" charset="0"/>
              </a:rPr>
              <a:t> </a:t>
            </a:r>
            <a:r>
              <a:rPr lang="en-US" dirty="0" err="1">
                <a:latin typeface="Book Antiqua" panose="02040602050305030304" pitchFamily="18" charset="0"/>
              </a:rPr>
              <a:t>Dio</a:t>
            </a:r>
            <a:r>
              <a:rPr lang="en-US" dirty="0">
                <a:latin typeface="Book Antiqua" panose="02040602050305030304" pitchFamily="18" charset="0"/>
              </a:rPr>
              <a:t>: </a:t>
            </a:r>
            <a:r>
              <a:rPr lang="en-US" dirty="0" err="1">
                <a:latin typeface="Book Antiqua" panose="02040602050305030304" pitchFamily="18" charset="0"/>
              </a:rPr>
              <a:t>Valerius</a:t>
            </a:r>
            <a:r>
              <a:rPr lang="en-US" dirty="0">
                <a:latin typeface="Book Antiqua" panose="02040602050305030304" pitchFamily="18" charset="0"/>
              </a:rPr>
              <a:t> Maximus 9.15.5</a:t>
            </a:r>
          </a:p>
        </p:txBody>
      </p:sp>
      <p:sp>
        <p:nvSpPr>
          <p:cNvPr id="3" name="Content Placeholder 2">
            <a:extLst>
              <a:ext uri="{FF2B5EF4-FFF2-40B4-BE49-F238E27FC236}">
                <a16:creationId xmlns:a16="http://schemas.microsoft.com/office/drawing/2014/main" id="{F76A974D-CCB6-A641-872D-6014ACE9CFCD}"/>
              </a:ext>
            </a:extLst>
          </p:cNvPr>
          <p:cNvSpPr>
            <a:spLocks noGrp="1"/>
          </p:cNvSpPr>
          <p:nvPr>
            <p:ph idx="1"/>
          </p:nvPr>
        </p:nvSpPr>
        <p:spPr>
          <a:xfrm>
            <a:off x="0" y="1033670"/>
            <a:ext cx="9223513" cy="5824330"/>
          </a:xfrm>
        </p:spPr>
        <p:txBody>
          <a:bodyPr>
            <a:normAutofit/>
          </a:bodyPr>
          <a:lstStyle/>
          <a:p>
            <a:r>
              <a:rPr lang="en-US" dirty="0" err="1"/>
              <a:t>Multo</a:t>
            </a:r>
            <a:r>
              <a:rPr lang="en-US" dirty="0"/>
              <a:t> </a:t>
            </a:r>
            <a:r>
              <a:rPr lang="en-US" dirty="0" err="1"/>
              <a:t>fortius</a:t>
            </a:r>
            <a:r>
              <a:rPr lang="en-US" dirty="0"/>
              <a:t> </a:t>
            </a:r>
            <a:r>
              <a:rPr lang="en-US" dirty="0" err="1"/>
              <a:t>ille</a:t>
            </a:r>
            <a:r>
              <a:rPr lang="en-US" dirty="0"/>
              <a:t>, qui Cornelio Sulla rerum </a:t>
            </a:r>
            <a:r>
              <a:rPr lang="en-US" dirty="0" err="1"/>
              <a:t>potiente</a:t>
            </a:r>
            <a:r>
              <a:rPr lang="en-US" dirty="0"/>
              <a:t> in </a:t>
            </a:r>
            <a:r>
              <a:rPr lang="en-US" dirty="0" err="1"/>
              <a:t>domum</a:t>
            </a:r>
            <a:r>
              <a:rPr lang="en-US" dirty="0"/>
              <a:t> Cn. </a:t>
            </a:r>
            <a:r>
              <a:rPr lang="en-US" dirty="0" err="1"/>
              <a:t>Asini</a:t>
            </a:r>
            <a:r>
              <a:rPr lang="en-US" dirty="0"/>
              <a:t> </a:t>
            </a:r>
            <a:r>
              <a:rPr lang="en-US" dirty="0" err="1"/>
              <a:t>Dionis</a:t>
            </a:r>
            <a:r>
              <a:rPr lang="en-US" dirty="0"/>
              <a:t> </a:t>
            </a:r>
            <a:r>
              <a:rPr lang="en-US" dirty="0" err="1"/>
              <a:t>inrupit</a:t>
            </a:r>
            <a:r>
              <a:rPr lang="en-US" dirty="0"/>
              <a:t> </a:t>
            </a:r>
            <a:r>
              <a:rPr lang="en-US" dirty="0" err="1"/>
              <a:t>filiumque</a:t>
            </a:r>
            <a:r>
              <a:rPr lang="en-US" dirty="0"/>
              <a:t> </a:t>
            </a:r>
            <a:r>
              <a:rPr lang="en-US" dirty="0" err="1"/>
              <a:t>eius</a:t>
            </a:r>
            <a:r>
              <a:rPr lang="en-US" dirty="0"/>
              <a:t> </a:t>
            </a:r>
            <a:r>
              <a:rPr lang="en-US" dirty="0" err="1"/>
              <a:t>patriis</a:t>
            </a:r>
            <a:r>
              <a:rPr lang="en-US" dirty="0"/>
              <a:t> </a:t>
            </a:r>
            <a:r>
              <a:rPr lang="en-US" dirty="0" err="1"/>
              <a:t>penatibus</a:t>
            </a:r>
            <a:r>
              <a:rPr lang="en-US" dirty="0"/>
              <a:t> </a:t>
            </a:r>
            <a:r>
              <a:rPr lang="en-US" dirty="0" err="1"/>
              <a:t>expulit</a:t>
            </a:r>
            <a:r>
              <a:rPr lang="en-US" dirty="0"/>
              <a:t> </a:t>
            </a:r>
            <a:r>
              <a:rPr lang="en-US" dirty="0" err="1"/>
              <a:t>uociferando</a:t>
            </a:r>
            <a:r>
              <a:rPr lang="en-US" dirty="0"/>
              <a:t> non </a:t>
            </a:r>
            <a:r>
              <a:rPr lang="en-US" dirty="0" err="1"/>
              <a:t>illum</a:t>
            </a:r>
            <a:r>
              <a:rPr lang="en-US" dirty="0"/>
              <a:t>, sed se Dione </a:t>
            </a:r>
            <a:r>
              <a:rPr lang="en-US" dirty="0" err="1"/>
              <a:t>esse</a:t>
            </a:r>
            <a:r>
              <a:rPr lang="en-US" dirty="0"/>
              <a:t> </a:t>
            </a:r>
            <a:r>
              <a:rPr lang="en-US" dirty="0" err="1"/>
              <a:t>procreatum</a:t>
            </a:r>
            <a:r>
              <a:rPr lang="en-US" dirty="0"/>
              <a:t>. </a:t>
            </a:r>
            <a:r>
              <a:rPr lang="en-US" i="1" dirty="0" err="1"/>
              <a:t>uerum</a:t>
            </a:r>
            <a:r>
              <a:rPr lang="en-US" i="1" dirty="0"/>
              <a:t> </a:t>
            </a:r>
            <a:r>
              <a:rPr lang="en-US" i="1" dirty="0" err="1"/>
              <a:t>postquam</a:t>
            </a:r>
            <a:r>
              <a:rPr lang="en-US" i="1" dirty="0"/>
              <a:t> a </a:t>
            </a:r>
            <a:r>
              <a:rPr lang="en-US" i="1" dirty="0" err="1"/>
              <a:t>Sullana</a:t>
            </a:r>
            <a:r>
              <a:rPr lang="en-US" i="1" dirty="0"/>
              <a:t> </a:t>
            </a:r>
            <a:r>
              <a:rPr lang="en-US" i="1" dirty="0" err="1"/>
              <a:t>uiolentia</a:t>
            </a:r>
            <a:r>
              <a:rPr lang="en-US" i="1" dirty="0"/>
              <a:t> </a:t>
            </a:r>
            <a:r>
              <a:rPr lang="en-US" i="1" dirty="0" err="1"/>
              <a:t>Caesariana</a:t>
            </a:r>
            <a:r>
              <a:rPr lang="en-US" i="1" dirty="0"/>
              <a:t> </a:t>
            </a:r>
            <a:r>
              <a:rPr lang="en-US" i="1" dirty="0" err="1"/>
              <a:t>aequitas</a:t>
            </a:r>
            <a:r>
              <a:rPr lang="en-US" i="1" dirty="0"/>
              <a:t> &lt;rem </a:t>
            </a:r>
            <a:r>
              <a:rPr lang="en-US" i="1" dirty="0" err="1"/>
              <a:t>publicam</a:t>
            </a:r>
            <a:r>
              <a:rPr lang="en-US" i="1" dirty="0"/>
              <a:t>&gt; </a:t>
            </a:r>
            <a:r>
              <a:rPr lang="en-US" i="1" dirty="0" err="1"/>
              <a:t>reduxit</a:t>
            </a:r>
            <a:r>
              <a:rPr lang="en-US" i="1" dirty="0"/>
              <a:t>, </a:t>
            </a:r>
            <a:r>
              <a:rPr lang="en-US" i="1" dirty="0" err="1"/>
              <a:t>gubernacula</a:t>
            </a:r>
            <a:r>
              <a:rPr lang="en-US" i="1" dirty="0"/>
              <a:t> Romani </a:t>
            </a:r>
            <a:r>
              <a:rPr lang="en-US" i="1" dirty="0" err="1"/>
              <a:t>imperii</a:t>
            </a:r>
            <a:r>
              <a:rPr lang="en-US" i="1" dirty="0"/>
              <a:t> </a:t>
            </a:r>
            <a:r>
              <a:rPr lang="en-US" i="1" dirty="0" err="1"/>
              <a:t>iustiore</a:t>
            </a:r>
            <a:r>
              <a:rPr lang="en-US" i="1" dirty="0"/>
              <a:t> </a:t>
            </a:r>
            <a:r>
              <a:rPr lang="en-US" i="1" dirty="0" err="1"/>
              <a:t>principe</a:t>
            </a:r>
            <a:r>
              <a:rPr lang="en-US" i="1" dirty="0"/>
              <a:t> </a:t>
            </a:r>
            <a:r>
              <a:rPr lang="en-US" i="1" dirty="0" err="1"/>
              <a:t>obtinente</a:t>
            </a:r>
            <a:r>
              <a:rPr lang="en-US" i="1" dirty="0"/>
              <a:t> in publica custodia </a:t>
            </a:r>
            <a:r>
              <a:rPr lang="en-US" i="1" dirty="0" err="1"/>
              <a:t>spiritum</a:t>
            </a:r>
            <a:r>
              <a:rPr lang="en-US" i="1" dirty="0"/>
              <a:t> </a:t>
            </a:r>
            <a:r>
              <a:rPr lang="en-US" i="1" dirty="0" err="1"/>
              <a:t>posuit</a:t>
            </a:r>
            <a:r>
              <a:rPr lang="en-US" i="1" dirty="0"/>
              <a:t>.</a:t>
            </a:r>
            <a:endParaRPr lang="en-US" dirty="0"/>
          </a:p>
          <a:p>
            <a:r>
              <a:rPr lang="en-US" dirty="0"/>
              <a:t>Much more forceful was the action of the person who under the rule of Cornelius Sulla broke into the house of Cn. </a:t>
            </a:r>
            <a:r>
              <a:rPr lang="en-US" dirty="0" err="1"/>
              <a:t>Asinius</a:t>
            </a:r>
            <a:r>
              <a:rPr lang="en-US" dirty="0"/>
              <a:t> </a:t>
            </a:r>
            <a:r>
              <a:rPr lang="en-US" dirty="0" err="1"/>
              <a:t>Dio</a:t>
            </a:r>
            <a:r>
              <a:rPr lang="en-US" dirty="0"/>
              <a:t> and expelled his son from his father’s house, vociferating that he, not that son, was </a:t>
            </a:r>
            <a:r>
              <a:rPr lang="en-US" dirty="0" err="1"/>
              <a:t>Dio’s</a:t>
            </a:r>
            <a:r>
              <a:rPr lang="en-US" dirty="0"/>
              <a:t> child. </a:t>
            </a:r>
            <a:r>
              <a:rPr lang="en-US" b="1" dirty="0"/>
              <a:t>But after Caesarian equity brought the Republic back from </a:t>
            </a:r>
            <a:r>
              <a:rPr lang="en-US" b="1" dirty="0" err="1"/>
              <a:t>Sullan</a:t>
            </a:r>
            <a:r>
              <a:rPr lang="en-US" b="1" dirty="0"/>
              <a:t> violence and a </a:t>
            </a:r>
            <a:r>
              <a:rPr lang="en-US" b="1" dirty="0" err="1"/>
              <a:t>juster</a:t>
            </a:r>
            <a:r>
              <a:rPr lang="en-US" b="1" dirty="0"/>
              <a:t> leader held the rudder of empire, he surrendered his life in public custody.</a:t>
            </a:r>
          </a:p>
          <a:p>
            <a:endParaRPr lang="en-US" dirty="0"/>
          </a:p>
        </p:txBody>
      </p:sp>
    </p:spTree>
    <p:extLst>
      <p:ext uri="{BB962C8B-B14F-4D97-AF65-F5344CB8AC3E}">
        <p14:creationId xmlns:p14="http://schemas.microsoft.com/office/powerpoint/2010/main" val="3998765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C9F82-6663-D44C-8B26-EB422DADE156}"/>
              </a:ext>
            </a:extLst>
          </p:cNvPr>
          <p:cNvSpPr>
            <a:spLocks noGrp="1"/>
          </p:cNvSpPr>
          <p:nvPr>
            <p:ph type="title"/>
          </p:nvPr>
        </p:nvSpPr>
        <p:spPr>
          <a:xfrm>
            <a:off x="0" y="365126"/>
            <a:ext cx="10436087" cy="807692"/>
          </a:xfrm>
        </p:spPr>
        <p:txBody>
          <a:bodyPr>
            <a:normAutofit fontScale="90000"/>
          </a:bodyPr>
          <a:lstStyle/>
          <a:p>
            <a:r>
              <a:rPr lang="en-US" dirty="0">
                <a:latin typeface="Book Antiqua" panose="02040602050305030304" pitchFamily="18" charset="0"/>
              </a:rPr>
              <a:t>False </a:t>
            </a:r>
            <a:r>
              <a:rPr lang="en-US" dirty="0" err="1">
                <a:latin typeface="Book Antiqua" panose="02040602050305030304" pitchFamily="18" charset="0"/>
              </a:rPr>
              <a:t>Rubria</a:t>
            </a:r>
            <a:r>
              <a:rPr lang="en-US" dirty="0">
                <a:latin typeface="Book Antiqua" panose="02040602050305030304" pitchFamily="18" charset="0"/>
              </a:rPr>
              <a:t>: </a:t>
            </a:r>
            <a:r>
              <a:rPr lang="en-US" dirty="0" err="1">
                <a:latin typeface="Book Antiqua" panose="02040602050305030304" pitchFamily="18" charset="0"/>
              </a:rPr>
              <a:t>Valerius</a:t>
            </a:r>
            <a:r>
              <a:rPr lang="en-US" dirty="0">
                <a:latin typeface="Book Antiqua" panose="02040602050305030304" pitchFamily="18" charset="0"/>
              </a:rPr>
              <a:t> Maximus 9.15.ext.1</a:t>
            </a:r>
          </a:p>
        </p:txBody>
      </p:sp>
      <p:sp>
        <p:nvSpPr>
          <p:cNvPr id="3" name="Content Placeholder 2">
            <a:extLst>
              <a:ext uri="{FF2B5EF4-FFF2-40B4-BE49-F238E27FC236}">
                <a16:creationId xmlns:a16="http://schemas.microsoft.com/office/drawing/2014/main" id="{711B6958-0F8B-C64B-96C5-C4A2257508FE}"/>
              </a:ext>
            </a:extLst>
          </p:cNvPr>
          <p:cNvSpPr>
            <a:spLocks noGrp="1"/>
          </p:cNvSpPr>
          <p:nvPr>
            <p:ph idx="1"/>
          </p:nvPr>
        </p:nvSpPr>
        <p:spPr>
          <a:xfrm>
            <a:off x="0" y="1172818"/>
            <a:ext cx="9044609" cy="5685182"/>
          </a:xfrm>
        </p:spPr>
        <p:txBody>
          <a:bodyPr>
            <a:normAutofit fontScale="92500" lnSpcReduction="10000"/>
          </a:bodyPr>
          <a:lstStyle/>
          <a:p>
            <a:r>
              <a:rPr lang="en-US" dirty="0" err="1"/>
              <a:t>Eodem</a:t>
            </a:r>
            <a:r>
              <a:rPr lang="en-US" dirty="0"/>
              <a:t> </a:t>
            </a:r>
            <a:r>
              <a:rPr lang="en-US" dirty="0" err="1"/>
              <a:t>praeside</a:t>
            </a:r>
            <a:r>
              <a:rPr lang="en-US" dirty="0"/>
              <a:t> rei </a:t>
            </a:r>
            <a:r>
              <a:rPr lang="en-US" dirty="0" err="1"/>
              <a:t>publicae</a:t>
            </a:r>
            <a:r>
              <a:rPr lang="en-US" dirty="0"/>
              <a:t> in </a:t>
            </a:r>
            <a:r>
              <a:rPr lang="en-US" dirty="0" err="1"/>
              <a:t>consimili</a:t>
            </a:r>
            <a:r>
              <a:rPr lang="en-US" dirty="0"/>
              <a:t> </a:t>
            </a:r>
            <a:r>
              <a:rPr lang="en-US" dirty="0" err="1"/>
              <a:t>mendacio</a:t>
            </a:r>
            <a:r>
              <a:rPr lang="en-US" dirty="0"/>
              <a:t> </a:t>
            </a:r>
            <a:r>
              <a:rPr lang="en-US" dirty="0" err="1"/>
              <a:t>muliebris</a:t>
            </a:r>
            <a:r>
              <a:rPr lang="en-US" dirty="0"/>
              <a:t> </a:t>
            </a:r>
            <a:r>
              <a:rPr lang="en-US" dirty="0" err="1"/>
              <a:t>temeritas</a:t>
            </a:r>
            <a:r>
              <a:rPr lang="en-US" dirty="0"/>
              <a:t> </a:t>
            </a:r>
            <a:r>
              <a:rPr lang="en-US" dirty="0" err="1"/>
              <a:t>Mediolani</a:t>
            </a:r>
            <a:r>
              <a:rPr lang="en-US" dirty="0"/>
              <a:t> </a:t>
            </a:r>
            <a:r>
              <a:rPr lang="en-US" dirty="0" err="1"/>
              <a:t>repressa</a:t>
            </a:r>
            <a:r>
              <a:rPr lang="en-US" dirty="0"/>
              <a:t> est. </a:t>
            </a:r>
            <a:r>
              <a:rPr lang="en-US" dirty="0" err="1"/>
              <a:t>si</a:t>
            </a:r>
            <a:r>
              <a:rPr lang="en-US" dirty="0"/>
              <a:t> </a:t>
            </a:r>
            <a:r>
              <a:rPr lang="en-US" dirty="0" err="1"/>
              <a:t>quidem</a:t>
            </a:r>
            <a:r>
              <a:rPr lang="en-US" dirty="0"/>
              <a:t> cum se pro </a:t>
            </a:r>
            <a:r>
              <a:rPr lang="en-US" dirty="0" err="1"/>
              <a:t>Rubria</a:t>
            </a:r>
            <a:r>
              <a:rPr lang="en-US" dirty="0"/>
              <a:t> </a:t>
            </a:r>
            <a:r>
              <a:rPr lang="en-US" dirty="0" err="1"/>
              <a:t>quaedam</a:t>
            </a:r>
            <a:r>
              <a:rPr lang="en-US" dirty="0"/>
              <a:t>, </a:t>
            </a:r>
            <a:r>
              <a:rPr lang="en-US" dirty="0" err="1"/>
              <a:t>perinde</a:t>
            </a:r>
            <a:r>
              <a:rPr lang="en-US" dirty="0"/>
              <a:t> ac </a:t>
            </a:r>
            <a:r>
              <a:rPr lang="en-US" dirty="0" err="1"/>
              <a:t>falso</a:t>
            </a:r>
            <a:r>
              <a:rPr lang="en-US" dirty="0"/>
              <a:t> </a:t>
            </a:r>
            <a:r>
              <a:rPr lang="en-US" dirty="0" err="1"/>
              <a:t>credita</a:t>
            </a:r>
            <a:r>
              <a:rPr lang="en-US" dirty="0"/>
              <a:t> </a:t>
            </a:r>
            <a:r>
              <a:rPr lang="en-US" dirty="0" err="1"/>
              <a:t>esset</a:t>
            </a:r>
            <a:r>
              <a:rPr lang="en-US" dirty="0"/>
              <a:t> </a:t>
            </a:r>
            <a:r>
              <a:rPr lang="en-US" dirty="0" err="1"/>
              <a:t>incendio</a:t>
            </a:r>
            <a:r>
              <a:rPr lang="en-US" dirty="0"/>
              <a:t> </a:t>
            </a:r>
            <a:r>
              <a:rPr lang="en-US" dirty="0" err="1"/>
              <a:t>perisse</a:t>
            </a:r>
            <a:r>
              <a:rPr lang="en-US" dirty="0"/>
              <a:t>, nihil ad se </a:t>
            </a:r>
            <a:r>
              <a:rPr lang="en-US" dirty="0" err="1"/>
              <a:t>pertinentibus</a:t>
            </a:r>
            <a:r>
              <a:rPr lang="en-US" dirty="0"/>
              <a:t> </a:t>
            </a:r>
            <a:r>
              <a:rPr lang="en-US" dirty="0" err="1"/>
              <a:t>bonis</a:t>
            </a:r>
            <a:r>
              <a:rPr lang="en-US" dirty="0"/>
              <a:t> </a:t>
            </a:r>
            <a:r>
              <a:rPr lang="en-US" dirty="0" err="1"/>
              <a:t>insereret</a:t>
            </a:r>
            <a:r>
              <a:rPr lang="en-US" dirty="0"/>
              <a:t> </a:t>
            </a:r>
            <a:r>
              <a:rPr lang="en-US" dirty="0" err="1"/>
              <a:t>neque</a:t>
            </a:r>
            <a:r>
              <a:rPr lang="en-US" dirty="0"/>
              <a:t> </a:t>
            </a:r>
            <a:r>
              <a:rPr lang="en-US" dirty="0" err="1"/>
              <a:t>ei</a:t>
            </a:r>
            <a:r>
              <a:rPr lang="en-US" dirty="0"/>
              <a:t> </a:t>
            </a:r>
            <a:r>
              <a:rPr lang="en-US" dirty="0" err="1"/>
              <a:t>aut</a:t>
            </a:r>
            <a:r>
              <a:rPr lang="en-US" dirty="0"/>
              <a:t> tractus </a:t>
            </a:r>
            <a:r>
              <a:rPr lang="en-US" dirty="0" err="1"/>
              <a:t>eius</a:t>
            </a:r>
            <a:r>
              <a:rPr lang="en-US" dirty="0"/>
              <a:t> </a:t>
            </a:r>
            <a:r>
              <a:rPr lang="en-US" dirty="0" err="1"/>
              <a:t>splendidi</a:t>
            </a:r>
            <a:r>
              <a:rPr lang="en-US" dirty="0"/>
              <a:t> testes </a:t>
            </a:r>
            <a:r>
              <a:rPr lang="en-US" dirty="0" err="1"/>
              <a:t>aut</a:t>
            </a:r>
            <a:r>
              <a:rPr lang="en-US" dirty="0"/>
              <a:t> </a:t>
            </a:r>
            <a:r>
              <a:rPr lang="en-US" i="1" dirty="0" err="1"/>
              <a:t>cohortis</a:t>
            </a:r>
            <a:r>
              <a:rPr lang="en-US" i="1" dirty="0"/>
              <a:t> </a:t>
            </a:r>
            <a:r>
              <a:rPr lang="en-US" i="1" dirty="0" err="1"/>
              <a:t>Augustae</a:t>
            </a:r>
            <a:r>
              <a:rPr lang="en-US" dirty="0"/>
              <a:t> </a:t>
            </a:r>
            <a:r>
              <a:rPr lang="en-US" dirty="0" err="1"/>
              <a:t>fauor</a:t>
            </a:r>
            <a:r>
              <a:rPr lang="en-US" dirty="0"/>
              <a:t> </a:t>
            </a:r>
            <a:r>
              <a:rPr lang="en-US" dirty="0" err="1"/>
              <a:t>deesset</a:t>
            </a:r>
            <a:r>
              <a:rPr lang="en-US" dirty="0"/>
              <a:t>, </a:t>
            </a:r>
            <a:r>
              <a:rPr lang="en-US" i="1" dirty="0"/>
              <a:t>propter </a:t>
            </a:r>
            <a:r>
              <a:rPr lang="en-US" i="1" dirty="0" err="1"/>
              <a:t>inexpugnabilem</a:t>
            </a:r>
            <a:r>
              <a:rPr lang="en-US" i="1" dirty="0"/>
              <a:t> </a:t>
            </a:r>
            <a:r>
              <a:rPr lang="en-US" i="1" dirty="0" err="1"/>
              <a:t>Caesaris</a:t>
            </a:r>
            <a:r>
              <a:rPr lang="en-US" i="1" dirty="0"/>
              <a:t> </a:t>
            </a:r>
            <a:r>
              <a:rPr lang="en-US" i="1" dirty="0" err="1"/>
              <a:t>constantiam</a:t>
            </a:r>
            <a:r>
              <a:rPr lang="en-US" i="1" dirty="0"/>
              <a:t> </a:t>
            </a:r>
            <a:r>
              <a:rPr lang="en-US" i="1" dirty="0" err="1"/>
              <a:t>inrita</a:t>
            </a:r>
            <a:r>
              <a:rPr lang="en-US" i="1" dirty="0"/>
              <a:t> </a:t>
            </a:r>
            <a:r>
              <a:rPr lang="en-US" i="1" dirty="0" err="1"/>
              <a:t>nefarii</a:t>
            </a:r>
            <a:r>
              <a:rPr lang="en-US" i="1" dirty="0"/>
              <a:t> propositi </a:t>
            </a:r>
            <a:r>
              <a:rPr lang="en-US" i="1" dirty="0" err="1"/>
              <a:t>abiit</a:t>
            </a:r>
            <a:r>
              <a:rPr lang="en-US" dirty="0"/>
              <a:t>. </a:t>
            </a:r>
          </a:p>
          <a:p>
            <a:r>
              <a:rPr lang="en-US" dirty="0"/>
              <a:t>In the same regime of the Republic the rashness of a woman of Mediolanum in a very similar lie was checked. She said she was </a:t>
            </a:r>
            <a:r>
              <a:rPr lang="en-US" dirty="0" err="1"/>
              <a:t>Rubria</a:t>
            </a:r>
            <a:r>
              <a:rPr lang="en-US" dirty="0"/>
              <a:t>, and that she was falsely believed to have perished in a fire. She inserted herself into </a:t>
            </a:r>
            <a:r>
              <a:rPr lang="en-US" dirty="0" err="1"/>
              <a:t>Rubria’s</a:t>
            </a:r>
            <a:r>
              <a:rPr lang="en-US" dirty="0"/>
              <a:t> property although she had no claim to it whatsoever, and she lacked neither the support nor witnesses of this distinguished region and an </a:t>
            </a:r>
            <a:r>
              <a:rPr lang="en-US" b="1" dirty="0"/>
              <a:t>Augustan cohort</a:t>
            </a:r>
            <a:r>
              <a:rPr lang="en-US" dirty="0"/>
              <a:t>. She nevertheless departed disappointed in her nefarious scheme </a:t>
            </a:r>
            <a:r>
              <a:rPr lang="en-US" b="1" dirty="0"/>
              <a:t>on account of the unassailable perseverance of Caesar</a:t>
            </a:r>
            <a:r>
              <a:rPr lang="en-US" dirty="0"/>
              <a:t>.</a:t>
            </a:r>
          </a:p>
          <a:p>
            <a:endParaRPr lang="en-US" dirty="0"/>
          </a:p>
        </p:txBody>
      </p:sp>
    </p:spTree>
    <p:extLst>
      <p:ext uri="{BB962C8B-B14F-4D97-AF65-F5344CB8AC3E}">
        <p14:creationId xmlns:p14="http://schemas.microsoft.com/office/powerpoint/2010/main" val="2708236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1570</Words>
  <Application>Microsoft Macintosh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Book Antiqua</vt:lpstr>
      <vt:lpstr>Calibri</vt:lpstr>
      <vt:lpstr>Calibri Light</vt:lpstr>
      <vt:lpstr>Office Theme</vt:lpstr>
      <vt:lpstr>The End of Fakes Impostors in Valerius Maximus</vt:lpstr>
      <vt:lpstr>False Marius: Val. Max. 9.15.1</vt:lpstr>
      <vt:lpstr>Sempronia and the False Gracchus: VM 3.8.6</vt:lpstr>
      <vt:lpstr>Metellus and the False Gracchus: VM 9.7.1</vt:lpstr>
      <vt:lpstr>False Marcellus: Valerius Maximus 9.15.2</vt:lpstr>
      <vt:lpstr>False Sertorius: Valerius Maximus 9.15.3</vt:lpstr>
      <vt:lpstr>False Clodius: Valerius Maximus 9.15.4</vt:lpstr>
      <vt:lpstr>False Asinius Dio: Valerius Maximus 9.15.5</vt:lpstr>
      <vt:lpstr>False Rubria: Valerius Maximus 9.15.ext.1</vt:lpstr>
      <vt:lpstr>False Ariarathes X: Val. Max. 9.15.ext.2</vt:lpstr>
      <vt:lpstr>False Smerdis: Behistun Inscription 1.13-14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 of Fakes Impostors in Valerius Maximus</dc:title>
  <dc:creator>Trevor Luke</dc:creator>
  <cp:lastModifiedBy>Trevor Luke</cp:lastModifiedBy>
  <cp:revision>2</cp:revision>
  <dcterms:created xsi:type="dcterms:W3CDTF">2022-03-24T15:07:12Z</dcterms:created>
  <dcterms:modified xsi:type="dcterms:W3CDTF">2022-03-24T15:34:21Z</dcterms:modified>
</cp:coreProperties>
</file>