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having me! I’m so excited to be here.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196796f108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196796f108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 another, a young woman swims among the fish to pluck lotus flowers from a pond.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a0b8c99f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a0b8c99f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Pompeii, in the first century AD, Roman mosaics and wall paintings mock Egyptians and Africans for their swimming. The man on the lower right of this bath mosaic from the House of Menander has African hair and an exaggerated erection, and he’s swimming. (There are a lot of other caricatures of Africans from the House of Menander, too). </a:t>
            </a:r>
            <a:r>
              <a:rPr lang="en"/>
              <a:t>Apparently elite Romans thought it was funny to walk on African swimmers when you were heading to the baths.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Similarly, Nilotic pygmy scenes also from Pompeii show the Egyptian/East African pygmies swimming, in association with the kind of hippo and crocodile hunts described by Pliny in his Natural History about the same time.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96796f108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96796f108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t/>
            </a:r>
            <a:endParaRPr sz="1050">
              <a:solidFill>
                <a:srgbClr val="202122"/>
              </a:solidFill>
              <a:highlight>
                <a:srgbClr val="FFFFFF"/>
              </a:highlight>
            </a:endParaRPr>
          </a:p>
          <a:p>
            <a:pPr indent="0" lvl="0" marL="0" rtl="0" algn="just">
              <a:spcBef>
                <a:spcPts val="5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Although no great geographical distance separated these swimming Egyptians from the Hebrews to their north, the Hebrews emerged from a very different cultural background in which people generally did not know how to swim. Like their Mesopotamian, Canaanite, Hittite, and Greek neighbors, the Hebrews tended to be afraid of the water and to regard even disturbing the surface of the water as risky and ill-omened. We can see this in the story of Noah’s Flood (Genesis 7:19–22),</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96796f108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96796f108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and again in Ezekiel 47:5, and in Psalm 69.</a:t>
            </a:r>
            <a:endParaRPr sz="1050">
              <a:solidFill>
                <a:srgbClr val="2021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96796f108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96796f108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Echoes of Canaanite sea monsters appear e.g. in the stories of Job and Jonah.</a:t>
            </a:r>
            <a:endParaRPr sz="1050">
              <a:solidFill>
                <a:srgbClr val="202122"/>
              </a:solidFill>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But we are not only reliant on the Bible to inform us that the Hebrews were not swimmers.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96796f108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196796f10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But when it comes to the Jews, again, they don’t swim. Instead, there are </a:t>
            </a:r>
            <a:r>
              <a:rPr lang="en" sz="1200">
                <a:solidFill>
                  <a:schemeClr val="dk1"/>
                </a:solidFill>
                <a:latin typeface="Times New Roman"/>
                <a:ea typeface="Times New Roman"/>
                <a:cs typeface="Times New Roman"/>
                <a:sym typeface="Times New Roman"/>
              </a:rPr>
              <a:t>plenty</a:t>
            </a:r>
            <a:r>
              <a:rPr lang="en" sz="1200">
                <a:solidFill>
                  <a:schemeClr val="dk1"/>
                </a:solidFill>
                <a:latin typeface="Times New Roman"/>
                <a:ea typeface="Times New Roman"/>
                <a:cs typeface="Times New Roman"/>
                <a:sym typeface="Times New Roman"/>
              </a:rPr>
              <a:t> of images of Jonah being swallowed by the whale.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a0b8c99f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1a0b8c99f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a:t>
            </a:r>
            <a:r>
              <a:rPr lang="en"/>
              <a:t> one here.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a0b8c99f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a0b8c99f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 late antique mosaics from Huqoq’s Roman synagogue, giant fish swallow hapless Jonah.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196796f108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196796f108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The handles of cosmetic spoons often are carved into the shape of swimming women. In Egyptian literature, children take swim lessons. Young men bravely swim across the river to meet their lovers on the Cairo Vase 1266. Fathers use swimming metaphors to encourage their sons to study (</a:t>
            </a:r>
            <a:r>
              <a:rPr lang="en" sz="1000">
                <a:solidFill>
                  <a:schemeClr val="dk1"/>
                </a:solidFill>
                <a:highlight>
                  <a:srgbClr val="FFFFFF"/>
                </a:highlight>
                <a:latin typeface="Times New Roman"/>
                <a:ea typeface="Times New Roman"/>
                <a:cs typeface="Times New Roman"/>
                <a:sym typeface="Times New Roman"/>
              </a:rPr>
              <a:t>Wallis Budge 1914: 251–2.)</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Indeed, the earliest known model in literature for the Exodus story of the crossing of the Red Sea is an Egyptian story about magicians parting the water. This story was already very old in the time of Rameses II and the probably fictional Moses; it was even older by the time Exodus was being written in the Iron Age. </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850">
                <a:solidFill>
                  <a:srgbClr val="333333"/>
                </a:solidFill>
                <a:highlight>
                  <a:schemeClr val="lt1"/>
                </a:highlight>
              </a:rPr>
              <a:t>Egyptian. </a:t>
            </a:r>
            <a:r>
              <a:rPr i="1" lang="en" sz="850">
                <a:solidFill>
                  <a:srgbClr val="333333"/>
                </a:solidFill>
                <a:highlight>
                  <a:schemeClr val="lt1"/>
                </a:highlight>
              </a:rPr>
              <a:t>Cosmetic Spoon in the Form of a Woman</a:t>
            </a:r>
            <a:r>
              <a:rPr lang="en" sz="850">
                <a:solidFill>
                  <a:srgbClr val="333333"/>
                </a:solidFill>
                <a:highlight>
                  <a:schemeClr val="lt1"/>
                </a:highlight>
              </a:rPr>
              <a:t>, ca. 1390-1336 B.C.E. Wood, 2 5/16 x 1 7/16 x 10 5/16 in. (5.8 x 3.7 x 26.2 cm). Brooklyn Museum, Charles Edwin Wilbour Fund, 37.620E.</a:t>
            </a:r>
            <a:endParaRPr sz="850">
              <a:solidFill>
                <a:srgbClr val="333333"/>
              </a:solidFill>
              <a:highlight>
                <a:schemeClr val="lt1"/>
              </a:highlight>
            </a:endParaRPr>
          </a:p>
          <a:p>
            <a:pPr indent="0" lvl="0" marL="0" rtl="0" algn="l">
              <a:spcBef>
                <a:spcPts val="0"/>
              </a:spcBef>
              <a:spcAft>
                <a:spcPts val="0"/>
              </a:spcAft>
              <a:buClr>
                <a:schemeClr val="dk1"/>
              </a:buClr>
              <a:buSzPts val="1100"/>
              <a:buFont typeface="Arial"/>
              <a:buNone/>
            </a:pPr>
            <a:r>
              <a:t/>
            </a:r>
            <a:endParaRPr sz="900">
              <a:solidFill>
                <a:srgbClr val="333333"/>
              </a:solidFill>
              <a:highlight>
                <a:schemeClr val="lt1"/>
              </a:highlight>
            </a:endParaRPr>
          </a:p>
          <a:p>
            <a:pPr indent="0" lvl="0" marL="0" rtl="0" algn="l">
              <a:spcBef>
                <a:spcPts val="0"/>
              </a:spcBef>
              <a:spcAft>
                <a:spcPts val="0"/>
              </a:spcAft>
              <a:buClr>
                <a:schemeClr val="dk1"/>
              </a:buClr>
              <a:buSzPts val="1100"/>
              <a:buFont typeface="Arial"/>
              <a:buNone/>
            </a:pPr>
            <a:r>
              <a:rPr lang="en" sz="900">
                <a:solidFill>
                  <a:schemeClr val="dk1"/>
                </a:solidFill>
              </a:rPr>
              <a:t>Harold Liebowitz,‘LateBronze ii Ivory Work in Palestine: Evidence of a Cultural Highpoint’, </a:t>
            </a:r>
            <a:r>
              <a:rPr i="1" lang="en" sz="900">
                <a:solidFill>
                  <a:schemeClr val="dk1"/>
                </a:solidFill>
              </a:rPr>
              <a:t>Bulletin of the American Schools of Oriental Research</a:t>
            </a:r>
            <a:r>
              <a:rPr lang="en" sz="900">
                <a:solidFill>
                  <a:schemeClr val="dk1"/>
                </a:solidFill>
              </a:rPr>
              <a:t>, cclxv (1987), pp. 3–24 (pp. 12–14). </a:t>
            </a:r>
            <a:endParaRPr sz="900">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None/>
            </a:pPr>
            <a:r>
              <a:t/>
            </a:r>
            <a:endParaRPr sz="850">
              <a:solidFill>
                <a:srgbClr val="333333"/>
              </a:solidFill>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96796f108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96796f108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When late Bronze Age artists working in the Levant copy the Egyptian cosmetic spoons, they generally leave out the swimming women, and retain only the duck-shaped bowls that the Egyptian women carried.</a:t>
            </a:r>
            <a:endParaRPr sz="850">
              <a:solidFill>
                <a:srgbClr val="333333"/>
              </a:solidFill>
              <a:highlight>
                <a:srgbClr val="FFFFFF"/>
              </a:highlight>
            </a:endParaRPr>
          </a:p>
          <a:p>
            <a:pPr indent="0" lvl="0" marL="0" rtl="0" algn="l">
              <a:spcBef>
                <a:spcPts val="0"/>
              </a:spcBef>
              <a:spcAft>
                <a:spcPts val="0"/>
              </a:spcAft>
              <a:buNone/>
            </a:pPr>
            <a:r>
              <a:t/>
            </a:r>
            <a:endParaRPr sz="850">
              <a:solidFill>
                <a:srgbClr val="333333"/>
              </a:solidFill>
              <a:highlight>
                <a:srgbClr val="FFFFFF"/>
              </a:highlight>
            </a:endParaRPr>
          </a:p>
          <a:p>
            <a:pPr indent="0" lvl="0" marL="0" rtl="0" algn="l">
              <a:spcBef>
                <a:spcPts val="0"/>
              </a:spcBef>
              <a:spcAft>
                <a:spcPts val="0"/>
              </a:spcAft>
              <a:buNone/>
            </a:pPr>
            <a:r>
              <a:rPr lang="en" sz="850">
                <a:solidFill>
                  <a:srgbClr val="333333"/>
                </a:solidFill>
                <a:highlight>
                  <a:srgbClr val="FFFFFF"/>
                </a:highlight>
              </a:rPr>
              <a:t>Egyptian. </a:t>
            </a:r>
            <a:r>
              <a:rPr i="1" lang="en" sz="850">
                <a:solidFill>
                  <a:srgbClr val="333333"/>
                </a:solidFill>
                <a:highlight>
                  <a:srgbClr val="FFFFFF"/>
                </a:highlight>
              </a:rPr>
              <a:t>Cosmetic Spoon in the Form of a Woman</a:t>
            </a:r>
            <a:r>
              <a:rPr lang="en" sz="850">
                <a:solidFill>
                  <a:srgbClr val="333333"/>
                </a:solidFill>
                <a:highlight>
                  <a:srgbClr val="FFFFFF"/>
                </a:highlight>
              </a:rPr>
              <a:t>, ca. 1390-1336 B.C.E. Wood, 2 5/16 x 1 7/16 x 10 5/16 in. (5.8 x 3.7 x 26.2 cm). Brooklyn Museum, Charles Edwin Wilbour Fund, 37.620E.</a:t>
            </a:r>
            <a:endParaRPr sz="850">
              <a:solidFill>
                <a:srgbClr val="333333"/>
              </a:solidFill>
              <a:highlight>
                <a:srgbClr val="FFFFFF"/>
              </a:highlight>
            </a:endParaRPr>
          </a:p>
          <a:p>
            <a:pPr indent="0" lvl="0" marL="0" rtl="0" algn="l">
              <a:spcBef>
                <a:spcPts val="0"/>
              </a:spcBef>
              <a:spcAft>
                <a:spcPts val="0"/>
              </a:spcAft>
              <a:buNone/>
            </a:pPr>
            <a:r>
              <a:t/>
            </a:r>
            <a:endParaRPr sz="900">
              <a:solidFill>
                <a:srgbClr val="333333"/>
              </a:solidFill>
              <a:highlight>
                <a:srgbClr val="FFFFFF"/>
              </a:highlight>
            </a:endParaRPr>
          </a:p>
          <a:p>
            <a:pPr indent="0" lvl="0" marL="0" rtl="0" algn="l">
              <a:spcBef>
                <a:spcPts val="0"/>
              </a:spcBef>
              <a:spcAft>
                <a:spcPts val="0"/>
              </a:spcAft>
              <a:buNone/>
            </a:pPr>
            <a:r>
              <a:rPr lang="en" sz="900">
                <a:solidFill>
                  <a:schemeClr val="dk1"/>
                </a:solidFill>
              </a:rPr>
              <a:t>Harold Liebowitz,‘LateBronze ii Ivory Work in Palestine: Evidence of a Cultural Highpoint’, </a:t>
            </a:r>
            <a:r>
              <a:rPr i="1" lang="en" sz="900">
                <a:solidFill>
                  <a:schemeClr val="dk1"/>
                </a:solidFill>
              </a:rPr>
              <a:t>Bulletin of the American Schools of Oriental Research</a:t>
            </a:r>
            <a:r>
              <a:rPr lang="en" sz="900">
                <a:solidFill>
                  <a:schemeClr val="dk1"/>
                </a:solidFill>
              </a:rPr>
              <a:t>, cclxv (1987), pp. 3–24 (pp. 12–14). </a:t>
            </a:r>
            <a:endParaRPr sz="900">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t/>
            </a:r>
            <a:endParaRPr sz="850">
              <a:solidFill>
                <a:srgbClr val="333333"/>
              </a:solidFill>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196796f10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196796f10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story of the Hebrews’ exodus from Egypt (Exodus 14) culminates in the episode where God parts the waters of the Red Sea so the Hebrews can cross, and then sends a terrible wave to drown the Egyptian soldiers who are chasing them.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96796f108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96796f10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It’s the story of King Sneferu and his magician Djadjaemankh (Ja jee mank) from the Fourth Dynasty in Old Kingdom Egypt, about 2500 BC. We know it from the Westcar Papyrus, dated to about 1700–1500 BC.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96796f108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96796f108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So one thing that’s very interesting about the story is that it involves a lot of  indirect speech. Sneferu says: "Ja Jee Mank, my brother, I have done all things that you have advised and the heart of your ruler was refreshed when seeing the girls rowing. Then a fish pendant made of fresh beaten malachite, belonging to the stroke girl, fell into the water. She became silent, without rowing. So it came that she distracted the whole rowing line. I asked her: 'Why don't you row?' and she said: 'That fish-pendant made of fresh beaten malachite is the reason. It fell into the water.' And I replied to her: 'Row! See, I'm someone who replaces it.' But the girl said: 'I prefer my own property before some substitute.'"</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And why is that so interesting? Because the story of Moses and the Red Sea, in Exodus, also involves indirect speech: Exodus 14: </a:t>
            </a:r>
            <a:r>
              <a:rPr lang="en" sz="1200">
                <a:solidFill>
                  <a:schemeClr val="dk1"/>
                </a:solidFill>
                <a:highlight>
                  <a:srgbClr val="FFFFFF"/>
                </a:highlight>
                <a:latin typeface="Times New Roman"/>
                <a:ea typeface="Times New Roman"/>
                <a:cs typeface="Times New Roman"/>
                <a:sym typeface="Times New Roman"/>
              </a:rPr>
              <a:t>Didn’t we say to you in Egypt, ‘Leave us alone; let us serve the Egyptians’? It would have been better for us to serve the Egyptians than to die in the desert!” Indirect speech is otherwise unusual in the Torah, so although there’s probably no direct connection, there could be some meandering literary connection between these two stories. And yet what a different tone and result!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96796f10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196796f10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Armed with this cultural distinction, we can bring new insight to the story of the crossing of the Red Sea. Ancient audiences, Jewish or European, would have known that the Hebrews, standing on the shore of the Red Sea, could not swim, and were afraid of the water. No wonder the Jews scream at Moses so angrily (Exodus 14:11–12). Ancient audiences would have known that the Egyptians were still much better swimmers than themselves, and so God’s ability to drown the Egyptian soldiers would have seemed doubly miraculous.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96796f10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96796f10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miracle is set in the Late Bronze Age, when the real Egyptians had colonized the Hebrews’ land, and was probably written down in the Iron Age.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96796f10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96796f10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96796f10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96796f10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story remained popular throughout antiquity: there’s a detailed wall painting of the scene from the synagogue at Dura Europos from 245 AD.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96796f108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196796f108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Mosaics of the drowning Egyptian soldiers appear in the late Roman Huqoq synagogue (Magness 2018),</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96796f108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96796f108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200">
                <a:solidFill>
                  <a:schemeClr val="dk1"/>
                </a:solidFill>
                <a:latin typeface="Times New Roman"/>
                <a:ea typeface="Times New Roman"/>
                <a:cs typeface="Times New Roman"/>
                <a:sym typeface="Times New Roman"/>
              </a:rPr>
              <a:t> and the Quran repeats the story (26:61–63; 10:90–92) a century later. But the miracle of the Jews crossing the Red Sea becomes much more impressive when we add the crucial cultural context that ancient people would have known: that the Egyptians were known as strong swimmers, while the Hebrews were culturally unable to swim and afraid of the water. </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96796f108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196796f10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Egyptians left ample evidence of their ability to swim. Egyptian hieroglyphs include one representing the syllable ‘neb’ with a swimmer who uses a strong overhand stroke and a flutter kick, because ‘neb’ is also the ancient Egyptian word for ‘swim’.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96796f108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196796f108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 a later Egyptian image, a fisherman dives to the bottom of the river to pull up his net.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19.png"/><Relationship Id="rId6"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gif"/><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Miracle of Crossing the Red Sea</a:t>
            </a:r>
            <a:r>
              <a:rPr i="1" lang="en" sz="1200">
                <a:solidFill>
                  <a:srgbClr val="000000"/>
                </a:solidFill>
                <a:latin typeface="Times New Roman"/>
                <a:ea typeface="Times New Roman"/>
                <a:cs typeface="Times New Roman"/>
                <a:sym typeface="Times New Roman"/>
              </a:rPr>
              <a:t>:</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25000"/>
          </a:bodyPr>
          <a:lstStyle/>
          <a:p>
            <a:pPr indent="0" lvl="0" marL="0" rtl="0" algn="ctr">
              <a:spcBef>
                <a:spcPts val="0"/>
              </a:spcBef>
              <a:spcAft>
                <a:spcPts val="0"/>
              </a:spcAft>
              <a:buNone/>
            </a:pPr>
            <a:r>
              <a:rPr lang="en" sz="6000"/>
              <a:t> </a:t>
            </a:r>
            <a:r>
              <a:rPr lang="en" sz="9200">
                <a:solidFill>
                  <a:schemeClr val="dk1"/>
                </a:solidFill>
              </a:rPr>
              <a:t>Egyptians, Hebrews, Romans, and (not) knowing how to swim</a:t>
            </a:r>
            <a:endParaRPr sz="9200">
              <a:solidFill>
                <a:schemeClr val="dk1"/>
              </a:solidFill>
            </a:endParaRPr>
          </a:p>
          <a:p>
            <a:pPr indent="0" lvl="0" marL="0" rtl="0" algn="ctr">
              <a:spcBef>
                <a:spcPts val="0"/>
              </a:spcBef>
              <a:spcAft>
                <a:spcPts val="0"/>
              </a:spcAft>
              <a:buNone/>
            </a:pPr>
            <a:r>
              <a:t/>
            </a:r>
            <a:endParaRPr/>
          </a:p>
        </p:txBody>
      </p:sp>
      <p:sp>
        <p:nvSpPr>
          <p:cNvPr id="56" name="Google Shape;56;p13"/>
          <p:cNvSpPr txBox="1"/>
          <p:nvPr/>
        </p:nvSpPr>
        <p:spPr>
          <a:xfrm>
            <a:off x="976200" y="3947050"/>
            <a:ext cx="816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rPr>
              <a:t>Karen Eva Carr, Portland State University</a:t>
            </a:r>
            <a:endParaRPr sz="3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2"/>
          <p:cNvPicPr preferRelativeResize="0"/>
          <p:nvPr/>
        </p:nvPicPr>
        <p:blipFill>
          <a:blip r:embed="rId3">
            <a:alphaModFix/>
          </a:blip>
          <a:stretch>
            <a:fillRect/>
          </a:stretch>
        </p:blipFill>
        <p:spPr>
          <a:xfrm>
            <a:off x="152400" y="152400"/>
            <a:ext cx="6123859"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5487150" y="171175"/>
            <a:ext cx="3277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House of Menander, Pompeii, ≈ 60s AD</a:t>
            </a:r>
            <a:endParaRPr/>
          </a:p>
        </p:txBody>
      </p:sp>
      <p:pic>
        <p:nvPicPr>
          <p:cNvPr descr="Dr Crom on Twitter: &quot;It's that time of the week again, it's  #PhallusThursday - so here's the mosaic from the caldarium of the House of  Menander in Pompeii (I.10.4); a Nilotic scene" id="116" name="Google Shape;116;p23"/>
          <p:cNvPicPr preferRelativeResize="0"/>
          <p:nvPr/>
        </p:nvPicPr>
        <p:blipFill>
          <a:blip r:embed="rId3">
            <a:alphaModFix/>
          </a:blip>
          <a:stretch>
            <a:fillRect/>
          </a:stretch>
        </p:blipFill>
        <p:spPr>
          <a:xfrm>
            <a:off x="85500" y="171175"/>
            <a:ext cx="4267200" cy="2609850"/>
          </a:xfrm>
          <a:prstGeom prst="rect">
            <a:avLst/>
          </a:prstGeom>
          <a:noFill/>
          <a:ln>
            <a:noFill/>
          </a:ln>
        </p:spPr>
      </p:pic>
      <p:pic>
        <p:nvPicPr>
          <p:cNvPr descr="Image" id="117" name="Google Shape;117;p23"/>
          <p:cNvPicPr preferRelativeResize="0"/>
          <p:nvPr/>
        </p:nvPicPr>
        <p:blipFill>
          <a:blip r:embed="rId4">
            <a:alphaModFix/>
          </a:blip>
          <a:stretch>
            <a:fillRect/>
          </a:stretch>
        </p:blipFill>
        <p:spPr>
          <a:xfrm>
            <a:off x="4485175" y="1501825"/>
            <a:ext cx="4538050" cy="3505775"/>
          </a:xfrm>
          <a:prstGeom prst="rect">
            <a:avLst/>
          </a:prstGeom>
          <a:noFill/>
          <a:ln>
            <a:noFill/>
          </a:ln>
        </p:spPr>
      </p:pic>
      <p:sp>
        <p:nvSpPr>
          <p:cNvPr id="118" name="Google Shape;118;p23"/>
          <p:cNvSpPr txBox="1"/>
          <p:nvPr/>
        </p:nvSpPr>
        <p:spPr>
          <a:xfrm>
            <a:off x="546125" y="3276050"/>
            <a:ext cx="3806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rPr>
              <a:t>House of the Physician, Pompeii</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Web Gallery of Art, searchable fine arts image database" id="123" name="Google Shape;123;p24"/>
          <p:cNvPicPr preferRelativeResize="0"/>
          <p:nvPr/>
        </p:nvPicPr>
        <p:blipFill>
          <a:blip r:embed="rId3">
            <a:alphaModFix/>
          </a:blip>
          <a:stretch>
            <a:fillRect/>
          </a:stretch>
        </p:blipFill>
        <p:spPr>
          <a:xfrm>
            <a:off x="164675" y="101288"/>
            <a:ext cx="3806340" cy="4940922"/>
          </a:xfrm>
          <a:prstGeom prst="rect">
            <a:avLst/>
          </a:prstGeom>
          <a:noFill/>
          <a:ln>
            <a:noFill/>
          </a:ln>
        </p:spPr>
      </p:pic>
      <p:sp>
        <p:nvSpPr>
          <p:cNvPr id="124" name="Google Shape;124;p24"/>
          <p:cNvSpPr txBox="1"/>
          <p:nvPr/>
        </p:nvSpPr>
        <p:spPr>
          <a:xfrm>
            <a:off x="4572000" y="267800"/>
            <a:ext cx="40014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rPr>
              <a:t>Vienna Genesis: The Flood</a:t>
            </a:r>
            <a:endParaRPr sz="2200">
              <a:solidFill>
                <a:schemeClr val="dk1"/>
              </a:solidFill>
            </a:endParaRPr>
          </a:p>
          <a:p>
            <a:pPr indent="0" lvl="0" marL="0" rtl="0" algn="l">
              <a:spcBef>
                <a:spcPts val="0"/>
              </a:spcBef>
              <a:spcAft>
                <a:spcPts val="0"/>
              </a:spcAft>
              <a:buNone/>
            </a:pPr>
            <a:r>
              <a:rPr lang="en" sz="2200">
                <a:solidFill>
                  <a:schemeClr val="dk1"/>
                </a:solidFill>
              </a:rPr>
              <a:t>(about 500 AD)</a:t>
            </a:r>
            <a:endParaRPr sz="2200">
              <a:solidFill>
                <a:schemeClr val="dk1"/>
              </a:solidFill>
            </a:endParaRPr>
          </a:p>
        </p:txBody>
      </p:sp>
      <p:sp>
        <p:nvSpPr>
          <p:cNvPr id="125" name="Google Shape;125;p24"/>
          <p:cNvSpPr txBox="1"/>
          <p:nvPr/>
        </p:nvSpPr>
        <p:spPr>
          <a:xfrm>
            <a:off x="4558250" y="1254125"/>
            <a:ext cx="43395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Roboto"/>
                <a:ea typeface="Roboto"/>
                <a:cs typeface="Roboto"/>
                <a:sym typeface="Roboto"/>
              </a:rPr>
              <a:t>The waters rose and covered the mountains to a depth of more than fifteen cubits.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rPr lang="en" sz="2400">
                <a:solidFill>
                  <a:schemeClr val="dk1"/>
                </a:solidFill>
                <a:latin typeface="Roboto"/>
                <a:ea typeface="Roboto"/>
                <a:cs typeface="Roboto"/>
                <a:sym typeface="Roboto"/>
              </a:rPr>
              <a:t>Every living thing that moved on land perished—birds, livestock, wild animals, all the creatures that swarm over the earth, and all mankind. </a:t>
            </a: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nvSpPr>
        <p:spPr>
          <a:xfrm>
            <a:off x="472875" y="288350"/>
            <a:ext cx="4001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rPr>
              <a:t>Ezekiel 47:5</a:t>
            </a:r>
            <a:endParaRPr sz="2400">
              <a:solidFill>
                <a:schemeClr val="dk1"/>
              </a:solidFill>
            </a:endParaRPr>
          </a:p>
        </p:txBody>
      </p:sp>
      <p:sp>
        <p:nvSpPr>
          <p:cNvPr id="131" name="Google Shape;131;p25"/>
          <p:cNvSpPr txBox="1"/>
          <p:nvPr/>
        </p:nvSpPr>
        <p:spPr>
          <a:xfrm>
            <a:off x="4558250" y="1254125"/>
            <a:ext cx="43395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Roboto"/>
                <a:ea typeface="Roboto"/>
                <a:cs typeface="Roboto"/>
                <a:sym typeface="Roboto"/>
              </a:rPr>
              <a:t>Save me, O God, for the waters have come up to my neck. I sink in the miry depths, where there is no foothold. I have come into the deep waters; the floods engulf me.</a:t>
            </a:r>
            <a:endParaRPr sz="2400">
              <a:solidFill>
                <a:schemeClr val="dk1"/>
              </a:solidFill>
            </a:endParaRPr>
          </a:p>
        </p:txBody>
      </p:sp>
      <p:sp>
        <p:nvSpPr>
          <p:cNvPr id="132" name="Google Shape;132;p25"/>
          <p:cNvSpPr txBox="1"/>
          <p:nvPr/>
        </p:nvSpPr>
        <p:spPr>
          <a:xfrm>
            <a:off x="472875" y="1254125"/>
            <a:ext cx="33699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Roboto"/>
                <a:ea typeface="Roboto"/>
                <a:cs typeface="Roboto"/>
                <a:sym typeface="Roboto"/>
              </a:rPr>
              <a:t>a river that I could not cross; for the water was too deep, water in which one must swim, a river that could not be crossed.</a:t>
            </a:r>
            <a:endParaRPr sz="2600">
              <a:solidFill>
                <a:schemeClr val="dk1"/>
              </a:solidFill>
            </a:endParaRPr>
          </a:p>
        </p:txBody>
      </p:sp>
      <p:sp>
        <p:nvSpPr>
          <p:cNvPr id="133" name="Google Shape;133;p25"/>
          <p:cNvSpPr txBox="1"/>
          <p:nvPr/>
        </p:nvSpPr>
        <p:spPr>
          <a:xfrm>
            <a:off x="4558250" y="272900"/>
            <a:ext cx="3610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a:t>
            </a:r>
            <a:r>
              <a:rPr lang="en" sz="2400">
                <a:solidFill>
                  <a:schemeClr val="dk1"/>
                </a:solidFill>
              </a:rPr>
              <a:t>Psalm 69</a:t>
            </a: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nvSpPr>
        <p:spPr>
          <a:xfrm>
            <a:off x="472875" y="288350"/>
            <a:ext cx="4001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rPr>
              <a:t>Job</a:t>
            </a:r>
            <a:r>
              <a:rPr lang="en" sz="2400">
                <a:solidFill>
                  <a:schemeClr val="dk1"/>
                </a:solidFill>
              </a:rPr>
              <a:t> 47:5</a:t>
            </a:r>
            <a:endParaRPr sz="2400">
              <a:solidFill>
                <a:schemeClr val="dk1"/>
              </a:solidFill>
            </a:endParaRPr>
          </a:p>
        </p:txBody>
      </p:sp>
      <p:sp>
        <p:nvSpPr>
          <p:cNvPr id="139" name="Google Shape;139;p26"/>
          <p:cNvSpPr txBox="1"/>
          <p:nvPr/>
        </p:nvSpPr>
        <p:spPr>
          <a:xfrm>
            <a:off x="4474275" y="1007550"/>
            <a:ext cx="43395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Roboto"/>
                <a:ea typeface="Roboto"/>
                <a:cs typeface="Roboto"/>
                <a:sym typeface="Roboto"/>
              </a:rPr>
              <a:t>Now the Lord provided a huge fish to swallow Jonah, and Jonah was in the belly of the fish...</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rPr lang="en" sz="2400">
                <a:solidFill>
                  <a:schemeClr val="dk1"/>
                </a:solidFill>
                <a:latin typeface="Roboto"/>
                <a:ea typeface="Roboto"/>
                <a:cs typeface="Roboto"/>
                <a:sym typeface="Roboto"/>
              </a:rPr>
              <a:t>You hurled me into the depths,</a:t>
            </a:r>
            <a:endParaRPr sz="2400">
              <a:solidFill>
                <a:schemeClr val="dk1"/>
              </a:solidFill>
              <a:latin typeface="Roboto"/>
              <a:ea typeface="Roboto"/>
              <a:cs typeface="Roboto"/>
              <a:sym typeface="Roboto"/>
            </a:endParaRPr>
          </a:p>
          <a:p>
            <a:pPr indent="0" lvl="0" marL="0" rtl="0" algn="l">
              <a:spcBef>
                <a:spcPts val="0"/>
              </a:spcBef>
              <a:spcAft>
                <a:spcPts val="0"/>
              </a:spcAft>
              <a:buNone/>
            </a:pPr>
            <a:r>
              <a:rPr lang="en" sz="2400">
                <a:solidFill>
                  <a:schemeClr val="dk1"/>
                </a:solidFill>
                <a:latin typeface="Roboto"/>
                <a:ea typeface="Roboto"/>
                <a:cs typeface="Roboto"/>
                <a:sym typeface="Roboto"/>
              </a:rPr>
              <a:t> into the very heart of the seas,</a:t>
            </a:r>
            <a:endParaRPr sz="2400">
              <a:solidFill>
                <a:schemeClr val="dk1"/>
              </a:solidFill>
              <a:latin typeface="Roboto"/>
              <a:ea typeface="Roboto"/>
              <a:cs typeface="Roboto"/>
              <a:sym typeface="Roboto"/>
            </a:endParaRPr>
          </a:p>
          <a:p>
            <a:pPr indent="0" lvl="0" marL="0" rtl="0" algn="l">
              <a:spcBef>
                <a:spcPts val="0"/>
              </a:spcBef>
              <a:spcAft>
                <a:spcPts val="0"/>
              </a:spcAft>
              <a:buNone/>
            </a:pPr>
            <a:r>
              <a:rPr lang="en" sz="2400">
                <a:solidFill>
                  <a:schemeClr val="dk1"/>
                </a:solidFill>
                <a:latin typeface="Roboto"/>
                <a:ea typeface="Roboto"/>
                <a:cs typeface="Roboto"/>
                <a:sym typeface="Roboto"/>
              </a:rPr>
              <a:t> and the currents swirled about me; all your waves and breakers swept over me.</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1"/>
              </a:solidFill>
              <a:latin typeface="Roboto"/>
              <a:ea typeface="Roboto"/>
              <a:cs typeface="Roboto"/>
              <a:sym typeface="Roboto"/>
            </a:endParaRPr>
          </a:p>
        </p:txBody>
      </p:sp>
      <p:sp>
        <p:nvSpPr>
          <p:cNvPr id="140" name="Google Shape;140;p26"/>
          <p:cNvSpPr txBox="1"/>
          <p:nvPr/>
        </p:nvSpPr>
        <p:spPr>
          <a:xfrm>
            <a:off x="472875" y="1007550"/>
            <a:ext cx="33699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Roboto"/>
                <a:ea typeface="Roboto"/>
                <a:cs typeface="Roboto"/>
                <a:sym typeface="Roboto"/>
              </a:rPr>
              <a:t>Can you pull in Leviathan with a fishhook or tie down its tongue with a rope?</a:t>
            </a:r>
            <a:endParaRPr sz="2400">
              <a:solidFill>
                <a:schemeClr val="dk1"/>
              </a:solidFill>
              <a:latin typeface="Roboto"/>
              <a:ea typeface="Roboto"/>
              <a:cs typeface="Roboto"/>
              <a:sym typeface="Roboto"/>
            </a:endParaRPr>
          </a:p>
          <a:p>
            <a:pPr indent="0" lvl="0" marL="0" rtl="0" algn="l">
              <a:spcBef>
                <a:spcPts val="0"/>
              </a:spcBef>
              <a:spcAft>
                <a:spcPts val="0"/>
              </a:spcAft>
              <a:buNone/>
            </a:pPr>
            <a:r>
              <a:rPr lang="en" sz="2400">
                <a:solidFill>
                  <a:schemeClr val="dk1"/>
                </a:solidFill>
                <a:latin typeface="Roboto"/>
                <a:ea typeface="Roboto"/>
                <a:cs typeface="Roboto"/>
                <a:sym typeface="Roboto"/>
              </a:rPr>
              <a:t>Can you put a cord through its nose or pierce its jaw with a hook?</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1"/>
              </a:solidFill>
              <a:latin typeface="Roboto"/>
              <a:ea typeface="Roboto"/>
              <a:cs typeface="Roboto"/>
              <a:sym typeface="Roboto"/>
            </a:endParaRPr>
          </a:p>
        </p:txBody>
      </p:sp>
      <p:sp>
        <p:nvSpPr>
          <p:cNvPr id="141" name="Google Shape;141;p26"/>
          <p:cNvSpPr txBox="1"/>
          <p:nvPr/>
        </p:nvSpPr>
        <p:spPr>
          <a:xfrm>
            <a:off x="4558250" y="272900"/>
            <a:ext cx="3610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rPr>
              <a:t>Jonah 2:3</a:t>
            </a:r>
            <a:endParaRPr sz="24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6909400" y="478250"/>
            <a:ext cx="2047200" cy="216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Jonah and the whale, from the </a:t>
            </a:r>
            <a:endParaRPr/>
          </a:p>
          <a:p>
            <a:pPr indent="0" lvl="0" marL="0" rtl="0" algn="l">
              <a:spcBef>
                <a:spcPts val="0"/>
              </a:spcBef>
              <a:spcAft>
                <a:spcPts val="0"/>
              </a:spcAft>
              <a:buNone/>
            </a:pPr>
            <a:r>
              <a:rPr lang="en"/>
              <a:t>Catacomb of Saint Peter and Saint Marcellinus, Rome, Italy, (4th century?).</a:t>
            </a:r>
            <a:endParaRPr/>
          </a:p>
        </p:txBody>
      </p:sp>
      <p:pic>
        <p:nvPicPr>
          <p:cNvPr id="147" name="Google Shape;147;p27"/>
          <p:cNvPicPr preferRelativeResize="0"/>
          <p:nvPr/>
        </p:nvPicPr>
        <p:blipFill>
          <a:blip r:embed="rId3">
            <a:alphaModFix/>
          </a:blip>
          <a:stretch>
            <a:fillRect/>
          </a:stretch>
        </p:blipFill>
        <p:spPr>
          <a:xfrm>
            <a:off x="144100" y="0"/>
            <a:ext cx="3776801" cy="2976975"/>
          </a:xfrm>
          <a:prstGeom prst="rect">
            <a:avLst/>
          </a:prstGeom>
          <a:noFill/>
          <a:ln>
            <a:noFill/>
          </a:ln>
        </p:spPr>
      </p:pic>
      <p:pic>
        <p:nvPicPr>
          <p:cNvPr id="148" name="Google Shape;148;p27"/>
          <p:cNvPicPr preferRelativeResize="0"/>
          <p:nvPr/>
        </p:nvPicPr>
        <p:blipFill>
          <a:blip r:embed="rId4">
            <a:alphaModFix/>
          </a:blip>
          <a:stretch>
            <a:fillRect/>
          </a:stretch>
        </p:blipFill>
        <p:spPr>
          <a:xfrm>
            <a:off x="3295875" y="2571750"/>
            <a:ext cx="3521350" cy="2371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4231025" y="631775"/>
            <a:ext cx="4725600" cy="406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Jonah and the whale, mosaic from Aquileia (near Venice in the northern Adriatic), early 300s AD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044"/>
              <a:t>(photo: YukioSanjo, CC BY-SA 3.0 license).</a:t>
            </a:r>
            <a:endParaRPr sz="2044"/>
          </a:p>
        </p:txBody>
      </p:sp>
      <p:pic>
        <p:nvPicPr>
          <p:cNvPr id="154" name="Google Shape;154;p28"/>
          <p:cNvPicPr preferRelativeResize="0"/>
          <p:nvPr/>
        </p:nvPicPr>
        <p:blipFill>
          <a:blip r:embed="rId3">
            <a:alphaModFix/>
          </a:blip>
          <a:stretch>
            <a:fillRect/>
          </a:stretch>
        </p:blipFill>
        <p:spPr>
          <a:xfrm>
            <a:off x="273175" y="256500"/>
            <a:ext cx="3258400" cy="474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5435975" y="2068300"/>
            <a:ext cx="3277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Huqoq Synagogue, Galilee, 400s AD: fish consume Jonah (photo Jim Haberman, thanks to Jodi Magness)</a:t>
            </a:r>
            <a:endParaRPr/>
          </a:p>
        </p:txBody>
      </p:sp>
      <p:pic>
        <p:nvPicPr>
          <p:cNvPr descr="Teeming with riddles, Israel's most beautiful mosaic reveals ancient  liberal Judaism - Haaretz Magazine - Haaretz.com" id="160" name="Google Shape;160;p29"/>
          <p:cNvPicPr preferRelativeResize="0"/>
          <p:nvPr/>
        </p:nvPicPr>
        <p:blipFill>
          <a:blip r:embed="rId3">
            <a:alphaModFix/>
          </a:blip>
          <a:stretch>
            <a:fillRect/>
          </a:stretch>
        </p:blipFill>
        <p:spPr>
          <a:xfrm>
            <a:off x="222350" y="60600"/>
            <a:ext cx="4858950" cy="4858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Rhodes - Spoon" id="165" name="Google Shape;165;p30"/>
          <p:cNvPicPr preferRelativeResize="0"/>
          <p:nvPr/>
        </p:nvPicPr>
        <p:blipFill>
          <a:blip r:embed="rId3">
            <a:alphaModFix/>
          </a:blip>
          <a:stretch>
            <a:fillRect/>
          </a:stretch>
        </p:blipFill>
        <p:spPr>
          <a:xfrm>
            <a:off x="342725" y="2502450"/>
            <a:ext cx="1847850" cy="2466975"/>
          </a:xfrm>
          <a:prstGeom prst="rect">
            <a:avLst/>
          </a:prstGeom>
          <a:noFill/>
          <a:ln>
            <a:noFill/>
          </a:ln>
        </p:spPr>
      </p:pic>
      <p:pic>
        <p:nvPicPr>
          <p:cNvPr descr="Cultural Exchange: Intimate Objects From Intricate Trade Routes at the  Metropolitan Museum of Art - The New York Times" id="166" name="Google Shape;166;p30"/>
          <p:cNvPicPr preferRelativeResize="0"/>
          <p:nvPr/>
        </p:nvPicPr>
        <p:blipFill>
          <a:blip r:embed="rId4">
            <a:alphaModFix/>
          </a:blip>
          <a:stretch>
            <a:fillRect/>
          </a:stretch>
        </p:blipFill>
        <p:spPr>
          <a:xfrm>
            <a:off x="104450" y="74950"/>
            <a:ext cx="4743675" cy="2084975"/>
          </a:xfrm>
          <a:prstGeom prst="rect">
            <a:avLst/>
          </a:prstGeom>
          <a:noFill/>
          <a:ln>
            <a:noFill/>
          </a:ln>
        </p:spPr>
      </p:pic>
      <p:pic>
        <p:nvPicPr>
          <p:cNvPr descr="Brooklyn Museum" id="167" name="Google Shape;167;p30"/>
          <p:cNvPicPr preferRelativeResize="0"/>
          <p:nvPr/>
        </p:nvPicPr>
        <p:blipFill>
          <a:blip r:embed="rId5">
            <a:alphaModFix/>
          </a:blip>
          <a:stretch>
            <a:fillRect/>
          </a:stretch>
        </p:blipFill>
        <p:spPr>
          <a:xfrm>
            <a:off x="2445525" y="2459699"/>
            <a:ext cx="3267175" cy="2552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Rhodes - Spoon" id="172" name="Google Shape;172;p31"/>
          <p:cNvPicPr preferRelativeResize="0"/>
          <p:nvPr/>
        </p:nvPicPr>
        <p:blipFill>
          <a:blip r:embed="rId3">
            <a:alphaModFix/>
          </a:blip>
          <a:stretch>
            <a:fillRect/>
          </a:stretch>
        </p:blipFill>
        <p:spPr>
          <a:xfrm>
            <a:off x="342725" y="2502450"/>
            <a:ext cx="1847850" cy="2466975"/>
          </a:xfrm>
          <a:prstGeom prst="rect">
            <a:avLst/>
          </a:prstGeom>
          <a:noFill/>
          <a:ln>
            <a:noFill/>
          </a:ln>
        </p:spPr>
      </p:pic>
      <p:pic>
        <p:nvPicPr>
          <p:cNvPr descr="Cultural Exchange: Intimate Objects From Intricate Trade Routes at the  Metropolitan Museum of Art - The New York Times" id="173" name="Google Shape;173;p31"/>
          <p:cNvPicPr preferRelativeResize="0"/>
          <p:nvPr/>
        </p:nvPicPr>
        <p:blipFill>
          <a:blip r:embed="rId4">
            <a:alphaModFix/>
          </a:blip>
          <a:stretch>
            <a:fillRect/>
          </a:stretch>
        </p:blipFill>
        <p:spPr>
          <a:xfrm>
            <a:off x="89550" y="238800"/>
            <a:ext cx="4743675" cy="2084975"/>
          </a:xfrm>
          <a:prstGeom prst="rect">
            <a:avLst/>
          </a:prstGeom>
          <a:noFill/>
          <a:ln>
            <a:noFill/>
          </a:ln>
        </p:spPr>
      </p:pic>
      <p:pic>
        <p:nvPicPr>
          <p:cNvPr id="174" name="Google Shape;174;p31"/>
          <p:cNvPicPr preferRelativeResize="0"/>
          <p:nvPr/>
        </p:nvPicPr>
        <p:blipFill>
          <a:blip r:embed="rId5">
            <a:alphaModFix/>
          </a:blip>
          <a:stretch>
            <a:fillRect/>
          </a:stretch>
        </p:blipFill>
        <p:spPr>
          <a:xfrm>
            <a:off x="4892800" y="447300"/>
            <a:ext cx="4184000" cy="1533924"/>
          </a:xfrm>
          <a:prstGeom prst="rect">
            <a:avLst/>
          </a:prstGeom>
          <a:noFill/>
          <a:ln>
            <a:noFill/>
          </a:ln>
        </p:spPr>
      </p:pic>
      <p:pic>
        <p:nvPicPr>
          <p:cNvPr descr="Brooklyn Museum" id="175" name="Google Shape;175;p31"/>
          <p:cNvPicPr preferRelativeResize="0"/>
          <p:nvPr/>
        </p:nvPicPr>
        <p:blipFill>
          <a:blip r:embed="rId6">
            <a:alphaModFix/>
          </a:blip>
          <a:stretch>
            <a:fillRect/>
          </a:stretch>
        </p:blipFill>
        <p:spPr>
          <a:xfrm>
            <a:off x="2445525" y="2459699"/>
            <a:ext cx="3267175" cy="2552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descr="Red Sea - Wikipedia" id="61" name="Google Shape;61;p14"/>
          <p:cNvPicPr preferRelativeResize="0"/>
          <p:nvPr/>
        </p:nvPicPr>
        <p:blipFill>
          <a:blip r:embed="rId3">
            <a:alphaModFix/>
          </a:blip>
          <a:stretch>
            <a:fillRect/>
          </a:stretch>
        </p:blipFill>
        <p:spPr>
          <a:xfrm>
            <a:off x="1355213" y="158887"/>
            <a:ext cx="6433575" cy="4825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Sneferu Biography - Childhood, Life Achievements &amp; Timeline" id="180" name="Google Shape;180;p32"/>
          <p:cNvPicPr preferRelativeResize="0"/>
          <p:nvPr/>
        </p:nvPicPr>
        <p:blipFill>
          <a:blip r:embed="rId3">
            <a:alphaModFix/>
          </a:blip>
          <a:stretch>
            <a:fillRect/>
          </a:stretch>
        </p:blipFill>
        <p:spPr>
          <a:xfrm>
            <a:off x="104250" y="89875"/>
            <a:ext cx="3038250" cy="1562525"/>
          </a:xfrm>
          <a:prstGeom prst="rect">
            <a:avLst/>
          </a:prstGeom>
          <a:noFill/>
          <a:ln>
            <a:noFill/>
          </a:ln>
        </p:spPr>
      </p:pic>
      <p:pic>
        <p:nvPicPr>
          <p:cNvPr id="181" name="Google Shape;181;p32"/>
          <p:cNvPicPr preferRelativeResize="0"/>
          <p:nvPr/>
        </p:nvPicPr>
        <p:blipFill>
          <a:blip r:embed="rId4">
            <a:alphaModFix/>
          </a:blip>
          <a:stretch>
            <a:fillRect/>
          </a:stretch>
        </p:blipFill>
        <p:spPr>
          <a:xfrm>
            <a:off x="419100" y="1728075"/>
            <a:ext cx="8305800" cy="3209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30000"/>
              </a:lnSpc>
              <a:spcBef>
                <a:spcPts val="1700"/>
              </a:spcBef>
              <a:spcAft>
                <a:spcPts val="400"/>
              </a:spcAft>
              <a:buNone/>
            </a:pPr>
            <a:r>
              <a:rPr b="1" lang="en" sz="2811">
                <a:latin typeface="Georgia"/>
                <a:ea typeface="Georgia"/>
                <a:cs typeface="Georgia"/>
                <a:sym typeface="Georgia"/>
              </a:rPr>
              <a:t>Djadjaemankh parts the waters - Westcar Papyrus</a:t>
            </a:r>
            <a:endParaRPr b="1" sz="3911"/>
          </a:p>
        </p:txBody>
      </p:sp>
      <p:sp>
        <p:nvSpPr>
          <p:cNvPr id="187" name="Google Shape;187;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dk1"/>
                </a:solidFill>
              </a:rPr>
              <a:t>King Sneferu is bored and irritable. His magician-vizier Djadjaemankh suggests having the palace girls dress up pretty and row boats on the pond, and Sneferu can watch them. So he does, and he does cheer up. </a:t>
            </a:r>
            <a:endParaRPr sz="2000">
              <a:solidFill>
                <a:schemeClr val="dk1"/>
              </a:solidFill>
            </a:endParaRPr>
          </a:p>
          <a:p>
            <a:pPr indent="0" lvl="0" marL="0" rtl="0" algn="l">
              <a:spcBef>
                <a:spcPts val="1200"/>
              </a:spcBef>
              <a:spcAft>
                <a:spcPts val="1200"/>
              </a:spcAft>
              <a:buNone/>
            </a:pPr>
            <a:r>
              <a:rPr lang="en" sz="2000">
                <a:solidFill>
                  <a:schemeClr val="dk1"/>
                </a:solidFill>
              </a:rPr>
              <a:t>But one of the girls loses her hair ornament in the pond. Sneferu offers her a new one, but she wants that one. So Sneferu tells </a:t>
            </a:r>
            <a:r>
              <a:rPr lang="en" sz="2000">
                <a:solidFill>
                  <a:schemeClr val="dk1"/>
                </a:solidFill>
              </a:rPr>
              <a:t>Djadjaemankh the whole story (in indirect speech) and Djadjaemankh uses magic to part the waters and picks up the hair ornament, and then returns the water. Everyone is happy. </a:t>
            </a:r>
            <a:endParaRPr sz="20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nvSpPr>
        <p:spPr>
          <a:xfrm>
            <a:off x="206425" y="493150"/>
            <a:ext cx="8384700" cy="3539400"/>
          </a:xfrm>
          <a:prstGeom prst="rect">
            <a:avLst/>
          </a:prstGeom>
          <a:noFill/>
          <a:ln>
            <a:noFill/>
          </a:ln>
        </p:spPr>
        <p:txBody>
          <a:bodyPr anchorCtr="0" anchor="t" bIns="91425" lIns="91425" spcFirstLastPara="1" rIns="91425" wrap="square" tIns="91425">
            <a:spAutoFit/>
          </a:bodyPr>
          <a:lstStyle/>
          <a:p>
            <a:pPr indent="0" lvl="0" marL="0" marR="342900" rtl="0" algn="l">
              <a:lnSpc>
                <a:spcPct val="115000"/>
              </a:lnSpc>
              <a:spcBef>
                <a:spcPts val="0"/>
              </a:spcBef>
              <a:spcAft>
                <a:spcPts val="0"/>
              </a:spcAft>
              <a:buNone/>
            </a:pPr>
            <a:r>
              <a:rPr lang="en" sz="2300">
                <a:solidFill>
                  <a:schemeClr val="dk1"/>
                </a:solidFill>
                <a:latin typeface="Roboto"/>
                <a:ea typeface="Roboto"/>
                <a:cs typeface="Roboto"/>
                <a:sym typeface="Roboto"/>
              </a:rPr>
              <a:t>Exodus 14:11-12</a:t>
            </a:r>
            <a:endParaRPr sz="2300">
              <a:solidFill>
                <a:schemeClr val="dk1"/>
              </a:solidFill>
              <a:latin typeface="Roboto"/>
              <a:ea typeface="Roboto"/>
              <a:cs typeface="Roboto"/>
              <a:sym typeface="Roboto"/>
            </a:endParaRPr>
          </a:p>
          <a:p>
            <a:pPr indent="0" lvl="0" marL="0" rtl="0" algn="l">
              <a:lnSpc>
                <a:spcPct val="100000"/>
              </a:lnSpc>
              <a:spcBef>
                <a:spcPts val="5700"/>
              </a:spcBef>
              <a:spcAft>
                <a:spcPts val="1900"/>
              </a:spcAft>
              <a:buNone/>
            </a:pPr>
            <a:r>
              <a:rPr lang="en" sz="2400">
                <a:solidFill>
                  <a:schemeClr val="dk1"/>
                </a:solidFill>
                <a:latin typeface="Roboto"/>
                <a:ea typeface="Roboto"/>
                <a:cs typeface="Roboto"/>
                <a:sym typeface="Roboto"/>
              </a:rPr>
              <a:t>They said to Moses, “Was it because there were no graves in Egypt that you brought us to the desert to die? What have you done to us by bringing us out of Egypt? Didn’t we say to you in Egypt, ‘Leave us alone; let us serve the Egyptians’? It would have been better for us to serve the Egyptians than to die in the desert!”</a:t>
            </a:r>
            <a:endParaRPr sz="24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4840225" y="129775"/>
            <a:ext cx="3961425" cy="4883950"/>
          </a:xfrm>
          <a:prstGeom prst="rect">
            <a:avLst/>
          </a:prstGeom>
          <a:noFill/>
          <a:ln>
            <a:noFill/>
          </a:ln>
        </p:spPr>
      </p:pic>
      <p:pic>
        <p:nvPicPr>
          <p:cNvPr descr="Ramesses The Great: Warrior, Builder, and Divine King" id="67" name="Google Shape;67;p15"/>
          <p:cNvPicPr preferRelativeResize="0"/>
          <p:nvPr/>
        </p:nvPicPr>
        <p:blipFill>
          <a:blip r:embed="rId4">
            <a:alphaModFix/>
          </a:blip>
          <a:stretch>
            <a:fillRect/>
          </a:stretch>
        </p:blipFill>
        <p:spPr>
          <a:xfrm>
            <a:off x="238475" y="129775"/>
            <a:ext cx="3813968" cy="4429125"/>
          </a:xfrm>
          <a:prstGeom prst="rect">
            <a:avLst/>
          </a:prstGeom>
          <a:noFill/>
          <a:ln>
            <a:noFill/>
          </a:ln>
        </p:spPr>
      </p:pic>
      <p:sp>
        <p:nvSpPr>
          <p:cNvPr id="68" name="Google Shape;68;p15"/>
          <p:cNvSpPr txBox="1"/>
          <p:nvPr/>
        </p:nvSpPr>
        <p:spPr>
          <a:xfrm>
            <a:off x="0" y="4681800"/>
            <a:ext cx="510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Rameses II (now British Museum) ca. 1250 BC</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nvSpPr>
        <p:spPr>
          <a:xfrm>
            <a:off x="119175" y="850875"/>
            <a:ext cx="3000000" cy="412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800">
                <a:solidFill>
                  <a:schemeClr val="dk1"/>
                </a:solidFill>
                <a:latin typeface="Roboto"/>
                <a:ea typeface="Roboto"/>
                <a:cs typeface="Roboto"/>
                <a:sym typeface="Roboto"/>
              </a:rPr>
              <a:t>Then Moses stretched out his hand over the sea, and all that night the Lord drove the sea back with a strong east wind and turned it into dry land. The waters were divided, and the Israelites went through the sea on dry ground, with a wall of water on their right and on their left.</a:t>
            </a:r>
            <a:endParaRPr sz="1800">
              <a:solidFill>
                <a:schemeClr val="dk1"/>
              </a:solidFill>
              <a:latin typeface="Roboto"/>
              <a:ea typeface="Roboto"/>
              <a:cs typeface="Roboto"/>
              <a:sym typeface="Roboto"/>
            </a:endParaRPr>
          </a:p>
          <a:p>
            <a:pPr indent="0" lvl="0" marL="0" rtl="0" algn="l">
              <a:lnSpc>
                <a:spcPct val="115000"/>
              </a:lnSpc>
              <a:spcBef>
                <a:spcPts val="1200"/>
              </a:spcBef>
              <a:spcAft>
                <a:spcPts val="1200"/>
              </a:spcAft>
              <a:buNone/>
            </a:pPr>
            <a:r>
              <a:t/>
            </a:r>
            <a:endParaRPr b="1" sz="1800">
              <a:solidFill>
                <a:schemeClr val="dk1"/>
              </a:solidFill>
              <a:latin typeface="Roboto"/>
              <a:ea typeface="Roboto"/>
              <a:cs typeface="Roboto"/>
              <a:sym typeface="Roboto"/>
            </a:endParaRPr>
          </a:p>
        </p:txBody>
      </p:sp>
      <p:sp>
        <p:nvSpPr>
          <p:cNvPr id="74" name="Google Shape;74;p16"/>
          <p:cNvSpPr txBox="1"/>
          <p:nvPr/>
        </p:nvSpPr>
        <p:spPr>
          <a:xfrm>
            <a:off x="3072000" y="850875"/>
            <a:ext cx="3000000" cy="3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800">
                <a:solidFill>
                  <a:schemeClr val="dk1"/>
                </a:solidFill>
                <a:latin typeface="Roboto"/>
                <a:ea typeface="Roboto"/>
                <a:cs typeface="Roboto"/>
                <a:sym typeface="Roboto"/>
              </a:rPr>
              <a:t>The Egyptians pursued them, and all Pharaoh’s horses and chariots and horsemen followed them into the sea…</a:t>
            </a:r>
            <a:r>
              <a:rPr b="1" lang="en" sz="1800">
                <a:solidFill>
                  <a:schemeClr val="dk1"/>
                </a:solidFill>
                <a:latin typeface="Roboto"/>
                <a:ea typeface="Roboto"/>
                <a:cs typeface="Roboto"/>
                <a:sym typeface="Roboto"/>
              </a:rPr>
              <a:t> </a:t>
            </a:r>
            <a:r>
              <a:rPr lang="en" sz="1800">
                <a:solidFill>
                  <a:schemeClr val="dk1"/>
                </a:solidFill>
                <a:latin typeface="Roboto"/>
                <a:ea typeface="Roboto"/>
                <a:cs typeface="Roboto"/>
                <a:sym typeface="Roboto"/>
              </a:rPr>
              <a:t>Then the Lord said to Moses, “Stretch out your hand over the sea so that the waters may flow back over the Egyptians and their chariots and horsemen.” </a:t>
            </a:r>
            <a:endParaRPr b="1" sz="1800">
              <a:solidFill>
                <a:schemeClr val="dk1"/>
              </a:solidFill>
              <a:latin typeface="Roboto"/>
              <a:ea typeface="Roboto"/>
              <a:cs typeface="Roboto"/>
              <a:sym typeface="Roboto"/>
            </a:endParaRPr>
          </a:p>
        </p:txBody>
      </p:sp>
      <p:sp>
        <p:nvSpPr>
          <p:cNvPr id="75" name="Google Shape;75;p16"/>
          <p:cNvSpPr txBox="1"/>
          <p:nvPr/>
        </p:nvSpPr>
        <p:spPr>
          <a:xfrm>
            <a:off x="6072000" y="850875"/>
            <a:ext cx="3000000" cy="3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800">
                <a:solidFill>
                  <a:schemeClr val="dk1"/>
                </a:solidFill>
                <a:latin typeface="Roboto"/>
                <a:ea typeface="Roboto"/>
                <a:cs typeface="Roboto"/>
                <a:sym typeface="Roboto"/>
              </a:rPr>
              <a:t>Moses stretched out his hand over the sea, and at daybreak the sea went back to its place….The water flowed back and covered the chariots and horsemen—the entire army of Pharaoh that had followed the Israelites into the sea. Not one of them survived.</a:t>
            </a:r>
            <a:endParaRPr b="1" sz="1800">
              <a:solidFill>
                <a:schemeClr val="dk1"/>
              </a:solidFill>
              <a:latin typeface="Roboto"/>
              <a:ea typeface="Roboto"/>
              <a:cs typeface="Roboto"/>
              <a:sym typeface="Roboto"/>
            </a:endParaRPr>
          </a:p>
        </p:txBody>
      </p:sp>
      <p:sp>
        <p:nvSpPr>
          <p:cNvPr id="76" name="Google Shape;76;p16"/>
          <p:cNvSpPr txBox="1"/>
          <p:nvPr/>
        </p:nvSpPr>
        <p:spPr>
          <a:xfrm>
            <a:off x="119175" y="210575"/>
            <a:ext cx="3000000" cy="554100"/>
          </a:xfrm>
          <a:prstGeom prst="rect">
            <a:avLst/>
          </a:prstGeom>
          <a:noFill/>
          <a:ln>
            <a:noFill/>
          </a:ln>
        </p:spPr>
        <p:txBody>
          <a:bodyPr anchorCtr="0" anchor="t" bIns="91425" lIns="91425" spcFirstLastPara="1" rIns="91425" wrap="square" tIns="91425">
            <a:spAutoFit/>
          </a:bodyPr>
          <a:lstStyle/>
          <a:p>
            <a:pPr indent="457200" lvl="0" marL="0" rtl="0" algn="just">
              <a:lnSpc>
                <a:spcPct val="200000"/>
              </a:lnSpc>
              <a:spcBef>
                <a:spcPts val="0"/>
              </a:spcBef>
              <a:spcAft>
                <a:spcPts val="0"/>
              </a:spcAft>
              <a:buNone/>
            </a:pPr>
            <a:r>
              <a:rPr lang="en" sz="2400">
                <a:solidFill>
                  <a:schemeClr val="dk1"/>
                </a:solidFill>
                <a:latin typeface="Times New Roman"/>
                <a:ea typeface="Times New Roman"/>
                <a:cs typeface="Times New Roman"/>
                <a:sym typeface="Times New Roman"/>
              </a:rPr>
              <a:t>Exodus 14</a:t>
            </a:r>
            <a:endParaRPr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descr="Moses at the Red Sea (detail)" id="81" name="Google Shape;81;p17"/>
          <p:cNvPicPr preferRelativeResize="0"/>
          <p:nvPr/>
        </p:nvPicPr>
        <p:blipFill>
          <a:blip r:embed="rId3">
            <a:alphaModFix/>
          </a:blip>
          <a:stretch>
            <a:fillRect/>
          </a:stretch>
        </p:blipFill>
        <p:spPr>
          <a:xfrm>
            <a:off x="849100" y="120724"/>
            <a:ext cx="6746250" cy="4144450"/>
          </a:xfrm>
          <a:prstGeom prst="rect">
            <a:avLst/>
          </a:prstGeom>
          <a:noFill/>
          <a:ln>
            <a:noFill/>
          </a:ln>
        </p:spPr>
      </p:pic>
      <p:sp>
        <p:nvSpPr>
          <p:cNvPr id="82" name="Google Shape;82;p17"/>
          <p:cNvSpPr txBox="1"/>
          <p:nvPr/>
        </p:nvSpPr>
        <p:spPr>
          <a:xfrm>
            <a:off x="744825" y="4468275"/>
            <a:ext cx="733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Moses parts the Red Sea and the Egyptians drown: Dura Europos synagogue, 245 AD</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1578700" y="4391550"/>
            <a:ext cx="632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00"/>
              <a:t>Huqoq mosaic, Galilee, 400s AD: Egyptian soldier drowning </a:t>
            </a:r>
            <a:endParaRPr sz="1800"/>
          </a:p>
          <a:p>
            <a:pPr indent="0" lvl="0" marL="0" rtl="0" algn="l">
              <a:spcBef>
                <a:spcPts val="0"/>
              </a:spcBef>
              <a:spcAft>
                <a:spcPts val="0"/>
              </a:spcAft>
              <a:buSzPts val="990"/>
              <a:buNone/>
            </a:pPr>
            <a:r>
              <a:rPr lang="en" sz="1800"/>
              <a:t>(</a:t>
            </a:r>
            <a:r>
              <a:rPr lang="en" sz="1800">
                <a:latin typeface="Roboto"/>
                <a:ea typeface="Roboto"/>
                <a:cs typeface="Roboto"/>
                <a:sym typeface="Roboto"/>
              </a:rPr>
              <a:t>Jim Haberman/University of North Carolina Chapel Hill)</a:t>
            </a:r>
            <a:endParaRPr sz="1800"/>
          </a:p>
        </p:txBody>
      </p:sp>
      <p:pic>
        <p:nvPicPr>
          <p:cNvPr descr="Noah&amp;amp;#39;s Ark, splitting of Red Sea appear in newfound mosaic at ancient  synagogue | The Times of Israel" id="88" name="Google Shape;88;p18"/>
          <p:cNvPicPr preferRelativeResize="0"/>
          <p:nvPr/>
        </p:nvPicPr>
        <p:blipFill>
          <a:blip r:embed="rId3">
            <a:alphaModFix/>
          </a:blip>
          <a:stretch>
            <a:fillRect/>
          </a:stretch>
        </p:blipFill>
        <p:spPr>
          <a:xfrm>
            <a:off x="1340525" y="164350"/>
            <a:ext cx="6567575" cy="4104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64650" y="191875"/>
            <a:ext cx="4244400" cy="572700"/>
          </a:xfrm>
          <a:prstGeom prst="rect">
            <a:avLst/>
          </a:prstGeom>
        </p:spPr>
        <p:txBody>
          <a:bodyPr anchorCtr="0" anchor="t" bIns="91425" lIns="91425" spcFirstLastPara="1" rIns="91425" wrap="square" tIns="91425">
            <a:noAutofit/>
          </a:bodyPr>
          <a:lstStyle/>
          <a:p>
            <a:pPr indent="457200" lvl="0" marL="0" rtl="0" algn="just">
              <a:lnSpc>
                <a:spcPct val="200000"/>
              </a:lnSpc>
              <a:spcBef>
                <a:spcPts val="0"/>
              </a:spcBef>
              <a:spcAft>
                <a:spcPts val="0"/>
              </a:spcAft>
              <a:buNone/>
            </a:pPr>
            <a:r>
              <a:rPr lang="en" sz="2300">
                <a:latin typeface="Times New Roman"/>
                <a:ea typeface="Times New Roman"/>
                <a:cs typeface="Times New Roman"/>
                <a:sym typeface="Times New Roman"/>
              </a:rPr>
              <a:t>Quran 26:61–63; 10:90–92</a:t>
            </a:r>
            <a:endParaRPr sz="2300"/>
          </a:p>
        </p:txBody>
      </p:sp>
      <p:sp>
        <p:nvSpPr>
          <p:cNvPr id="94" name="Google Shape;94;p19"/>
          <p:cNvSpPr txBox="1"/>
          <p:nvPr/>
        </p:nvSpPr>
        <p:spPr>
          <a:xfrm>
            <a:off x="253350" y="764575"/>
            <a:ext cx="30084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Georgia"/>
                <a:ea typeface="Georgia"/>
                <a:cs typeface="Georgia"/>
                <a:sym typeface="Georgia"/>
              </a:rPr>
              <a:t>And We inspired to Moses, "Travel by night with My servants; indeed, you will be pursued."</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So they pursued them at sunrise.</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And when the two companies saw one another, the companions of Moses said, "Indeed, we are to be overtaken!"</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5" name="Google Shape;95;p19"/>
          <p:cNvSpPr txBox="1"/>
          <p:nvPr/>
        </p:nvSpPr>
        <p:spPr>
          <a:xfrm>
            <a:off x="4136175" y="764575"/>
            <a:ext cx="3916800" cy="400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Georgia"/>
                <a:ea typeface="Georgia"/>
                <a:cs typeface="Georgia"/>
                <a:sym typeface="Georgia"/>
              </a:rPr>
              <a:t>[Moses] said, "No! Indeed, with me is my Lord; He will guide me."</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Then We inspired to Moses, "Strike with your staff the sea," and it parted, and each portion was like a great towering mountain.</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And We advanced thereto the pursuers. And We saved Moses and those with him, all together.</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sz="1800">
              <a:solidFill>
                <a:schemeClr val="dk1"/>
              </a:solidFill>
              <a:latin typeface="Georgia"/>
              <a:ea typeface="Georgia"/>
              <a:cs typeface="Georgia"/>
              <a:sym typeface="Georgia"/>
            </a:endParaRPr>
          </a:p>
          <a:p>
            <a:pPr indent="0" lvl="0" marL="0" rtl="0" algn="l">
              <a:spcBef>
                <a:spcPts val="0"/>
              </a:spcBef>
              <a:spcAft>
                <a:spcPts val="0"/>
              </a:spcAft>
              <a:buNone/>
            </a:pPr>
            <a:r>
              <a:rPr lang="en" sz="1800">
                <a:solidFill>
                  <a:schemeClr val="dk1"/>
                </a:solidFill>
                <a:latin typeface="Georgia"/>
                <a:ea typeface="Georgia"/>
                <a:cs typeface="Georgia"/>
                <a:sym typeface="Georgia"/>
              </a:rPr>
              <a:t>Then We drowned the others.</a:t>
            </a:r>
            <a:endParaRPr sz="1800">
              <a:solidFill>
                <a:schemeClr val="dk1"/>
              </a:solidFill>
              <a:latin typeface="Georgia"/>
              <a:ea typeface="Georgia"/>
              <a:cs typeface="Georgia"/>
              <a:sym typeface="Georgia"/>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0"/>
          <p:cNvPicPr preferRelativeResize="0"/>
          <p:nvPr/>
        </p:nvPicPr>
        <p:blipFill>
          <a:blip r:embed="rId3">
            <a:alphaModFix/>
          </a:blip>
          <a:stretch>
            <a:fillRect/>
          </a:stretch>
        </p:blipFill>
        <p:spPr>
          <a:xfrm>
            <a:off x="152400" y="152400"/>
            <a:ext cx="8839200" cy="45236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1"/>
          <p:cNvPicPr preferRelativeResize="0"/>
          <p:nvPr/>
        </p:nvPicPr>
        <p:blipFill>
          <a:blip r:embed="rId3">
            <a:alphaModFix/>
          </a:blip>
          <a:stretch>
            <a:fillRect/>
          </a:stretch>
        </p:blipFill>
        <p:spPr>
          <a:xfrm>
            <a:off x="152400" y="152400"/>
            <a:ext cx="8709661" cy="4838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