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4" r:id="rId7"/>
    <p:sldId id="263" r:id="rId8"/>
    <p:sldId id="262" r:id="rId9"/>
    <p:sldId id="265" r:id="rId10"/>
    <p:sldId id="266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EC3"/>
    <a:srgbClr val="6C320A"/>
    <a:srgbClr val="F0E0AF"/>
    <a:srgbClr val="CF1E01"/>
    <a:srgbClr val="FF5050"/>
    <a:srgbClr val="996600"/>
    <a:srgbClr val="E9D9A8"/>
    <a:srgbClr val="DF6613"/>
    <a:srgbClr val="D5D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9" autoAdjust="0"/>
    <p:restoredTop sz="85455" autoAdjust="0"/>
  </p:normalViewPr>
  <p:slideViewPr>
    <p:cSldViewPr snapToGrid="0">
      <p:cViewPr>
        <p:scale>
          <a:sx n="94" d="100"/>
          <a:sy n="94" d="100"/>
        </p:scale>
        <p:origin x="1140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0EB79-A346-4A54-AE8E-D53DADAC9980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FE06-9AF1-45E0-9FD5-EE9D21AE82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115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EFE06-9AF1-45E0-9FD5-EE9D21AE82E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47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EFE06-9AF1-45E0-9FD5-EE9D21AE82E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693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EFE06-9AF1-45E0-9FD5-EE9D21AE82E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812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EFE06-9AF1-45E0-9FD5-EE9D21AE82E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15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EFE06-9AF1-45E0-9FD5-EE9D21AE82E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915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6C320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751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3F3065-60AC-45E0-9658-0974335362F7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66B9A4-53BE-43CA-93FA-00BED7E154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937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3F3065-60AC-45E0-9658-0974335362F7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66B9A4-53BE-43CA-93FA-00BED7E154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454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282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3F3065-60AC-45E0-9658-0974335362F7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66B9A4-53BE-43CA-93FA-00BED7E154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484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3F3065-60AC-45E0-9658-0974335362F7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66B9A4-53BE-43CA-93FA-00BED7E154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4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3F3065-60AC-45E0-9658-0974335362F7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66B9A4-53BE-43CA-93FA-00BED7E154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043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3F3065-60AC-45E0-9658-0974335362F7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66B9A4-53BE-43CA-93FA-00BED7E154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182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3F3065-60AC-45E0-9658-0974335362F7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66B9A4-53BE-43CA-93FA-00BED7E154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82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3F3065-60AC-45E0-9658-0974335362F7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66B9A4-53BE-43CA-93FA-00BED7E154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453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3F3065-60AC-45E0-9658-0974335362F7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66B9A4-53BE-43CA-93FA-00BED7E154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87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3F3065-60AC-45E0-9658-0974335362F7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66B9A4-53BE-43CA-93FA-00BED7E154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170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84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18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6C320A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v"/>
        <a:defRPr sz="2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1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1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04" userDrawn="1">
          <p15:clr>
            <a:srgbClr val="F26B43"/>
          </p15:clr>
        </p15:guide>
        <p15:guide id="2" orient="horz" pos="216" userDrawn="1">
          <p15:clr>
            <a:srgbClr val="F26B43"/>
          </p15:clr>
        </p15:guide>
        <p15:guide id="3" pos="240" userDrawn="1">
          <p15:clr>
            <a:srgbClr val="F26B43"/>
          </p15:clr>
        </p15:guide>
        <p15:guide id="4" pos="74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roves@arizona.edu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groves@arizona.ed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8F4F96-CBCE-4C24-8F27-D630EC7A0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200" dirty="0">
                <a:solidFill>
                  <a:schemeClr val="tx1"/>
                </a:solidFill>
                <a:latin typeface="Trajan Pro 3" panose="02020502050503020301" pitchFamily="18" charset="0"/>
              </a:rPr>
              <a:t>“Alexander Hamilton” &amp; Greek Tragic Performance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EA9F9E-57D2-4DE3-824C-B1A115FC0C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Rob Groves, University of Arizona</a:t>
            </a:r>
          </a:p>
          <a:p>
            <a:pPr algn="ctr"/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groves@arizona.edu</a:t>
            </a:r>
            <a:r>
              <a:rPr lang="en-US" dirty="0">
                <a:solidFill>
                  <a:schemeClr val="tx1"/>
                </a:solidFill>
              </a:rPr>
              <a:t> | Twitter: @</a:t>
            </a:r>
            <a:r>
              <a:rPr lang="en-US" dirty="0" err="1">
                <a:solidFill>
                  <a:schemeClr val="tx1"/>
                </a:solidFill>
              </a:rPr>
              <a:t>wisclassic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CAMWS 2022</a:t>
            </a:r>
          </a:p>
        </p:txBody>
      </p:sp>
    </p:spTree>
    <p:extLst>
      <p:ext uri="{BB962C8B-B14F-4D97-AF65-F5344CB8AC3E}">
        <p14:creationId xmlns:p14="http://schemas.microsoft.com/office/powerpoint/2010/main" val="1063609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8F4F96-CBCE-4C24-8F27-D630EC7A0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200" dirty="0">
                <a:solidFill>
                  <a:schemeClr val="tx1"/>
                </a:solidFill>
                <a:latin typeface="Trajan Pro 3" panose="02020502050503020301" pitchFamily="18" charset="0"/>
              </a:rPr>
              <a:t>“Alexander Hamilton” &amp; Greek Tragic Performance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EA9F9E-57D2-4DE3-824C-B1A115FC0C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Rob Groves, University of Arizona</a:t>
            </a:r>
          </a:p>
          <a:p>
            <a:pPr algn="ctr"/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groves@arizona.edu</a:t>
            </a:r>
            <a:r>
              <a:rPr lang="en-US" dirty="0">
                <a:solidFill>
                  <a:schemeClr val="tx1"/>
                </a:solidFill>
              </a:rPr>
              <a:t> | Twitter: @</a:t>
            </a:r>
            <a:r>
              <a:rPr lang="en-US" dirty="0" err="1">
                <a:solidFill>
                  <a:schemeClr val="tx1"/>
                </a:solidFill>
              </a:rPr>
              <a:t>wisclassic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CAMWS 2022</a:t>
            </a:r>
          </a:p>
        </p:txBody>
      </p:sp>
    </p:spTree>
    <p:extLst>
      <p:ext uri="{BB962C8B-B14F-4D97-AF65-F5344CB8AC3E}">
        <p14:creationId xmlns:p14="http://schemas.microsoft.com/office/powerpoint/2010/main" val="3807668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CAB9BF6-B2B2-4C54-A7FE-BB355D708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5880" y="596264"/>
            <a:ext cx="7969365" cy="5939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F4EEC3"/>
                </a:solidFill>
                <a:latin typeface="Trajan Pro 3" panose="02020502050503020301" pitchFamily="18" charset="0"/>
              </a:rPr>
              <a:t>How does a bastard, orphan, son of a whore and a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4EEC3"/>
                </a:solidFill>
                <a:latin typeface="Trajan Pro 3" panose="02020502050503020301" pitchFamily="18" charset="0"/>
              </a:rPr>
              <a:t>Scotsman, dropped in the middle of a forgotten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4EEC3"/>
                </a:solidFill>
                <a:latin typeface="Trajan Pro 3" panose="02020502050503020301" pitchFamily="18" charset="0"/>
              </a:rPr>
              <a:t>Spot in the Caribbean by providence, impoverished, in squalor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4EEC3"/>
                </a:solidFill>
                <a:latin typeface="Trajan Pro 3" panose="02020502050503020301" pitchFamily="18" charset="0"/>
              </a:rPr>
              <a:t>Grow up to be a hero and a scholar?</a:t>
            </a:r>
          </a:p>
          <a:p>
            <a:pPr marL="0" indent="0" algn="r">
              <a:buNone/>
            </a:pPr>
            <a:r>
              <a:rPr lang="en-US" sz="1600" dirty="0">
                <a:solidFill>
                  <a:srgbClr val="F4EEC3"/>
                </a:solidFill>
                <a:latin typeface="Trajan Pro 3" panose="02020502050503020301" pitchFamily="18" charset="0"/>
              </a:rPr>
              <a:t>—-Aaron Burr, “Alexander Hamilton”</a:t>
            </a:r>
            <a:br>
              <a:rPr lang="en-US" sz="1600" dirty="0">
                <a:solidFill>
                  <a:srgbClr val="F4EEC3"/>
                </a:solidFill>
                <a:latin typeface="Trajan Pro 3" panose="02020502050503020301" pitchFamily="18" charset="0"/>
              </a:rPr>
            </a:br>
            <a:br>
              <a:rPr lang="en-US" sz="1600" dirty="0">
                <a:solidFill>
                  <a:srgbClr val="F4EEC3"/>
                </a:solidFill>
                <a:latin typeface="Trajan Pro 3" panose="02020502050503020301" pitchFamily="18" charset="0"/>
              </a:rPr>
            </a:br>
            <a:endParaRPr lang="en-US" sz="1600" dirty="0">
              <a:solidFill>
                <a:srgbClr val="F4EEC3"/>
              </a:solidFill>
              <a:latin typeface="Trajan Pro 3" panose="02020502050503020301" pitchFamily="18" charset="0"/>
            </a:endParaRPr>
          </a:p>
          <a:p>
            <a:pPr marL="0" indent="0">
              <a:buNone/>
            </a:pPr>
            <a:br>
              <a:rPr lang="en-US" sz="1600" dirty="0">
                <a:solidFill>
                  <a:srgbClr val="F4EEC3"/>
                </a:solidFill>
                <a:latin typeface="Trajan Pro 3" panose="02020502050503020301" pitchFamily="18" charset="0"/>
              </a:rPr>
            </a:br>
            <a:br>
              <a:rPr lang="en-US" sz="1600" dirty="0">
                <a:solidFill>
                  <a:srgbClr val="F4EEC3"/>
                </a:solidFill>
                <a:latin typeface="Trajan Pro 3" panose="02020502050503020301" pitchFamily="18" charset="0"/>
              </a:rPr>
            </a:br>
            <a:endParaRPr lang="en-US" sz="1600" dirty="0">
              <a:solidFill>
                <a:srgbClr val="F4EEC3"/>
              </a:solidFill>
              <a:latin typeface="Trajan Pro 3" panose="02020502050503020301" pitchFamily="18" charset="0"/>
            </a:endParaRPr>
          </a:p>
          <a:p>
            <a:pPr marL="0" indent="0">
              <a:buNone/>
            </a:pPr>
            <a:endParaRPr lang="en-US" sz="1600" dirty="0">
              <a:solidFill>
                <a:srgbClr val="F4EEC3"/>
              </a:solidFill>
              <a:latin typeface="Trajan Pro 3" panose="02020502050503020301" pitchFamily="18" charset="0"/>
            </a:endParaRPr>
          </a:p>
          <a:p>
            <a:pPr marL="0" indent="0">
              <a:buNone/>
            </a:pPr>
            <a:endParaRPr lang="en-US" sz="1600" dirty="0">
              <a:solidFill>
                <a:srgbClr val="F4EEC3"/>
              </a:solidFill>
              <a:latin typeface="Trajan Pro 3" panose="02020502050503020301" pitchFamily="18" charset="0"/>
            </a:endParaRPr>
          </a:p>
          <a:p>
            <a:pPr marL="0" indent="0">
              <a:buNone/>
            </a:pPr>
            <a:endParaRPr lang="en-US" sz="1600" dirty="0">
              <a:solidFill>
                <a:srgbClr val="F4EEC3"/>
              </a:solidFill>
              <a:latin typeface="Trajan Pro 3" panose="02020502050503020301" pitchFamily="18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F4EEC3"/>
                </a:solidFill>
                <a:latin typeface="Trajan Pro 3" panose="02020502050503020301" pitchFamily="18" charset="0"/>
              </a:rPr>
              <a:t>How does a playwright, Ancient Greek or Puerto Rican,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4EEC3"/>
                </a:solidFill>
                <a:latin typeface="Trajan Pro 3" panose="02020502050503020301" pitchFamily="18" charset="0"/>
              </a:rPr>
              <a:t>Set the stage to let the people have a peek in 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4EEC3"/>
                </a:solidFill>
                <a:latin typeface="Trajan Pro 3" panose="02020502050503020301" pitchFamily="18" charset="0"/>
              </a:rPr>
              <a:t>To the mythic Landscape of a different time and place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4EEC3"/>
                </a:solidFill>
                <a:latin typeface="Trajan Pro 3" panose="02020502050503020301" pitchFamily="18" charset="0"/>
              </a:rPr>
              <a:t>with Characters, settings, and tragic tropes to trace?</a:t>
            </a:r>
          </a:p>
          <a:p>
            <a:pPr marL="0" indent="0" algn="r">
              <a:buNone/>
            </a:pPr>
            <a:r>
              <a:rPr lang="en-US" sz="1600" dirty="0">
                <a:solidFill>
                  <a:srgbClr val="F4EEC3"/>
                </a:solidFill>
                <a:latin typeface="Trajan Pro 3" panose="02020502050503020301" pitchFamily="18" charset="0"/>
              </a:rPr>
              <a:t>—me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4BA886-0297-4D40-8C15-9BE9434558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1" r="33608"/>
          <a:stretch/>
        </p:blipFill>
        <p:spPr>
          <a:xfrm>
            <a:off x="0" y="0"/>
            <a:ext cx="3383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14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CAB9BF6-B2B2-4C54-A7FE-BB355D708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" y="596264"/>
            <a:ext cx="11621885" cy="5939617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sz="2400" dirty="0">
                <a:solidFill>
                  <a:srgbClr val="F4EEC3"/>
                </a:solidFill>
                <a:latin typeface="Trajan Pro 3" panose="02020502050503020301" pitchFamily="18" charset="0"/>
              </a:rPr>
            </a:br>
            <a:r>
              <a:rPr lang="en-US" sz="4000" dirty="0">
                <a:solidFill>
                  <a:srgbClr val="F4EEC3"/>
                </a:solidFill>
                <a:latin typeface="Trajan Pro 3" panose="02020502050503020301" pitchFamily="18" charset="0"/>
              </a:rPr>
              <a:t>   </a:t>
            </a:r>
            <a:r>
              <a:rPr lang="en-US" sz="4000" dirty="0">
                <a:solidFill>
                  <a:srgbClr val="F4EEC3"/>
                </a:solidFill>
              </a:rPr>
              <a:t>˘       ˘   ˘     ¯    ˘      ¯    ˘     ¯    ˘   ˘      ¯       ˘   ˘          </a:t>
            </a:r>
            <a:br>
              <a:rPr lang="en-US" sz="2400" dirty="0">
                <a:solidFill>
                  <a:srgbClr val="F4EEC3"/>
                </a:solidFill>
                <a:latin typeface="Trajan Pro 3" panose="02020502050503020301" pitchFamily="18" charset="0"/>
              </a:rPr>
            </a:br>
            <a:r>
              <a:rPr lang="en-US" sz="2400" dirty="0">
                <a:solidFill>
                  <a:srgbClr val="F4EEC3"/>
                </a:solidFill>
                <a:latin typeface="Trajan Pro 3" panose="02020502050503020301" pitchFamily="18" charset="0"/>
              </a:rPr>
              <a:t>How does a bastard, orphan, son of a whore and a</a:t>
            </a:r>
          </a:p>
          <a:p>
            <a:pPr marL="0" indent="0">
              <a:buNone/>
            </a:pPr>
            <a:br>
              <a:rPr lang="en-US" sz="4000" dirty="0">
                <a:solidFill>
                  <a:srgbClr val="F4EEC3"/>
                </a:solidFill>
                <a:latin typeface="Trajan Pro 3" panose="02020502050503020301" pitchFamily="18" charset="0"/>
              </a:rPr>
            </a:br>
            <a:r>
              <a:rPr lang="en-US" sz="4000" dirty="0">
                <a:solidFill>
                  <a:srgbClr val="F4EEC3"/>
                </a:solidFill>
                <a:latin typeface="Trajan Pro 3" panose="02020502050503020301" pitchFamily="18" charset="0"/>
              </a:rPr>
              <a:t>   </a:t>
            </a:r>
            <a:r>
              <a:rPr lang="en-US" sz="4000" dirty="0">
                <a:solidFill>
                  <a:srgbClr val="F4EEC3"/>
                </a:solidFill>
              </a:rPr>
              <a:t>¯    ˘           ¯         ˘    ˘    ¯    ˘   ˘   ˘   ˘   ¯    ˘   </a:t>
            </a:r>
            <a:br>
              <a:rPr lang="en-US" sz="2400" dirty="0">
                <a:solidFill>
                  <a:srgbClr val="F4EEC3"/>
                </a:solidFill>
                <a:latin typeface="Trajan Pro 3" panose="02020502050503020301" pitchFamily="18" charset="0"/>
              </a:rPr>
            </a:br>
            <a:r>
              <a:rPr lang="en-US" sz="2400" dirty="0">
                <a:solidFill>
                  <a:srgbClr val="F4EEC3"/>
                </a:solidFill>
                <a:latin typeface="Trajan Pro 3" panose="02020502050503020301" pitchFamily="18" charset="0"/>
              </a:rPr>
              <a:t>Scotsman, dropped in the middle of a forgotten</a:t>
            </a:r>
          </a:p>
          <a:p>
            <a:pPr marL="0" indent="0">
              <a:buNone/>
            </a:pPr>
            <a:br>
              <a:rPr lang="en-US" sz="2400" dirty="0">
                <a:solidFill>
                  <a:srgbClr val="F4EEC3"/>
                </a:solidFill>
                <a:latin typeface="Trajan Pro 3" panose="02020502050503020301" pitchFamily="18" charset="0"/>
              </a:rPr>
            </a:br>
            <a:r>
              <a:rPr lang="en-US" sz="2400" dirty="0">
                <a:solidFill>
                  <a:srgbClr val="F4EEC3"/>
                </a:solidFill>
                <a:latin typeface="Trajan Pro 3" panose="02020502050503020301" pitchFamily="18" charset="0"/>
              </a:rPr>
              <a:t>   </a:t>
            </a:r>
            <a:r>
              <a:rPr lang="en-US" sz="4000" dirty="0">
                <a:solidFill>
                  <a:srgbClr val="F4EEC3"/>
                </a:solidFill>
              </a:rPr>
              <a:t>¯    ˘     ˘      ˘   ¯    ˘    ˘    ¯    ˘    ˘        ¯    ˘    ˘       ˘      ¯    ˘ </a:t>
            </a:r>
            <a:br>
              <a:rPr lang="en-US" sz="2400" dirty="0">
                <a:solidFill>
                  <a:srgbClr val="F4EEC3"/>
                </a:solidFill>
                <a:latin typeface="Trajan Pro 3" panose="02020502050503020301" pitchFamily="18" charset="0"/>
              </a:rPr>
            </a:br>
            <a:r>
              <a:rPr lang="en-US" sz="2400" dirty="0">
                <a:solidFill>
                  <a:srgbClr val="F4EEC3"/>
                </a:solidFill>
                <a:latin typeface="Trajan Pro 3" panose="02020502050503020301" pitchFamily="18" charset="0"/>
              </a:rPr>
              <a:t>Spot in the Caribbean by providence, impoverished, in squalor</a:t>
            </a:r>
          </a:p>
          <a:p>
            <a:pPr marL="0" indent="0">
              <a:buNone/>
            </a:pPr>
            <a:br>
              <a:rPr lang="en-US" sz="2400" dirty="0">
                <a:solidFill>
                  <a:srgbClr val="F4EEC3"/>
                </a:solidFill>
                <a:latin typeface="Trajan Pro 3" panose="02020502050503020301" pitchFamily="18" charset="0"/>
              </a:rPr>
            </a:br>
            <a:r>
              <a:rPr lang="en-US" sz="2400" dirty="0">
                <a:solidFill>
                  <a:srgbClr val="F4EEC3"/>
                </a:solidFill>
                <a:latin typeface="Trajan Pro 3" panose="02020502050503020301" pitchFamily="18" charset="0"/>
              </a:rPr>
              <a:t>    </a:t>
            </a:r>
            <a:r>
              <a:rPr lang="en-US" sz="4000" dirty="0">
                <a:solidFill>
                  <a:srgbClr val="F4EEC3"/>
                </a:solidFill>
              </a:rPr>
              <a:t>˘     ¯    ˘    ˘  ˘ ¯    ˘    ˘    ˘     ¯    ˘  </a:t>
            </a:r>
            <a:br>
              <a:rPr lang="en-US" sz="4000" dirty="0">
                <a:solidFill>
                  <a:srgbClr val="F4EEC3"/>
                </a:solidFill>
                <a:latin typeface="Trajan Pro 3" panose="02020502050503020301" pitchFamily="18" charset="0"/>
              </a:rPr>
            </a:br>
            <a:r>
              <a:rPr lang="en-US" sz="2400" dirty="0">
                <a:solidFill>
                  <a:srgbClr val="F4EEC3"/>
                </a:solidFill>
                <a:latin typeface="Trajan Pro 3" panose="02020502050503020301" pitchFamily="18" charset="0"/>
              </a:rPr>
              <a:t>Grow up to be a hero and a scholar?</a:t>
            </a:r>
          </a:p>
        </p:txBody>
      </p:sp>
    </p:spTree>
    <p:extLst>
      <p:ext uri="{BB962C8B-B14F-4D97-AF65-F5344CB8AC3E}">
        <p14:creationId xmlns:p14="http://schemas.microsoft.com/office/powerpoint/2010/main" val="4154831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CAB9BF6-B2B2-4C54-A7FE-BB355D708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5880" y="596265"/>
            <a:ext cx="7969365" cy="38944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4EEC3"/>
                </a:solidFill>
                <a:latin typeface="Trajan Pro 3" panose="02020502050503020301" pitchFamily="18" charset="0"/>
              </a:rPr>
              <a:t>Alexander Hamilton.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4EEC3"/>
                </a:solidFill>
                <a:latin typeface="Trajan Pro 3" panose="02020502050503020301" pitchFamily="18" charset="0"/>
              </a:rPr>
              <a:t>(applause)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4EEC3"/>
                </a:solidFill>
                <a:latin typeface="Trajan Pro 3" panose="02020502050503020301" pitchFamily="18" charset="0"/>
              </a:rPr>
              <a:t>My name is Alexander Hamilton.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4EEC3"/>
                </a:solidFill>
                <a:latin typeface="Trajan Pro 3" panose="02020502050503020301" pitchFamily="18" charset="0"/>
              </a:rPr>
              <a:t>And there’s a million things I haven’t done.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4EEC3"/>
                </a:solidFill>
                <a:latin typeface="Trajan Pro 3" panose="02020502050503020301" pitchFamily="18" charset="0"/>
              </a:rPr>
              <a:t>But Just you wait,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4EEC3"/>
                </a:solidFill>
                <a:latin typeface="Trajan Pro 3" panose="02020502050503020301" pitchFamily="18" charset="0"/>
              </a:rPr>
              <a:t>Just you wait.</a:t>
            </a:r>
          </a:p>
          <a:p>
            <a:pPr marL="0" indent="0" algn="r">
              <a:buNone/>
            </a:pPr>
            <a:r>
              <a:rPr lang="en-US" sz="2400" dirty="0">
                <a:solidFill>
                  <a:srgbClr val="F4EEC3"/>
                </a:solidFill>
                <a:latin typeface="Trajan Pro 3" panose="02020502050503020301" pitchFamily="18" charset="0"/>
              </a:rPr>
              <a:t>—Hamilton, “Alexander Hamilton”</a:t>
            </a:r>
          </a:p>
          <a:p>
            <a:pPr marL="0" indent="0" algn="r">
              <a:buNone/>
            </a:pPr>
            <a:endParaRPr lang="en-US" sz="2000" dirty="0">
              <a:solidFill>
                <a:srgbClr val="F4EEC3"/>
              </a:solidFill>
            </a:endParaRPr>
          </a:p>
          <a:p>
            <a:pPr marL="0" indent="0">
              <a:buNone/>
            </a:pPr>
            <a:br>
              <a:rPr lang="en-US" sz="2200" dirty="0">
                <a:solidFill>
                  <a:srgbClr val="F4EEC3"/>
                </a:solidFill>
              </a:rPr>
            </a:br>
            <a:endParaRPr lang="en-US" sz="2000" dirty="0">
              <a:solidFill>
                <a:srgbClr val="F4EEC3"/>
              </a:solidFill>
              <a:latin typeface="Trajan Pro 3" panose="02020502050503020301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4BA886-0297-4D40-8C15-9BE9434558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19"/>
          <a:stretch/>
        </p:blipFill>
        <p:spPr>
          <a:xfrm>
            <a:off x="0" y="0"/>
            <a:ext cx="338328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52730E5-258D-43B6-ADCF-ACF6AF016671}"/>
              </a:ext>
            </a:extLst>
          </p:cNvPr>
          <p:cNvSpPr/>
          <p:nvPr/>
        </p:nvSpPr>
        <p:spPr>
          <a:xfrm>
            <a:off x="3819582" y="4274999"/>
            <a:ext cx="8061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4EEC3"/>
                </a:solidFill>
                <a:latin typeface="Trajan Pro 3" panose="02020502050503020301" pitchFamily="18" charset="0"/>
              </a:rPr>
              <a:t>For at first the poets themselves acted their tragedies. (</a:t>
            </a:r>
            <a:r>
              <a:rPr lang="el-GR" dirty="0" err="1">
                <a:solidFill>
                  <a:srgbClr val="F4EE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ὑπεκρίνοντο</a:t>
            </a:r>
            <a:r>
              <a:rPr lang="el-GR" dirty="0">
                <a:solidFill>
                  <a:srgbClr val="F4EE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solidFill>
                  <a:srgbClr val="F4EE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γὰρ</a:t>
            </a:r>
            <a:r>
              <a:rPr lang="el-GR" dirty="0">
                <a:solidFill>
                  <a:srgbClr val="F4EE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solidFill>
                  <a:srgbClr val="F4EE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αὐτοὶ</a:t>
            </a:r>
            <a:r>
              <a:rPr lang="el-GR" dirty="0">
                <a:solidFill>
                  <a:srgbClr val="F4EE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solidFill>
                  <a:srgbClr val="F4EE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τὰς</a:t>
            </a:r>
            <a:r>
              <a:rPr lang="el-GR" dirty="0">
                <a:solidFill>
                  <a:srgbClr val="F4EE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solidFill>
                  <a:srgbClr val="F4EE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τραγῳδίας</a:t>
            </a:r>
            <a:r>
              <a:rPr lang="el-GR" dirty="0">
                <a:solidFill>
                  <a:srgbClr val="F4EE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solidFill>
                  <a:srgbClr val="F4EE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οἱ</a:t>
            </a:r>
            <a:r>
              <a:rPr lang="el-GR" dirty="0">
                <a:solidFill>
                  <a:srgbClr val="F4EE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solidFill>
                  <a:srgbClr val="F4EE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ποιηταὶ</a:t>
            </a:r>
            <a:r>
              <a:rPr lang="el-GR" dirty="0">
                <a:solidFill>
                  <a:srgbClr val="F4EE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solidFill>
                  <a:srgbClr val="F4EE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τὸ</a:t>
            </a:r>
            <a:r>
              <a:rPr lang="el-GR" dirty="0">
                <a:solidFill>
                  <a:srgbClr val="F4EE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solidFill>
                  <a:srgbClr val="F4EE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πρῶτον</a:t>
            </a:r>
            <a:r>
              <a:rPr lang="el-GR" dirty="0">
                <a:solidFill>
                  <a:srgbClr val="F4EE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rgbClr val="F4EE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r"/>
            <a:r>
              <a:rPr lang="en-US" dirty="0">
                <a:solidFill>
                  <a:srgbClr val="F4EE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—A</a:t>
            </a:r>
            <a:r>
              <a:rPr lang="en-US" dirty="0">
                <a:solidFill>
                  <a:srgbClr val="F4EEC3"/>
                </a:solidFill>
                <a:latin typeface="Trajan Pro 3" panose="02020502050503020301" pitchFamily="18" charset="0"/>
              </a:rPr>
              <a:t>ristotle, </a:t>
            </a:r>
            <a:r>
              <a:rPr lang="en-US" i="1" dirty="0">
                <a:solidFill>
                  <a:srgbClr val="F4EEC3"/>
                </a:solidFill>
                <a:latin typeface="Trajan Pro 3" panose="02020502050503020301" pitchFamily="18" charset="0"/>
              </a:rPr>
              <a:t>Rhetoric </a:t>
            </a:r>
            <a:r>
              <a:rPr lang="en-US" dirty="0">
                <a:solidFill>
                  <a:srgbClr val="F4EEC3"/>
                </a:solidFill>
                <a:latin typeface="Trajan Pro 3" panose="02020502050503020301" pitchFamily="18" charset="0"/>
              </a:rPr>
              <a:t>1403b3</a:t>
            </a:r>
          </a:p>
        </p:txBody>
      </p:sp>
    </p:spTree>
    <p:extLst>
      <p:ext uri="{BB962C8B-B14F-4D97-AF65-F5344CB8AC3E}">
        <p14:creationId xmlns:p14="http://schemas.microsoft.com/office/powerpoint/2010/main" val="322768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47AD6D2-4B2D-48B6-A694-D782C86035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92" y="211772"/>
            <a:ext cx="3855830" cy="6434455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6D81E9-D62D-4498-B435-C6B844D47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310" y="211772"/>
            <a:ext cx="4393342" cy="33035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B6689A-D25F-476E-87DB-D65F81BAA2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6" r="16739"/>
          <a:stretch/>
        </p:blipFill>
        <p:spPr>
          <a:xfrm>
            <a:off x="9318440" y="462830"/>
            <a:ext cx="2711001" cy="29661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F83743-FD40-4843-B57B-E72314478D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060" y="3746716"/>
            <a:ext cx="4228592" cy="2811564"/>
          </a:xfrm>
          <a:prstGeom prst="rect">
            <a:avLst/>
          </a:prstGeom>
        </p:spPr>
      </p:pic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7D3C8B7F-4828-458A-AF35-09B9A5BF53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440" y="3515360"/>
            <a:ext cx="1810369" cy="303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165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4024FDE-0AA8-4E8D-AF95-35AA13096F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5" t="34917" r="29410" b="26041"/>
          <a:stretch/>
        </p:blipFill>
        <p:spPr>
          <a:xfrm>
            <a:off x="223520" y="296209"/>
            <a:ext cx="4998720" cy="641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76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A3727F1E-B2F3-40C3-8626-F5198EA1B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4640" y="596265"/>
            <a:ext cx="6460605" cy="389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err="1">
                <a:solidFill>
                  <a:srgbClr val="F4EE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Εἴθ</a:t>
            </a:r>
            <a:r>
              <a:rPr lang="el-GR" sz="2400" dirty="0">
                <a:solidFill>
                  <a:srgbClr val="F4EE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᾽ </a:t>
            </a:r>
            <a:r>
              <a:rPr lang="el-GR" sz="2400" dirty="0" err="1">
                <a:solidFill>
                  <a:srgbClr val="F4EE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ὤφελ</a:t>
            </a:r>
            <a:r>
              <a:rPr lang="el-GR" sz="2400" dirty="0">
                <a:solidFill>
                  <a:srgbClr val="F4EE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᾽ </a:t>
            </a:r>
            <a:r>
              <a:rPr lang="el-GR" sz="2400" dirty="0" err="1">
                <a:solidFill>
                  <a:srgbClr val="F4EE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Ἀργοῦς</a:t>
            </a:r>
            <a:r>
              <a:rPr lang="el-GR" sz="2400" dirty="0">
                <a:solidFill>
                  <a:srgbClr val="F4EE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 err="1">
                <a:solidFill>
                  <a:srgbClr val="F4EE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μὴ</a:t>
            </a:r>
            <a:r>
              <a:rPr lang="el-GR" sz="2400" dirty="0">
                <a:solidFill>
                  <a:srgbClr val="F4EE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 err="1">
                <a:solidFill>
                  <a:srgbClr val="F4EE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διαπτάσθαι</a:t>
            </a:r>
            <a:r>
              <a:rPr lang="el-GR" sz="2400" dirty="0">
                <a:solidFill>
                  <a:srgbClr val="F4EE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σκάφος</a:t>
            </a:r>
          </a:p>
          <a:p>
            <a:pPr marL="0" indent="0">
              <a:buNone/>
            </a:pPr>
            <a:r>
              <a:rPr lang="el-GR" sz="2400" dirty="0" err="1">
                <a:solidFill>
                  <a:srgbClr val="F4EE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Κόλχων</a:t>
            </a:r>
            <a:r>
              <a:rPr lang="el-GR" sz="2400" dirty="0">
                <a:solidFill>
                  <a:srgbClr val="F4EE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 err="1">
                <a:solidFill>
                  <a:srgbClr val="F4EE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ἐς</a:t>
            </a:r>
            <a:r>
              <a:rPr lang="el-GR" sz="2400" dirty="0">
                <a:solidFill>
                  <a:srgbClr val="F4EE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 err="1">
                <a:solidFill>
                  <a:srgbClr val="F4EE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αἶαν</a:t>
            </a:r>
            <a:r>
              <a:rPr lang="el-GR" sz="2400" dirty="0">
                <a:solidFill>
                  <a:srgbClr val="F4EE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 err="1">
                <a:solidFill>
                  <a:srgbClr val="F4EE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κυανέας</a:t>
            </a:r>
            <a:r>
              <a:rPr lang="el-GR" sz="2400" dirty="0">
                <a:solidFill>
                  <a:srgbClr val="F4EE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 err="1">
                <a:solidFill>
                  <a:srgbClr val="F4EE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Συμπληγάδας</a:t>
            </a:r>
            <a:r>
              <a:rPr lang="en-US" sz="2400" dirty="0">
                <a:solidFill>
                  <a:srgbClr val="F4EE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4EEC3"/>
                </a:solidFill>
                <a:latin typeface="Trajan Pro 3" panose="02020502050503020301" pitchFamily="18" charset="0"/>
                <a:cs typeface="Times New Roman" panose="02020603050405020304" pitchFamily="18" charset="0"/>
              </a:rPr>
              <a:t>If only The ship of Argos hadn’t flown through | The Blue Crashing Rocks to the Land of Colchis!</a:t>
            </a:r>
          </a:p>
          <a:p>
            <a:pPr marL="0" indent="0" algn="r">
              <a:buNone/>
            </a:pPr>
            <a:r>
              <a:rPr lang="en-US" sz="2400" dirty="0">
                <a:solidFill>
                  <a:srgbClr val="F4EEC3"/>
                </a:solidFill>
                <a:latin typeface="Trajan Pro 3" panose="02020502050503020301" pitchFamily="18" charset="0"/>
                <a:cs typeface="Times New Roman" panose="02020603050405020304" pitchFamily="18" charset="0"/>
              </a:rPr>
              <a:t>Euripides, Medea, 1-2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B9B668-3356-4A81-94B9-DFBC3E0782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8" r="21358"/>
          <a:stretch/>
        </p:blipFill>
        <p:spPr>
          <a:xfrm>
            <a:off x="0" y="0"/>
            <a:ext cx="5313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64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05EC710-F18A-4416-A814-FE4DC2AA97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336" y="296210"/>
            <a:ext cx="6625637" cy="64176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4024FDE-0AA8-4E8D-AF95-35AA13096F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5" t="34917" r="29410" b="26041"/>
          <a:stretch/>
        </p:blipFill>
        <p:spPr>
          <a:xfrm>
            <a:off x="223520" y="296209"/>
            <a:ext cx="4998720" cy="641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76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CE74FC1-A809-4153-86B0-6819DCD466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00" r="17583"/>
          <a:stretch/>
        </p:blipFill>
        <p:spPr>
          <a:xfrm>
            <a:off x="0" y="0"/>
            <a:ext cx="6268720" cy="6858000"/>
          </a:xfrm>
          <a:prstGeom prst="rect">
            <a:avLst/>
          </a:prstGeom>
        </p:spPr>
      </p:pic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4A0BA271-9540-4D77-B622-F11A3FD3E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4480" y="596265"/>
            <a:ext cx="5200765" cy="389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4EEC3"/>
                </a:solidFill>
                <a:latin typeface="Trajan Pro 3" panose="02020502050503020301" pitchFamily="18" charset="0"/>
              </a:rPr>
              <a:t>And me?</a:t>
            </a:r>
            <a:br>
              <a:rPr lang="en-US" sz="2000" dirty="0">
                <a:solidFill>
                  <a:srgbClr val="F4EEC3"/>
                </a:solidFill>
                <a:latin typeface="Trajan Pro 3" panose="02020502050503020301" pitchFamily="18" charset="0"/>
              </a:rPr>
            </a:br>
            <a:r>
              <a:rPr lang="en-US" sz="2000" dirty="0">
                <a:solidFill>
                  <a:srgbClr val="F4EEC3"/>
                </a:solidFill>
                <a:latin typeface="Trajan Pro 3" panose="02020502050503020301" pitchFamily="18" charset="0"/>
              </a:rPr>
              <a:t>I’m the damn fool that shot him!</a:t>
            </a:r>
          </a:p>
          <a:p>
            <a:pPr marL="0" indent="0" algn="r">
              <a:buNone/>
            </a:pPr>
            <a:r>
              <a:rPr lang="en-US" sz="2000" dirty="0">
                <a:solidFill>
                  <a:srgbClr val="F4EEC3"/>
                </a:solidFill>
                <a:latin typeface="Trajan Pro 3" panose="02020502050503020301" pitchFamily="18" charset="0"/>
              </a:rPr>
              <a:t>—Aaron Burr, “Alexander Hamilton”</a:t>
            </a:r>
            <a:endParaRPr lang="en-US" sz="1800" dirty="0">
              <a:solidFill>
                <a:srgbClr val="F4EEC3"/>
              </a:solidFill>
              <a:latin typeface="Trajan Pro 3" panose="02020502050503020301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B79D954-CC14-47D4-BBC9-488EA2FD25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6" r="32972"/>
          <a:stretch/>
        </p:blipFill>
        <p:spPr>
          <a:xfrm>
            <a:off x="9405631" y="2458720"/>
            <a:ext cx="2490374" cy="42773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F669E1-5CC5-408E-AA4B-3A541B138D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480" y="2458720"/>
            <a:ext cx="2549278" cy="427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6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c4ce13f8-2d50-4487-b492-79de6c9055a6"/>
  <p:tag name="WASPOLLED" val="237C48D1F36E41AEB258F732C6A4AFA4"/>
  <p:tag name="TPVERSION" val="8"/>
  <p:tag name="TPFULLVERSION" val="8.5.2.3"/>
  <p:tag name="PPTVERSION" val="16"/>
  <p:tag name="TPOS" val="2"/>
  <p:tag name="TPLASTSAVEVERSION" val="6.3 P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Eras Bold ITC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10265</TotalTime>
  <Words>388</Words>
  <Application>Microsoft Office PowerPoint</Application>
  <PresentationFormat>Widescreen</PresentationFormat>
  <Paragraphs>48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Cambria</vt:lpstr>
      <vt:lpstr>Eras Bold ITC</vt:lpstr>
      <vt:lpstr>Times New Roman</vt:lpstr>
      <vt:lpstr>Trajan Pro 3</vt:lpstr>
      <vt:lpstr>Wingdings</vt:lpstr>
      <vt:lpstr>Office Theme</vt:lpstr>
      <vt:lpstr>“Alexander Hamilton” &amp; Greek Tragic Performance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“Alexander Hamilton” &amp; Greek Tragic Performance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Self-Introduction Voice Thread</dc:title>
  <dc:creator>Robert Groves</dc:creator>
  <cp:lastModifiedBy>Groves, Robert - (groves)</cp:lastModifiedBy>
  <cp:revision>513</cp:revision>
  <dcterms:created xsi:type="dcterms:W3CDTF">2018-08-16T17:03:47Z</dcterms:created>
  <dcterms:modified xsi:type="dcterms:W3CDTF">2022-03-24T16:56:08Z</dcterms:modified>
</cp:coreProperties>
</file>