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0" r:id="rId4"/>
    <p:sldId id="257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03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7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47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447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695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37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4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717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70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521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87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80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04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58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36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96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65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08C042-2158-4CD5-8DAC-68A9803DDD86}" type="datetimeFigureOut">
              <a:rPr lang="en-CA" smtClean="0"/>
              <a:t>2022-03-23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16759-9E75-4D0E-BD78-4F91E89AD8C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723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F10-84B1-4CBC-BF92-FAA150DB2F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Theodotus</a:t>
            </a:r>
            <a:r>
              <a:rPr lang="en-CA" dirty="0"/>
              <a:t>’ Reimagined Biblical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F74E9-113B-4DEF-AFE2-51F433911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Benjamin Nikota</a:t>
            </a:r>
          </a:p>
          <a:p>
            <a:r>
              <a:rPr lang="en-CA" dirty="0"/>
              <a:t>New York university</a:t>
            </a:r>
          </a:p>
          <a:p>
            <a:r>
              <a:rPr lang="en-CA" dirty="0"/>
              <a:t>Ancient Judaism regional seminar 2022</a:t>
            </a:r>
          </a:p>
        </p:txBody>
      </p:sp>
    </p:spTree>
    <p:extLst>
      <p:ext uri="{BB962C8B-B14F-4D97-AF65-F5344CB8AC3E}">
        <p14:creationId xmlns:p14="http://schemas.microsoft.com/office/powerpoint/2010/main" val="256174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3539-0B5E-4EF7-8905-B8B7F88A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Historical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15FCC-CA64-4010-8F32-9D99D715B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When and Where </a:t>
            </a:r>
            <a:r>
              <a:rPr lang="en-CA" dirty="0" err="1"/>
              <a:t>Theodotus</a:t>
            </a:r>
            <a:r>
              <a:rPr lang="en-CA" dirty="0"/>
              <a:t> Wrote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D200C-1CED-4B83-80C7-72FCCB437D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Chronology is disputed, but probably sometime in the 2</a:t>
            </a:r>
            <a:r>
              <a:rPr lang="en-CA" baseline="30000" dirty="0"/>
              <a:t>nd</a:t>
            </a:r>
            <a:r>
              <a:rPr lang="en-CA" dirty="0"/>
              <a:t> century BCE</a:t>
            </a:r>
          </a:p>
          <a:p>
            <a:r>
              <a:rPr lang="en-CA" dirty="0"/>
              <a:t>One school of thought: mid 1</a:t>
            </a:r>
            <a:r>
              <a:rPr lang="en-CA" baseline="30000" dirty="0"/>
              <a:t>st</a:t>
            </a:r>
            <a:r>
              <a:rPr lang="en-CA" dirty="0"/>
              <a:t> century BCE</a:t>
            </a:r>
          </a:p>
          <a:p>
            <a:r>
              <a:rPr lang="en-CA" dirty="0"/>
              <a:t>Other school of thought, later: Reign of John Hyrcanus (129-107 BCE)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27358-955D-4189-9517-2BC3858B2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Expansion of the Hasmonean Kingdom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8FEEEC-1DB0-4B4A-8BDB-3E337F7B89F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60" y="2514600"/>
            <a:ext cx="2931817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1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E883-C7A4-42FC-B94D-145307B41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Shechemites</a:t>
            </a:r>
            <a:r>
              <a:rPr lang="en-CA" dirty="0"/>
              <a:t> as Homeric Cyclopes: What’s so Cyclopean About Them?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7A22B-BC9E-4358-A9FE-F48E6E7E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2" y="2268591"/>
            <a:ext cx="4396338" cy="576262"/>
          </a:xfrm>
        </p:spPr>
        <p:txBody>
          <a:bodyPr/>
          <a:lstStyle/>
          <a:p>
            <a:r>
              <a:rPr lang="en-CA" dirty="0"/>
              <a:t>In What Ways are the </a:t>
            </a:r>
            <a:r>
              <a:rPr lang="en-CA" dirty="0" err="1"/>
              <a:t>Shechemites</a:t>
            </a:r>
            <a:r>
              <a:rPr lang="en-CA" dirty="0"/>
              <a:t> portrayed as Cyclopes?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A68C3-355D-4D4F-8EB8-D49E7BA95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4738" y="2844853"/>
            <a:ext cx="4396339" cy="374173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They are wicked and mistreat their guests</a:t>
            </a:r>
          </a:p>
          <a:p>
            <a:pPr lvl="1"/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…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οὐ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γὰρ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ἔτιον</a:t>
            </a:r>
            <a:b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εἰς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α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ὐτοὺς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ὅστις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κε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μόλοι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κα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κὸς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οὐδὲ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μὲν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ἐσθλός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·</a:t>
            </a:r>
            <a:endParaRPr lang="en-CA" dirty="0"/>
          </a:p>
          <a:p>
            <a:r>
              <a:rPr lang="en-CA" dirty="0"/>
              <a:t>They lack law and justice:</a:t>
            </a:r>
          </a:p>
          <a:p>
            <a:pPr lvl="1"/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οὐδὲ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δίκ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ας ἐδίκαζον ἀνὰ πτόλιν οὐδὲ θέμιστας ·</a:t>
            </a:r>
            <a:endParaRPr lang="en-CA" dirty="0"/>
          </a:p>
          <a:p>
            <a:r>
              <a:rPr lang="en-CA" dirty="0"/>
              <a:t>They are violent:</a:t>
            </a:r>
          </a:p>
          <a:p>
            <a:pPr lvl="1"/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λοίγι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α δ᾽ ὠρώρει τοῖσιν μεμελημένα ἔργα</a:t>
            </a:r>
            <a:endParaRPr lang="en-CA" dirty="0"/>
          </a:p>
          <a:p>
            <a:r>
              <a:rPr lang="en-CA" dirty="0"/>
              <a:t>They are (possibly) Shepherds</a:t>
            </a:r>
          </a:p>
          <a:p>
            <a:pPr lvl="1"/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π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οιμενόφι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π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τόλιν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ἤλυθ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᾽ ᾽Ια</a:t>
            </a:r>
            <a:r>
              <a:rPr lang="en-CA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κὼ</a:t>
            </a:r>
            <a:r>
              <a:rPr lang="en-CA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β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B2B88-86FD-4560-9FF2-600123FF2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951608"/>
            <a:ext cx="4396339" cy="576262"/>
          </a:xfrm>
        </p:spPr>
        <p:txBody>
          <a:bodyPr/>
          <a:lstStyle/>
          <a:p>
            <a:r>
              <a:rPr lang="en-CA" dirty="0"/>
              <a:t>Obligatory Cyclopes Image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025733-FC82-4325-B4CA-44543599CF4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849" y="3093117"/>
            <a:ext cx="3901440" cy="25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4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58FE-94BD-4C55-82FE-026EC004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Theodotus</a:t>
            </a:r>
            <a:r>
              <a:rPr lang="en-CA" dirty="0"/>
              <a:t>’ Description of the City of Shechem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151AB-70CF-4199-9977-2BF0882FD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Greek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B79D7-A69D-4E15-808C-39C5397DA3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ἡ δ᾽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ἄρ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᾽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ἔην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ἀγ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αθή τε καὶ </a:t>
            </a:r>
            <a:r>
              <a:rPr lang="en-CA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αἰγινόμος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 </a:t>
            </a:r>
            <a:r>
              <a:rPr lang="en-CA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ὐδρηλή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οὐδὲ μὲν ἔσκεν ὁδὸς </a:t>
            </a:r>
            <a:r>
              <a:rPr lang="en-CA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δολιχὴ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πόλιν εἰσαφικέσθαι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ἀγρόθεν, οὐδέ ποτε δρία λαχνήεντα πονεῦσιν.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ἐξ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αυτῆς δὲ μάλ᾽ ἄγχι δύ᾽ οὔρεα φαίνετ᾽ ἐρυμνά,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ποίης τε πλήθοντα καὶ ὕλησ· τῶν δὲ μεσηγὺ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ἀτραπιτὸς τέτμηται †ἀραιή αὐλῶπισ† ἔνθ᾿ ἑτέρωθι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ἡ διερὴ Σικίμων καταφαίνεται, ἱερὸν ἄστυ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νέρθεν ὑπὸ ῥίζηι δεδμημένον, ἀμφὶ δὲ τεῖχος</a:t>
            </a:r>
            <a:br>
              <a:rPr lang="en-CA" dirty="0"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λισσόν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 ὑπώρειαν &lt;δ᾽&gt; ὑποδέδρομεν αἴποθεν ἕρκος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BCB3B-3A01-49C8-A88E-578359E20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Translation (Holladay)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AA1D6-3B5A-473F-867B-69CB58A04B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Now thus the land was indeed fertile, browsed by goats and well-watered,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Neither was it a long way to enter the city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From the country. Nor were there ever dense thickets for labourers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And out of it very near two mountains appear quite steep,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Full of grass and tress. And between them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Is cut a path, a narrow hollow; and on the other side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living (city of) Shechem appears, a holy city,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Built below at the base (of the mountain), and around (the city) a smooth wall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Running (in) under the foot of the mountain, on high, a defensive enclosure.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103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22FB-E323-479D-A364-68550285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Shepherds and Farmers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4169B-1950-4775-9A4D-F6A97032E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From </a:t>
            </a:r>
            <a:r>
              <a:rPr lang="en-CA" dirty="0" err="1"/>
              <a:t>Theodotus</a:t>
            </a:r>
            <a:r>
              <a:rPr lang="en-CA" dirty="0"/>
              <a:t>’ Text: Professional Designations of Biblical Characters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DDD24-B90C-4116-B7B4-49FB8C1045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“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Ἐντθένδε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ξένε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 π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οιμενόφι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π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τόλιν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ἤλυθ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᾽ ᾽Ια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κὼ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β”</a:t>
            </a:r>
          </a:p>
          <a:p>
            <a:pPr lvl="1"/>
            <a:r>
              <a:rPr lang="en-CA" dirty="0">
                <a:latin typeface="Times New Roman" panose="02020603050405020304" pitchFamily="18" charset="0"/>
                <a:ea typeface="Yu Mincho" panose="02020400000000000000" pitchFamily="18" charset="-128"/>
              </a:rPr>
              <a:t>From there, stranger” to the shepherds’ city came Jacob</a:t>
            </a:r>
          </a:p>
          <a:p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καὶ α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ὐτὸν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μὲν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τὸν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᾽Ια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κὼ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β γεωμορεῖν, τοὺς δὲ υἱοὺς αὐτοῦ ἕνδεκα τὸν ἀριθμὸν ὄντας ποιμαίνειν, τὴν δὲ θυγατέρα Δείναν καὶ τὰς γυναῖκας ἐριουργεῖν</a:t>
            </a:r>
          </a:p>
          <a:p>
            <a:pPr lvl="1"/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Jacob himself was a farmer but his eleven sons were shepherds. And his daughter Dinah and his wives worked in wool.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D70FB-7B3A-438B-B282-E3F63C52C2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Cain and Abel, Titian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F8F9FD-D8F9-41D8-BC8B-BBB5423971F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78" y="2514600"/>
            <a:ext cx="3603581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8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58FE-94BD-4C55-82FE-026EC004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Theodotus</a:t>
            </a:r>
            <a:r>
              <a:rPr lang="en-CA" dirty="0"/>
              <a:t>’ Description of the City of Shechem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151AB-70CF-4199-9977-2BF0882FD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Greek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B79D7-A69D-4E15-808C-39C5397DA3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ἡ δ᾽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ἄρ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᾽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ἔην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ἀγ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αθή τε καὶ </a:t>
            </a:r>
            <a:r>
              <a:rPr lang="en-CA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αἰγινόμος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 </a:t>
            </a:r>
            <a:r>
              <a:rPr lang="en-CA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ὐδρηλή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οὐδὲ μὲν ἔσκεν ὁδὸς </a:t>
            </a:r>
            <a:r>
              <a:rPr lang="en-CA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δολιχὴ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πόλιν εἰσαφικέσθαι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ἀγρόθεν, οὐδέ ποτε δρία λαχνήεντα πονεῦσιν.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ἐξ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αυτῆς δὲ μάλ᾽ ἄγχι δύ᾽ οὔρεα φαίνετ᾽ ἐρυμνά,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ποίης τε πλήθοντα καὶ ὕλησ· τῶν δὲ μεσηγὺ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ἀτραπιτὸς τέτμηται †ἀραιή αὐλῶπισ† ἔνθ᾿ ἑτέρωθι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ἡ διερὴ Σικίμων καταφαίνεται, </a:t>
            </a:r>
            <a:r>
              <a:rPr lang="en-CA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ἱερὸν ἄστυ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νέρθεν ὑπὸ ῥίζηι δεδμημένον, ἀμφὶ δὲ τεῖχος</a:t>
            </a:r>
            <a:br>
              <a:rPr lang="en-CA" dirty="0"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λισσόν</a:t>
            </a: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 ὑπώρειαν &lt;δ᾽&gt; ὑποδέδρομεν αἴποθεν ἕρκος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BCB3B-3A01-49C8-A88E-578359E20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Translation (Holladay)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AA1D6-3B5A-473F-867B-69CB58A04B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Now thus the land was indeed fertile, browsed by goats and well-watered,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Neither was it a long way to enter the city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From the country. Nor were there ever dense thickets for labourers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And out of it very near two mountains appear quite steep,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Full of grass and tress. And between them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Is cut a path, a narrow hollow; and on the other side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living (city of) Shechem appears, a holy city,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Built below at the base (of the mountain), and around (the city) a smooth wall</a:t>
            </a:r>
            <a:b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</a:br>
            <a:r>
              <a:rPr lang="en-CA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Running (in) under the foot of the mountain, on high, a defensive enclosure.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06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6324-E1C4-481B-8C60-DB544DE0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Theodotus</a:t>
            </a:r>
            <a:r>
              <a:rPr lang="en-CA" dirty="0"/>
              <a:t>’ Description of Syria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992BA-D71C-43B7-AE97-D33E99B27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Greek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CF13A-5EB3-4EA5-A3C4-9D293F07B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092" y="2507296"/>
            <a:ext cx="4939348" cy="4282440"/>
          </a:xfrm>
        </p:spPr>
        <p:txBody>
          <a:bodyPr>
            <a:normAutofit fontScale="92500" lnSpcReduction="10000"/>
          </a:bodyPr>
          <a:lstStyle/>
          <a:p>
            <a:pPr marL="457200"/>
            <a: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᾽Ια</a:t>
            </a:r>
            <a:r>
              <a:rPr lang="en-C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κὼ</a:t>
            </a:r>
            <a: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 </a:t>
            </a:r>
            <a:r>
              <a:rPr lang="en-C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Συρίην</a:t>
            </a:r>
            <a: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κτηνοτρόφον ἷκτο καὶ εὐρὺ</a:t>
            </a:r>
            <a:b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ῥεῖθρον ᾽Εϋφρήταο λίπεν ποταμοῦ κελάδοντοσ·</a:t>
            </a:r>
            <a:b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ἤλυθε γὰρ κἀκεῖθι λιπὼν δριμεῖαν ἐνιπὴν</a:t>
            </a:r>
            <a:b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αὐτοκασιγνήτοιο, πρόφρων &lt;δ᾿&gt; ὑπέδεκτο δόμονδε</a:t>
            </a:r>
            <a:b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Λάβαν, ὅς οἱ ἔην μὲν ἀνεψιός, ἀλλὰ τότ᾽ οἶος</a:t>
            </a:r>
            <a:b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ἤνασσε&lt;ν&gt; Συρίης</a:t>
            </a:r>
            <a:r>
              <a:rPr lang="en-C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†νεηγενὲς αἷμα λελογχώς.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37864-D9E2-4827-A193-44EBB3C72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4" y="1269366"/>
            <a:ext cx="4396339" cy="576262"/>
          </a:xfrm>
        </p:spPr>
        <p:txBody>
          <a:bodyPr/>
          <a:lstStyle/>
          <a:p>
            <a:r>
              <a:rPr lang="en-CA" dirty="0"/>
              <a:t>Translation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C7BB0-D2E8-48C4-A5F6-19F37B115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4" y="1909762"/>
            <a:ext cx="4396339" cy="3741738"/>
          </a:xfrm>
        </p:spPr>
        <p:txBody>
          <a:bodyPr>
            <a:normAutofit fontScale="92500" lnSpcReduction="10000"/>
          </a:bodyPr>
          <a:lstStyle/>
          <a:p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“Jacob came to Syria rich in cattle, and the wide</a:t>
            </a:r>
            <a:b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Stream of the Euphrates he left behind, a roaring river.</a:t>
            </a:r>
            <a:b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he also went there, having left the bitter rebuke</a:t>
            </a:r>
            <a:b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his own brother. Graciously did Laban receive him into his home</a:t>
            </a:r>
            <a:b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Laban, who was his own cousin, but at that time alone</a:t>
            </a:r>
            <a:b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 he rule over Syria, having acquired newborn blood.</a:t>
            </a:r>
            <a:br>
              <a:rPr lang="en-C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1738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3012</TotalTime>
  <Words>847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Ion</vt:lpstr>
      <vt:lpstr>Theodotus’ Reimagined Biblical World</vt:lpstr>
      <vt:lpstr>Some Historical Context</vt:lpstr>
      <vt:lpstr>Shechemites as Homeric Cyclopes: What’s so Cyclopean About Them?</vt:lpstr>
      <vt:lpstr>Theodotus’ Description of the City of Shechem</vt:lpstr>
      <vt:lpstr>Shepherds and Farmers</vt:lpstr>
      <vt:lpstr>Theodotus’ Description of the City of Shechem</vt:lpstr>
      <vt:lpstr>Theodotus’ Description of Syria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Theodotus’ Reimagined Biblical World</dc:title>
  <dc:creator>Benjamin Nikota</dc:creator>
  <cp:lastModifiedBy>Benjamin Nikota</cp:lastModifiedBy>
  <cp:revision>16</cp:revision>
  <dcterms:created xsi:type="dcterms:W3CDTF">2022-01-17T17:12:34Z</dcterms:created>
  <dcterms:modified xsi:type="dcterms:W3CDTF">2022-03-24T17:01:58Z</dcterms:modified>
</cp:coreProperties>
</file>