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2"/>
  </p:notesMasterIdLst>
  <p:sldIdLst>
    <p:sldId id="256" r:id="rId2"/>
    <p:sldId id="266" r:id="rId3"/>
    <p:sldId id="264" r:id="rId4"/>
    <p:sldId id="258" r:id="rId5"/>
    <p:sldId id="260" r:id="rId6"/>
    <p:sldId id="259" r:id="rId7"/>
    <p:sldId id="261" r:id="rId8"/>
    <p:sldId id="262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>
        <p:scale>
          <a:sx n="120" d="100"/>
          <a:sy n="120" d="100"/>
        </p:scale>
        <p:origin x="-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9844A-CF7A-9B49-AE3F-36820EB9A356}" type="datetimeFigureOut">
              <a:rPr lang="en-US" smtClean="0"/>
              <a:t>3/23/22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AE4C8-351E-4448-8A42-0371B93D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E4C8-351E-4448-8A42-0371B93D5E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0DAA-B642-3941-A0F2-A7D01EF3B0D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D592874-C9A7-654A-92BA-4BF780686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0DAA-B642-3941-A0F2-A7D01EF3B0D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D592874-C9A7-654A-92BA-4BF780686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0DAA-B642-3941-A0F2-A7D01EF3B0D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D592874-C9A7-654A-92BA-4BF780686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0DAA-B642-3941-A0F2-A7D01EF3B0D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D592874-C9A7-654A-92BA-4BF780686D3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0DAA-B642-3941-A0F2-A7D01EF3B0D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D592874-C9A7-654A-92BA-4BF780686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0DAA-B642-3941-A0F2-A7D01EF3B0D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2874-C9A7-654A-92BA-4BF780686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0DAA-B642-3941-A0F2-A7D01EF3B0D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2874-C9A7-654A-92BA-4BF780686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0DAA-B642-3941-A0F2-A7D01EF3B0D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2874-C9A7-654A-92BA-4BF780686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BE80DAA-B642-3941-A0F2-A7D01EF3B0D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D592874-C9A7-654A-92BA-4BF780686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0DAA-B642-3941-A0F2-A7D01EF3B0D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2874-C9A7-654A-92BA-4BF780686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0DAA-B642-3941-A0F2-A7D01EF3B0D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D592874-C9A7-654A-92BA-4BF780686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0DAA-B642-3941-A0F2-A7D01EF3B0D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2874-C9A7-654A-92BA-4BF780686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0DAA-B642-3941-A0F2-A7D01EF3B0D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2874-C9A7-654A-92BA-4BF780686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0DAA-B642-3941-A0F2-A7D01EF3B0D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2874-C9A7-654A-92BA-4BF780686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0DAA-B642-3941-A0F2-A7D01EF3B0D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2874-C9A7-654A-92BA-4BF780686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0DAA-B642-3941-A0F2-A7D01EF3B0D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2874-C9A7-654A-92BA-4BF780686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0DAA-B642-3941-A0F2-A7D01EF3B0D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2874-C9A7-654A-92BA-4BF780686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80DAA-B642-3941-A0F2-A7D01EF3B0D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92874-C9A7-654A-92BA-4BF78068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9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935" y="1275907"/>
            <a:ext cx="8495414" cy="3118132"/>
          </a:xfrm>
        </p:spPr>
        <p:txBody>
          <a:bodyPr>
            <a:normAutofit/>
          </a:bodyPr>
          <a:lstStyle/>
          <a:p>
            <a:r>
              <a:rPr lang="en-US" sz="2800" b="1" dirty="0"/>
              <a:t>Philip Francis </a:t>
            </a:r>
            <a:r>
              <a:rPr lang="en-US" sz="2800" b="1" dirty="0" err="1"/>
              <a:t>Wooby</a:t>
            </a:r>
            <a:r>
              <a:rPr lang="en-US" sz="2800" b="1" dirty="0"/>
              <a:t>, (1922-2017): The First African American in the School of Classical Studies and Archaeology at the American Academy in Rome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1" y="4603897"/>
            <a:ext cx="8516841" cy="152045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Michele Valerie </a:t>
            </a:r>
            <a:r>
              <a:rPr lang="en-US" sz="2400" dirty="0" err="1" smtClean="0"/>
              <a:t>Ronnick</a:t>
            </a:r>
            <a:endParaRPr lang="en-US" sz="2400" dirty="0" smtClean="0"/>
          </a:p>
          <a:p>
            <a:r>
              <a:rPr lang="en-US" sz="2400" dirty="0" smtClean="0"/>
              <a:t>Session 10, Section </a:t>
            </a:r>
            <a:r>
              <a:rPr lang="en-US" sz="2400" dirty="0" smtClean="0"/>
              <a:t>E,  </a:t>
            </a:r>
            <a:r>
              <a:rPr lang="en-US" sz="2400" dirty="0" smtClean="0"/>
              <a:t>CAMWS, </a:t>
            </a:r>
            <a:r>
              <a:rPr lang="en-US" sz="2400" dirty="0" smtClean="0"/>
              <a:t>26 March </a:t>
            </a:r>
            <a:r>
              <a:rPr lang="en-US" sz="2400" dirty="0" smtClean="0"/>
              <a:t>2022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16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2216" y="24713"/>
            <a:ext cx="3109783" cy="6685006"/>
          </a:xfrm>
          <a:pattFill prst="pct70">
            <a:fgClr>
              <a:schemeClr val="accent6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</p:spPr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71" y="24713"/>
            <a:ext cx="9082216" cy="6685006"/>
          </a:xfrm>
          <a:solidFill>
            <a:schemeClr val="bg2">
              <a:lumMod val="60000"/>
              <a:lumOff val="40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" y="2477340"/>
            <a:ext cx="3786721" cy="3678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671" y="723014"/>
            <a:ext cx="31381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Timothy Moore, 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John &amp; Penelope Biggs Distinguished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Professor of 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Classics, Washington University in St, Louis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1600" b="1" dirty="0">
              <a:latin typeface="Arial" charset="0"/>
              <a:ea typeface="Arial" charset="0"/>
              <a:cs typeface="Arial" charset="0"/>
            </a:endParaRPr>
          </a:p>
          <a:p>
            <a:endParaRPr lang="en-US" sz="16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Philip Francis </a:t>
            </a:r>
            <a:r>
              <a:rPr lang="en-US" sz="1600" b="1" dirty="0" err="1" smtClean="0">
                <a:latin typeface="Arial" charset="0"/>
                <a:ea typeface="Arial" charset="0"/>
                <a:cs typeface="Arial" charset="0"/>
              </a:rPr>
              <a:t>Wooby</a:t>
            </a: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9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 Francis </a:t>
            </a:r>
            <a:r>
              <a:rPr lang="en-US" dirty="0" err="1" smtClean="0"/>
              <a:t>Wooby</a:t>
            </a:r>
            <a:r>
              <a:rPr lang="en-US" dirty="0" smtClean="0"/>
              <a:t> (1922-2017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dirty="0" smtClean="0"/>
              <a:t>Archives, </a:t>
            </a:r>
            <a:r>
              <a:rPr lang="en-US" dirty="0" smtClean="0"/>
              <a:t>Millersville University.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98" y="1924493"/>
            <a:ext cx="3788688" cy="4933507"/>
          </a:xfrm>
        </p:spPr>
      </p:pic>
    </p:spTree>
    <p:extLst>
      <p:ext uri="{BB962C8B-B14F-4D97-AF65-F5344CB8AC3E}">
        <p14:creationId xmlns:p14="http://schemas.microsoft.com/office/powerpoint/2010/main" val="20224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FFFF00"/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10" y="1967022"/>
            <a:ext cx="1440337" cy="393034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1941 Draft Card while </a:t>
            </a:r>
            <a:r>
              <a:rPr lang="en-US" sz="2000" dirty="0" smtClean="0">
                <a:solidFill>
                  <a:schemeClr val="bg1"/>
                </a:solidFill>
              </a:rPr>
              <a:t>with the </a:t>
            </a:r>
            <a:r>
              <a:rPr lang="en-US" sz="2000" dirty="0" err="1" smtClean="0">
                <a:solidFill>
                  <a:schemeClr val="bg1"/>
                </a:solidFill>
              </a:rPr>
              <a:t>Techny</a:t>
            </a:r>
            <a:r>
              <a:rPr lang="en-US" sz="2000" dirty="0" smtClean="0">
                <a:solidFill>
                  <a:schemeClr val="bg1"/>
                </a:solidFill>
              </a:rPr>
              <a:t> Brothers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47" y="0"/>
            <a:ext cx="9760689" cy="6488701"/>
          </a:xfrm>
        </p:spPr>
      </p:pic>
    </p:spTree>
    <p:extLst>
      <p:ext uri="{BB962C8B-B14F-4D97-AF65-F5344CB8AC3E}">
        <p14:creationId xmlns:p14="http://schemas.microsoft.com/office/powerpoint/2010/main" val="664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97" y="545924"/>
            <a:ext cx="2275686" cy="5906531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St. John’s University, Collegeville, Minnesota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err="1" smtClean="0">
                <a:solidFill>
                  <a:schemeClr val="bg1"/>
                </a:solidFill>
              </a:rPr>
              <a:t>Wooby</a:t>
            </a:r>
            <a:r>
              <a:rPr lang="en-US" sz="2400" b="1" dirty="0" smtClean="0">
                <a:solidFill>
                  <a:schemeClr val="bg1"/>
                </a:solidFill>
              </a:rPr>
              <a:t> is 4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</a:rPr>
              <a:t> from the left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</a:rPr>
              <a:t>pril 16, 1945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83" y="627321"/>
            <a:ext cx="8485769" cy="5825134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590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>
              <a:lumMod val="75000"/>
            </a:schemeClr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2278636" cy="4188642"/>
          </a:xfrm>
        </p:spPr>
        <p:txBody>
          <a:bodyPr>
            <a:noAutofit/>
          </a:bodyPr>
          <a:lstStyle/>
          <a:p>
            <a:r>
              <a:rPr lang="en-US" sz="2400" i="1" dirty="0"/>
              <a:t>The Centennial Directory of the American Academy </a:t>
            </a:r>
            <a:r>
              <a:rPr lang="en-US" sz="2400" i="1" dirty="0" smtClean="0"/>
              <a:t>in Rome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smtClean="0"/>
              <a:t>New York,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 smtClean="0"/>
              <a:t>Academy, 1995</a:t>
            </a:r>
            <a:r>
              <a:rPr lang="en-US" sz="2400" dirty="0"/>
              <a:t>)</a:t>
            </a:r>
            <a:r>
              <a:rPr lang="en-US" sz="2400" dirty="0" smtClean="0"/>
              <a:t> p. 335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12" y="-1006549"/>
            <a:ext cx="8515816" cy="6935055"/>
          </a:xfrm>
        </p:spPr>
      </p:pic>
    </p:spTree>
    <p:extLst>
      <p:ext uri="{BB962C8B-B14F-4D97-AF65-F5344CB8AC3E}">
        <p14:creationId xmlns:p14="http://schemas.microsoft.com/office/powerpoint/2010/main" val="11300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93000">
              <a:schemeClr val="accent6">
                <a:lumMod val="97000"/>
                <a:lumOff val="3000"/>
              </a:schemeClr>
            </a:gs>
            <a:gs pos="100000">
              <a:srgbClr val="FF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164387"/>
            <a:ext cx="2730699" cy="61542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“Mr. </a:t>
            </a:r>
            <a:r>
              <a:rPr lang="en-US" sz="2800" dirty="0" err="1" smtClean="0"/>
              <a:t>Wooby</a:t>
            </a:r>
            <a:r>
              <a:rPr lang="en-US" sz="2800" dirty="0" smtClean="0"/>
              <a:t> Speaks His Piece,”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/>
              <a:t>The </a:t>
            </a:r>
            <a:r>
              <a:rPr lang="en-US" sz="2800" i="1" dirty="0"/>
              <a:t>Hilltop</a:t>
            </a:r>
            <a:r>
              <a:rPr lang="en-US" sz="2800" dirty="0" smtClean="0"/>
              <a:t>,</a:t>
            </a:r>
            <a:r>
              <a:rPr lang="en-US" sz="2800" dirty="0"/>
              <a:t> Howard </a:t>
            </a:r>
            <a:r>
              <a:rPr lang="en-US" sz="2800" dirty="0" smtClean="0"/>
              <a:t>University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200" dirty="0" smtClean="0"/>
              <a:t>Cathy </a:t>
            </a:r>
            <a:r>
              <a:rPr lang="en-US" sz="2200" dirty="0"/>
              <a:t>Porter,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staff </a:t>
            </a:r>
            <a:r>
              <a:rPr lang="en-US" sz="2200" dirty="0"/>
              <a:t>artist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800" dirty="0" smtClean="0"/>
              <a:t>(10 April 1956): 5  </a:t>
            </a:r>
            <a:br>
              <a:rPr lang="en-US" sz="1800" dirty="0" smtClean="0"/>
            </a:b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07" y="0"/>
            <a:ext cx="6018028" cy="7049471"/>
          </a:xfrm>
        </p:spPr>
      </p:pic>
    </p:spTree>
    <p:extLst>
      <p:ext uri="{BB962C8B-B14F-4D97-AF65-F5344CB8AC3E}">
        <p14:creationId xmlns:p14="http://schemas.microsoft.com/office/powerpoint/2010/main" val="11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135924"/>
            <a:ext cx="3286197" cy="6227805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chemeClr val="bg1"/>
                </a:solidFill>
              </a:rPr>
              <a:t>Nuntius</a:t>
            </a:r>
            <a:r>
              <a:rPr lang="en-US" b="1" dirty="0" smtClean="0">
                <a:solidFill>
                  <a:schemeClr val="bg1"/>
                </a:solidFill>
              </a:rPr>
              <a:t>, Eta Sigma Phi’s 39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National Convention, Buffalo, NY 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1 April 1966) </a:t>
            </a:r>
            <a:r>
              <a:rPr lang="en-US" b="1" dirty="0" smtClean="0">
                <a:solidFill>
                  <a:schemeClr val="bg1"/>
                </a:solidFill>
              </a:rPr>
              <a:t>Hosted by </a:t>
            </a:r>
            <a:r>
              <a:rPr lang="en-US" b="1" dirty="0" err="1" smtClean="0">
                <a:solidFill>
                  <a:schemeClr val="bg1"/>
                </a:solidFill>
              </a:rPr>
              <a:t>Canisius</a:t>
            </a:r>
            <a:r>
              <a:rPr lang="en-US" b="1" dirty="0" smtClean="0">
                <a:solidFill>
                  <a:schemeClr val="bg1"/>
                </a:solidFill>
              </a:rPr>
              <a:t> College &amp; </a:t>
            </a:r>
            <a:r>
              <a:rPr lang="en-US" b="1" dirty="0" smtClean="0">
                <a:solidFill>
                  <a:schemeClr val="bg1"/>
                </a:solidFill>
              </a:rPr>
              <a:t>by Professor </a:t>
            </a:r>
            <a:r>
              <a:rPr lang="en-US" b="1" dirty="0" smtClean="0">
                <a:solidFill>
                  <a:schemeClr val="bg1"/>
                </a:solidFill>
              </a:rPr>
              <a:t>Philip F. </a:t>
            </a:r>
            <a:r>
              <a:rPr lang="en-US" b="1" dirty="0" err="1" smtClean="0">
                <a:solidFill>
                  <a:schemeClr val="bg1"/>
                </a:solidFill>
              </a:rPr>
              <a:t>Wooby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12" y="0"/>
            <a:ext cx="6833220" cy="7426411"/>
          </a:xfrm>
        </p:spPr>
      </p:pic>
    </p:spTree>
    <p:extLst>
      <p:ext uri="{BB962C8B-B14F-4D97-AF65-F5344CB8AC3E}">
        <p14:creationId xmlns:p14="http://schemas.microsoft.com/office/powerpoint/2010/main" val="20010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44" y="271849"/>
            <a:ext cx="3534032" cy="6042454"/>
          </a:xfrm>
          <a:blipFill>
            <a:blip r:embed="rId2"/>
            <a:tile tx="0" ty="0" sx="100000" sy="100000" flip="none" algn="tl"/>
          </a:blipFill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/>
              <a:t>Classics Club, Millersville, </a:t>
            </a:r>
            <a:r>
              <a:rPr lang="en-US" dirty="0" smtClean="0"/>
              <a:t>1972.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690" dirty="0" smtClean="0"/>
              <a:t>Professor </a:t>
            </a:r>
            <a:r>
              <a:rPr lang="en-US" sz="2690" dirty="0" err="1" smtClean="0"/>
              <a:t>Wooby</a:t>
            </a:r>
            <a:r>
              <a:rPr lang="en-US" sz="2690" dirty="0" smtClean="0"/>
              <a:t> is standing on the far </a:t>
            </a:r>
            <a:r>
              <a:rPr lang="en-US" sz="2690" dirty="0" smtClean="0"/>
              <a:t>left.</a:t>
            </a:r>
            <a:endParaRPr lang="en-US" sz="269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32" y="271849"/>
            <a:ext cx="8489092" cy="6474940"/>
          </a:xfrm>
        </p:spPr>
      </p:pic>
    </p:spTree>
    <p:extLst>
      <p:ext uri="{BB962C8B-B14F-4D97-AF65-F5344CB8AC3E}">
        <p14:creationId xmlns:p14="http://schemas.microsoft.com/office/powerpoint/2010/main" val="32462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16000">
              <a:schemeClr val="accent3"/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541316"/>
          </a:xfrm>
        </p:spPr>
        <p:txBody>
          <a:bodyPr>
            <a:normAutofit/>
          </a:bodyPr>
          <a:lstStyle/>
          <a:p>
            <a:r>
              <a:rPr lang="en-US" sz="2400" i="1" dirty="0" err="1" smtClean="0"/>
              <a:t>Aulularia</a:t>
            </a:r>
            <a:r>
              <a:rPr lang="en-US" sz="2400" dirty="0" smtClean="0"/>
              <a:t> Cast Party,  Spring, 1988   </a:t>
            </a:r>
            <a:r>
              <a:rPr lang="en-US" sz="2050" dirty="0" smtClean="0"/>
              <a:t>(Courtesy  of Tim Moore)</a:t>
            </a:r>
            <a:endParaRPr lang="en-US" sz="205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73" y="1191802"/>
            <a:ext cx="9454210" cy="5666198"/>
          </a:xfrm>
        </p:spPr>
      </p:pic>
    </p:spTree>
    <p:extLst>
      <p:ext uri="{BB962C8B-B14F-4D97-AF65-F5344CB8AC3E}">
        <p14:creationId xmlns:p14="http://schemas.microsoft.com/office/powerpoint/2010/main" val="96338315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172</TotalTime>
  <Words>133</Words>
  <Application>Microsoft Macintosh PowerPoint</Application>
  <PresentationFormat>Widescreen</PresentationFormat>
  <Paragraphs>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Trebuchet MS</vt:lpstr>
      <vt:lpstr>Arial</vt:lpstr>
      <vt:lpstr>Berlin</vt:lpstr>
      <vt:lpstr>Philip Francis Wooby, (1922-2017): The First African American in the School of Classical Studies and Archaeology at the American Academy in Rome</vt:lpstr>
      <vt:lpstr>Philip Francis Wooby (1922-2017),  Archives, Millersville University.</vt:lpstr>
      <vt:lpstr>1941 Draft Card while with the Techny Brothers</vt:lpstr>
      <vt:lpstr>St. John’s University, Collegeville, Minnesota   Wooby is 4th from the left April 16, 1945</vt:lpstr>
      <vt:lpstr>The Centennial Directory of the American Academy in Rome     (New York,  The Academy, 1995) p. 335</vt:lpstr>
      <vt:lpstr>“Mr. Wooby Speaks His Piece,”  The Hilltop, Howard University     Cathy Porter,  staff artist (10 April 1956): 5   </vt:lpstr>
      <vt:lpstr>Nuntius, Eta Sigma Phi’s 39th National Convention, Buffalo, NY   (1 April 1966) Hosted by Canisius College &amp; by Professor Philip F. Wooby </vt:lpstr>
      <vt:lpstr>Classics Club, Millersville, 1972.   Professor Wooby is standing on the far left.</vt:lpstr>
      <vt:lpstr>Aulularia Cast Party,  Spring, 1988   (Courtesy  of Tim Moore)</vt:lpstr>
      <vt:lpstr>T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 Francis Wooby, (1922-2017): The First African American in the School of Classical Studies and Archaeology at the American Academy in Rome</dc:title>
  <dc:creator>Microsoft Office User</dc:creator>
  <cp:lastModifiedBy>Microsoft Office User</cp:lastModifiedBy>
  <cp:revision>27</cp:revision>
  <dcterms:created xsi:type="dcterms:W3CDTF">2022-03-22T18:49:35Z</dcterms:created>
  <dcterms:modified xsi:type="dcterms:W3CDTF">2022-03-23T21:02:55Z</dcterms:modified>
</cp:coreProperties>
</file>