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embeddedFontLst>
    <p:embeddedFont>
      <p:font typeface="Lato" panose="020F0502020204030203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db9a3e62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db9a3e62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db9a3e62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db9a3e62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e87e17761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e87e17761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db9a3e62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db9a3e62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e87e17761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e87e17761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e87e17761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e87e17761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db9a3e62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1db9a3e62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e87e1776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e87e17761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db9a3e62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db9a3e62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db9a3e629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db9a3e629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1fae91e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1fae91e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1db9a3e629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1db9a3e629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1db9a3e629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1db9a3e629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db9a3e6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1db9a3e6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1db9a3e629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1db9a3e629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db9a3e629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1db9a3e629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e87e17761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e87e17761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e87e17761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e87e17761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e87e17761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e87e17761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e87e17761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e87e17761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ede7995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ede7995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ede79950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ede79950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e87e17761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e87e17761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ZfDo3t3oO7hCXyRujKQytfyumQhe6hgWQC5ID5cV7Rw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cheshire@davidson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3831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From Cyclops to Polyphemus</a:t>
            </a:r>
            <a:endParaRPr sz="4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900"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en" sz="3900" b="0">
                <a:latin typeface="Lato"/>
                <a:ea typeface="Lato"/>
                <a:cs typeface="Lato"/>
                <a:sym typeface="Lato"/>
              </a:rPr>
              <a:t>nd Back Again</a:t>
            </a:r>
            <a:endParaRPr sz="54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623400" y="3670907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err="1">
                <a:solidFill>
                  <a:schemeClr val="dk1"/>
                </a:solidFill>
              </a:rPr>
              <a:t>Keyne</a:t>
            </a:r>
            <a:r>
              <a:rPr lang="en" sz="1600" dirty="0">
                <a:solidFill>
                  <a:schemeClr val="dk1"/>
                </a:solidFill>
              </a:rPr>
              <a:t> Cheshire						CAMWS 2022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</a:rPr>
              <a:t>Davidson College						</a:t>
            </a:r>
            <a:r>
              <a:rPr lang="en" sz="1600" dirty="0">
                <a:solidFill>
                  <a:schemeClr val="dk1"/>
                </a:solidFill>
                <a:hlinkClick r:id="rId3"/>
              </a:rPr>
              <a:t>Slides version here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 dirty="0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kecheshire@davidson.edu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Euripides, </a:t>
            </a:r>
            <a:r>
              <a:rPr lang="en" sz="2000" i="1"/>
              <a:t>Cyclops</a:t>
            </a:r>
            <a:r>
              <a:rPr lang="en" sz="2000"/>
              <a:t>, 457-463</a:t>
            </a:r>
            <a:endParaRPr sz="2000"/>
          </a:p>
        </p:txBody>
      </p:sp>
      <p:sp>
        <p:nvSpPr>
          <p:cNvPr id="110" name="Google Shape;110;p22"/>
          <p:cNvSpPr txBox="1"/>
          <p:nvPr/>
        </p:nvSpPr>
        <p:spPr>
          <a:xfrm>
            <a:off x="3659075" y="1365000"/>
            <a:ext cx="6811800" cy="24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...and then, when I see that it’s caught fire,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I’ll raise the heated stake, thrust it into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Cyclops’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melt that orb out with flame.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like a man building a ship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plies his drill with a twin thong,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I’ll whirl the firebrand in the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Cyclops’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gleaming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till I’ve dried up his sight!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22"/>
          <p:cNvSpPr txBox="1"/>
          <p:nvPr/>
        </p:nvSpPr>
        <p:spPr>
          <a:xfrm>
            <a:off x="74100" y="1365000"/>
            <a:ext cx="4497900" cy="24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κᾆθ᾽ ὅταν κεκαυμένον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ἴδω νιν, ἄρας θερμὸν ἐς μέσην βαλῶ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Κύκλωπος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ὄψιν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ὄμμα τ᾽ ἐκτήξω πυρί.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ναυπηγίαν δ᾽ ὡσεί τις ἁρμόζων ἀνὴρ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διπλοῖν χαλινοῖν τρύπανον κωπηλατεῖ,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οὕτω κυκλώσω δαλὸν ἐν φαεσφόρῳ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Κύκλωπος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ὄψει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καὶ συναυανῶ κόρας.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Euripides, </a:t>
            </a:r>
            <a:r>
              <a:rPr lang="en" sz="2000" i="1"/>
              <a:t>Cyclops</a:t>
            </a:r>
            <a:r>
              <a:rPr lang="en" sz="2000"/>
              <a:t>, 457-463</a:t>
            </a:r>
            <a:endParaRPr sz="2000"/>
          </a:p>
        </p:txBody>
      </p:sp>
      <p:sp>
        <p:nvSpPr>
          <p:cNvPr id="117" name="Google Shape;117;p23"/>
          <p:cNvSpPr txBox="1"/>
          <p:nvPr/>
        </p:nvSpPr>
        <p:spPr>
          <a:xfrm>
            <a:off x="3659075" y="1365000"/>
            <a:ext cx="6811800" cy="24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...and then, when I see that it’s caught fire,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I’ll raise the heated stake, thrust it into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Cyclops’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melt that orb out with flame.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like a man building a ship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plies his drill with a twin thong,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I’ll whirl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firebrand in the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Cyclops’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gleaming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till I’ve dried up his sight!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74100" y="1365000"/>
            <a:ext cx="4497900" cy="24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κᾆθ᾽ ὅταν κεκαυμένον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ἴδω νιν, ἄρας θερμὸν ἐς μέσην βαλῶ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Κύκλωπος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ὄψιν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ὄμμα τ᾽ ἐκτήξω πυρί.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ναυπηγίαν δ᾽ ὡσεί τις ἁρμόζων ἀνὴρ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διπλοῖν χαλινοῖν τρύπανον κωπηλατεῖ,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οὕτω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κυκλώσω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δαλὸν ἐν φαεσφόρῳ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Κύκλωπος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ὄψει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καὶ συναυανῶ κόρας.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9.403-404</a:t>
            </a:r>
            <a:endParaRPr sz="2000"/>
          </a:p>
        </p:txBody>
      </p:sp>
      <p:sp>
        <p:nvSpPr>
          <p:cNvPr id="124" name="Google Shape;124;p24"/>
          <p:cNvSpPr txBox="1"/>
          <p:nvPr/>
        </p:nvSpPr>
        <p:spPr>
          <a:xfrm>
            <a:off x="318150" y="1002325"/>
            <a:ext cx="8507700" cy="38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“τίπτε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τόσον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Πολύφημ᾽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ἀρημένος ὧδ᾽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ἐβόησας</a:t>
            </a:r>
            <a:endParaRPr sz="1600" u="sng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νύκτα δι᾽ ἀμβροσίην καὶ ἀύπνους ἄμμε τίθησθα;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“Why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much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Polyphemus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in distress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did you cry out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like that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the immortal night and keep us from sleeping?”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9.403-408</a:t>
            </a:r>
            <a:endParaRPr sz="2000"/>
          </a:p>
        </p:txBody>
      </p:sp>
      <p:sp>
        <p:nvSpPr>
          <p:cNvPr id="130" name="Google Shape;130;p25"/>
          <p:cNvSpPr txBox="1"/>
          <p:nvPr/>
        </p:nvSpPr>
        <p:spPr>
          <a:xfrm>
            <a:off x="318150" y="1002325"/>
            <a:ext cx="8507700" cy="38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“τίπτε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τόσον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Πολύφημ᾽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ἀρημένος ὧδ᾽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ἐβόησας</a:t>
            </a:r>
            <a:endParaRPr sz="1600" u="sng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νύκτα δι᾽ ἀμβροσίην καὶ ἀύπνους ἄμμε τίθησθα;</a:t>
            </a:r>
            <a:endParaRPr sz="1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ἦ μή τίς σευ μῆλα βροτῶν ἀέκοντος ἐλαύνει;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ἦ μή τίς σ᾽ αὐτὸν κτείνει δόλῳ ἠὲ βίηφιν;”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τοὺς δ᾽ αὖτ᾽ ἐξ ἄντρου προσέφη 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κρατερὸς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Πολύφημος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“ὦ φίλοι,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Οὖτίς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με κτείνει δόλῳ οὐδὲ βίηφιν.”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“Why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much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Polyphemus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in distress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did you cry out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like that</a:t>
            </a:r>
            <a:endParaRPr sz="1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the immortal night and keep us from sleeping?</a:t>
            </a:r>
            <a:endParaRPr sz="1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Surely nobody among mortals is stealing your flocks against your will?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Surely nobody is killing you yourself by trickery or force?”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from inside the cave mighty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Polyphemus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answered them,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‘Friends,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No-one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killing me by trickery, and not by might.’</a:t>
            </a:r>
            <a:r>
              <a:rPr lang="en" sz="1600">
                <a:solidFill>
                  <a:schemeClr val="dk1"/>
                </a:solidFill>
              </a:rPr>
              <a:t>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9.403-408</a:t>
            </a:r>
            <a:endParaRPr sz="2000"/>
          </a:p>
        </p:txBody>
      </p:sp>
      <p:sp>
        <p:nvSpPr>
          <p:cNvPr id="136" name="Google Shape;136;p26"/>
          <p:cNvSpPr txBox="1"/>
          <p:nvPr/>
        </p:nvSpPr>
        <p:spPr>
          <a:xfrm>
            <a:off x="318150" y="1002325"/>
            <a:ext cx="8507700" cy="38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“τίπτε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τόσον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Πολύφημ᾽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ἀρημένος ὧδ᾽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ἐβόησας</a:t>
            </a:r>
            <a:endParaRPr sz="1600" u="sng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νύκτα δι᾽ ἀμβροσίην καὶ ἀύπνους ἄμμε τίθησθα;</a:t>
            </a:r>
            <a:endParaRPr sz="1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ἦ μή τίς σευ μῆλα βροτῶν ἀέκοντος ἐλαύνει;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ἦ μή τίς σ᾽ αὐτὸν κτείνει δόλῳ ἠὲ βίηφιν;”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τοὺς δ᾽ αὖτ᾽ ἐξ ἄντρου προσέφη </a:t>
            </a:r>
            <a:r>
              <a:rPr lang="en" sz="16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κρατερὸς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Πολύφημος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“ὦ φίλοι,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Οὖτίς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με κτείνει δόλῳ </a:t>
            </a:r>
            <a:r>
              <a:rPr lang="en" sz="16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οὐδὲ βίηφιν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“Why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much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Polyphemus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in distress </a:t>
            </a:r>
            <a:r>
              <a:rPr lang="en" sz="1600" u="sng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did you cry out</a:t>
            </a: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like that</a:t>
            </a:r>
            <a:endParaRPr sz="1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through the immortal night and keep us from sleeping?</a:t>
            </a:r>
            <a:endParaRPr sz="16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Surely nobody among mortals is stealing your flocks against your will?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Surely nobody is killing you yourself by trickery or force?”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from inside the cave </a:t>
            </a:r>
            <a:r>
              <a:rPr lang="en" sz="16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mighty</a:t>
            </a:r>
            <a:r>
              <a:rPr lang="en" sz="1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Polyphemus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answered them,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‘Friends, </a:t>
            </a:r>
            <a:r>
              <a:rPr lang="en" sz="16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No-one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killing me by trickery, and </a:t>
            </a:r>
            <a:r>
              <a:rPr lang="en" sz="16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by might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.’</a:t>
            </a:r>
            <a:r>
              <a:rPr lang="en" sz="1600">
                <a:solidFill>
                  <a:schemeClr val="dk1"/>
                </a:solidFill>
              </a:rPr>
              <a:t>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9.446-460</a:t>
            </a:r>
            <a:endParaRPr sz="2000"/>
          </a:p>
        </p:txBody>
      </p:sp>
      <p:sp>
        <p:nvSpPr>
          <p:cNvPr id="142" name="Google Shape;142;p27"/>
          <p:cNvSpPr txBox="1"/>
          <p:nvPr/>
        </p:nvSpPr>
        <p:spPr>
          <a:xfrm>
            <a:off x="318150" y="1002325"/>
            <a:ext cx="85077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τὸν δ᾽ ἐπιμασσάμενος προσέφη κρατερὸς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Πολύφημος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		446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&lt;SPEECH TO RAM...	&gt;									  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	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	        	...κὰδ δέ κ᾽ ἐμὸν κῆρ			   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λωφήσειε κακῶν, τά μοι οὐτιδανὸς πόρεν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Οὖτις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	        	460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Mighty Polyphemus felt [his ram] and said,					446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SPEECH TO RAM…										   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	        	...and my heart would find		   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rest from the ills that that nobody 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No-one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has brought me.”	460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9.446-460</a:t>
            </a:r>
            <a:endParaRPr sz="2000"/>
          </a:p>
        </p:txBody>
      </p:sp>
      <p:sp>
        <p:nvSpPr>
          <p:cNvPr id="148" name="Google Shape;148;p28"/>
          <p:cNvSpPr txBox="1"/>
          <p:nvPr/>
        </p:nvSpPr>
        <p:spPr>
          <a:xfrm>
            <a:off x="318150" y="1002325"/>
            <a:ext cx="8507700" cy="3724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τὸν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᾽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ἐ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ιμ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σσάμενος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ροσέφη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κρ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τερὸς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Πολύφημος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	446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&lt;SPEECH TO RAM...	&gt;				  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	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...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κὰδ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δέ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᾽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ἐμὸν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κῆρ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λωφήσειε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κῶν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τά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μοι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u="sng" dirty="0" err="1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οὐτιδ</a:t>
            </a:r>
            <a:r>
              <a:rPr lang="en" sz="2000" u="sng" dirty="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lang="en" sz="2000" u="sng" dirty="0" err="1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νὸς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</a:t>
            </a:r>
            <a:r>
              <a:rPr lang="en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όρεν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Οὖτις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	        	460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Mighty Polyphemus felt [his ram] and said,			446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SPEECH TO RAM…					   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	        	...and my heart would find	   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rest from the ills that that </a:t>
            </a:r>
            <a:r>
              <a:rPr lang="en" sz="2000" u="sng" dirty="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nobody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</a:t>
            </a:r>
            <a:r>
              <a:rPr lang="en" sz="20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No-one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has brought me.”	460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9.502-505</a:t>
            </a:r>
            <a:endParaRPr sz="2000"/>
          </a:p>
        </p:txBody>
      </p:sp>
      <p:sp>
        <p:nvSpPr>
          <p:cNvPr id="154" name="Google Shape;154;p29"/>
          <p:cNvSpPr txBox="1"/>
          <p:nvPr/>
        </p:nvSpPr>
        <p:spPr>
          <a:xfrm>
            <a:off x="430950" y="909450"/>
            <a:ext cx="82821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αἴ κέν τίς σε καταθνητῶν ἀνθρώπων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ὀφθαλμοῦ εἴρηται ἀεικελίην ἀλαωτύν,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φάσθαι Ὀδυσσῆα πτολιπόρθιον ἐξαλαῶσαι,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υἱὸν Λαέρτεω, Ἰθάκῃ ἔνι οἰκί᾽ ἔχοντα.”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any among mortal men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asks you of your eye’s unseemly blindness,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them Odysseus the city-sacker did the blinding,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 of Laertes, who has his home in Ithaca.”</a:t>
            </a:r>
            <a:endParaRPr sz="2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9.502-505</a:t>
            </a:r>
            <a:endParaRPr sz="2000"/>
          </a:p>
        </p:txBody>
      </p:sp>
      <p:sp>
        <p:nvSpPr>
          <p:cNvPr id="160" name="Google Shape;160;p30"/>
          <p:cNvSpPr txBox="1"/>
          <p:nvPr/>
        </p:nvSpPr>
        <p:spPr>
          <a:xfrm>
            <a:off x="430950" y="909450"/>
            <a:ext cx="82821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αἴ κέν τίς σε καταθνητῶν ἀνθρώπων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ὀφθαλμοῦ εἴρηται ἀεικελίην ἀλαωτύν,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φάσθαι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Ὀδυσσῆα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πτολιπόρθιον ἐξαλαῶσαι,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υἱὸν Λαέρτεω, Ἰθάκῃ ἔνι οἰκί᾽ ἔχοντα.”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any among mortal men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asks you of your eye’s unseemly blindness,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them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Odysseus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city-sacker did the blinding,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 of Laertes, who has his home in Ithaca.”</a:t>
            </a:r>
            <a:endParaRPr sz="2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9.502-505</a:t>
            </a:r>
            <a:endParaRPr sz="2000"/>
          </a:p>
        </p:txBody>
      </p:sp>
      <p:sp>
        <p:nvSpPr>
          <p:cNvPr id="166" name="Google Shape;166;p31"/>
          <p:cNvSpPr txBox="1"/>
          <p:nvPr/>
        </p:nvSpPr>
        <p:spPr>
          <a:xfrm>
            <a:off x="430950" y="909450"/>
            <a:ext cx="82821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αἴ κέν τίς σε καταθνητῶν ἀνθρώπων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ὀφθαλμοῦ εἴρηται ἀεικελίην ἀλαωτύν,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φάσθαι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Ὀδυσσῆα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πτολιπόρθιον ἐξαλαῶσαι,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υἱὸν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Λαέρτεω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Ἰθάκῃ ἔνι οἰκί᾽ ἔχοντα.”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any among mortal men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asks you of your eye’s unseemly blindness,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them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Odysseus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city-sacker did the blinding,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 of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Laertes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who has his home in Ithaca.”</a:t>
            </a:r>
            <a:endParaRPr sz="2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96150" y="1239075"/>
            <a:ext cx="7151700" cy="42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οἳ δή τοι τὰ μὲν ἄλλα θεοῖς ἐναλίγκιοι ἦσαν,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μοῦνος δ᾽ ὀφθαλμὸς μέσσῳ ἐνέκειτο μετώπῳ.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Κύκλωπες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δ᾽ ὄνομ᾽ ἦσαν ἐπώνυμον, οὕνεκ᾽ ἄρα σφέων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κυκλοτερὴς</a:t>
            </a:r>
            <a:r>
              <a:rPr lang="en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ὀφθαλμὸς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ἕεις ἐνέκειτο μετώπῳ: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They resembled the gods in every other way,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but a single eye sat square their brow,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and 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Cyclopes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” was the name they received, because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rounded</a:t>
            </a:r>
            <a:r>
              <a:rPr lang="en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sat alone in their brow.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1" name="Google Shape;61;p14"/>
          <p:cNvSpPr txBox="1"/>
          <p:nvPr/>
        </p:nvSpPr>
        <p:spPr>
          <a:xfrm>
            <a:off x="852625" y="65800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Hesiod, </a:t>
            </a:r>
            <a:r>
              <a:rPr lang="en" sz="2000" i="1"/>
              <a:t>Theogony</a:t>
            </a:r>
            <a:r>
              <a:rPr lang="en" sz="2000"/>
              <a:t>, 143-146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9.502-505</a:t>
            </a:r>
            <a:endParaRPr sz="2000"/>
          </a:p>
        </p:txBody>
      </p:sp>
      <p:sp>
        <p:nvSpPr>
          <p:cNvPr id="172" name="Google Shape;172;p32"/>
          <p:cNvSpPr txBox="1"/>
          <p:nvPr/>
        </p:nvSpPr>
        <p:spPr>
          <a:xfrm>
            <a:off x="430950" y="909450"/>
            <a:ext cx="82821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αἴ κέν τίς σε καταθνητῶν ἀνθρώπων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ὀφθαλμοῦ εἴρηται ἀεικελίην ἀλαωτύν,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φάσθαι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Ὀδυσσῆα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πτολιπόρθιον ἐξαλαῶσαι,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υἱὸν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Λαέρτεω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Ἰθάκῃ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ἔνι οἰκί᾽ ἔχοντα.”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any among mortal men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asks you of your eye’s unseemly blindness,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them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Odysseus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city-sacker did the blinding,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 of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Laertes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who has his home in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Ithaca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</a:t>
            </a:r>
            <a:endParaRPr sz="2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9.502-505</a:t>
            </a:r>
            <a:endParaRPr sz="2000"/>
          </a:p>
        </p:txBody>
      </p:sp>
      <p:sp>
        <p:nvSpPr>
          <p:cNvPr id="178" name="Google Shape;178;p33"/>
          <p:cNvSpPr txBox="1"/>
          <p:nvPr/>
        </p:nvSpPr>
        <p:spPr>
          <a:xfrm>
            <a:off x="430950" y="909450"/>
            <a:ext cx="82821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αἴ κέν τίς σε καταθνητῶν ἀνθρώπων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ὀφθαλμοῦ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εἴρηται ἀεικελίην ἀλαωτύν,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φάσθαι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Ὀδυσσῆα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πτολιπόρθιον ἐξαλαῶσαι,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υἱὸν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Λαέρτεω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Ἰθάκῃ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ἔνι οἰκί᾽ ἔχοντα.”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if any among mortal men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asks you of your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eye’s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unseemly blindness,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them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Odysseus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city-sacker did the blinding,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 of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Laertes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who has his home in </a:t>
            </a:r>
            <a:r>
              <a:rPr lang="en" sz="2000" u="sng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Ithaca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</a:t>
            </a:r>
            <a:endParaRPr sz="20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6.4-6</a:t>
            </a:r>
            <a:endParaRPr sz="2000"/>
          </a:p>
        </p:txBody>
      </p:sp>
      <p:sp>
        <p:nvSpPr>
          <p:cNvPr id="184" name="Google Shape;184;p34"/>
          <p:cNvSpPr txBox="1"/>
          <p:nvPr/>
        </p:nvSpPr>
        <p:spPr>
          <a:xfrm>
            <a:off x="430950" y="751575"/>
            <a:ext cx="8282100" cy="21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οἳ πρὶν μέν ποτ᾽ ἔναιον ἐν εὐρυχόρῳ Ὑπερείῃ,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ἀγχοῦ Κυκλώπων ἀνδρῶν ὑπερηνορεόντων,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οἵ σφεας σινέσκοντο,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βίηφι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δὲ φέρτεροι ἦσαν.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...who before had inhabited spacious Hypereia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near the Rounded-Eyed Ones, men of excessive manhood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kept doing them harm and were greater in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6.4-6</a:t>
            </a:r>
            <a:endParaRPr sz="2000"/>
          </a:p>
        </p:txBody>
      </p:sp>
      <p:sp>
        <p:nvSpPr>
          <p:cNvPr id="190" name="Google Shape;190;p35"/>
          <p:cNvSpPr txBox="1"/>
          <p:nvPr/>
        </p:nvSpPr>
        <p:spPr>
          <a:xfrm>
            <a:off x="430950" y="751575"/>
            <a:ext cx="8282100" cy="21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οἳ πρὶν μέν ποτ᾽ ἔναιον ἐν εὐρυχόρῳ Ὑπερείῃ,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ἀγχοῦ Κυκλώπων ἀνδρῶν ὑπερηνορεόντων,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οἵ σφεας σινέσκοντο,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βίηφι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δὲ φέρτεροι ἦσαν.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...who before had inhabited spacious Hypereia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near the Rounded-Eyed Ones, men of excessive manhood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kept doing them harm and were greater in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35"/>
          <p:cNvSpPr txBox="1"/>
          <p:nvPr/>
        </p:nvSpPr>
        <p:spPr>
          <a:xfrm>
            <a:off x="852625" y="2886375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1.70-71</a:t>
            </a:r>
            <a:endParaRPr sz="2000"/>
          </a:p>
        </p:txBody>
      </p:sp>
      <p:sp>
        <p:nvSpPr>
          <p:cNvPr id="192" name="Google Shape;192;p35"/>
          <p:cNvSpPr txBox="1"/>
          <p:nvPr/>
        </p:nvSpPr>
        <p:spPr>
          <a:xfrm>
            <a:off x="430950" y="3295550"/>
            <a:ext cx="8282100" cy="16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...ἀντίθεον Πολύφημον, ὅου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κράτος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ἐστὶ μέγιστον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πᾶσιν Κυκλώπεσσι...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...godlike Polyphemus, whose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might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greatest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among all the Drilled-Eyed...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Select Bibliography</a:t>
            </a:r>
            <a:endParaRPr sz="2000"/>
          </a:p>
        </p:txBody>
      </p:sp>
      <p:sp>
        <p:nvSpPr>
          <p:cNvPr id="198" name="Google Shape;198;p36"/>
          <p:cNvSpPr txBox="1"/>
          <p:nvPr/>
        </p:nvSpPr>
        <p:spPr>
          <a:xfrm>
            <a:off x="430950" y="1003200"/>
            <a:ext cx="8282100" cy="35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Austin, N. 1972. “Name Magic in the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Odyssey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California Studies in Classical Antiquity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5: 1-19.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Bakker, E. J. 2002. “Polyphemos,”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Colby Quarterly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38.2: 135-150.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Benson, R. D. 2021. “Homeric Epithets that Seem to be Humorously Ironic,”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Arion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29.1: 35-61.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Brelinski, T. 2015. “Medon Meets a Cyclops?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Odyssey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22.310-80,”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Classical Quarterly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65.1: 1-13.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Clare, R. J. 1998. “Representing Monstrosity: Polyphemus in the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Odyssey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,” In C. Atherton, ed.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Monsters and Monstrosity in Greek and Roman Culture.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1-18.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Clay, J. S. 2021. “Traversing No-Man’s Land.”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Arion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29.2: 1-13.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Louden, B. 1995. “Categories of Homeric Wordplay,”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Transactions of the American Philological Association, 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125: 27-46.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Zoidis, E. 2004. “ΟΔΥΣΣΕΥΣ ΟΥΤΙΣ: Odysseus Nobody,” </a:t>
            </a:r>
            <a:r>
              <a:rPr lang="en" sz="13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Arcadia</a:t>
            </a:r>
            <a:r>
              <a:rPr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39.2: 382-389.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31700" y="1229825"/>
            <a:ext cx="8280600" cy="35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καὶ τότ᾽ ἐγὼ Κύκλωπα προσηύδων ἄγχι παραστάς,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κισσύβιον μετὰ χερσὶν ἔχων μέλανος οἴνοιο: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τῆ, πίε οἶνον, ἐπεὶ φάγες ἀνδρόμεα κρέα...”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I stood close and addressed the Cyclops,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holding a bowl of the dark wine in my hands,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here, drink wine to follow your meal of human meat...”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7" name="Google Shape;67;p15"/>
          <p:cNvSpPr txBox="1"/>
          <p:nvPr/>
        </p:nvSpPr>
        <p:spPr>
          <a:xfrm>
            <a:off x="852625" y="65800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9.345-347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31700" y="924000"/>
            <a:ext cx="8280600" cy="43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δός μοι ἔτι πρόφρων, καί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μοι τεὸν οὔνομα εἰπὲ</a:t>
            </a:r>
            <a:endParaRPr sz="2000" u="sng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αὐτίκα νῦν, ἵνα τοι δῶ ξείνιον, ᾧ κε σὺ χαίρῃς: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καὶ γὰρ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Κυκλώπεσσι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φέρει ζείδωρος ἄρουρα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οἶνον ἐριστάφυλον, καί σφιν Διὸς ὄμβρος ἀέξει: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ἀλλὰ τόδ᾽ ἀμβροσίης καὶ νέκταρός ἐστιν ἀπορρώξ.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me more, please, and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me your name</a:t>
            </a:r>
            <a:endParaRPr sz="2000" u="sng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away, so I can give you a guest gift you’ll love,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grain-giving earth offers [us] 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Cyclopes</a:t>
            </a:r>
            <a:endParaRPr sz="2000" u="sng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grape-rich wine that Zeus’s rain augments,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this is an effusion of ambrosia and nectar!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9.355-359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31700" y="1086450"/>
            <a:ext cx="8280600" cy="29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αὐτὰρ ἐπεὶ Κύκλωπα περὶ φρένας ἤλυθεν οἶνος,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καὶ τότε δή μιν ἔπεσσι προσηύδων μειλιχίοισι: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Κύκλωψ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εἰρωτᾷς μ᾽ ὄνομα κλυτόν...”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when the wine had encompassed the wits of the Cyclops,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addressed him with coaxing words: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" sz="20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you asked me for my famous name...”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9.362-364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9.382-388</a:t>
            </a:r>
            <a:endParaRPr sz="2000"/>
          </a:p>
        </p:txBody>
      </p:sp>
      <p:sp>
        <p:nvSpPr>
          <p:cNvPr id="85" name="Google Shape;85;p18"/>
          <p:cNvSpPr txBox="1"/>
          <p:nvPr/>
        </p:nvSpPr>
        <p:spPr>
          <a:xfrm>
            <a:off x="1166100" y="881850"/>
            <a:ext cx="6811800" cy="3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οἱ μὲν μοχλὸν ἑλόντες ἐλάινον, ὀξὺν ἐπ᾽ ἄκρῳ,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ὀφθαλμῷ ἐνέρεισαν: ἐγὼ δ᾽ ἐφύπερθεν ἐρεισθεὶς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δίνεον, ὡς ὅτε τις τρυπῷ δόρυ νήιον ἀνὴρ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τρυπάνῳ, οἱ δέ τ᾽ ἔνερθεν ὑποσσείουσιν ἱμάντι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ἁψάμενοι ἑκάτερθε, τὸ δὲ τρέχει ἐμμενὲς αἰεί.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ὣς τοῦ ἐν ὀφθαλμῷ πυριήκεα μοχλὸν ἑλόντες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δινέομεν, τὸν δ᾽ αἷμα περίρρεε θερμὸν ἐόντα.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grabbed the olivewood stake, sharp at the tip, and into his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they drove it, and I pressed down from above and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whirled it round, like when a man bores into ship timber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drill and those below spin it with a thong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grip at either end so it turns without stopping.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his eye, like that, we took the stake, burning at the point,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whirled it round, and blood flowed about the heated shaft.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9.382-388</a:t>
            </a:r>
            <a:endParaRPr sz="2000"/>
          </a:p>
        </p:txBody>
      </p:sp>
      <p:sp>
        <p:nvSpPr>
          <p:cNvPr id="91" name="Google Shape;91;p19"/>
          <p:cNvSpPr txBox="1"/>
          <p:nvPr/>
        </p:nvSpPr>
        <p:spPr>
          <a:xfrm>
            <a:off x="1166100" y="881850"/>
            <a:ext cx="6811800" cy="3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οἱ μὲν μοχλὸν ἑλόντες ἐλάινον, ὀξὺν ἐπ᾽ ἄκρῳ,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ὀφθαλμῷ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ἐνέρεισαν: ἐγὼ δ᾽ ἐφύπερθεν ἐρεισθεὶς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δίνεον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ὡς ὅτε τις τρυπῷ δόρυ νήιον ἀνὴρ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τρυπάνῳ, οἱ δέ τ᾽ ἔνερθεν ὑποσσείουσιν ἱμάντι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ἁψάμενοι ἑκάτερθε, τὸ δὲ τρέχει ἐμμενὲς αἰεί.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ὣς τοῦ ἐν ὀφθαλμῷ πυριήκεα μοχλὸν ἑλόντες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δινέομεν, τὸν δ᾽ αἷμα περίρρεε θερμὸν ἐόντα.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grabbed the olivewood stake, sharp at the tip, and into his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they drove it, and I pressed down from above and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whirled it round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like when a man bores into ship timber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drill and those below spin it with a thong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grip at either end so it turns without stopping.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his eye, like that, we took the stake, burning at the point,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whirled it round, and blood flowed around the heated shaft.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/>
              <a:t>Odyssey</a:t>
            </a:r>
            <a:r>
              <a:rPr lang="en" sz="2000"/>
              <a:t>, 9.382-388</a:t>
            </a:r>
            <a:endParaRPr sz="2000"/>
          </a:p>
        </p:txBody>
      </p:sp>
      <p:sp>
        <p:nvSpPr>
          <p:cNvPr id="97" name="Google Shape;97;p20"/>
          <p:cNvSpPr txBox="1"/>
          <p:nvPr/>
        </p:nvSpPr>
        <p:spPr>
          <a:xfrm>
            <a:off x="1166100" y="881850"/>
            <a:ext cx="6811800" cy="3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οἱ μὲν μοχλὸν ἑλόντες ἐλάινον, ὀξὺν ἐπ᾽ ἄκρῳ,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ὀφθαλμῷ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ἐνέρεισαν: ἐγὼ δ᾽ ἐφύπερθεν ἐρεισθεὶς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δίνεον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ὡς ὅτε τις τρυπῷ δόρυ νήιον ἀνὴρ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τρυπάνῳ, οἱ δέ τ᾽ ἔνερθεν ὑποσσείουσιν ἱμάντι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ἁψάμενοι ἑκάτερθε, τὸ δὲ τρέχει ἐμμενὲς αἰεί.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ὣς τοῦ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ἐν ὀφθαλμῷ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πυριήκεα μοχλὸν ἑλόντες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δινέομεν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τὸν δ᾽ αἷμα περίρρεε θερμὸν ἐόντα.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grabbed the olivewood stake, sharp at the tip, and into his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they drove it, and I pressed down from above and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whirled it round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like when a man bores into ship timber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drill and those below spin it with a thong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grip at either end so it turns without stopping.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his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like that, we took the stake, burning at the point,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whirled it round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blood flowed around the heated shaft.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852625" y="389250"/>
            <a:ext cx="533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Euripides, </a:t>
            </a:r>
            <a:r>
              <a:rPr lang="en" sz="2000" i="1"/>
              <a:t>Cyclops</a:t>
            </a:r>
            <a:r>
              <a:rPr lang="en" sz="2000"/>
              <a:t>, 457-463</a:t>
            </a:r>
            <a:endParaRPr sz="2000"/>
          </a:p>
        </p:txBody>
      </p:sp>
      <p:sp>
        <p:nvSpPr>
          <p:cNvPr id="103" name="Google Shape;103;p21"/>
          <p:cNvSpPr txBox="1"/>
          <p:nvPr/>
        </p:nvSpPr>
        <p:spPr>
          <a:xfrm>
            <a:off x="3659075" y="1365000"/>
            <a:ext cx="6811800" cy="24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...and then, when I see that it’s caught fire,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I’ll raise the heated stake, thrust it into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Cyclops’ eye, and melt that orb out with flame.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like a man building a ship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plies his drill with a twin thong,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I’ll whirl the firebrand in the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Cyclops’ gleaming eye till I’ve dried up his sight!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1"/>
          <p:cNvSpPr txBox="1"/>
          <p:nvPr/>
        </p:nvSpPr>
        <p:spPr>
          <a:xfrm>
            <a:off x="74100" y="1365000"/>
            <a:ext cx="4497900" cy="24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κᾆθ᾽ ὅταν κεκαυμένον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ἴδω νιν, ἄρας θερμὸν ἐς μέσην βαλῶ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Κύκλωπος ὄψιν ὄμμα τ᾽ ἐκτήξω πυρί.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ναυπηγίαν δ᾽ ὡσεί τις ἁρμόζων ἀνὴρ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διπλοῖν χαλινοῖν τρύπανον κωπηλατεῖ,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οὕτω κυκλώσω δαλὸν ἐν φαεσφόρῳ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Κύκλωπος ὄψει καὶ συναυανῶ κόρας.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2387</Words>
  <Application>Microsoft Macintosh PowerPoint</Application>
  <PresentationFormat>On-screen Show (16:9)</PresentationFormat>
  <Paragraphs>289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Lato</vt:lpstr>
      <vt:lpstr>Times New Roman</vt:lpstr>
      <vt:lpstr>Simple Light</vt:lpstr>
      <vt:lpstr>From Cyclops to Polyphemus And Back Again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Cyclops to Polyphemus And Back Again</dc:title>
  <cp:lastModifiedBy>Cheshire, Keyne</cp:lastModifiedBy>
  <cp:revision>2</cp:revision>
  <dcterms:modified xsi:type="dcterms:W3CDTF">2022-03-24T19:36:35Z</dcterms:modified>
</cp:coreProperties>
</file>