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63" r:id="rId4"/>
    <p:sldId id="258" r:id="rId5"/>
    <p:sldId id="260" r:id="rId6"/>
    <p:sldId id="262" r:id="rId7"/>
    <p:sldId id="261"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3"/>
  </p:normalViewPr>
  <p:slideViewPr>
    <p:cSldViewPr snapToGrid="0">
      <p:cViewPr varScale="1">
        <p:scale>
          <a:sx n="137" d="100"/>
          <a:sy n="137" d="100"/>
        </p:scale>
        <p:origin x="920"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1e9092590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1e9092590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1e9092590d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1e9092590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1eee3c95db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1eee3c95db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1106125"/>
            <a:ext cx="8520600" cy="1963500"/>
          </a:xfrm>
        </p:spPr>
        <p:txBody>
          <a:bodyPr spcFirstLastPara="1" wrap="square" lIns="91425" tIns="91425" rIns="91425" bIns="91425" anchor="b" anchorCtr="0">
            <a:normAutofit/>
          </a:bodyPr>
          <a:lstStyle/>
          <a:p>
            <a:pPr marL="0" lvl="0" indent="0" rtl="0">
              <a:lnSpc>
                <a:spcPct val="90000"/>
              </a:lnSpc>
              <a:spcBef>
                <a:spcPts val="0"/>
              </a:spcBef>
              <a:spcAft>
                <a:spcPts val="0"/>
              </a:spcAft>
              <a:buNone/>
            </a:pPr>
            <a:r>
              <a:rPr lang="en-US" sz="4800" dirty="0"/>
              <a:t>A Woman’s Right(?) of Appeal in the Roman Republic</a:t>
            </a:r>
          </a:p>
        </p:txBody>
      </p:sp>
      <p:sp>
        <p:nvSpPr>
          <p:cNvPr id="55" name="Google Shape;55;p13"/>
          <p:cNvSpPr txBox="1">
            <a:spLocks noGrp="1"/>
          </p:cNvSpPr>
          <p:nvPr>
            <p:ph type="body" idx="1"/>
          </p:nvPr>
        </p:nvSpPr>
        <p:spPr>
          <a:xfrm>
            <a:off x="311700" y="3152225"/>
            <a:ext cx="8520600" cy="1300800"/>
          </a:xfrm>
        </p:spPr>
        <p:txBody>
          <a:bodyPr spcFirstLastPara="1" wrap="square" lIns="91425" tIns="91425" rIns="91425" bIns="91425" anchor="t" anchorCtr="0">
            <a:normAutofit/>
          </a:bodyPr>
          <a:lstStyle/>
          <a:p>
            <a:pPr marL="0" lvl="0" indent="0" rtl="0">
              <a:spcBef>
                <a:spcPts val="0"/>
              </a:spcBef>
              <a:spcAft>
                <a:spcPts val="600"/>
              </a:spcAft>
              <a:buNone/>
            </a:pPr>
            <a:r>
              <a:rPr lang="en" dirty="0"/>
              <a:t>Hank Blume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Gellius 4.14</a:t>
            </a:r>
            <a:endParaRPr/>
          </a:p>
        </p:txBody>
      </p:sp>
      <p:sp>
        <p:nvSpPr>
          <p:cNvPr id="61" name="Google Shape;61;p14"/>
          <p:cNvSpPr txBox="1">
            <a:spLocks noGrp="1"/>
          </p:cNvSpPr>
          <p:nvPr>
            <p:ph type="body" idx="1"/>
          </p:nvPr>
        </p:nvSpPr>
        <p:spPr>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i="1" dirty="0" err="1">
                <a:solidFill>
                  <a:schemeClr val="dk1"/>
                </a:solidFill>
              </a:rPr>
              <a:t>Narratur</a:t>
            </a:r>
            <a:r>
              <a:rPr lang="en" i="1" dirty="0">
                <a:solidFill>
                  <a:schemeClr val="dk1"/>
                </a:solidFill>
              </a:rPr>
              <a:t> </a:t>
            </a:r>
            <a:r>
              <a:rPr lang="en" i="1" dirty="0" err="1">
                <a:solidFill>
                  <a:schemeClr val="dk1"/>
                </a:solidFill>
              </a:rPr>
              <a:t>historia</a:t>
            </a:r>
            <a:r>
              <a:rPr lang="en" i="1" dirty="0">
                <a:solidFill>
                  <a:schemeClr val="dk1"/>
                </a:solidFill>
              </a:rPr>
              <a:t> de </a:t>
            </a:r>
            <a:r>
              <a:rPr lang="en" i="1" dirty="0" err="1">
                <a:solidFill>
                  <a:schemeClr val="dk1"/>
                </a:solidFill>
              </a:rPr>
              <a:t>Hostilio</a:t>
            </a:r>
            <a:r>
              <a:rPr lang="en" i="1" dirty="0">
                <a:solidFill>
                  <a:schemeClr val="dk1"/>
                </a:solidFill>
              </a:rPr>
              <a:t> </a:t>
            </a:r>
            <a:r>
              <a:rPr lang="en" i="1" dirty="0" err="1">
                <a:solidFill>
                  <a:schemeClr val="dk1"/>
                </a:solidFill>
              </a:rPr>
              <a:t>Mancino</a:t>
            </a:r>
            <a:r>
              <a:rPr lang="en" i="1" dirty="0">
                <a:solidFill>
                  <a:schemeClr val="dk1"/>
                </a:solidFill>
              </a:rPr>
              <a:t> </a:t>
            </a:r>
            <a:r>
              <a:rPr lang="en" i="1" dirty="0" err="1">
                <a:solidFill>
                  <a:schemeClr val="dk1"/>
                </a:solidFill>
              </a:rPr>
              <a:t>aedilium</a:t>
            </a:r>
            <a:r>
              <a:rPr lang="en" i="1" dirty="0">
                <a:solidFill>
                  <a:schemeClr val="dk1"/>
                </a:solidFill>
              </a:rPr>
              <a:t> et </a:t>
            </a:r>
            <a:r>
              <a:rPr lang="en" i="1" dirty="0" err="1">
                <a:solidFill>
                  <a:schemeClr val="dk1"/>
                </a:solidFill>
              </a:rPr>
              <a:t>Manilia</a:t>
            </a:r>
            <a:r>
              <a:rPr lang="en" i="1" dirty="0">
                <a:solidFill>
                  <a:schemeClr val="dk1"/>
                </a:solidFill>
              </a:rPr>
              <a:t> </a:t>
            </a:r>
            <a:r>
              <a:rPr lang="en" i="1" dirty="0" err="1">
                <a:solidFill>
                  <a:schemeClr val="dk1"/>
                </a:solidFill>
              </a:rPr>
              <a:t>meretrice</a:t>
            </a:r>
            <a:r>
              <a:rPr lang="en" i="1" dirty="0">
                <a:solidFill>
                  <a:schemeClr val="dk1"/>
                </a:solidFill>
              </a:rPr>
              <a:t>; </a:t>
            </a:r>
            <a:r>
              <a:rPr lang="en" i="1" dirty="0" err="1">
                <a:solidFill>
                  <a:schemeClr val="dk1"/>
                </a:solidFill>
              </a:rPr>
              <a:t>verbaque</a:t>
            </a:r>
            <a:r>
              <a:rPr lang="en" i="1" dirty="0">
                <a:solidFill>
                  <a:schemeClr val="dk1"/>
                </a:solidFill>
              </a:rPr>
              <a:t> </a:t>
            </a:r>
            <a:r>
              <a:rPr lang="en" i="1" dirty="0" err="1">
                <a:solidFill>
                  <a:schemeClr val="dk1"/>
                </a:solidFill>
              </a:rPr>
              <a:t>decreti</a:t>
            </a:r>
            <a:r>
              <a:rPr lang="en" i="1" dirty="0">
                <a:solidFill>
                  <a:schemeClr val="dk1"/>
                </a:solidFill>
              </a:rPr>
              <a:t> </a:t>
            </a:r>
            <a:r>
              <a:rPr lang="en" i="1" dirty="0" err="1">
                <a:solidFill>
                  <a:schemeClr val="dk1"/>
                </a:solidFill>
              </a:rPr>
              <a:t>tribunorum</a:t>
            </a:r>
            <a:r>
              <a:rPr lang="en" i="1" dirty="0">
                <a:solidFill>
                  <a:schemeClr val="dk1"/>
                </a:solidFill>
              </a:rPr>
              <a:t>, </a:t>
            </a:r>
            <a:r>
              <a:rPr lang="en" b="1" i="1" dirty="0">
                <a:solidFill>
                  <a:schemeClr val="dk1"/>
                </a:solidFill>
              </a:rPr>
              <a:t>ad quos a </a:t>
            </a:r>
            <a:r>
              <a:rPr lang="en" b="1" i="1" dirty="0" err="1">
                <a:solidFill>
                  <a:schemeClr val="dk1"/>
                </a:solidFill>
              </a:rPr>
              <a:t>Manilia</a:t>
            </a:r>
            <a:r>
              <a:rPr lang="en" b="1" i="1" dirty="0">
                <a:solidFill>
                  <a:schemeClr val="dk1"/>
                </a:solidFill>
              </a:rPr>
              <a:t> </a:t>
            </a:r>
            <a:r>
              <a:rPr lang="en" b="1" i="1" dirty="0" err="1">
                <a:solidFill>
                  <a:schemeClr val="dk1"/>
                </a:solidFill>
              </a:rPr>
              <a:t>provocatum</a:t>
            </a:r>
            <a:r>
              <a:rPr lang="en" b="1" i="1" dirty="0">
                <a:solidFill>
                  <a:schemeClr val="dk1"/>
                </a:solidFill>
              </a:rPr>
              <a:t> est.</a:t>
            </a:r>
            <a:endParaRPr b="1" i="1" dirty="0">
              <a:solidFill>
                <a:schemeClr val="dk1"/>
              </a:solidFill>
            </a:endParaRPr>
          </a:p>
          <a:p>
            <a:pPr marL="0" lvl="0" indent="0" algn="l" rtl="0">
              <a:spcBef>
                <a:spcPts val="1200"/>
              </a:spcBef>
              <a:spcAft>
                <a:spcPts val="1200"/>
              </a:spcAft>
              <a:buClr>
                <a:schemeClr val="dk1"/>
              </a:buClr>
              <a:buSzPct val="61111"/>
              <a:buFont typeface="Arial"/>
              <a:buNone/>
            </a:pPr>
            <a:r>
              <a:rPr lang="en" dirty="0">
                <a:solidFill>
                  <a:schemeClr val="dk1"/>
                </a:solidFill>
              </a:rPr>
              <a:t>Cum </a:t>
            </a:r>
            <a:r>
              <a:rPr lang="en" dirty="0" err="1">
                <a:solidFill>
                  <a:schemeClr val="dk1"/>
                </a:solidFill>
              </a:rPr>
              <a:t>librum</a:t>
            </a:r>
            <a:r>
              <a:rPr lang="en" dirty="0">
                <a:solidFill>
                  <a:schemeClr val="dk1"/>
                </a:solidFill>
              </a:rPr>
              <a:t> IX </a:t>
            </a:r>
            <a:r>
              <a:rPr lang="en" dirty="0" err="1">
                <a:solidFill>
                  <a:schemeClr val="dk1"/>
                </a:solidFill>
              </a:rPr>
              <a:t>Atei</a:t>
            </a:r>
            <a:r>
              <a:rPr lang="en" dirty="0">
                <a:solidFill>
                  <a:schemeClr val="dk1"/>
                </a:solidFill>
              </a:rPr>
              <a:t> </a:t>
            </a:r>
            <a:r>
              <a:rPr lang="en" dirty="0" err="1">
                <a:solidFill>
                  <a:schemeClr val="dk1"/>
                </a:solidFill>
              </a:rPr>
              <a:t>Capitonis</a:t>
            </a:r>
            <a:r>
              <a:rPr lang="en" dirty="0">
                <a:solidFill>
                  <a:schemeClr val="dk1"/>
                </a:solidFill>
              </a:rPr>
              <a:t> </a:t>
            </a:r>
            <a:r>
              <a:rPr lang="en" i="1" dirty="0" err="1">
                <a:solidFill>
                  <a:schemeClr val="dk1"/>
                </a:solidFill>
              </a:rPr>
              <a:t>coniectaneorum</a:t>
            </a:r>
            <a:r>
              <a:rPr lang="en" dirty="0">
                <a:solidFill>
                  <a:schemeClr val="dk1"/>
                </a:solidFill>
              </a:rPr>
              <a:t> </a:t>
            </a:r>
            <a:r>
              <a:rPr lang="en" dirty="0" err="1">
                <a:solidFill>
                  <a:schemeClr val="dk1"/>
                </a:solidFill>
              </a:rPr>
              <a:t>legeremus</a:t>
            </a:r>
            <a:r>
              <a:rPr lang="en" dirty="0">
                <a:solidFill>
                  <a:schemeClr val="dk1"/>
                </a:solidFill>
              </a:rPr>
              <a:t>, qui </a:t>
            </a:r>
            <a:r>
              <a:rPr lang="en" dirty="0" err="1">
                <a:solidFill>
                  <a:schemeClr val="dk1"/>
                </a:solidFill>
              </a:rPr>
              <a:t>inscriptus</a:t>
            </a:r>
            <a:r>
              <a:rPr lang="en" dirty="0">
                <a:solidFill>
                  <a:schemeClr val="dk1"/>
                </a:solidFill>
              </a:rPr>
              <a:t> </a:t>
            </a:r>
            <a:r>
              <a:rPr lang="en" dirty="0" err="1">
                <a:solidFill>
                  <a:schemeClr val="dk1"/>
                </a:solidFill>
              </a:rPr>
              <a:t>est</a:t>
            </a:r>
            <a:r>
              <a:rPr lang="en" dirty="0">
                <a:solidFill>
                  <a:schemeClr val="dk1"/>
                </a:solidFill>
              </a:rPr>
              <a:t> </a:t>
            </a:r>
            <a:r>
              <a:rPr lang="en" i="1" dirty="0">
                <a:solidFill>
                  <a:schemeClr val="dk1"/>
                </a:solidFill>
              </a:rPr>
              <a:t>de </a:t>
            </a:r>
            <a:r>
              <a:rPr lang="en" i="1" dirty="0" err="1">
                <a:solidFill>
                  <a:schemeClr val="dk1"/>
                </a:solidFill>
              </a:rPr>
              <a:t>iudiciis</a:t>
            </a:r>
            <a:r>
              <a:rPr lang="en" i="1" dirty="0">
                <a:solidFill>
                  <a:schemeClr val="dk1"/>
                </a:solidFill>
              </a:rPr>
              <a:t> </a:t>
            </a:r>
            <a:r>
              <a:rPr lang="en" i="1" dirty="0" err="1">
                <a:solidFill>
                  <a:schemeClr val="dk1"/>
                </a:solidFill>
              </a:rPr>
              <a:t>publicis</a:t>
            </a:r>
            <a:r>
              <a:rPr lang="en" dirty="0">
                <a:solidFill>
                  <a:schemeClr val="dk1"/>
                </a:solidFill>
              </a:rPr>
              <a:t>, </a:t>
            </a:r>
            <a:r>
              <a:rPr lang="en" dirty="0" err="1">
                <a:solidFill>
                  <a:schemeClr val="dk1"/>
                </a:solidFill>
              </a:rPr>
              <a:t>decretum</a:t>
            </a:r>
            <a:r>
              <a:rPr lang="en" dirty="0">
                <a:solidFill>
                  <a:schemeClr val="dk1"/>
                </a:solidFill>
              </a:rPr>
              <a:t> </a:t>
            </a:r>
            <a:r>
              <a:rPr lang="en" dirty="0" err="1">
                <a:solidFill>
                  <a:schemeClr val="dk1"/>
                </a:solidFill>
              </a:rPr>
              <a:t>tribunorum</a:t>
            </a:r>
            <a:r>
              <a:rPr lang="en" dirty="0">
                <a:solidFill>
                  <a:schemeClr val="dk1"/>
                </a:solidFill>
              </a:rPr>
              <a:t> </a:t>
            </a:r>
            <a:r>
              <a:rPr lang="en" dirty="0" err="1">
                <a:solidFill>
                  <a:schemeClr val="dk1"/>
                </a:solidFill>
              </a:rPr>
              <a:t>visum</a:t>
            </a:r>
            <a:r>
              <a:rPr lang="en" dirty="0">
                <a:solidFill>
                  <a:schemeClr val="dk1"/>
                </a:solidFill>
              </a:rPr>
              <a:t> </a:t>
            </a:r>
            <a:r>
              <a:rPr lang="en" dirty="0" err="1">
                <a:solidFill>
                  <a:schemeClr val="dk1"/>
                </a:solidFill>
              </a:rPr>
              <a:t>est</a:t>
            </a:r>
            <a:r>
              <a:rPr lang="en" dirty="0">
                <a:solidFill>
                  <a:schemeClr val="dk1"/>
                </a:solidFill>
              </a:rPr>
              <a:t> </a:t>
            </a:r>
            <a:r>
              <a:rPr lang="en" dirty="0" err="1">
                <a:solidFill>
                  <a:schemeClr val="dk1"/>
                </a:solidFill>
              </a:rPr>
              <a:t>gravitatis</a:t>
            </a:r>
            <a:r>
              <a:rPr lang="en" dirty="0">
                <a:solidFill>
                  <a:schemeClr val="dk1"/>
                </a:solidFill>
              </a:rPr>
              <a:t> </a:t>
            </a:r>
            <a:r>
              <a:rPr lang="en" dirty="0" err="1">
                <a:solidFill>
                  <a:schemeClr val="dk1"/>
                </a:solidFill>
              </a:rPr>
              <a:t>antiquae</a:t>
            </a:r>
            <a:r>
              <a:rPr lang="en" dirty="0">
                <a:solidFill>
                  <a:schemeClr val="dk1"/>
                </a:solidFill>
              </a:rPr>
              <a:t> plenum. </a:t>
            </a:r>
            <a:r>
              <a:rPr lang="en" dirty="0" err="1">
                <a:solidFill>
                  <a:schemeClr val="dk1"/>
                </a:solidFill>
              </a:rPr>
              <a:t>Propterea</a:t>
            </a:r>
            <a:r>
              <a:rPr lang="en" dirty="0">
                <a:solidFill>
                  <a:schemeClr val="dk1"/>
                </a:solidFill>
              </a:rPr>
              <a:t> id </a:t>
            </a:r>
            <a:r>
              <a:rPr lang="en" dirty="0" err="1">
                <a:solidFill>
                  <a:schemeClr val="dk1"/>
                </a:solidFill>
              </a:rPr>
              <a:t>meminimus</a:t>
            </a:r>
            <a:r>
              <a:rPr lang="en" dirty="0">
                <a:solidFill>
                  <a:schemeClr val="dk1"/>
                </a:solidFill>
              </a:rPr>
              <a:t>, </a:t>
            </a:r>
            <a:r>
              <a:rPr lang="en" dirty="0" err="1">
                <a:solidFill>
                  <a:schemeClr val="dk1"/>
                </a:solidFill>
              </a:rPr>
              <a:t>idque</a:t>
            </a:r>
            <a:r>
              <a:rPr lang="en" dirty="0">
                <a:solidFill>
                  <a:schemeClr val="dk1"/>
                </a:solidFill>
              </a:rPr>
              <a:t> </a:t>
            </a:r>
            <a:r>
              <a:rPr lang="en" dirty="0" err="1">
                <a:solidFill>
                  <a:schemeClr val="dk1"/>
                </a:solidFill>
              </a:rPr>
              <a:t>ob</a:t>
            </a:r>
            <a:r>
              <a:rPr lang="en" dirty="0">
                <a:solidFill>
                  <a:schemeClr val="dk1"/>
                </a:solidFill>
              </a:rPr>
              <a:t> </a:t>
            </a:r>
            <a:r>
              <a:rPr lang="en" dirty="0" err="1">
                <a:solidFill>
                  <a:schemeClr val="dk1"/>
                </a:solidFill>
              </a:rPr>
              <a:t>hanc</a:t>
            </a:r>
            <a:r>
              <a:rPr lang="en" dirty="0">
                <a:solidFill>
                  <a:schemeClr val="dk1"/>
                </a:solidFill>
              </a:rPr>
              <a:t> </a:t>
            </a:r>
            <a:r>
              <a:rPr lang="en" dirty="0" err="1">
                <a:solidFill>
                  <a:schemeClr val="dk1"/>
                </a:solidFill>
              </a:rPr>
              <a:t>causam</a:t>
            </a:r>
            <a:r>
              <a:rPr lang="en" dirty="0">
                <a:solidFill>
                  <a:schemeClr val="dk1"/>
                </a:solidFill>
              </a:rPr>
              <a:t> et in </a:t>
            </a:r>
            <a:r>
              <a:rPr lang="en" dirty="0" err="1">
                <a:solidFill>
                  <a:schemeClr val="dk1"/>
                </a:solidFill>
              </a:rPr>
              <a:t>hanc</a:t>
            </a:r>
            <a:r>
              <a:rPr lang="en" dirty="0">
                <a:solidFill>
                  <a:schemeClr val="dk1"/>
                </a:solidFill>
              </a:rPr>
              <a:t> </a:t>
            </a:r>
            <a:r>
              <a:rPr lang="en" dirty="0" err="1">
                <a:solidFill>
                  <a:schemeClr val="dk1"/>
                </a:solidFill>
              </a:rPr>
              <a:t>sententiam</a:t>
            </a:r>
            <a:r>
              <a:rPr lang="en" dirty="0">
                <a:solidFill>
                  <a:schemeClr val="dk1"/>
                </a:solidFill>
              </a:rPr>
              <a:t> scriptum </a:t>
            </a:r>
            <a:r>
              <a:rPr lang="en" dirty="0" err="1">
                <a:solidFill>
                  <a:schemeClr val="dk1"/>
                </a:solidFill>
              </a:rPr>
              <a:t>est</a:t>
            </a:r>
            <a:r>
              <a:rPr lang="en" dirty="0">
                <a:solidFill>
                  <a:schemeClr val="dk1"/>
                </a:solidFill>
              </a:rPr>
              <a:t>: </a:t>
            </a:r>
            <a:r>
              <a:rPr lang="en" dirty="0" err="1">
                <a:solidFill>
                  <a:schemeClr val="dk1"/>
                </a:solidFill>
              </a:rPr>
              <a:t>Aulus</a:t>
            </a:r>
            <a:r>
              <a:rPr lang="en" dirty="0">
                <a:solidFill>
                  <a:schemeClr val="dk1"/>
                </a:solidFill>
              </a:rPr>
              <a:t> </a:t>
            </a:r>
            <a:r>
              <a:rPr lang="en" dirty="0" err="1">
                <a:solidFill>
                  <a:schemeClr val="dk1"/>
                </a:solidFill>
              </a:rPr>
              <a:t>Hostilius</a:t>
            </a:r>
            <a:r>
              <a:rPr lang="en" dirty="0">
                <a:solidFill>
                  <a:schemeClr val="dk1"/>
                </a:solidFill>
              </a:rPr>
              <a:t> </a:t>
            </a:r>
            <a:r>
              <a:rPr lang="en" dirty="0" err="1">
                <a:solidFill>
                  <a:schemeClr val="dk1"/>
                </a:solidFill>
              </a:rPr>
              <a:t>Mancinus</a:t>
            </a:r>
            <a:r>
              <a:rPr lang="en" dirty="0">
                <a:solidFill>
                  <a:schemeClr val="dk1"/>
                </a:solidFill>
              </a:rPr>
              <a:t> </a:t>
            </a:r>
            <a:r>
              <a:rPr lang="en" dirty="0" err="1">
                <a:solidFill>
                  <a:schemeClr val="dk1"/>
                </a:solidFill>
              </a:rPr>
              <a:t>aedilis</a:t>
            </a:r>
            <a:r>
              <a:rPr lang="en" dirty="0">
                <a:solidFill>
                  <a:schemeClr val="dk1"/>
                </a:solidFill>
              </a:rPr>
              <a:t> </a:t>
            </a:r>
            <a:r>
              <a:rPr lang="en" dirty="0" err="1">
                <a:solidFill>
                  <a:schemeClr val="dk1"/>
                </a:solidFill>
              </a:rPr>
              <a:t>curulis</a:t>
            </a:r>
            <a:r>
              <a:rPr lang="en" dirty="0">
                <a:solidFill>
                  <a:schemeClr val="dk1"/>
                </a:solidFill>
              </a:rPr>
              <a:t> </a:t>
            </a:r>
            <a:r>
              <a:rPr lang="en" dirty="0" err="1">
                <a:solidFill>
                  <a:schemeClr val="dk1"/>
                </a:solidFill>
              </a:rPr>
              <a:t>fuit</a:t>
            </a:r>
            <a:r>
              <a:rPr lang="en" dirty="0">
                <a:solidFill>
                  <a:schemeClr val="dk1"/>
                </a:solidFill>
              </a:rPr>
              <a:t>. Is </a:t>
            </a:r>
            <a:r>
              <a:rPr lang="en" dirty="0" err="1">
                <a:solidFill>
                  <a:schemeClr val="dk1"/>
                </a:solidFill>
              </a:rPr>
              <a:t>Maniliae</a:t>
            </a:r>
            <a:r>
              <a:rPr lang="en" dirty="0">
                <a:solidFill>
                  <a:schemeClr val="dk1"/>
                </a:solidFill>
              </a:rPr>
              <a:t> </a:t>
            </a:r>
            <a:r>
              <a:rPr lang="en" dirty="0" err="1">
                <a:solidFill>
                  <a:schemeClr val="dk1"/>
                </a:solidFill>
              </a:rPr>
              <a:t>meretrici</a:t>
            </a:r>
            <a:r>
              <a:rPr lang="en" dirty="0">
                <a:solidFill>
                  <a:schemeClr val="dk1"/>
                </a:solidFill>
              </a:rPr>
              <a:t> diem ad populum dixit, </a:t>
            </a:r>
            <a:r>
              <a:rPr lang="en" dirty="0" err="1">
                <a:solidFill>
                  <a:schemeClr val="dk1"/>
                </a:solidFill>
              </a:rPr>
              <a:t>quod</a:t>
            </a:r>
            <a:r>
              <a:rPr lang="en" dirty="0">
                <a:solidFill>
                  <a:schemeClr val="dk1"/>
                </a:solidFill>
              </a:rPr>
              <a:t> e </a:t>
            </a:r>
            <a:r>
              <a:rPr lang="en" dirty="0" err="1">
                <a:solidFill>
                  <a:schemeClr val="dk1"/>
                </a:solidFill>
              </a:rPr>
              <a:t>tabulato</a:t>
            </a:r>
            <a:r>
              <a:rPr lang="en" dirty="0">
                <a:solidFill>
                  <a:schemeClr val="dk1"/>
                </a:solidFill>
              </a:rPr>
              <a:t> </a:t>
            </a:r>
            <a:r>
              <a:rPr lang="en" dirty="0" err="1">
                <a:solidFill>
                  <a:schemeClr val="dk1"/>
                </a:solidFill>
              </a:rPr>
              <a:t>eius</a:t>
            </a:r>
            <a:r>
              <a:rPr lang="en" dirty="0">
                <a:solidFill>
                  <a:schemeClr val="dk1"/>
                </a:solidFill>
              </a:rPr>
              <a:t> </a:t>
            </a:r>
            <a:r>
              <a:rPr lang="en" dirty="0" err="1">
                <a:solidFill>
                  <a:schemeClr val="dk1"/>
                </a:solidFill>
              </a:rPr>
              <a:t>noctu</a:t>
            </a:r>
            <a:r>
              <a:rPr lang="en" dirty="0">
                <a:solidFill>
                  <a:schemeClr val="dk1"/>
                </a:solidFill>
              </a:rPr>
              <a:t> </a:t>
            </a:r>
            <a:r>
              <a:rPr lang="en" dirty="0" err="1">
                <a:solidFill>
                  <a:schemeClr val="dk1"/>
                </a:solidFill>
              </a:rPr>
              <a:t>lapide</a:t>
            </a:r>
            <a:r>
              <a:rPr lang="en" dirty="0">
                <a:solidFill>
                  <a:schemeClr val="dk1"/>
                </a:solidFill>
              </a:rPr>
              <a:t> ictus </a:t>
            </a:r>
            <a:r>
              <a:rPr lang="en" dirty="0" err="1">
                <a:solidFill>
                  <a:schemeClr val="dk1"/>
                </a:solidFill>
              </a:rPr>
              <a:t>esset</a:t>
            </a:r>
            <a:r>
              <a:rPr lang="en" dirty="0">
                <a:solidFill>
                  <a:schemeClr val="dk1"/>
                </a:solidFill>
              </a:rPr>
              <a:t>, </a:t>
            </a:r>
            <a:r>
              <a:rPr lang="en" dirty="0" err="1">
                <a:solidFill>
                  <a:schemeClr val="dk1"/>
                </a:solidFill>
              </a:rPr>
              <a:t>vulnusque</a:t>
            </a:r>
            <a:r>
              <a:rPr lang="en" dirty="0">
                <a:solidFill>
                  <a:schemeClr val="dk1"/>
                </a:solidFill>
              </a:rPr>
              <a:t> ex </a:t>
            </a:r>
            <a:r>
              <a:rPr lang="en" dirty="0" err="1">
                <a:solidFill>
                  <a:schemeClr val="dk1"/>
                </a:solidFill>
              </a:rPr>
              <a:t>eo</a:t>
            </a:r>
            <a:r>
              <a:rPr lang="en" dirty="0">
                <a:solidFill>
                  <a:schemeClr val="dk1"/>
                </a:solidFill>
              </a:rPr>
              <a:t> </a:t>
            </a:r>
            <a:r>
              <a:rPr lang="en" dirty="0" err="1">
                <a:solidFill>
                  <a:schemeClr val="dk1"/>
                </a:solidFill>
              </a:rPr>
              <a:t>lapide</a:t>
            </a:r>
            <a:r>
              <a:rPr lang="en" dirty="0">
                <a:solidFill>
                  <a:schemeClr val="dk1"/>
                </a:solidFill>
              </a:rPr>
              <a:t> </a:t>
            </a:r>
            <a:r>
              <a:rPr lang="en" dirty="0" err="1">
                <a:solidFill>
                  <a:schemeClr val="dk1"/>
                </a:solidFill>
              </a:rPr>
              <a:t>ostendebat</a:t>
            </a:r>
            <a:r>
              <a:rPr lang="en" dirty="0">
                <a:solidFill>
                  <a:schemeClr val="dk1"/>
                </a:solidFill>
              </a:rPr>
              <a:t>. </a:t>
            </a:r>
            <a:r>
              <a:rPr lang="en" b="1" dirty="0" err="1">
                <a:solidFill>
                  <a:schemeClr val="dk1"/>
                </a:solidFill>
              </a:rPr>
              <a:t>Manilia</a:t>
            </a:r>
            <a:r>
              <a:rPr lang="en" b="1" dirty="0">
                <a:solidFill>
                  <a:schemeClr val="dk1"/>
                </a:solidFill>
              </a:rPr>
              <a:t> ad </a:t>
            </a:r>
            <a:r>
              <a:rPr lang="en" b="1" dirty="0" err="1">
                <a:solidFill>
                  <a:schemeClr val="dk1"/>
                </a:solidFill>
              </a:rPr>
              <a:t>tribunos</a:t>
            </a:r>
            <a:r>
              <a:rPr lang="en" b="1" dirty="0">
                <a:solidFill>
                  <a:schemeClr val="dk1"/>
                </a:solidFill>
              </a:rPr>
              <a:t> </a:t>
            </a:r>
            <a:r>
              <a:rPr lang="en" b="1" dirty="0" err="1">
                <a:solidFill>
                  <a:schemeClr val="dk1"/>
                </a:solidFill>
              </a:rPr>
              <a:t>plebi</a:t>
            </a:r>
            <a:r>
              <a:rPr lang="en" b="1" dirty="0">
                <a:solidFill>
                  <a:schemeClr val="dk1"/>
                </a:solidFill>
              </a:rPr>
              <a:t> </a:t>
            </a:r>
            <a:r>
              <a:rPr lang="en" b="1" dirty="0" err="1">
                <a:solidFill>
                  <a:schemeClr val="dk1"/>
                </a:solidFill>
              </a:rPr>
              <a:t>provocavit</a:t>
            </a:r>
            <a:r>
              <a:rPr lang="en" b="1" dirty="0">
                <a:solidFill>
                  <a:schemeClr val="dk1"/>
                </a:solidFill>
              </a:rPr>
              <a:t>.</a:t>
            </a:r>
            <a:r>
              <a:rPr lang="en" dirty="0">
                <a:solidFill>
                  <a:schemeClr val="dk1"/>
                </a:solidFill>
              </a:rPr>
              <a:t> Apud </a:t>
            </a:r>
            <a:r>
              <a:rPr lang="en" dirty="0" err="1">
                <a:solidFill>
                  <a:schemeClr val="dk1"/>
                </a:solidFill>
              </a:rPr>
              <a:t>eos</a:t>
            </a:r>
            <a:r>
              <a:rPr lang="en" dirty="0">
                <a:solidFill>
                  <a:schemeClr val="dk1"/>
                </a:solidFill>
              </a:rPr>
              <a:t> dixit </a:t>
            </a:r>
            <a:r>
              <a:rPr lang="en" dirty="0" err="1">
                <a:solidFill>
                  <a:schemeClr val="dk1"/>
                </a:solidFill>
              </a:rPr>
              <a:t>comessatorem</a:t>
            </a:r>
            <a:r>
              <a:rPr lang="en" dirty="0">
                <a:solidFill>
                  <a:schemeClr val="dk1"/>
                </a:solidFill>
              </a:rPr>
              <a:t> </a:t>
            </a:r>
            <a:r>
              <a:rPr lang="en" dirty="0" err="1">
                <a:solidFill>
                  <a:schemeClr val="dk1"/>
                </a:solidFill>
              </a:rPr>
              <a:t>Mancinum</a:t>
            </a:r>
            <a:r>
              <a:rPr lang="en" dirty="0">
                <a:solidFill>
                  <a:schemeClr val="dk1"/>
                </a:solidFill>
              </a:rPr>
              <a:t> ad aedes </a:t>
            </a:r>
            <a:r>
              <a:rPr lang="en" dirty="0" err="1">
                <a:solidFill>
                  <a:schemeClr val="dk1"/>
                </a:solidFill>
              </a:rPr>
              <a:t>suas</a:t>
            </a:r>
            <a:r>
              <a:rPr lang="en" dirty="0">
                <a:solidFill>
                  <a:schemeClr val="dk1"/>
                </a:solidFill>
              </a:rPr>
              <a:t> </a:t>
            </a:r>
            <a:r>
              <a:rPr lang="en" dirty="0" err="1">
                <a:solidFill>
                  <a:schemeClr val="dk1"/>
                </a:solidFill>
              </a:rPr>
              <a:t>venisse</a:t>
            </a:r>
            <a:r>
              <a:rPr lang="en" dirty="0">
                <a:solidFill>
                  <a:schemeClr val="dk1"/>
                </a:solidFill>
              </a:rPr>
              <a:t>; </a:t>
            </a:r>
            <a:r>
              <a:rPr lang="en" dirty="0" err="1">
                <a:solidFill>
                  <a:schemeClr val="dk1"/>
                </a:solidFill>
              </a:rPr>
              <a:t>eum</a:t>
            </a:r>
            <a:r>
              <a:rPr lang="en" dirty="0">
                <a:solidFill>
                  <a:schemeClr val="dk1"/>
                </a:solidFill>
              </a:rPr>
              <a:t> </a:t>
            </a:r>
            <a:r>
              <a:rPr lang="en" dirty="0" err="1">
                <a:solidFill>
                  <a:schemeClr val="dk1"/>
                </a:solidFill>
              </a:rPr>
              <a:t>sibi</a:t>
            </a:r>
            <a:r>
              <a:rPr lang="en" dirty="0">
                <a:solidFill>
                  <a:schemeClr val="dk1"/>
                </a:solidFill>
              </a:rPr>
              <a:t> </a:t>
            </a:r>
            <a:r>
              <a:rPr lang="en" dirty="0" err="1">
                <a:solidFill>
                  <a:schemeClr val="dk1"/>
                </a:solidFill>
              </a:rPr>
              <a:t>recipere</a:t>
            </a:r>
            <a:r>
              <a:rPr lang="en" dirty="0">
                <a:solidFill>
                  <a:schemeClr val="dk1"/>
                </a:solidFill>
              </a:rPr>
              <a:t> non </a:t>
            </a:r>
            <a:r>
              <a:rPr lang="en" dirty="0" err="1">
                <a:solidFill>
                  <a:schemeClr val="dk1"/>
                </a:solidFill>
              </a:rPr>
              <a:t>fuisse</a:t>
            </a:r>
            <a:r>
              <a:rPr lang="en" dirty="0">
                <a:solidFill>
                  <a:schemeClr val="dk1"/>
                </a:solidFill>
              </a:rPr>
              <a:t> e re </a:t>
            </a:r>
            <a:r>
              <a:rPr lang="en" dirty="0" err="1">
                <a:solidFill>
                  <a:schemeClr val="dk1"/>
                </a:solidFill>
              </a:rPr>
              <a:t>sua</a:t>
            </a:r>
            <a:r>
              <a:rPr lang="en" dirty="0">
                <a:solidFill>
                  <a:schemeClr val="dk1"/>
                </a:solidFill>
              </a:rPr>
              <a:t>, sed cum vi </a:t>
            </a:r>
            <a:r>
              <a:rPr lang="en" dirty="0" err="1">
                <a:solidFill>
                  <a:schemeClr val="dk1"/>
                </a:solidFill>
              </a:rPr>
              <a:t>inrumperet</a:t>
            </a:r>
            <a:r>
              <a:rPr lang="en" dirty="0">
                <a:solidFill>
                  <a:schemeClr val="dk1"/>
                </a:solidFill>
              </a:rPr>
              <a:t>, </a:t>
            </a:r>
            <a:r>
              <a:rPr lang="en" dirty="0" err="1">
                <a:solidFill>
                  <a:schemeClr val="dk1"/>
                </a:solidFill>
              </a:rPr>
              <a:t>lapidibus</a:t>
            </a:r>
            <a:r>
              <a:rPr lang="en" dirty="0">
                <a:solidFill>
                  <a:schemeClr val="dk1"/>
                </a:solidFill>
              </a:rPr>
              <a:t> </a:t>
            </a:r>
            <a:r>
              <a:rPr lang="en" dirty="0" err="1">
                <a:solidFill>
                  <a:schemeClr val="dk1"/>
                </a:solidFill>
              </a:rPr>
              <a:t>depulsum</a:t>
            </a:r>
            <a:r>
              <a:rPr lang="en" dirty="0">
                <a:solidFill>
                  <a:schemeClr val="dk1"/>
                </a:solidFill>
              </a:rPr>
              <a:t>. </a:t>
            </a:r>
            <a:r>
              <a:rPr lang="en" dirty="0" err="1">
                <a:solidFill>
                  <a:schemeClr val="dk1"/>
                </a:solidFill>
              </a:rPr>
              <a:t>Tribuni</a:t>
            </a:r>
            <a:r>
              <a:rPr lang="en" dirty="0">
                <a:solidFill>
                  <a:schemeClr val="dk1"/>
                </a:solidFill>
              </a:rPr>
              <a:t> </a:t>
            </a:r>
            <a:r>
              <a:rPr lang="en" dirty="0" err="1">
                <a:solidFill>
                  <a:schemeClr val="dk1"/>
                </a:solidFill>
              </a:rPr>
              <a:t>decreverunt</a:t>
            </a:r>
            <a:r>
              <a:rPr lang="en" dirty="0">
                <a:solidFill>
                  <a:schemeClr val="dk1"/>
                </a:solidFill>
              </a:rPr>
              <a:t> </a:t>
            </a:r>
            <a:r>
              <a:rPr lang="en" dirty="0" err="1">
                <a:solidFill>
                  <a:schemeClr val="dk1"/>
                </a:solidFill>
              </a:rPr>
              <a:t>aedilem</a:t>
            </a:r>
            <a:r>
              <a:rPr lang="en" dirty="0">
                <a:solidFill>
                  <a:schemeClr val="dk1"/>
                </a:solidFill>
              </a:rPr>
              <a:t> ex </a:t>
            </a:r>
            <a:r>
              <a:rPr lang="en" dirty="0" err="1">
                <a:solidFill>
                  <a:schemeClr val="dk1"/>
                </a:solidFill>
              </a:rPr>
              <a:t>eo</a:t>
            </a:r>
            <a:r>
              <a:rPr lang="en" dirty="0">
                <a:solidFill>
                  <a:schemeClr val="dk1"/>
                </a:solidFill>
              </a:rPr>
              <a:t> loco </a:t>
            </a:r>
            <a:r>
              <a:rPr lang="en" dirty="0" err="1">
                <a:solidFill>
                  <a:schemeClr val="dk1"/>
                </a:solidFill>
              </a:rPr>
              <a:t>iure</a:t>
            </a:r>
            <a:r>
              <a:rPr lang="en" dirty="0">
                <a:solidFill>
                  <a:schemeClr val="dk1"/>
                </a:solidFill>
              </a:rPr>
              <a:t> </a:t>
            </a:r>
            <a:r>
              <a:rPr lang="en" dirty="0" err="1">
                <a:solidFill>
                  <a:schemeClr val="dk1"/>
                </a:solidFill>
              </a:rPr>
              <a:t>deiectum</a:t>
            </a:r>
            <a:r>
              <a:rPr lang="en" dirty="0">
                <a:solidFill>
                  <a:schemeClr val="dk1"/>
                </a:solidFill>
              </a:rPr>
              <a:t>, quo </a:t>
            </a:r>
            <a:r>
              <a:rPr lang="en" dirty="0" err="1">
                <a:solidFill>
                  <a:schemeClr val="dk1"/>
                </a:solidFill>
              </a:rPr>
              <a:t>eum</a:t>
            </a:r>
            <a:r>
              <a:rPr lang="en" dirty="0">
                <a:solidFill>
                  <a:schemeClr val="dk1"/>
                </a:solidFill>
              </a:rPr>
              <a:t> venire cum </a:t>
            </a:r>
            <a:r>
              <a:rPr lang="en" dirty="0" err="1">
                <a:solidFill>
                  <a:schemeClr val="dk1"/>
                </a:solidFill>
              </a:rPr>
              <a:t>corollario</a:t>
            </a:r>
            <a:r>
              <a:rPr lang="en" dirty="0">
                <a:solidFill>
                  <a:schemeClr val="dk1"/>
                </a:solidFill>
              </a:rPr>
              <a:t> non </a:t>
            </a:r>
            <a:r>
              <a:rPr lang="en" dirty="0" err="1">
                <a:solidFill>
                  <a:schemeClr val="dk1"/>
                </a:solidFill>
              </a:rPr>
              <a:t>decuisset</a:t>
            </a:r>
            <a:r>
              <a:rPr lang="en" dirty="0">
                <a:solidFill>
                  <a:schemeClr val="dk1"/>
                </a:solidFill>
              </a:rPr>
              <a:t>; </a:t>
            </a:r>
            <a:r>
              <a:rPr lang="en" b="1" dirty="0" err="1">
                <a:solidFill>
                  <a:schemeClr val="dk1"/>
                </a:solidFill>
              </a:rPr>
              <a:t>propterea</a:t>
            </a:r>
            <a:r>
              <a:rPr lang="en" b="1" dirty="0">
                <a:solidFill>
                  <a:schemeClr val="dk1"/>
                </a:solidFill>
              </a:rPr>
              <a:t>, ne cum populo </a:t>
            </a:r>
            <a:r>
              <a:rPr lang="en" b="1" dirty="0" err="1">
                <a:solidFill>
                  <a:schemeClr val="dk1"/>
                </a:solidFill>
              </a:rPr>
              <a:t>aedilis</a:t>
            </a:r>
            <a:r>
              <a:rPr lang="en" b="1" dirty="0">
                <a:solidFill>
                  <a:schemeClr val="dk1"/>
                </a:solidFill>
              </a:rPr>
              <a:t> </a:t>
            </a:r>
            <a:r>
              <a:rPr lang="en" b="1" dirty="0" err="1">
                <a:solidFill>
                  <a:schemeClr val="dk1"/>
                </a:solidFill>
              </a:rPr>
              <a:t>ageret</a:t>
            </a:r>
            <a:r>
              <a:rPr lang="en" b="1" dirty="0">
                <a:solidFill>
                  <a:schemeClr val="dk1"/>
                </a:solidFill>
              </a:rPr>
              <a:t>, </a:t>
            </a:r>
            <a:r>
              <a:rPr lang="en" b="1" dirty="0" err="1">
                <a:solidFill>
                  <a:schemeClr val="dk1"/>
                </a:solidFill>
              </a:rPr>
              <a:t>intercesserunt</a:t>
            </a:r>
            <a:r>
              <a:rPr lang="en" b="1" dirty="0">
                <a:solidFill>
                  <a:schemeClr val="dk1"/>
                </a:solidFill>
              </a:rPr>
              <a:t>.</a:t>
            </a:r>
            <a:endParaRPr b="1" dirty="0">
              <a:solidFill>
                <a:schemeClr val="dk1"/>
              </a:solidFill>
            </a:endParaRPr>
          </a:p>
        </p:txBody>
      </p:sp>
      <p:sp>
        <p:nvSpPr>
          <p:cNvPr id="2" name="Text Placeholder 1">
            <a:extLst>
              <a:ext uri="{FF2B5EF4-FFF2-40B4-BE49-F238E27FC236}">
                <a16:creationId xmlns:a16="http://schemas.microsoft.com/office/drawing/2014/main" id="{066A2DCE-5B34-5B41-8C86-CA61DDC2B076}"/>
              </a:ext>
            </a:extLst>
          </p:cNvPr>
          <p:cNvSpPr>
            <a:spLocks noGrp="1"/>
          </p:cNvSpPr>
          <p:nvPr>
            <p:ph type="body" idx="2"/>
          </p:nvPr>
        </p:nvSpPr>
        <p:spPr/>
        <p:txBody>
          <a:bodyPr>
            <a:normAutofit fontScale="77500" lnSpcReduction="20000"/>
          </a:bodyPr>
          <a:lstStyle/>
          <a:p>
            <a:pPr marL="139700" indent="0">
              <a:buNone/>
            </a:pPr>
            <a:r>
              <a:rPr lang="en-US" dirty="0"/>
              <a:t>A story narrated about </a:t>
            </a:r>
            <a:r>
              <a:rPr lang="en-US" dirty="0" err="1"/>
              <a:t>Hostilius</a:t>
            </a:r>
            <a:r>
              <a:rPr lang="en-US" dirty="0"/>
              <a:t> </a:t>
            </a:r>
            <a:r>
              <a:rPr lang="en-US" dirty="0" err="1"/>
              <a:t>Mancinus</a:t>
            </a:r>
            <a:r>
              <a:rPr lang="en-US" dirty="0"/>
              <a:t>, an aedile, and </a:t>
            </a:r>
            <a:r>
              <a:rPr lang="en-US" dirty="0" err="1"/>
              <a:t>Manilia</a:t>
            </a:r>
            <a:r>
              <a:rPr lang="en-US" dirty="0"/>
              <a:t>, a courtesan; and the decision of the tribunes, to whom an appeal was made by </a:t>
            </a:r>
            <a:r>
              <a:rPr lang="en-US" dirty="0" err="1"/>
              <a:t>Manilia</a:t>
            </a:r>
            <a:r>
              <a:rPr lang="en-US" dirty="0"/>
              <a:t>.</a:t>
            </a:r>
          </a:p>
          <a:p>
            <a:pPr marL="139700" indent="0">
              <a:buNone/>
            </a:pPr>
            <a:endParaRPr lang="en-US" dirty="0"/>
          </a:p>
          <a:p>
            <a:pPr marL="139700" indent="0">
              <a:buNone/>
            </a:pPr>
            <a:r>
              <a:rPr lang="en-US" dirty="0"/>
              <a:t>When I </a:t>
            </a:r>
            <a:r>
              <a:rPr lang="en-US" dirty="0" err="1"/>
              <a:t>wsa</a:t>
            </a:r>
            <a:r>
              <a:rPr lang="en-US" dirty="0"/>
              <a:t> reading the 9</a:t>
            </a:r>
            <a:r>
              <a:rPr lang="en-US" baseline="30000" dirty="0"/>
              <a:t>th</a:t>
            </a:r>
            <a:r>
              <a:rPr lang="en-US" dirty="0"/>
              <a:t> book of the miscellany of </a:t>
            </a:r>
            <a:r>
              <a:rPr lang="en-US" dirty="0" err="1"/>
              <a:t>Ateius</a:t>
            </a:r>
            <a:r>
              <a:rPr lang="en-US" dirty="0"/>
              <a:t> Capito, a decision of the tribunes seemed to me to be full of ancient dignity. For this reason, I remembered it. It was written for this reason and in this opinion: </a:t>
            </a:r>
            <a:r>
              <a:rPr lang="en-US" dirty="0" err="1"/>
              <a:t>Aulus</a:t>
            </a:r>
            <a:r>
              <a:rPr lang="en-US" dirty="0"/>
              <a:t> </a:t>
            </a:r>
            <a:r>
              <a:rPr lang="en-US" dirty="0" err="1"/>
              <a:t>Hostilius</a:t>
            </a:r>
            <a:r>
              <a:rPr lang="en-US" dirty="0"/>
              <a:t> </a:t>
            </a:r>
            <a:r>
              <a:rPr lang="en-US" dirty="0" err="1"/>
              <a:t>Mancinus</a:t>
            </a:r>
            <a:r>
              <a:rPr lang="en-US" dirty="0"/>
              <a:t> was the curule aedile. He indicted </a:t>
            </a:r>
            <a:r>
              <a:rPr lang="en-US" dirty="0" err="1"/>
              <a:t>Manilia</a:t>
            </a:r>
            <a:r>
              <a:rPr lang="en-US" dirty="0"/>
              <a:t>, the courtesan, before the people, because during the night he had been struck with a stone from her flat, and he displayed the wound that had been made by the stone. </a:t>
            </a:r>
            <a:r>
              <a:rPr lang="en-US" dirty="0" err="1"/>
              <a:t>Manilia</a:t>
            </a:r>
            <a:r>
              <a:rPr lang="en-US" dirty="0"/>
              <a:t> </a:t>
            </a:r>
            <a:r>
              <a:rPr lang="en-US" i="1" dirty="0"/>
              <a:t>appealed </a:t>
            </a:r>
            <a:r>
              <a:rPr lang="en-US" dirty="0"/>
              <a:t>to the people. In their presence she said that </a:t>
            </a:r>
            <a:r>
              <a:rPr lang="en-US" dirty="0" err="1"/>
              <a:t>Mancinus</a:t>
            </a:r>
            <a:r>
              <a:rPr lang="en-US" dirty="0"/>
              <a:t> had come to her house as a reveler; that it was not her wish to receive him, but when he forced his way in, she drove him off with stones. The. Tribunes decreed that the aedile was lawfully driven out from her home, where it had not been right for him to go while garlanded. Therefore, they interceded so as to prevent the aedile from bringing the case before the people.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B78C9-8487-004C-8885-30F5D3878CDD}"/>
              </a:ext>
            </a:extLst>
          </p:cNvPr>
          <p:cNvSpPr>
            <a:spLocks noGrp="1"/>
          </p:cNvSpPr>
          <p:nvPr>
            <p:ph type="title"/>
          </p:nvPr>
        </p:nvSpPr>
        <p:spPr>
          <a:xfrm>
            <a:off x="311700" y="445025"/>
            <a:ext cx="8520600" cy="572700"/>
          </a:xfrm>
        </p:spPr>
        <p:txBody>
          <a:bodyPr wrap="square" anchor="t">
            <a:normAutofit/>
          </a:bodyPr>
          <a:lstStyle/>
          <a:p>
            <a:pPr>
              <a:lnSpc>
                <a:spcPct val="90000"/>
              </a:lnSpc>
            </a:pPr>
            <a:r>
              <a:rPr lang="en-US" i="1" dirty="0" err="1"/>
              <a:t>Provocatio</a:t>
            </a:r>
            <a:r>
              <a:rPr lang="en-US" dirty="0"/>
              <a:t> and </a:t>
            </a:r>
            <a:r>
              <a:rPr lang="en-US" i="1" dirty="0" err="1"/>
              <a:t>Appellatio</a:t>
            </a:r>
            <a:endParaRPr lang="en-US" i="1"/>
          </a:p>
        </p:txBody>
      </p:sp>
      <p:sp>
        <p:nvSpPr>
          <p:cNvPr id="10" name="Text Placeholder 2">
            <a:extLst>
              <a:ext uri="{FF2B5EF4-FFF2-40B4-BE49-F238E27FC236}">
                <a16:creationId xmlns:a16="http://schemas.microsoft.com/office/drawing/2014/main" id="{62035A43-AC95-C016-0027-EBE06EDF5397}"/>
              </a:ext>
            </a:extLst>
          </p:cNvPr>
          <p:cNvSpPr>
            <a:spLocks noGrp="1"/>
          </p:cNvSpPr>
          <p:nvPr>
            <p:ph type="body" idx="1"/>
          </p:nvPr>
        </p:nvSpPr>
        <p:spPr>
          <a:xfrm>
            <a:off x="311700" y="1152475"/>
            <a:ext cx="8520600" cy="3416400"/>
          </a:xfrm>
        </p:spPr>
        <p:txBody>
          <a:bodyPr>
            <a:normAutofit fontScale="92500" lnSpcReduction="20000"/>
          </a:bodyPr>
          <a:lstStyle/>
          <a:p>
            <a:r>
              <a:rPr lang="en-US" i="1" dirty="0"/>
              <a:t>et </a:t>
            </a:r>
            <a:r>
              <a:rPr lang="en-US" i="1" dirty="0" err="1"/>
              <a:t>appellatio</a:t>
            </a:r>
            <a:r>
              <a:rPr lang="en-US" i="1" dirty="0"/>
              <a:t> </a:t>
            </a:r>
            <a:r>
              <a:rPr lang="en-US" i="1" dirty="0" err="1"/>
              <a:t>provocatioque</a:t>
            </a:r>
            <a:r>
              <a:rPr lang="en-US" i="1" dirty="0"/>
              <a:t> </a:t>
            </a:r>
            <a:r>
              <a:rPr lang="en-US" i="1" dirty="0" err="1"/>
              <a:t>adversus</a:t>
            </a:r>
            <a:r>
              <a:rPr lang="en-US" i="1" dirty="0"/>
              <a:t> </a:t>
            </a:r>
            <a:r>
              <a:rPr lang="en-US" i="1" dirty="0" err="1"/>
              <a:t>iniuriam</a:t>
            </a:r>
            <a:r>
              <a:rPr lang="en-US" i="1" dirty="0"/>
              <a:t> </a:t>
            </a:r>
            <a:r>
              <a:rPr lang="en-US" i="1" dirty="0" err="1"/>
              <a:t>magistratuum</a:t>
            </a:r>
            <a:r>
              <a:rPr lang="en-US" i="1" dirty="0"/>
              <a:t> </a:t>
            </a:r>
            <a:r>
              <a:rPr lang="en-US" i="1" dirty="0" err="1"/>
              <a:t>ostentata</a:t>
            </a:r>
            <a:r>
              <a:rPr lang="en-US" i="1" dirty="0"/>
              <a:t> tantum </a:t>
            </a:r>
            <a:r>
              <a:rPr lang="en-US" i="1" dirty="0" err="1"/>
              <a:t>inanibus</a:t>
            </a:r>
            <a:r>
              <a:rPr lang="en-US" i="1" dirty="0"/>
              <a:t> </a:t>
            </a:r>
            <a:r>
              <a:rPr lang="en-US" i="1" dirty="0" err="1"/>
              <a:t>litteris</a:t>
            </a:r>
            <a:r>
              <a:rPr lang="en-US" i="1" dirty="0"/>
              <a:t> an </a:t>
            </a:r>
            <a:r>
              <a:rPr lang="en-US" i="1" dirty="0" err="1"/>
              <a:t>vere</a:t>
            </a:r>
            <a:r>
              <a:rPr lang="en-US" i="1" dirty="0"/>
              <a:t> data sit.</a:t>
            </a:r>
          </a:p>
          <a:p>
            <a:pPr lvl="1"/>
            <a:r>
              <a:rPr lang="en-US" dirty="0"/>
              <a:t>And it would be discovered whether </a:t>
            </a:r>
            <a:r>
              <a:rPr lang="en-US" i="1" dirty="0" err="1"/>
              <a:t>appellatio</a:t>
            </a:r>
            <a:r>
              <a:rPr lang="en-US" i="1" dirty="0"/>
              <a:t> </a:t>
            </a:r>
            <a:r>
              <a:rPr lang="en-US" dirty="0"/>
              <a:t>and </a:t>
            </a:r>
            <a:r>
              <a:rPr lang="en-US" i="1" dirty="0" err="1"/>
              <a:t>provocatio</a:t>
            </a:r>
            <a:r>
              <a:rPr lang="en-US" i="1" dirty="0"/>
              <a:t> </a:t>
            </a:r>
            <a:r>
              <a:rPr lang="en-US" dirty="0"/>
              <a:t>against magisterial abuse had really been given or were empty words. Liv. 3.56 </a:t>
            </a:r>
          </a:p>
          <a:p>
            <a:r>
              <a:rPr lang="en-US" i="1" dirty="0" err="1"/>
              <a:t>Volero</a:t>
            </a:r>
            <a:r>
              <a:rPr lang="en-US" i="1" dirty="0"/>
              <a:t> </a:t>
            </a:r>
            <a:r>
              <a:rPr lang="en-US" i="1" dirty="0" err="1"/>
              <a:t>appellat</a:t>
            </a:r>
            <a:r>
              <a:rPr lang="en-US" i="1" dirty="0"/>
              <a:t> </a:t>
            </a:r>
            <a:r>
              <a:rPr lang="en-US" i="1" dirty="0" err="1"/>
              <a:t>tribunos</a:t>
            </a:r>
            <a:r>
              <a:rPr lang="en-US" i="1" dirty="0"/>
              <a:t>. Cum </a:t>
            </a:r>
            <a:r>
              <a:rPr lang="en-US" i="1" dirty="0" err="1"/>
              <a:t>auxilio</a:t>
            </a:r>
            <a:r>
              <a:rPr lang="en-US" i="1" dirty="0"/>
              <a:t> nemo </a:t>
            </a:r>
            <a:r>
              <a:rPr lang="en-US" i="1" dirty="0" err="1"/>
              <a:t>esset</a:t>
            </a:r>
            <a:r>
              <a:rPr lang="en-US" i="1" dirty="0"/>
              <a:t>, </a:t>
            </a:r>
            <a:r>
              <a:rPr lang="en-US" i="1" dirty="0" err="1"/>
              <a:t>consules</a:t>
            </a:r>
            <a:r>
              <a:rPr lang="en-US" i="1" dirty="0"/>
              <a:t> </a:t>
            </a:r>
            <a:r>
              <a:rPr lang="en-US" i="1" dirty="0" err="1"/>
              <a:t>spoliari</a:t>
            </a:r>
            <a:r>
              <a:rPr lang="en-US" i="1" dirty="0"/>
              <a:t> hominem et </a:t>
            </a:r>
            <a:r>
              <a:rPr lang="en-US" i="1" dirty="0" err="1"/>
              <a:t>virgas</a:t>
            </a:r>
            <a:r>
              <a:rPr lang="en-US" i="1" dirty="0"/>
              <a:t> </a:t>
            </a:r>
            <a:r>
              <a:rPr lang="en-US" i="1" dirty="0" err="1"/>
              <a:t>expediri</a:t>
            </a:r>
            <a:r>
              <a:rPr lang="en-US" i="1" dirty="0"/>
              <a:t> </a:t>
            </a:r>
            <a:r>
              <a:rPr lang="en-US" i="1" dirty="0" err="1"/>
              <a:t>iubent</a:t>
            </a:r>
            <a:r>
              <a:rPr lang="en-US" i="1" dirty="0"/>
              <a:t>. "</a:t>
            </a:r>
            <a:r>
              <a:rPr lang="en-US" i="1" dirty="0" err="1"/>
              <a:t>Provoco</a:t>
            </a:r>
            <a:r>
              <a:rPr lang="en-US" i="1" dirty="0"/>
              <a:t>" </a:t>
            </a:r>
            <a:r>
              <a:rPr lang="en-US" i="1" dirty="0" err="1"/>
              <a:t>inquit</a:t>
            </a:r>
            <a:r>
              <a:rPr lang="en-US" i="1" dirty="0"/>
              <a:t>, "ad populum" </a:t>
            </a:r>
            <a:r>
              <a:rPr lang="en-US" i="1" dirty="0" err="1"/>
              <a:t>Volero</a:t>
            </a:r>
            <a:r>
              <a:rPr lang="en-US" i="1" dirty="0"/>
              <a:t>…  </a:t>
            </a:r>
          </a:p>
          <a:p>
            <a:pPr lvl="1"/>
            <a:r>
              <a:rPr lang="en-US" dirty="0" err="1"/>
              <a:t>Volero</a:t>
            </a:r>
            <a:r>
              <a:rPr lang="en-US" dirty="0"/>
              <a:t> appealed to the tribunes. When none came to his aid, the </a:t>
            </a:r>
            <a:r>
              <a:rPr lang="en-US" dirty="0" err="1"/>
              <a:t>consules</a:t>
            </a:r>
            <a:r>
              <a:rPr lang="en-US" dirty="0"/>
              <a:t> ordered him to stripped and the canes to be readied. “I appeal to the people” </a:t>
            </a:r>
            <a:r>
              <a:rPr lang="en-US" dirty="0" err="1"/>
              <a:t>Volero</a:t>
            </a:r>
            <a:r>
              <a:rPr lang="en-US" dirty="0"/>
              <a:t> said… Liv. 2.55 </a:t>
            </a:r>
          </a:p>
          <a:p>
            <a:r>
              <a:rPr lang="en-US" i="1" dirty="0"/>
              <a:t>et in </a:t>
            </a:r>
            <a:r>
              <a:rPr lang="en-US" i="1" dirty="0" err="1"/>
              <a:t>senatu</a:t>
            </a:r>
            <a:r>
              <a:rPr lang="en-US" i="1" dirty="0"/>
              <a:t> et ad populum </a:t>
            </a:r>
            <a:r>
              <a:rPr lang="en-US" i="1" dirty="0" err="1"/>
              <a:t>magnis</a:t>
            </a:r>
            <a:r>
              <a:rPr lang="en-US" i="1" dirty="0"/>
              <a:t> </a:t>
            </a:r>
            <a:r>
              <a:rPr lang="en-US" i="1" dirty="0" err="1"/>
              <a:t>contentionibus</a:t>
            </a:r>
            <a:r>
              <a:rPr lang="en-US" i="1" dirty="0"/>
              <a:t> </a:t>
            </a:r>
            <a:r>
              <a:rPr lang="en-US" i="1" dirty="0" err="1"/>
              <a:t>certatum</a:t>
            </a:r>
            <a:r>
              <a:rPr lang="en-US" i="1" dirty="0"/>
              <a:t>, et imperia </a:t>
            </a:r>
            <a:r>
              <a:rPr lang="en-US" i="1" dirty="0" err="1"/>
              <a:t>inhibita</a:t>
            </a:r>
            <a:r>
              <a:rPr lang="en-US" i="1" dirty="0"/>
              <a:t> </a:t>
            </a:r>
            <a:r>
              <a:rPr lang="en-US" i="1" dirty="0" err="1"/>
              <a:t>ultro</a:t>
            </a:r>
            <a:r>
              <a:rPr lang="en-US" i="1" dirty="0"/>
              <a:t> </a:t>
            </a:r>
            <a:r>
              <a:rPr lang="en-US" i="1" dirty="0" err="1"/>
              <a:t>citroque</a:t>
            </a:r>
            <a:r>
              <a:rPr lang="en-US" i="1" dirty="0"/>
              <a:t>, et </a:t>
            </a:r>
            <a:r>
              <a:rPr lang="en-US" i="1" dirty="0" err="1"/>
              <a:t>pignera</a:t>
            </a:r>
            <a:r>
              <a:rPr lang="en-US" i="1" dirty="0"/>
              <a:t> </a:t>
            </a:r>
            <a:r>
              <a:rPr lang="en-US" i="1" dirty="0" err="1"/>
              <a:t>capta</a:t>
            </a:r>
            <a:r>
              <a:rPr lang="en-US" i="1" dirty="0"/>
              <a:t>, et </a:t>
            </a:r>
            <a:r>
              <a:rPr lang="en-US" i="1" dirty="0" err="1"/>
              <a:t>multae</a:t>
            </a:r>
            <a:r>
              <a:rPr lang="en-US" i="1" dirty="0"/>
              <a:t> </a:t>
            </a:r>
            <a:r>
              <a:rPr lang="en-US" i="1" dirty="0" err="1"/>
              <a:t>dictae</a:t>
            </a:r>
            <a:r>
              <a:rPr lang="en-US" i="1" dirty="0"/>
              <a:t>, et </a:t>
            </a:r>
            <a:r>
              <a:rPr lang="en-US" i="1" dirty="0" err="1"/>
              <a:t>tribuni</a:t>
            </a:r>
            <a:r>
              <a:rPr lang="en-US" i="1" dirty="0"/>
              <a:t> </a:t>
            </a:r>
            <a:r>
              <a:rPr lang="en-US" i="1" dirty="0" err="1"/>
              <a:t>appellati</a:t>
            </a:r>
            <a:r>
              <a:rPr lang="en-US" i="1" dirty="0"/>
              <a:t>, et </a:t>
            </a:r>
            <a:r>
              <a:rPr lang="en-US" i="1" dirty="0" err="1"/>
              <a:t>prouocatum</a:t>
            </a:r>
            <a:r>
              <a:rPr lang="en-US" i="1" dirty="0"/>
              <a:t> ad populum est</a:t>
            </a:r>
            <a:r>
              <a:rPr lang="en-US" dirty="0"/>
              <a:t>.</a:t>
            </a:r>
          </a:p>
          <a:p>
            <a:pPr lvl="1"/>
            <a:r>
              <a:rPr lang="en-US" dirty="0"/>
              <a:t>There was a serious struggle both in the senate and before the people, commands were prevented back and forth, pledges were taken, fines were established, the tribunes were appealed to, and the people were appealed to. Liv. 37.51.1</a:t>
            </a:r>
          </a:p>
          <a:p>
            <a:endParaRPr lang="en-US" dirty="0"/>
          </a:p>
        </p:txBody>
      </p:sp>
    </p:spTree>
    <p:extLst>
      <p:ext uri="{BB962C8B-B14F-4D97-AF65-F5344CB8AC3E}">
        <p14:creationId xmlns:p14="http://schemas.microsoft.com/office/powerpoint/2010/main" val="208207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Options:</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AutoNum type="arabicPeriod"/>
            </a:pPr>
            <a:r>
              <a:rPr lang="en">
                <a:solidFill>
                  <a:schemeClr val="dk1"/>
                </a:solidFill>
              </a:rPr>
              <a:t>Scribal Error</a:t>
            </a:r>
            <a:endParaRPr>
              <a:solidFill>
                <a:schemeClr val="dk1"/>
              </a:solidFill>
            </a:endParaRPr>
          </a:p>
          <a:p>
            <a:pPr marL="457200" lvl="0" indent="-342900" algn="l" rtl="0">
              <a:spcBef>
                <a:spcPts val="0"/>
              </a:spcBef>
              <a:spcAft>
                <a:spcPts val="0"/>
              </a:spcAft>
              <a:buClr>
                <a:schemeClr val="dk1"/>
              </a:buClr>
              <a:buSzPts val="1800"/>
              <a:buAutoNum type="arabicPeriod"/>
            </a:pPr>
            <a:r>
              <a:rPr lang="en">
                <a:solidFill>
                  <a:schemeClr val="dk1"/>
                </a:solidFill>
              </a:rPr>
              <a:t>Capito wrote </a:t>
            </a:r>
            <a:r>
              <a:rPr lang="en" i="1">
                <a:solidFill>
                  <a:schemeClr val="dk1"/>
                </a:solidFill>
              </a:rPr>
              <a:t>provocatio</a:t>
            </a:r>
            <a:r>
              <a:rPr lang="en">
                <a:solidFill>
                  <a:schemeClr val="dk1"/>
                </a:solidFill>
              </a:rPr>
              <a:t> but mean </a:t>
            </a:r>
            <a:r>
              <a:rPr lang="en" i="1">
                <a:solidFill>
                  <a:schemeClr val="dk1"/>
                </a:solidFill>
              </a:rPr>
              <a:t>appellavit</a:t>
            </a:r>
            <a:endParaRPr i="1">
              <a:solidFill>
                <a:schemeClr val="dk1"/>
              </a:solidFill>
            </a:endParaRPr>
          </a:p>
          <a:p>
            <a:pPr marL="457200" lvl="0" indent="-342900" algn="l" rtl="0">
              <a:spcBef>
                <a:spcPts val="0"/>
              </a:spcBef>
              <a:spcAft>
                <a:spcPts val="0"/>
              </a:spcAft>
              <a:buClr>
                <a:schemeClr val="dk1"/>
              </a:buClr>
              <a:buSzPts val="1800"/>
              <a:buAutoNum type="arabicPeriod"/>
            </a:pPr>
            <a:r>
              <a:rPr lang="en">
                <a:solidFill>
                  <a:schemeClr val="dk1"/>
                </a:solidFill>
              </a:rPr>
              <a:t>Manilia said </a:t>
            </a:r>
            <a:r>
              <a:rPr lang="en" i="1">
                <a:solidFill>
                  <a:schemeClr val="dk1"/>
                </a:solidFill>
              </a:rPr>
              <a:t>provocatio,</a:t>
            </a:r>
            <a:r>
              <a:rPr lang="en">
                <a:solidFill>
                  <a:schemeClr val="dk1"/>
                </a:solidFill>
              </a:rPr>
              <a:t> but meant </a:t>
            </a:r>
            <a:r>
              <a:rPr lang="en" i="1">
                <a:solidFill>
                  <a:schemeClr val="dk1"/>
                </a:solidFill>
              </a:rPr>
              <a:t>appellatio,</a:t>
            </a:r>
            <a:r>
              <a:rPr lang="en">
                <a:solidFill>
                  <a:schemeClr val="dk1"/>
                </a:solidFill>
              </a:rPr>
              <a:t> which was then heard by the tribunes</a:t>
            </a:r>
            <a:endParaRPr>
              <a:solidFill>
                <a:schemeClr val="dk1"/>
              </a:solidFill>
            </a:endParaRPr>
          </a:p>
          <a:p>
            <a:pPr marL="457200" lvl="0" indent="-342900" algn="l" rtl="0">
              <a:spcBef>
                <a:spcPts val="0"/>
              </a:spcBef>
              <a:spcAft>
                <a:spcPts val="0"/>
              </a:spcAft>
              <a:buClr>
                <a:schemeClr val="dk1"/>
              </a:buClr>
              <a:buSzPts val="1800"/>
              <a:buAutoNum type="arabicPeriod"/>
            </a:pPr>
            <a:r>
              <a:rPr lang="en">
                <a:solidFill>
                  <a:schemeClr val="dk1"/>
                </a:solidFill>
              </a:rPr>
              <a:t>Gellius misquoted, he wrote </a:t>
            </a:r>
            <a:r>
              <a:rPr lang="en" i="1">
                <a:solidFill>
                  <a:schemeClr val="dk1"/>
                </a:solidFill>
              </a:rPr>
              <a:t>provocavit</a:t>
            </a:r>
            <a:r>
              <a:rPr lang="en">
                <a:solidFill>
                  <a:schemeClr val="dk1"/>
                </a:solidFill>
              </a:rPr>
              <a:t> but meant </a:t>
            </a:r>
            <a:r>
              <a:rPr lang="en" i="1">
                <a:solidFill>
                  <a:schemeClr val="dk1"/>
                </a:solidFill>
              </a:rPr>
              <a:t>appellavit</a:t>
            </a:r>
            <a:endParaRPr i="1">
              <a:solidFill>
                <a:schemeClr val="dk1"/>
              </a:solidFill>
            </a:endParaRPr>
          </a:p>
          <a:p>
            <a:pPr marL="457200" lvl="0" indent="-342900" algn="l" rtl="0">
              <a:spcBef>
                <a:spcPts val="0"/>
              </a:spcBef>
              <a:spcAft>
                <a:spcPts val="0"/>
              </a:spcAft>
              <a:buClr>
                <a:schemeClr val="dk1"/>
              </a:buClr>
              <a:buSzPts val="1800"/>
              <a:buAutoNum type="arabicPeriod"/>
            </a:pPr>
            <a:r>
              <a:rPr lang="en">
                <a:solidFill>
                  <a:schemeClr val="dk1"/>
                </a:solidFill>
              </a:rPr>
              <a:t>Everyone wrote </a:t>
            </a:r>
            <a:r>
              <a:rPr lang="en" i="1">
                <a:solidFill>
                  <a:schemeClr val="dk1"/>
                </a:solidFill>
              </a:rPr>
              <a:t>provocait </a:t>
            </a:r>
            <a:r>
              <a:rPr lang="en">
                <a:solidFill>
                  <a:schemeClr val="dk1"/>
                </a:solidFill>
              </a:rPr>
              <a:t>and meant it.</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pic>
        <p:nvPicPr>
          <p:cNvPr id="79" name="Google Shape;79;p17"/>
          <p:cNvPicPr preferRelativeResize="0"/>
          <p:nvPr/>
        </p:nvPicPr>
        <p:blipFill>
          <a:blip r:embed="rId3">
            <a:alphaModFix/>
          </a:blip>
          <a:stretch>
            <a:fillRect/>
          </a:stretch>
        </p:blipFill>
        <p:spPr>
          <a:xfrm>
            <a:off x="4767084" y="1152475"/>
            <a:ext cx="4065215" cy="3416400"/>
          </a:xfrm>
          <a:prstGeom prst="rect">
            <a:avLst/>
          </a:prstGeom>
          <a:noFill/>
          <a:ln>
            <a:noFill/>
          </a:ln>
        </p:spPr>
      </p:pic>
      <p:sp>
        <p:nvSpPr>
          <p:cNvPr id="4" name="Title 3">
            <a:extLst>
              <a:ext uri="{FF2B5EF4-FFF2-40B4-BE49-F238E27FC236}">
                <a16:creationId xmlns:a16="http://schemas.microsoft.com/office/drawing/2014/main" id="{55B1F4F8-BFDE-A045-90F6-D4F447880672}"/>
              </a:ext>
            </a:extLst>
          </p:cNvPr>
          <p:cNvSpPr>
            <a:spLocks noGrp="1"/>
          </p:cNvSpPr>
          <p:nvPr>
            <p:ph type="title"/>
          </p:nvPr>
        </p:nvSpPr>
        <p:spPr/>
        <p:txBody>
          <a:bodyPr>
            <a:normAutofit fontScale="90000"/>
          </a:bodyPr>
          <a:lstStyle/>
          <a:p>
            <a:r>
              <a:rPr lang="en-US" i="1" dirty="0"/>
              <a:t>Forum </a:t>
            </a:r>
            <a:r>
              <a:rPr lang="en-US" i="1" dirty="0" err="1"/>
              <a:t>Romanum</a:t>
            </a:r>
            <a:endParaRPr lang="en-US" i="1" dirty="0"/>
          </a:p>
        </p:txBody>
      </p:sp>
      <p:sp>
        <p:nvSpPr>
          <p:cNvPr id="5" name="Text Placeholder 4">
            <a:extLst>
              <a:ext uri="{FF2B5EF4-FFF2-40B4-BE49-F238E27FC236}">
                <a16:creationId xmlns:a16="http://schemas.microsoft.com/office/drawing/2014/main" id="{7C6C9F65-B005-3045-81EE-792C1AE701FA}"/>
              </a:ext>
            </a:extLst>
          </p:cNvPr>
          <p:cNvSpPr>
            <a:spLocks noGrp="1"/>
          </p:cNvSpPr>
          <p:nvPr>
            <p:ph type="body" idx="1"/>
          </p:nvPr>
        </p:nvSpPr>
        <p:spPr/>
        <p:txBody>
          <a:bodyPr/>
          <a:lstStyle/>
          <a:p>
            <a:r>
              <a:rPr lang="en-US" dirty="0"/>
              <a:t>This map is from J.M. David’s </a:t>
            </a:r>
            <a:r>
              <a:rPr lang="en-US" i="1" dirty="0"/>
              <a:t>Le </a:t>
            </a:r>
            <a:r>
              <a:rPr lang="en-US" i="1" dirty="0" err="1"/>
              <a:t>patronat</a:t>
            </a:r>
            <a:r>
              <a:rPr lang="en-US" i="1" dirty="0"/>
              <a:t> </a:t>
            </a:r>
            <a:r>
              <a:rPr lang="en-US" i="1" dirty="0" err="1"/>
              <a:t>judicaire</a:t>
            </a:r>
            <a:r>
              <a:rPr lang="en-US" i="1" dirty="0"/>
              <a:t> au. Dernier siècle de la </a:t>
            </a:r>
            <a:r>
              <a:rPr lang="en-US" i="1" dirty="0" err="1"/>
              <a:t>Républicque</a:t>
            </a:r>
            <a:r>
              <a:rPr lang="en-US" i="1" dirty="0"/>
              <a:t>  </a:t>
            </a:r>
            <a:r>
              <a:rPr lang="en-US" i="1" dirty="0" err="1"/>
              <a:t>romane</a:t>
            </a:r>
            <a:r>
              <a:rPr lang="en-US" i="1" dirty="0"/>
              <a:t>. </a:t>
            </a:r>
            <a:r>
              <a:rPr lang="en-US" dirty="0"/>
              <a:t>It was reused in Fergus Millar’s </a:t>
            </a:r>
            <a:r>
              <a:rPr lang="en-US" i="1" dirty="0"/>
              <a:t>the Crowd in Rome in the Late Republic. </a:t>
            </a:r>
            <a:endParaRPr lang="en-US" dirty="0"/>
          </a:p>
          <a:p>
            <a:r>
              <a:rPr lang="en-US" dirty="0"/>
              <a:t>It represents the forum in 53 B.C.E.</a:t>
            </a:r>
          </a:p>
          <a:p>
            <a:r>
              <a:rPr lang="en-US" dirty="0"/>
              <a:t>However, the location of the Urban Praetor and the tribunes were not, in any substantially different location from their position in the upper center of this map in the Middle Republic.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19A2E-1153-0F49-93C2-5977218124E1}"/>
              </a:ext>
            </a:extLst>
          </p:cNvPr>
          <p:cNvSpPr>
            <a:spLocks noGrp="1"/>
          </p:cNvSpPr>
          <p:nvPr>
            <p:ph type="title"/>
          </p:nvPr>
        </p:nvSpPr>
        <p:spPr/>
        <p:txBody>
          <a:bodyPr>
            <a:normAutofit fontScale="90000"/>
          </a:bodyPr>
          <a:lstStyle/>
          <a:p>
            <a:r>
              <a:rPr lang="en-US" dirty="0"/>
              <a:t>Women “Tried” and Executed in Private</a:t>
            </a:r>
          </a:p>
        </p:txBody>
      </p:sp>
      <p:sp>
        <p:nvSpPr>
          <p:cNvPr id="3" name="Text Placeholder 2">
            <a:extLst>
              <a:ext uri="{FF2B5EF4-FFF2-40B4-BE49-F238E27FC236}">
                <a16:creationId xmlns:a16="http://schemas.microsoft.com/office/drawing/2014/main" id="{546CEDC6-252F-F743-B127-F3A983147287}"/>
              </a:ext>
            </a:extLst>
          </p:cNvPr>
          <p:cNvSpPr>
            <a:spLocks noGrp="1"/>
          </p:cNvSpPr>
          <p:nvPr>
            <p:ph type="body" idx="1"/>
          </p:nvPr>
        </p:nvSpPr>
        <p:spPr>
          <a:xfrm>
            <a:off x="311699" y="1152475"/>
            <a:ext cx="8520599" cy="3416400"/>
          </a:xfrm>
        </p:spPr>
        <p:txBody>
          <a:bodyPr/>
          <a:lstStyle/>
          <a:p>
            <a:r>
              <a:rPr lang="en-US" dirty="0" err="1"/>
              <a:t>Plin</a:t>
            </a:r>
            <a:r>
              <a:rPr lang="en-US" dirty="0"/>
              <a:t>. Nat. 14.89</a:t>
            </a:r>
          </a:p>
          <a:p>
            <a:pPr lvl="1"/>
            <a:r>
              <a:rPr lang="en-US" dirty="0"/>
              <a:t>Killed for drinking alcohol </a:t>
            </a:r>
          </a:p>
          <a:p>
            <a:r>
              <a:rPr lang="en-US" dirty="0"/>
              <a:t>Liv. </a:t>
            </a:r>
            <a:r>
              <a:rPr lang="en-US" i="1" dirty="0"/>
              <a:t>Per</a:t>
            </a:r>
            <a:r>
              <a:rPr lang="en-US" dirty="0"/>
              <a:t>. 48 and Val. Max. 6.3.8</a:t>
            </a:r>
          </a:p>
          <a:p>
            <a:pPr lvl="1"/>
            <a:r>
              <a:rPr lang="en-US" dirty="0" err="1"/>
              <a:t>Publicia</a:t>
            </a:r>
            <a:r>
              <a:rPr lang="en-US" dirty="0"/>
              <a:t> and </a:t>
            </a:r>
            <a:r>
              <a:rPr lang="en-US" dirty="0" err="1"/>
              <a:t>Licinia</a:t>
            </a:r>
            <a:r>
              <a:rPr lang="en-US" dirty="0"/>
              <a:t> killed by their families for poisoning their husbands</a:t>
            </a:r>
          </a:p>
          <a:p>
            <a:r>
              <a:rPr lang="en-US" dirty="0"/>
              <a:t>Liv. 39.18 </a:t>
            </a:r>
          </a:p>
          <a:p>
            <a:pPr lvl="1"/>
            <a:r>
              <a:rPr lang="en-US" dirty="0"/>
              <a:t>Female Bacchanalian conspirators executed by family members if available. </a:t>
            </a:r>
          </a:p>
          <a:p>
            <a:r>
              <a:rPr lang="en-US" dirty="0"/>
              <a:t>Liv. 8.18</a:t>
            </a:r>
          </a:p>
          <a:p>
            <a:pPr lvl="1"/>
            <a:r>
              <a:rPr lang="en-US" dirty="0"/>
              <a:t>Matrons who poisoned their husbands ordered to drink poison they are caught making. Spectators made to depart prior to their consumption. Also, at Val. Max. 2.5.3 but with far less detail.</a:t>
            </a:r>
          </a:p>
          <a:p>
            <a:pPr lvl="1"/>
            <a:endParaRPr lang="en-US" dirty="0"/>
          </a:p>
        </p:txBody>
      </p:sp>
    </p:spTree>
    <p:extLst>
      <p:ext uri="{BB962C8B-B14F-4D97-AF65-F5344CB8AC3E}">
        <p14:creationId xmlns:p14="http://schemas.microsoft.com/office/powerpoint/2010/main" val="2900317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84D72-F321-3541-A38B-C9004593F1F5}"/>
              </a:ext>
            </a:extLst>
          </p:cNvPr>
          <p:cNvSpPr>
            <a:spLocks noGrp="1"/>
          </p:cNvSpPr>
          <p:nvPr>
            <p:ph type="title"/>
          </p:nvPr>
        </p:nvSpPr>
        <p:spPr/>
        <p:txBody>
          <a:bodyPr>
            <a:normAutofit fontScale="90000"/>
          </a:bodyPr>
          <a:lstStyle/>
          <a:p>
            <a:r>
              <a:rPr lang="en-US" dirty="0"/>
              <a:t>Meretrices </a:t>
            </a:r>
          </a:p>
        </p:txBody>
      </p:sp>
      <p:sp>
        <p:nvSpPr>
          <p:cNvPr id="3" name="Text Placeholder 2">
            <a:extLst>
              <a:ext uri="{FF2B5EF4-FFF2-40B4-BE49-F238E27FC236}">
                <a16:creationId xmlns:a16="http://schemas.microsoft.com/office/drawing/2014/main" id="{9C938313-9A84-9341-A3D2-49F1B92A8315}"/>
              </a:ext>
            </a:extLst>
          </p:cNvPr>
          <p:cNvSpPr>
            <a:spLocks noGrp="1"/>
          </p:cNvSpPr>
          <p:nvPr>
            <p:ph type="body" idx="1"/>
          </p:nvPr>
        </p:nvSpPr>
        <p:spPr/>
        <p:txBody>
          <a:bodyPr>
            <a:normAutofit fontScale="92500" lnSpcReduction="20000"/>
          </a:bodyPr>
          <a:lstStyle/>
          <a:p>
            <a:pPr marL="114300" indent="0">
              <a:buNone/>
            </a:pPr>
            <a:r>
              <a:rPr lang="en-US" dirty="0"/>
              <a:t>Examples of Meretrices ”In the Right”</a:t>
            </a:r>
          </a:p>
          <a:p>
            <a:r>
              <a:rPr lang="en-US" dirty="0"/>
              <a:t>Meretrix, who killed a soldier</a:t>
            </a:r>
          </a:p>
          <a:p>
            <a:pPr lvl="1"/>
            <a:r>
              <a:rPr lang="en-US" i="1" dirty="0" err="1"/>
              <a:t>militem</a:t>
            </a:r>
            <a:r>
              <a:rPr lang="en-US" i="1" dirty="0"/>
              <a:t>, qui ad se [</a:t>
            </a:r>
            <a:r>
              <a:rPr lang="en-US" i="1" dirty="0" err="1"/>
              <a:t>meretricem</a:t>
            </a:r>
            <a:r>
              <a:rPr lang="en-US" i="1" dirty="0"/>
              <a:t>] </a:t>
            </a:r>
            <a:r>
              <a:rPr lang="en-US" i="1" dirty="0" err="1"/>
              <a:t>venerat</a:t>
            </a:r>
            <a:r>
              <a:rPr lang="en-US" i="1" dirty="0"/>
              <a:t>, cum </a:t>
            </a:r>
            <a:r>
              <a:rPr lang="en-US" i="1" dirty="0" err="1"/>
              <a:t>exorare</a:t>
            </a:r>
            <a:r>
              <a:rPr lang="en-US" i="1" dirty="0"/>
              <a:t> non posset, </a:t>
            </a:r>
            <a:r>
              <a:rPr lang="en-US" i="1" dirty="0" err="1"/>
              <a:t>colluctantem</a:t>
            </a:r>
            <a:r>
              <a:rPr lang="en-US" i="1" dirty="0"/>
              <a:t> et vim </a:t>
            </a:r>
            <a:r>
              <a:rPr lang="en-US" i="1" dirty="0" err="1"/>
              <a:t>inferentem</a:t>
            </a:r>
            <a:r>
              <a:rPr lang="en-US" i="1" dirty="0"/>
              <a:t> </a:t>
            </a:r>
            <a:r>
              <a:rPr lang="en-US" i="1" dirty="0" err="1"/>
              <a:t>occidit</a:t>
            </a:r>
            <a:r>
              <a:rPr lang="en-US" i="1" dirty="0"/>
              <a:t>. </a:t>
            </a:r>
            <a:r>
              <a:rPr lang="en-US" i="1" dirty="0" err="1"/>
              <a:t>accusata</a:t>
            </a:r>
            <a:r>
              <a:rPr lang="en-US" i="1" dirty="0"/>
              <a:t> et </a:t>
            </a:r>
            <a:r>
              <a:rPr lang="en-US" i="1" dirty="0" err="1"/>
              <a:t>absoluta</a:t>
            </a:r>
            <a:r>
              <a:rPr lang="en-US" i="1" dirty="0"/>
              <a:t> </a:t>
            </a:r>
            <a:r>
              <a:rPr lang="en-US" i="1" dirty="0" err="1"/>
              <a:t>remissa</a:t>
            </a:r>
            <a:r>
              <a:rPr lang="en-US" i="1" dirty="0"/>
              <a:t> ad </a:t>
            </a:r>
            <a:r>
              <a:rPr lang="en-US" i="1" dirty="0" err="1"/>
              <a:t>suos</a:t>
            </a:r>
            <a:r>
              <a:rPr lang="en-US" i="1" dirty="0"/>
              <a:t> </a:t>
            </a:r>
            <a:r>
              <a:rPr lang="en-US" i="1" dirty="0" err="1"/>
              <a:t>est</a:t>
            </a:r>
            <a:r>
              <a:rPr lang="en-US" i="1" dirty="0"/>
              <a:t>;</a:t>
            </a:r>
          </a:p>
          <a:p>
            <a:pPr lvl="1"/>
            <a:r>
              <a:rPr lang="en-US" i="1" dirty="0"/>
              <a:t>The courtesan killed a soldier, who had come to her, and when he had been refused, he struggled and attempted force. She was accused and acquitted. </a:t>
            </a:r>
          </a:p>
          <a:p>
            <a:pPr lvl="2"/>
            <a:r>
              <a:rPr lang="en-US" dirty="0"/>
              <a:t>Sen. </a:t>
            </a:r>
            <a:r>
              <a:rPr lang="en-US" i="1" dirty="0"/>
              <a:t>Contr. </a:t>
            </a:r>
            <a:r>
              <a:rPr lang="en-US" dirty="0"/>
              <a:t>1.2</a:t>
            </a:r>
          </a:p>
          <a:p>
            <a:r>
              <a:rPr lang="en-US" dirty="0" err="1"/>
              <a:t>Hispala</a:t>
            </a:r>
            <a:r>
              <a:rPr lang="en-US" dirty="0"/>
              <a:t> </a:t>
            </a:r>
            <a:r>
              <a:rPr lang="en-US" dirty="0" err="1"/>
              <a:t>Faecenia</a:t>
            </a:r>
            <a:r>
              <a:rPr lang="en-US" dirty="0"/>
              <a:t>, meretrix, who gave evidence in the Bacchanalian Conspiracy</a:t>
            </a:r>
          </a:p>
          <a:p>
            <a:pPr lvl="1"/>
            <a:r>
              <a:rPr lang="en-US" i="1" dirty="0" err="1"/>
              <a:t>Utique</a:t>
            </a:r>
            <a:r>
              <a:rPr lang="en-US" i="1" dirty="0"/>
              <a:t> </a:t>
            </a:r>
            <a:r>
              <a:rPr lang="en-US" i="1" dirty="0" err="1"/>
              <a:t>Faeceniae</a:t>
            </a:r>
            <a:r>
              <a:rPr lang="en-US" i="1" dirty="0"/>
              <a:t> </a:t>
            </a:r>
            <a:r>
              <a:rPr lang="en-US" i="1" dirty="0" err="1"/>
              <a:t>Hispalae</a:t>
            </a:r>
            <a:r>
              <a:rPr lang="en-US" i="1" dirty="0"/>
              <a:t> </a:t>
            </a:r>
            <a:r>
              <a:rPr lang="en-US" i="1" dirty="0" err="1"/>
              <a:t>datio</a:t>
            </a:r>
            <a:r>
              <a:rPr lang="en-US" i="1" dirty="0"/>
              <a:t>, </a:t>
            </a:r>
            <a:r>
              <a:rPr lang="en-US" i="1" dirty="0" err="1"/>
              <a:t>deminutio</a:t>
            </a:r>
            <a:r>
              <a:rPr lang="en-US" i="1" dirty="0"/>
              <a:t>, </a:t>
            </a:r>
            <a:r>
              <a:rPr lang="en-US" i="1" dirty="0" err="1"/>
              <a:t>gentis</a:t>
            </a:r>
            <a:r>
              <a:rPr lang="en-US" i="1" dirty="0"/>
              <a:t> </a:t>
            </a:r>
            <a:r>
              <a:rPr lang="en-US" i="1" dirty="0" err="1"/>
              <a:t>enuptio</a:t>
            </a:r>
            <a:r>
              <a:rPr lang="en-US" i="1" dirty="0"/>
              <a:t>, </a:t>
            </a:r>
            <a:r>
              <a:rPr lang="en-US" i="1" dirty="0" err="1"/>
              <a:t>tutoris</a:t>
            </a:r>
            <a:r>
              <a:rPr lang="en-US" i="1" dirty="0"/>
              <a:t> </a:t>
            </a:r>
            <a:r>
              <a:rPr lang="en-US" i="1" dirty="0" err="1"/>
              <a:t>optio</a:t>
            </a:r>
            <a:r>
              <a:rPr lang="en-US" i="1" dirty="0"/>
              <a:t> item </a:t>
            </a:r>
            <a:r>
              <a:rPr lang="en-US" i="1" dirty="0" err="1"/>
              <a:t>esset</a:t>
            </a:r>
            <a:r>
              <a:rPr lang="en-US" i="1" dirty="0"/>
              <a:t>, quasi </a:t>
            </a:r>
            <a:r>
              <a:rPr lang="en-US" i="1" dirty="0" err="1"/>
              <a:t>ei</a:t>
            </a:r>
            <a:r>
              <a:rPr lang="en-US" i="1" dirty="0"/>
              <a:t> </a:t>
            </a:r>
            <a:r>
              <a:rPr lang="en-US" i="1" dirty="0" err="1"/>
              <a:t>uir</a:t>
            </a:r>
            <a:r>
              <a:rPr lang="en-US" i="1" dirty="0"/>
              <a:t> </a:t>
            </a:r>
            <a:r>
              <a:rPr lang="en-US" i="1" dirty="0" err="1"/>
              <a:t>testamento</a:t>
            </a:r>
            <a:r>
              <a:rPr lang="en-US" i="1" dirty="0"/>
              <a:t> </a:t>
            </a:r>
            <a:r>
              <a:rPr lang="en-US" i="1" dirty="0" err="1"/>
              <a:t>dedisset</a:t>
            </a:r>
            <a:r>
              <a:rPr lang="en-US" i="1" dirty="0"/>
              <a:t>; </a:t>
            </a:r>
            <a:r>
              <a:rPr lang="en-US" i="1" dirty="0" err="1"/>
              <a:t>utique</a:t>
            </a:r>
            <a:r>
              <a:rPr lang="en-US" i="1" dirty="0"/>
              <a:t> </a:t>
            </a:r>
            <a:r>
              <a:rPr lang="en-US" i="1" dirty="0" err="1"/>
              <a:t>ei</a:t>
            </a:r>
            <a:r>
              <a:rPr lang="en-US" i="1" dirty="0"/>
              <a:t> </a:t>
            </a:r>
            <a:r>
              <a:rPr lang="en-US" i="1" dirty="0" err="1"/>
              <a:t>ingenuo</a:t>
            </a:r>
            <a:r>
              <a:rPr lang="en-US" i="1" dirty="0"/>
              <a:t> </a:t>
            </a:r>
            <a:r>
              <a:rPr lang="en-US" i="1" dirty="0" err="1"/>
              <a:t>nubere</a:t>
            </a:r>
            <a:r>
              <a:rPr lang="en-US" i="1" dirty="0"/>
              <a:t> </a:t>
            </a:r>
            <a:r>
              <a:rPr lang="en-US" i="1" dirty="0" err="1"/>
              <a:t>liceret</a:t>
            </a:r>
            <a:r>
              <a:rPr lang="en-US" i="1" dirty="0"/>
              <a:t>, neu quid </a:t>
            </a:r>
            <a:r>
              <a:rPr lang="en-US" i="1" dirty="0" err="1"/>
              <a:t>ei</a:t>
            </a:r>
            <a:r>
              <a:rPr lang="en-US" i="1" dirty="0"/>
              <a:t> qui </a:t>
            </a:r>
            <a:r>
              <a:rPr lang="en-US" i="1" dirty="0" err="1"/>
              <a:t>eam</a:t>
            </a:r>
            <a:r>
              <a:rPr lang="en-US" i="1" dirty="0"/>
              <a:t> </a:t>
            </a:r>
            <a:r>
              <a:rPr lang="en-US" i="1" dirty="0" err="1"/>
              <a:t>duxisset</a:t>
            </a:r>
            <a:r>
              <a:rPr lang="en-US" i="1" dirty="0"/>
              <a:t> </a:t>
            </a:r>
            <a:r>
              <a:rPr lang="en-US" i="1" dirty="0" err="1"/>
              <a:t>ob</a:t>
            </a:r>
            <a:r>
              <a:rPr lang="en-US" i="1" dirty="0"/>
              <a:t> id </a:t>
            </a:r>
            <a:r>
              <a:rPr lang="en-US" i="1" dirty="0" err="1"/>
              <a:t>fraudi</a:t>
            </a:r>
            <a:r>
              <a:rPr lang="en-US" i="1" dirty="0"/>
              <a:t> </a:t>
            </a:r>
            <a:r>
              <a:rPr lang="en-US" i="1" dirty="0" err="1"/>
              <a:t>ignominiaeue</a:t>
            </a:r>
            <a:r>
              <a:rPr lang="en-US" i="1" dirty="0"/>
              <a:t> </a:t>
            </a:r>
            <a:r>
              <a:rPr lang="en-US" i="1" dirty="0" err="1"/>
              <a:t>esset</a:t>
            </a:r>
            <a:r>
              <a:rPr lang="en-US" i="1" dirty="0"/>
              <a:t>.</a:t>
            </a:r>
          </a:p>
          <a:p>
            <a:pPr lvl="1"/>
            <a:r>
              <a:rPr lang="en-US" i="1" dirty="0"/>
              <a:t>Giving and selling property, marrying outside of her clan, and choosing a tutor, just as if her husband had given it to her in a will; and that she should be able to marry a noble, and that there should be no dishonor for the man she married. </a:t>
            </a:r>
          </a:p>
          <a:p>
            <a:pPr lvl="2"/>
            <a:r>
              <a:rPr lang="en-US" dirty="0"/>
              <a:t>Liv. 39.19</a:t>
            </a:r>
          </a:p>
        </p:txBody>
      </p:sp>
    </p:spTree>
    <p:extLst>
      <p:ext uri="{BB962C8B-B14F-4D97-AF65-F5344CB8AC3E}">
        <p14:creationId xmlns:p14="http://schemas.microsoft.com/office/powerpoint/2010/main" val="37751662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976</Words>
  <Application>Microsoft Macintosh PowerPoint</Application>
  <PresentationFormat>On-screen Show (16:9)</PresentationFormat>
  <Paragraphs>44</Paragraphs>
  <Slides>7</Slides>
  <Notes>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Simple Light</vt:lpstr>
      <vt:lpstr>A Woman’s Right(?) of Appeal in the Roman Republic</vt:lpstr>
      <vt:lpstr>Gellius 4.14</vt:lpstr>
      <vt:lpstr>Provocatio and Appellatio</vt:lpstr>
      <vt:lpstr>Options:</vt:lpstr>
      <vt:lpstr>Forum Romanum</vt:lpstr>
      <vt:lpstr>Women “Tried” and Executed in Private</vt:lpstr>
      <vt:lpstr>Meretrices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Woman’s Right(?) of Appeal in the Roman Republic</dc:title>
  <cp:lastModifiedBy>Katie Cornelius-Blume</cp:lastModifiedBy>
  <cp:revision>2</cp:revision>
  <dcterms:modified xsi:type="dcterms:W3CDTF">2022-03-25T02:34:32Z</dcterms:modified>
</cp:coreProperties>
</file>