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3" r:id="rId1"/>
  </p:sldMasterIdLst>
  <p:notesMasterIdLst>
    <p:notesMasterId r:id="rId31"/>
  </p:notesMasterIdLst>
  <p:sldIdLst>
    <p:sldId id="256" r:id="rId2"/>
    <p:sldId id="279" r:id="rId3"/>
    <p:sldId id="303" r:id="rId4"/>
    <p:sldId id="280" r:id="rId5"/>
    <p:sldId id="282" r:id="rId6"/>
    <p:sldId id="292" r:id="rId7"/>
    <p:sldId id="287" r:id="rId8"/>
    <p:sldId id="259" r:id="rId9"/>
    <p:sldId id="261" r:id="rId10"/>
    <p:sldId id="286" r:id="rId11"/>
    <p:sldId id="260" r:id="rId12"/>
    <p:sldId id="285" r:id="rId13"/>
    <p:sldId id="263" r:id="rId14"/>
    <p:sldId id="289" r:id="rId15"/>
    <p:sldId id="290" r:id="rId16"/>
    <p:sldId id="291" r:id="rId17"/>
    <p:sldId id="294" r:id="rId18"/>
    <p:sldId id="270" r:id="rId19"/>
    <p:sldId id="293" r:id="rId20"/>
    <p:sldId id="298" r:id="rId21"/>
    <p:sldId id="268" r:id="rId22"/>
    <p:sldId id="295" r:id="rId23"/>
    <p:sldId id="296" r:id="rId24"/>
    <p:sldId id="300" r:id="rId25"/>
    <p:sldId id="269" r:id="rId26"/>
    <p:sldId id="281" r:id="rId27"/>
    <p:sldId id="276" r:id="rId28"/>
    <p:sldId id="277" r:id="rId29"/>
    <p:sldId id="30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57238-81BD-DF4B-BE35-BBBA1A3D8BA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78F4C-DA41-4A4A-8540-955BA3D6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63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9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46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5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69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07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No. 11, the human sacrifice tablet we see a differentiation between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Hera. And we also see Hera and Zeus as a divine couple.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5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we see Hera as a modifier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No. 12, which is very similar to Hera’s epithet in Homer.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7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turning to the Iliad, which is the second page of the handout, the first question to ask is why is Hera special? Why would she receive the epithet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5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 can see from No. 1, she is a very powerful goddess, the elder daughter of Kronos. She also tricks Zeus many times, and so I wonder if her power in the Iliad is a cultural memory of the superiority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Mycenaean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23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what about Athena? She only receives the epithet once, in passage 2, she is called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direct prayer. And I argue that this reflects the use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title of respect and not as reflecting the Mycenaean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-status of Athena.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explanation for the rise in popularity of the Attic Athena seems to be the similar rise to prominence of the Attic Athens which was only a Mycenaean fortress, but during the Early Iron Age sees a population increase.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I’d like to thank the Classics Department at the University of Arizona for funding my trip here and allowing me to present my paper to all of you.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I’d also like to thank Kyle Mahoney, my undergraduate advisor who has played an integral role in my research in Linear 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24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if we think about how Hera and Athena interact in the Iliad. They always act as a pair and they favor Greek heroes who are either kings of a palace, the equivalent of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they hold military power, the equivalent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lawagetas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62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passage 3, we see the first intercession of Athena and Hera in Book 1. Right before Achilles is about to strike down Agamemnon, Hera sends Athena to stop him.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Why, you might ask? Because she cared and loved for them both,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φιλέουσά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κηδομένη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why does she care about Agamemnon and Achilles? I argue it is because she is the protectress of the heroes who are vestiges of the Mycenaean power structure,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lawagetas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8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in passage 4, Hera sends Athena into combat after noticing that the Trojans are beating back the Greeks.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31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see Athena and Hera plotting together in passage 5: sitting close together (Greek) and thinking up evils for the Trojans (Greek)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92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see Hera and Athena as protectresses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Atreides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Passage 6, Zeus taunts them for being helpers for Menelaus. No. 7 shows Athena and Hera honoring Agamemnon.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97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Passage 8 is where I bring this all together. When Phoenix is trying to convince Achilles to fight, he reminds him of what his father Peleus told him.  Peleus says: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ἐμὸν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κάρτος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μὲν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Ἀθην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Ἥρη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δώσουσ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᾽ 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ἐθέλωσι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both Athena and Hera will give you strength if they wish.”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we have Peleus, the king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Phthia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Achilles as the military leader or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lawagetas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Hera and Athena as special protectresses of Achilles. This one passage demonstrates that the way Hera and Athena protect particular Greek heroes remembers or reflects the way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served as a protectress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lawagetas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5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8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8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29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5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I’d like to start off with a brief outline before we really dig into the Linear B tablets and Homer. So, in this presentation I will start with a brief discussion of methodology, then move on to characterize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LB tablets. Then, I will describe how Athena and Hera tend to act together when they intercede on behalf of a Greek hero. Finally, I will conclude by arguing that Hera/Athena have taken on the role of the Mycenaean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protects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lawagetas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7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sake of time, I will be working from the work of three scholars.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leading Linear B scholar, lays out the structure of authority at a Mycenaean palace.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acts as the king and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lawagetas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leader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the “crown prince” and heir 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also holds military responsibilities.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Nakassis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demonstrates that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lawagetas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held ritual authority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Boëlle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demonstrates that the goddess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acted as the patron goddess of Mycenaean kingship.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0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5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62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tablet that some scholars will point to as evidence of Athena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Mycenaen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times. However, seeing that this tablet was found in Knossos and the lack of LB tablets from Athens in Attica, this is probably a local toponym on Crete.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8F4C-DA41-4A4A-8540-955BA3D69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5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3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7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9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1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9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7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5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3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0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F96D9-5B15-7949-8BA4-F0C7926EC47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B94C-A26A-4E47-92E2-AF01286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12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Users/rebeccasanders/Downloads/Classics%20510A/10.1016/j.sbspro.2015.07.41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481C-7189-9D47-8634-12A0FD24F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Helpers of Heroes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5A6DC-50E2-6448-8AE7-2BB87C331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A Connection between </a:t>
            </a:r>
            <a:r>
              <a:rPr lang="en-US" i="1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Hera, Athena, and the Mycenaean </a:t>
            </a:r>
            <a:r>
              <a:rPr lang="en-US" i="1" dirty="0" err="1">
                <a:latin typeface="Garamond" panose="02020404030301010803" pitchFamily="18" charset="0"/>
              </a:rPr>
              <a:t>Wanax</a:t>
            </a:r>
            <a:r>
              <a:rPr lang="en-US" dirty="0">
                <a:latin typeface="Garamond" panose="02020404030301010803" pitchFamily="18" charset="0"/>
              </a:rPr>
              <a:t>/</a:t>
            </a:r>
            <a:r>
              <a:rPr lang="en-US" i="1" dirty="0" err="1">
                <a:latin typeface="Garamond" panose="02020404030301010803" pitchFamily="18" charset="0"/>
              </a:rPr>
              <a:t>Anax</a:t>
            </a:r>
            <a:endParaRPr lang="en-US" i="1" dirty="0">
              <a:latin typeface="Garamond" panose="02020404030301010803" pitchFamily="18" charset="0"/>
            </a:endParaRPr>
          </a:p>
          <a:p>
            <a:endParaRPr lang="en-US" i="1" dirty="0">
              <a:latin typeface="Garamond" panose="02020404030301010803" pitchFamily="18" charset="0"/>
            </a:endParaRPr>
          </a:p>
          <a:p>
            <a:r>
              <a:rPr lang="en-US" i="1" dirty="0">
                <a:latin typeface="Garamond" panose="02020404030301010803" pitchFamily="18" charset="0"/>
              </a:rPr>
              <a:t>R.G. Sanders</a:t>
            </a:r>
          </a:p>
          <a:p>
            <a:r>
              <a:rPr lang="en-US" i="1" dirty="0">
                <a:latin typeface="Garamond" panose="02020404030301010803" pitchFamily="18" charset="0"/>
              </a:rPr>
              <a:t>University of Arizona</a:t>
            </a:r>
          </a:p>
          <a:p>
            <a:r>
              <a:rPr lang="en-US" i="1" dirty="0" err="1">
                <a:latin typeface="Garamond" panose="02020404030301010803" pitchFamily="18" charset="0"/>
              </a:rPr>
              <a:t>rebeccasanders@email.arizona.edu</a:t>
            </a:r>
            <a:endParaRPr lang="en-US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D128-A38F-3D4D-801E-5F7D253DE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Mycenae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4D9C5-4D60-8542-B047-4090A807A2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1B88-D4AE-8D4F-B15B-905BBF5E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No. 3 – </a:t>
            </a:r>
            <a:r>
              <a:rPr lang="en-US" b="1" dirty="0" err="1">
                <a:latin typeface="Garamond" panose="02020404030301010803" pitchFamily="18" charset="0"/>
              </a:rPr>
              <a:t>Potnia</a:t>
            </a:r>
            <a:r>
              <a:rPr lang="en-US" b="1" dirty="0">
                <a:latin typeface="Garamond" panose="02020404030301010803" pitchFamily="18" charset="0"/>
              </a:rPr>
              <a:t> of Grain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20577-BB8E-3A44-8BB0-B82624D761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-to-po-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-ja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</a:rPr>
              <a:t>	</a:t>
            </a:r>
            <a:r>
              <a:rPr lang="el-GR" dirty="0">
                <a:latin typeface="Times New Roman" panose="02020603050405020304" pitchFamily="18" charset="0"/>
              </a:rPr>
              <a:t>σ</a:t>
            </a:r>
            <a:r>
              <a:rPr lang="en-US" dirty="0" err="1">
                <a:latin typeface="Times New Roman" panose="02020603050405020304" pitchFamily="18" charset="0"/>
              </a:rPr>
              <a:t>ί</a:t>
            </a:r>
            <a:r>
              <a:rPr lang="el-GR" dirty="0">
                <a:latin typeface="Times New Roman" panose="02020603050405020304" pitchFamily="18" charset="0"/>
              </a:rPr>
              <a:t>του </a:t>
            </a:r>
            <a:r>
              <a:rPr lang="el-GR" dirty="0" err="1">
                <a:latin typeface="Times New Roman" panose="02020603050405020304" pitchFamily="18" charset="0"/>
              </a:rPr>
              <a:t>Πότνια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	</a:t>
            </a:r>
            <a:r>
              <a:rPr lang="en-US" dirty="0" err="1">
                <a:latin typeface="Garamond" panose="02020404030301010803" pitchFamily="18" charset="0"/>
              </a:rPr>
              <a:t>sitou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		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of the Grain</a:t>
            </a:r>
          </a:p>
        </p:txBody>
      </p:sp>
    </p:spTree>
    <p:extLst>
      <p:ext uri="{BB962C8B-B14F-4D97-AF65-F5344CB8AC3E}">
        <p14:creationId xmlns:p14="http://schemas.microsoft.com/office/powerpoint/2010/main" val="388131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B089-8435-AE48-9AC0-9458D16575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Pylos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AF3AE-3660-C346-8FF8-E9CD2D256F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3C7D-AEF5-0E41-AC6C-1752345B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005"/>
            <a:ext cx="10515600" cy="1325563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No. 4-9 – Many </a:t>
            </a:r>
            <a:r>
              <a:rPr lang="en-US" b="1" dirty="0" err="1">
                <a:latin typeface="Garamond" panose="02020404030301010803" pitchFamily="18" charset="0"/>
              </a:rPr>
              <a:t>Potnias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AE96-163A-0B40-8B67-DFA591316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55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No. 4 – </a:t>
            </a:r>
            <a:r>
              <a:rPr lang="en-US" dirty="0" err="1">
                <a:latin typeface="Garamond" panose="02020404030301010803" pitchFamily="18" charset="0"/>
                <a:ea typeface="Calibri" panose="020F0502020204030204" pitchFamily="34" charset="0"/>
              </a:rPr>
              <a:t>Potnia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 of </a:t>
            </a:r>
            <a:r>
              <a:rPr lang="en-US" u="sng" dirty="0">
                <a:latin typeface="Garamond" panose="02020404030301010803" pitchFamily="18" charset="0"/>
                <a:ea typeface="Calibri" panose="020F0502020204030204" pitchFamily="34" charset="0"/>
              </a:rPr>
              <a:t>Horses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 (</a:t>
            </a:r>
            <a:r>
              <a:rPr lang="en-US" dirty="0" err="1">
                <a:latin typeface="Garamond" panose="02020404030301010803" pitchFamily="18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-</a:t>
            </a:r>
            <a:r>
              <a:rPr lang="en-US" dirty="0" err="1">
                <a:latin typeface="Garamond" panose="02020404030301010803" pitchFamily="18" charset="0"/>
                <a:ea typeface="Calibri" panose="020F0502020204030204" pitchFamily="34" charset="0"/>
              </a:rPr>
              <a:t>qe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-ja</a:t>
            </a:r>
            <a:r>
              <a:rPr lang="en-US" dirty="0">
                <a:latin typeface="Garamond" panose="02020404030301010803" pitchFamily="18" charset="0"/>
              </a:rPr>
              <a:t> )</a:t>
            </a:r>
            <a:endParaRPr lang="en-US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No. 5 –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of </a:t>
            </a:r>
            <a:r>
              <a:rPr lang="en-US" u="sng" dirty="0" err="1">
                <a:latin typeface="Garamond" panose="02020404030301010803" pitchFamily="18" charset="0"/>
              </a:rPr>
              <a:t>Newos</a:t>
            </a:r>
            <a:r>
              <a:rPr lang="en-US" dirty="0">
                <a:latin typeface="Garamond" panose="02020404030301010803" pitchFamily="18" charset="0"/>
              </a:rPr>
              <a:t> (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ne-wo-pe-o )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No. 6 –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of </a:t>
            </a:r>
            <a:r>
              <a:rPr lang="en-US" u="sng" dirty="0" err="1">
                <a:latin typeface="Garamond" panose="02020404030301010803" pitchFamily="18" charset="0"/>
              </a:rPr>
              <a:t>Aswija</a:t>
            </a:r>
            <a:r>
              <a:rPr lang="en-US" dirty="0">
                <a:latin typeface="Garamond" panose="02020404030301010803" pitchFamily="18" charset="0"/>
              </a:rPr>
              <a:t> (a-</a:t>
            </a:r>
            <a:r>
              <a:rPr lang="en-US" dirty="0" err="1">
                <a:latin typeface="Garamond" panose="02020404030301010803" pitchFamily="18" charset="0"/>
              </a:rPr>
              <a:t>si</a:t>
            </a:r>
            <a:r>
              <a:rPr lang="en-US" dirty="0">
                <a:latin typeface="Garamond" panose="02020404030301010803" pitchFamily="18" charset="0"/>
              </a:rPr>
              <a:t>-</a:t>
            </a:r>
            <a:r>
              <a:rPr lang="en-US" dirty="0" err="1">
                <a:latin typeface="Garamond" panose="02020404030301010803" pitchFamily="18" charset="0"/>
              </a:rPr>
              <a:t>wi</a:t>
            </a:r>
            <a:r>
              <a:rPr lang="en-US" dirty="0">
                <a:latin typeface="Garamond" panose="02020404030301010803" pitchFamily="18" charset="0"/>
              </a:rPr>
              <a:t>-ja )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No. 7-9 –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of </a:t>
            </a:r>
            <a:r>
              <a:rPr lang="en-US" u="sng" dirty="0" err="1">
                <a:latin typeface="Garamond" panose="02020404030301010803" pitchFamily="18" charset="0"/>
              </a:rPr>
              <a:t>Upo</a:t>
            </a:r>
            <a:r>
              <a:rPr lang="en-US" dirty="0">
                <a:latin typeface="Garamond" panose="02020404030301010803" pitchFamily="18" charset="0"/>
              </a:rPr>
              <a:t> (u-po-jo)</a:t>
            </a:r>
          </a:p>
        </p:txBody>
      </p:sp>
    </p:spTree>
    <p:extLst>
      <p:ext uri="{BB962C8B-B14F-4D97-AF65-F5344CB8AC3E}">
        <p14:creationId xmlns:p14="http://schemas.microsoft.com/office/powerpoint/2010/main" val="172990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B122-3D59-2145-A579-6D981617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No. 10 –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6DD50-7AFF-7840-9FB1-524B7C639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po-</a:t>
            </a:r>
            <a:r>
              <a:rPr lang="en-US" dirty="0" err="1">
                <a:latin typeface="Garamond" panose="02020404030301010803" pitchFamily="18" charset="0"/>
              </a:rPr>
              <a:t>ti</a:t>
            </a:r>
            <a:r>
              <a:rPr lang="en-US" dirty="0">
                <a:latin typeface="Garamond" panose="02020404030301010803" pitchFamily="18" charset="0"/>
              </a:rPr>
              <a:t>-</a:t>
            </a:r>
            <a:r>
              <a:rPr lang="en-US" dirty="0" err="1">
                <a:latin typeface="Garamond" panose="02020404030301010803" pitchFamily="18" charset="0"/>
              </a:rPr>
              <a:t>ni</a:t>
            </a:r>
            <a:r>
              <a:rPr lang="en-US" dirty="0">
                <a:latin typeface="Garamond" panose="02020404030301010803" pitchFamily="18" charset="0"/>
              </a:rPr>
              <a:t>-ja without any modifiers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offerings to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the </a:t>
            </a:r>
            <a:r>
              <a:rPr lang="en-US" dirty="0" err="1">
                <a:latin typeface="Garamond" panose="02020404030301010803" pitchFamily="18" charset="0"/>
              </a:rPr>
              <a:t>Wanax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 err="1">
                <a:latin typeface="Garamond" panose="02020404030301010803" pitchFamily="18" charset="0"/>
              </a:rPr>
              <a:t>Potnia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the </a:t>
            </a:r>
            <a:r>
              <a:rPr lang="en-US" dirty="0" err="1">
                <a:latin typeface="Garamond" panose="02020404030301010803" pitchFamily="18" charset="0"/>
              </a:rPr>
              <a:t>Lawagetas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6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FC09-CD71-AA4C-9EAD-47F90A5B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No. 11 –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and Hera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DF43-0A0D-224F-904E-23BE020B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.3 to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1 Cup, 1 Woman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	*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without modifiers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v.9 to Zeus 1 Cup, 1 Man and to Hera 1 Cup, 1 Woman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	*Zeus and Hera already a divine couple</a:t>
            </a:r>
          </a:p>
        </p:txBody>
      </p:sp>
    </p:spTree>
    <p:extLst>
      <p:ext uri="{BB962C8B-B14F-4D97-AF65-F5344CB8AC3E}">
        <p14:creationId xmlns:p14="http://schemas.microsoft.com/office/powerpoint/2010/main" val="258369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0CBA-DC3E-C446-ABE6-9515FB8E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No. 12 –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Hera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98FD-C118-6743-9A22-751ED3AB2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e-re-</a:t>
            </a:r>
            <a:r>
              <a:rPr lang="en-US" dirty="0" err="1">
                <a:latin typeface="Garamond" panose="02020404030301010803" pitchFamily="18" charset="0"/>
                <a:ea typeface="Calibri" panose="020F0502020204030204" pitchFamily="34" charset="0"/>
              </a:rPr>
              <a:t>wi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-jo-po-</a:t>
            </a:r>
            <a:r>
              <a:rPr lang="en-US" dirty="0" err="1">
                <a:latin typeface="Garamond" panose="02020404030301010803" pitchFamily="18" charset="0"/>
                <a:ea typeface="Calibri" panose="020F0502020204030204" pitchFamily="34" charset="0"/>
              </a:rPr>
              <a:t>ti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-</a:t>
            </a:r>
            <a:r>
              <a:rPr lang="en-US" dirty="0" err="1">
                <a:latin typeface="Garamond" panose="02020404030301010803" pitchFamily="18" charset="0"/>
                <a:ea typeface="Calibri" panose="020F0502020204030204" pitchFamily="34" charset="0"/>
              </a:rPr>
              <a:t>ni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-ja 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	</a:t>
            </a:r>
            <a:r>
              <a:rPr lang="en-US" dirty="0" err="1">
                <a:latin typeface="Garamond" panose="02020404030301010803" pitchFamily="18" charset="0"/>
              </a:rPr>
              <a:t>Heraia-Potnia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hmm…very similar to Hera’s epithet in Homer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	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τνια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Ἠρή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94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C943-CEE8-694F-BA4B-A5855A5CC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latin typeface="Garamond" panose="02020404030301010803" pitchFamily="18" charset="0"/>
              </a:rPr>
              <a:t>Iliad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D2BF6-5A8C-C447-AC91-0E45F8A93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2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0539-5DB0-544A-88E1-70628812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No. 1 – </a:t>
            </a:r>
            <a:r>
              <a:rPr lang="en-US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Potnia</a:t>
            </a:r>
            <a:r>
              <a:rPr lang="el-GR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Hera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0E80-E5D4-844E-A5EC-27E256D25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2176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Ἥρη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πρέσβα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θεὰ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θύγατερ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μεγάλοιο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Κρόνοιο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Hera, the elder goddess daughter of great Kronos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				5.721; 8.383; 14.194, 243 </a:t>
            </a:r>
          </a:p>
        </p:txBody>
      </p:sp>
      <p:pic>
        <p:nvPicPr>
          <p:cNvPr id="5" name="Picture 4" descr="A picture containing text, kylix, cup, indoor&#10;&#10;Description automatically generated">
            <a:extLst>
              <a:ext uri="{FF2B5EF4-FFF2-40B4-BE49-F238E27FC236}">
                <a16:creationId xmlns:a16="http://schemas.microsoft.com/office/drawing/2014/main" id="{00E782C4-4549-B64A-B5E9-73E1F1D9C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4" r="1950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FEB90C-3D61-1944-8833-A7B0460B2760}"/>
              </a:ext>
            </a:extLst>
          </p:cNvPr>
          <p:cNvSpPr txBox="1"/>
          <p:nvPr/>
        </p:nvSpPr>
        <p:spPr>
          <a:xfrm>
            <a:off x="4635591" y="6223935"/>
            <a:ext cx="436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Hera and Prometheus. Tondo of an Attic red-figured kylix, 490–480 BC. From Etruria.</a:t>
            </a:r>
          </a:p>
        </p:txBody>
      </p:sp>
    </p:spTree>
    <p:extLst>
      <p:ext uri="{BB962C8B-B14F-4D97-AF65-F5344CB8AC3E}">
        <p14:creationId xmlns:p14="http://schemas.microsoft.com/office/powerpoint/2010/main" val="983241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B35C-350F-894B-BFC3-607DE804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No. 2 - </a:t>
            </a:r>
            <a:r>
              <a:rPr lang="en-US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Athena?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25D23-4E34-9A4B-869B-B8AAFE49F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εὐχομένη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δ’ </a:t>
            </a: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ἠρᾶτο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Διὸς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κούρῃ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μεγάλοιο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πότνι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Ἀθηναίη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ἐρυσίπτολι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δῖα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θεάων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ἆξον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δὴ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ἔγχος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Διομήδεος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And having prayed, she beseeched the daughter of great-hearted Zeus</a:t>
            </a:r>
            <a:endParaRPr lang="en-US" sz="3600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“</a:t>
            </a:r>
            <a:r>
              <a:rPr lang="en-US" dirty="0" err="1">
                <a:latin typeface="Garamond" panose="02020404030301010803" pitchFamily="18" charset="0"/>
                <a:ea typeface="Calibri" panose="020F0502020204030204" pitchFamily="34" charset="0"/>
              </a:rPr>
              <a:t>Potnia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 Athena, protectress of the city, divine among goddesses,</a:t>
            </a:r>
            <a:endParaRPr lang="en-US" sz="3600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break now the spear of Diomedes…” (6.304-306)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3600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</a:rPr>
              <a:t>*direct address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5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32FD-292E-DC4E-A527-7EB4EE7C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E47E-46AF-F942-8F0E-4957B6E1D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Graduate Student Educational and Professional Development Fund (GSEPDF), University of Arizona Department of Classics</a:t>
            </a:r>
          </a:p>
          <a:p>
            <a:r>
              <a:rPr lang="en-US" dirty="0">
                <a:latin typeface="Garamond" panose="02020404030301010803" pitchFamily="18" charset="0"/>
              </a:rPr>
              <a:t>Courtney Friesen, University of Arizona</a:t>
            </a:r>
          </a:p>
          <a:p>
            <a:r>
              <a:rPr lang="en-US" dirty="0">
                <a:latin typeface="Garamond" panose="02020404030301010803" pitchFamily="18" charset="0"/>
              </a:rPr>
              <a:t>Kyle Mahoney, </a:t>
            </a:r>
            <a:r>
              <a:rPr lang="en-US">
                <a:latin typeface="Garamond" panose="02020404030301010803" pitchFamily="18" charset="0"/>
              </a:rPr>
              <a:t>Swarthmore College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9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3A00-25AF-8C4E-A33E-A6B9DC36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Hera and Athena in the </a:t>
            </a:r>
            <a:r>
              <a:rPr lang="en-US" i="1" dirty="0">
                <a:latin typeface="Garamond" panose="02020404030301010803" pitchFamily="18" charset="0"/>
              </a:rPr>
              <a:t>Iliad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42A0-4556-7743-9F59-6781C3486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When interceding on behalf of Greek hero, always done as a pair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Favor Agamemnon, Achilles, Diomedes, Menelaus</a:t>
            </a:r>
          </a:p>
        </p:txBody>
      </p:sp>
    </p:spTree>
    <p:extLst>
      <p:ext uri="{BB962C8B-B14F-4D97-AF65-F5344CB8AC3E}">
        <p14:creationId xmlns:p14="http://schemas.microsoft.com/office/powerpoint/2010/main" val="402839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FFAF-C286-3445-84E1-B5B4B066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No. 3 – Hera and Athena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0EFA-92AA-934C-8EB8-DE8FE38C6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ἕλκετο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κολεοῖο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ξίφος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ἦλθε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Ἀθήνη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νόθεν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γὰρ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ἧκε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λευκώλενος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Ἥρη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ἄμφω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ὁμῶς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θυμῷ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φιλέουσά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κηδομένη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And he drew his great sword from its sheathe, but Athena came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down from the heavens: for the white-armed goddess Hera sent her,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since she loved and cared for them both in her heart (</a:t>
            </a:r>
            <a:r>
              <a:rPr lang="en-US" i="1" dirty="0">
                <a:latin typeface="Garamond" panose="02020404030301010803" pitchFamily="18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. 1.194-96)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36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3EBC-E9B9-C548-BD17-6D4FEE40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No.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2635-8478-8846-BE42-028B8B89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τοὺς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ἐνόησε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λευκώλενος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Ἥρη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Ἀργείους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ὀλέκοντας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ἐνὶ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κρατερῇ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ὑσμίνῃ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ὐτίκ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Ἀθην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ίην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τερόεντ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ροσηύδ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But just then the white-armed goddess Hera recognized that they (the Trojans)</a:t>
            </a:r>
          </a:p>
          <a:p>
            <a:pPr marL="457200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were destroying the Argives in great combat,</a:t>
            </a:r>
          </a:p>
          <a:p>
            <a:pPr marL="457200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and immediately she spoke winged words to Athena (5.711-13)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4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6E75-6D6B-9B45-BA33-B838CE06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No.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6DC4-1849-9242-B810-7CE44C59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αἳ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δ᾽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ἐπέμυξαν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Ἀθηναίη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καὶ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Ἥρη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πλησίαι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αἵ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γ᾽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ἥσθην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κακὰ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δὲ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Τρώεσσι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μεδέσθην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and they murmured together, both Athena and Hera</a:t>
            </a:r>
          </a:p>
          <a:p>
            <a:pPr marL="457200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and close together they say, thinking up evils for the Trojans (4.20-21; 8.457-58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8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2287-8DA3-4846-959A-2BBC1472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8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Protectresses of </a:t>
            </a:r>
            <a:r>
              <a:rPr lang="en-US" dirty="0" err="1">
                <a:latin typeface="Garamond" panose="02020404030301010803" pitchFamily="18" charset="0"/>
              </a:rPr>
              <a:t>Atreides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CF09-0AF1-FD42-BA04-07C060D6A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1690688"/>
            <a:ext cx="632936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No. 6 - Menelaus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μὲν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Μενελάῳ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ἀρηγόνες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θεάων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Ἥρη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Ἀργείη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λκομενηῒς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Ἀθήνη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Menelaus has two helpers among the goddesses</a:t>
            </a:r>
          </a:p>
          <a:p>
            <a:pPr marL="457200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Argive Hera and Athena the Protectress </a:t>
            </a:r>
          </a:p>
          <a:p>
            <a:pPr marL="457200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	(4.8-9)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EF502-9AD1-C04B-820A-C5B0027DC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7721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No. 7 - Agamemnon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ἐγδού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Ἀθην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Ἥρη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τιμῶσ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βα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σιλῆ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π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ολυχρύσοιο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Μυκήνης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Garamond" panose="02020404030301010803" pitchFamily="18" charset="0"/>
              </a:rPr>
              <a:t>and there both Athena and Hera thundered to honor the king of Mycenae rich in gold (11.45-46)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7B2130-89D8-6944-876C-919E133B4546}"/>
              </a:ext>
            </a:extLst>
          </p:cNvPr>
          <p:cNvCxnSpPr>
            <a:cxnSpLocks/>
          </p:cNvCxnSpPr>
          <p:nvPr/>
        </p:nvCxnSpPr>
        <p:spPr>
          <a:xfrm>
            <a:off x="200025" y="1414463"/>
            <a:ext cx="10406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21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9587-760E-324E-B2CC-215D6266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No. 8 - </a:t>
            </a:r>
            <a:r>
              <a:rPr lang="en-US" i="1" dirty="0">
                <a:latin typeface="Garamond" panose="02020404030301010803" pitchFamily="18" charset="0"/>
              </a:rPr>
              <a:t>Il</a:t>
            </a:r>
            <a:r>
              <a:rPr lang="en-US" dirty="0">
                <a:latin typeface="Garamond" panose="02020404030301010803" pitchFamily="18" charset="0"/>
              </a:rPr>
              <a:t>. 9.253-56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02F25-03B3-CD4D-9BCB-51A5E2BA2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Peleus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wanax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Achilles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lawagetas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Hera + Athena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Potnia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14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99B1-454D-CF4A-8AD9-ED90DAF3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Conclusions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0837A-91CE-F547-BCFC-D4128539E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Mycenaean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– individual spheres and protectress of Mycenaean kingship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Hera + Athena as depicted in the </a:t>
            </a:r>
            <a:r>
              <a:rPr lang="en-US" i="1" dirty="0">
                <a:latin typeface="Garamond" panose="02020404030301010803" pitchFamily="18" charset="0"/>
              </a:rPr>
              <a:t>Iliad</a:t>
            </a:r>
            <a:r>
              <a:rPr lang="en-US" dirty="0">
                <a:latin typeface="Garamond" panose="02020404030301010803" pitchFamily="18" charset="0"/>
              </a:rPr>
              <a:t> take on role of Mycenaean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No. 8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Further research needed on </a:t>
            </a:r>
            <a:r>
              <a:rPr lang="en-US">
                <a:latin typeface="Garamond" panose="02020404030301010803" pitchFamily="18" charset="0"/>
              </a:rPr>
              <a:t>Diomedes and Odysseus </a:t>
            </a:r>
            <a:r>
              <a:rPr lang="en-US" dirty="0">
                <a:latin typeface="Garamond" panose="02020404030301010803" pitchFamily="18" charset="0"/>
              </a:rPr>
              <a:t>in the </a:t>
            </a:r>
            <a:r>
              <a:rPr lang="en-US" i="1" dirty="0">
                <a:latin typeface="Garamond" panose="02020404030301010803" pitchFamily="18" charset="0"/>
              </a:rPr>
              <a:t>Odyssey</a:t>
            </a:r>
          </a:p>
        </p:txBody>
      </p:sp>
    </p:spTree>
    <p:extLst>
      <p:ext uri="{BB962C8B-B14F-4D97-AF65-F5344CB8AC3E}">
        <p14:creationId xmlns:p14="http://schemas.microsoft.com/office/powerpoint/2010/main" val="128483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D8C9-9FDC-8D48-B065-D90E853C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Select 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494C4-25FE-9648-A484-2C11D6090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Aurora, Federico. 2015. “DAMOS (Database of Mycenaean at Oslo) Annotating a fragmentarily attested language.”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Work in Corpus Linguistics: Working with Traditionally-conceived Corpora and Beyond. Selected Papers from the 7th International Conference on Corpus Linguistics (CILC2015)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edited by Pedro A. Fuertes-Olivera et al. Special issue,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Procedia - Social and Behavioral Sciences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198: 21-31.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doi: 10.1016/j.sbspro.2015.07.415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Bennet, J. 2014. “Linear B and Homer.”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Companion to Linear B: Mycenaean Greek Texts and Their World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3, edited by Y.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Duhoux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A. Morpurgo Davies, 187-233. Dudley, MA: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Peeters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-Leuven. 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Boëlle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Cécile. 2004.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PO-TI-NI-JA: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L’élément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féminin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la religion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mycénienne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d’après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archives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linéaire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Etudes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anciennes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 Paris: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Boccard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Hiller,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Steffan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2011. “Mycenaean Religion and Cult.”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Companion to Linear B: Mycenaean Greek Texts and Their World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2, edited by Y.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Duhoux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A. Morpurgo Davies, 169-212. Dudley, MA: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Peeters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-Leuven. 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Murray, Caroline M. 1977. “The Community of Pa-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Bulletin of the Institute of Classical Studies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24: 142-144.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93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2ECD-1B9C-2F4F-9273-229C2E3C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Select Bibliography Con.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A300D-F581-DD46-A0DB-BEC55E956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Nakassis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Dimitri. 2012. “Prestige and Interest: Feasting and the King at Mycenaean Pylos.”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Hesperia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81: 1-30.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O’Brien, Joan V. 1993.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Transformation of Hera: A Study of Ritual, Hero, and the Goddess in the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Iliad. Lanham, MD: Rowman &amp; Littlefield.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Palaima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T.G. 1995. “The Nature of the Mycenaean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Wanax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Non-Indo-European Origins and Priestly Functions.”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Ruler in the Prehistoric Aegean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edited by P.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119-139.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Aegaeum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 Liège. 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Palmer, L.R. 1963.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Interpretation of Mycenaean Greek Texts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York: Oxford University Press.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Shear, Ione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Mylonas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2004.  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Kingship in the Mycenaean World and Its Reflections in the Oral Tradition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Philadelphia, PA: INSTAP Academic Press.</a:t>
            </a:r>
          </a:p>
          <a:p>
            <a:pPr marL="0" indent="0"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Walcot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Peter. 1967. “The Divinity of the Mycenaean King.”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Micenei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Egeo-Anatolici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53-62.</a:t>
            </a:r>
          </a:p>
          <a:p>
            <a:pPr marL="0" indent="0"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89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F83F-889B-5B4A-9871-E45726953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4ACE4-BD68-6C4A-BE3B-A18B062D9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5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E672-F8F0-E841-90AF-600FB7EC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Outline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48C4-C3C7-0644-B24A-37A42156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in the Linear B tablets (at Knossos, Mycenae, Pylos)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Hera and Athena in the Iliad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Hera/Athena as Protectresses of a Homeric </a:t>
            </a:r>
            <a:r>
              <a:rPr lang="en-US" dirty="0" err="1">
                <a:latin typeface="Garamond" panose="02020404030301010803" pitchFamily="18" charset="0"/>
              </a:rPr>
              <a:t>wanax</a:t>
            </a:r>
            <a:r>
              <a:rPr lang="en-US" dirty="0">
                <a:latin typeface="Garamond" panose="02020404030301010803" pitchFamily="18" charset="0"/>
              </a:rPr>
              <a:t>/</a:t>
            </a:r>
            <a:r>
              <a:rPr lang="en-US" dirty="0" err="1">
                <a:latin typeface="Garamond" panose="02020404030301010803" pitchFamily="18" charset="0"/>
              </a:rPr>
              <a:t>lawagetas</a:t>
            </a:r>
            <a:endParaRPr lang="en-US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9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7D82-FC49-7448-8406-84E07741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E9527-85F8-3F43-BD2E-0664766D3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Palaima</a:t>
            </a:r>
            <a:r>
              <a:rPr lang="en-US" b="1" dirty="0">
                <a:latin typeface="Garamond" panose="02020404030301010803" pitchFamily="18" charset="0"/>
              </a:rPr>
              <a:t> 1995</a:t>
            </a:r>
            <a:r>
              <a:rPr lang="en-US" dirty="0">
                <a:latin typeface="Garamond" panose="02020404030301010803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Mycenaean palace ruled by</a:t>
            </a:r>
          </a:p>
          <a:p>
            <a:pPr lvl="1"/>
            <a:r>
              <a:rPr lang="en-US" dirty="0" err="1">
                <a:latin typeface="Garamond" panose="02020404030301010803" pitchFamily="18" charset="0"/>
              </a:rPr>
              <a:t>Wanax</a:t>
            </a:r>
            <a:r>
              <a:rPr lang="en-US" dirty="0">
                <a:latin typeface="Garamond" panose="02020404030301010803" pitchFamily="18" charset="0"/>
              </a:rPr>
              <a:t> - king</a:t>
            </a:r>
          </a:p>
          <a:p>
            <a:pPr lvl="1"/>
            <a:r>
              <a:rPr lang="en-US" dirty="0" err="1">
                <a:latin typeface="Garamond" panose="02020404030301010803" pitchFamily="18" charset="0"/>
              </a:rPr>
              <a:t>Lawagetas</a:t>
            </a:r>
            <a:r>
              <a:rPr lang="en-US" dirty="0">
                <a:latin typeface="Garamond" panose="02020404030301010803" pitchFamily="18" charset="0"/>
              </a:rPr>
              <a:t> – “crown prince” and heir to </a:t>
            </a:r>
            <a:r>
              <a:rPr lang="en-US" dirty="0" err="1">
                <a:latin typeface="Garamond" panose="02020404030301010803" pitchFamily="18" charset="0"/>
              </a:rPr>
              <a:t>wanax</a:t>
            </a:r>
            <a:r>
              <a:rPr lang="en-US" dirty="0">
                <a:latin typeface="Garamond" panose="02020404030301010803" pitchFamily="18" charset="0"/>
              </a:rPr>
              <a:t>, military responsibilities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 err="1">
                <a:latin typeface="Garamond" panose="02020404030301010803" pitchFamily="18" charset="0"/>
              </a:rPr>
              <a:t>Nakassis</a:t>
            </a:r>
            <a:r>
              <a:rPr lang="en-US" b="1" dirty="0">
                <a:latin typeface="Garamond" panose="02020404030301010803" pitchFamily="18" charset="0"/>
              </a:rPr>
              <a:t> 2012</a:t>
            </a:r>
          </a:p>
          <a:p>
            <a:pPr lvl="1"/>
            <a:r>
              <a:rPr lang="en-US" dirty="0" err="1">
                <a:latin typeface="Garamond" panose="02020404030301010803" pitchFamily="18" charset="0"/>
              </a:rPr>
              <a:t>Wanax</a:t>
            </a:r>
            <a:r>
              <a:rPr lang="en-US" dirty="0">
                <a:latin typeface="Garamond" panose="02020404030301010803" pitchFamily="18" charset="0"/>
              </a:rPr>
              <a:t> held ritual authority 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 err="1">
                <a:latin typeface="Garamond" panose="02020404030301010803" pitchFamily="18" charset="0"/>
              </a:rPr>
              <a:t>Boëlle</a:t>
            </a:r>
            <a:r>
              <a:rPr lang="en-US" b="1" dirty="0">
                <a:latin typeface="Garamond" panose="02020404030301010803" pitchFamily="18" charset="0"/>
              </a:rPr>
              <a:t> 2004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Mycenaean goddess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as the patron goddess of Mycenaean kingship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4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1C74A-C51F-E542-AF5D-95113F64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latin typeface="Garamond" panose="02020404030301010803" pitchFamily="18" charset="0"/>
              </a:rPr>
              <a:t>Potnia</a:t>
            </a:r>
            <a:r>
              <a:rPr lang="en-US" sz="5400" dirty="0">
                <a:latin typeface="Garamond" panose="02020404030301010803" pitchFamily="18" charset="0"/>
              </a:rPr>
              <a:t> – one or many?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4F5750-5FB4-6E40-89DC-F33528220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86" r="12024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F74AD1-3348-DD4F-A776-9A55689F0B42}"/>
              </a:ext>
            </a:extLst>
          </p:cNvPr>
          <p:cNvSpPr txBox="1"/>
          <p:nvPr/>
        </p:nvSpPr>
        <p:spPr>
          <a:xfrm>
            <a:off x="0" y="6488668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Fresco from Mycenae, 1400-1200 BCE</a:t>
            </a:r>
          </a:p>
        </p:txBody>
      </p:sp>
    </p:spTree>
    <p:extLst>
      <p:ext uri="{BB962C8B-B14F-4D97-AF65-F5344CB8AC3E}">
        <p14:creationId xmlns:p14="http://schemas.microsoft.com/office/powerpoint/2010/main" val="163109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A17F-8AD6-1F4E-8313-FF652A78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What can we say about the Mycenaean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35A60-087C-CE4E-BF24-0A6B74DDC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of many spheres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err="1">
                <a:latin typeface="Garamond" panose="02020404030301010803" pitchFamily="18" charset="0"/>
              </a:rPr>
              <a:t>Potnia</a:t>
            </a:r>
            <a:r>
              <a:rPr lang="en-US" dirty="0">
                <a:latin typeface="Garamond" panose="02020404030301010803" pitchFamily="18" charset="0"/>
              </a:rPr>
              <a:t> as a goddess in her own right, especially at Pylos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Hera already present in Linear B</a:t>
            </a:r>
          </a:p>
        </p:txBody>
      </p:sp>
    </p:spTree>
    <p:extLst>
      <p:ext uri="{BB962C8B-B14F-4D97-AF65-F5344CB8AC3E}">
        <p14:creationId xmlns:p14="http://schemas.microsoft.com/office/powerpoint/2010/main" val="211406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3C65-150B-D240-B048-098FBF3D9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Knossos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5264D-68F0-3449-AA40-6A9318F48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8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D199-AC9C-1B44-A5C0-A896D649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08" y="404018"/>
            <a:ext cx="10515600" cy="1325563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No. 1 – </a:t>
            </a:r>
            <a:r>
              <a:rPr lang="en-US" b="1" dirty="0" err="1">
                <a:latin typeface="Garamond" panose="02020404030301010803" pitchFamily="18" charset="0"/>
              </a:rPr>
              <a:t>Potnia</a:t>
            </a:r>
            <a:r>
              <a:rPr lang="en-US" b="1" dirty="0">
                <a:latin typeface="Garamond" panose="02020404030301010803" pitchFamily="18" charset="0"/>
              </a:rPr>
              <a:t> of the Labyrinth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D0AAC0-584A-2D4A-8006-B938CDF6A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4524" y="1905001"/>
            <a:ext cx="8362951" cy="733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.2 da-pu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-ri-to-jo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po-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-ja </a:t>
            </a:r>
            <a:r>
              <a:rPr lang="en-US" dirty="0" err="1">
                <a:latin typeface="Garamond" panose="02020404030301010803" pitchFamily="18" charset="0"/>
              </a:rPr>
              <a:t>laburi</a:t>
            </a:r>
            <a:r>
              <a:rPr lang="en-US" dirty="0">
                <a:latin typeface="Garamond" panose="02020404030301010803" pitchFamily="18" charset="0"/>
              </a:rPr>
              <a:t>(n)</a:t>
            </a:r>
            <a:r>
              <a:rPr lang="en-US" dirty="0" err="1">
                <a:latin typeface="Garamond" panose="02020404030301010803" pitchFamily="18" charset="0"/>
              </a:rPr>
              <a:t>thoio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potnia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9D527EDD-83A2-4941-8C44-550BF720B3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80928" y="3128963"/>
            <a:ext cx="8872760" cy="3209730"/>
          </a:xfrm>
        </p:spPr>
      </p:pic>
    </p:spTree>
    <p:extLst>
      <p:ext uri="{BB962C8B-B14F-4D97-AF65-F5344CB8AC3E}">
        <p14:creationId xmlns:p14="http://schemas.microsoft.com/office/powerpoint/2010/main" val="267134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6C6D-1D81-D749-AC3E-3E6ACE6A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94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No. 2 – </a:t>
            </a:r>
            <a:r>
              <a:rPr lang="en-US" b="1" dirty="0" err="1">
                <a:latin typeface="Garamond" panose="02020404030301010803" pitchFamily="18" charset="0"/>
              </a:rPr>
              <a:t>Potnia</a:t>
            </a:r>
            <a:r>
              <a:rPr lang="en-US" b="1" dirty="0">
                <a:latin typeface="Garamond" panose="02020404030301010803" pitchFamily="18" charset="0"/>
              </a:rPr>
              <a:t> of </a:t>
            </a:r>
            <a:r>
              <a:rPr lang="en-US" b="1" dirty="0" err="1">
                <a:latin typeface="Garamond" panose="02020404030301010803" pitchFamily="18" charset="0"/>
              </a:rPr>
              <a:t>Athana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02C2-2506-5344-A2E8-28D264EA7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394" y="1807001"/>
            <a:ext cx="5181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lain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a-ta-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-po-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-ja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</a:rPr>
              <a:t>	</a:t>
            </a:r>
            <a:r>
              <a:rPr lang="en-US" i="1" dirty="0" err="1">
                <a:latin typeface="Times New Roman" panose="02020603050405020304" pitchFamily="18" charset="0"/>
              </a:rPr>
              <a:t>Athana-Potnia</a:t>
            </a:r>
            <a:endParaRPr lang="en-US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</a:rPr>
              <a:t>Is this Athena?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C1A0B3FD-B32F-DD41-B9C5-CF1FCDC935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17994" y="1807001"/>
            <a:ext cx="6257925" cy="3319752"/>
          </a:xfrm>
        </p:spPr>
      </p:pic>
    </p:spTree>
    <p:extLst>
      <p:ext uri="{BB962C8B-B14F-4D97-AF65-F5344CB8AC3E}">
        <p14:creationId xmlns:p14="http://schemas.microsoft.com/office/powerpoint/2010/main" val="1512246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</TotalTime>
  <Words>2159</Words>
  <Application>Microsoft Macintosh PowerPoint</Application>
  <PresentationFormat>Widescreen</PresentationFormat>
  <Paragraphs>225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Times New Roman</vt:lpstr>
      <vt:lpstr>Office Theme</vt:lpstr>
      <vt:lpstr>Helpers of Heroes</vt:lpstr>
      <vt:lpstr>Acknowledgments</vt:lpstr>
      <vt:lpstr>Outline of Presentation</vt:lpstr>
      <vt:lpstr>Methodology</vt:lpstr>
      <vt:lpstr>Potnia – one or many?</vt:lpstr>
      <vt:lpstr>What can we say about the Mycenaean Potnia?</vt:lpstr>
      <vt:lpstr>Knossos</vt:lpstr>
      <vt:lpstr>No. 1 – Potnia of the Labyrinth</vt:lpstr>
      <vt:lpstr>No. 2 – Potnia of Athana</vt:lpstr>
      <vt:lpstr>Mycenae</vt:lpstr>
      <vt:lpstr>No. 3 – Potnia of Grain</vt:lpstr>
      <vt:lpstr>Pylos</vt:lpstr>
      <vt:lpstr>No. 4-9 – Many Potnias</vt:lpstr>
      <vt:lpstr>No. 10 – Potnia</vt:lpstr>
      <vt:lpstr>No. 11 – Potnia and Hera</vt:lpstr>
      <vt:lpstr>No. 12 – Potnia Hera</vt:lpstr>
      <vt:lpstr>Iliad</vt:lpstr>
      <vt:lpstr>No. 1 – Potnia Hera </vt:lpstr>
      <vt:lpstr>No. 2 - Potnia Athena?</vt:lpstr>
      <vt:lpstr>Hera and Athena in the Iliad</vt:lpstr>
      <vt:lpstr>No. 3 – Hera and Athena</vt:lpstr>
      <vt:lpstr>No. 4</vt:lpstr>
      <vt:lpstr>No. 5</vt:lpstr>
      <vt:lpstr>Protectresses of Atreides</vt:lpstr>
      <vt:lpstr>No. 8 - Il. 9.253-56</vt:lpstr>
      <vt:lpstr>Conclusions and Beyond</vt:lpstr>
      <vt:lpstr>Select Bibliography</vt:lpstr>
      <vt:lpstr>Select Bibliography Con.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Helpers of Heroes</dc:title>
  <dc:creator>Rebecca Sanders</dc:creator>
  <cp:lastModifiedBy>Rebecca Sanders</cp:lastModifiedBy>
  <cp:revision>22</cp:revision>
  <cp:lastPrinted>2022-03-13T19:43:01Z</cp:lastPrinted>
  <dcterms:created xsi:type="dcterms:W3CDTF">2022-03-10T17:25:36Z</dcterms:created>
  <dcterms:modified xsi:type="dcterms:W3CDTF">2022-03-24T22:58:56Z</dcterms:modified>
</cp:coreProperties>
</file>