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4" r:id="rId4"/>
    <p:sldId id="258" r:id="rId5"/>
    <p:sldId id="259" r:id="rId6"/>
    <p:sldId id="262" r:id="rId7"/>
    <p:sldId id="265" r:id="rId8"/>
    <p:sldId id="263" r:id="rId9"/>
    <p:sldId id="261"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21"/>
    <p:restoredTop sz="94627"/>
  </p:normalViewPr>
  <p:slideViewPr>
    <p:cSldViewPr snapToGrid="0" snapToObjects="1">
      <p:cViewPr varScale="1">
        <p:scale>
          <a:sx n="110" d="100"/>
          <a:sy n="110" d="100"/>
        </p:scale>
        <p:origin x="3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3/25/22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3/25/22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3/25/22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3/25/22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3/25/22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3/25/22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3/25/22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3/25/22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oksanijm@wfu.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EF009-0A3A-8147-8881-609024654F5C}"/>
              </a:ext>
            </a:extLst>
          </p:cNvPr>
          <p:cNvSpPr>
            <a:spLocks noGrp="1"/>
          </p:cNvSpPr>
          <p:nvPr>
            <p:ph type="ctrTitle"/>
          </p:nvPr>
        </p:nvSpPr>
        <p:spPr/>
        <p:txBody>
          <a:bodyPr>
            <a:normAutofit/>
          </a:bodyPr>
          <a:lstStyle/>
          <a:p>
            <a:r>
              <a:rPr lang="en-US" b="1" dirty="0"/>
              <a:t>in ‘spitting distance’ of philosophy</a:t>
            </a:r>
            <a:br>
              <a:rPr lang="en-US" b="1" dirty="0"/>
            </a:br>
            <a:r>
              <a:rPr lang="en-US" b="1" dirty="0"/>
              <a:t>Horace </a:t>
            </a:r>
            <a:r>
              <a:rPr lang="en-US" b="1" i="1" dirty="0"/>
              <a:t>epistles </a:t>
            </a:r>
            <a:r>
              <a:rPr lang="en-US" b="1" dirty="0"/>
              <a:t>1.1</a:t>
            </a:r>
            <a:endParaRPr lang="en-US" dirty="0"/>
          </a:p>
        </p:txBody>
      </p:sp>
      <p:sp>
        <p:nvSpPr>
          <p:cNvPr id="3" name="Subtitle 2">
            <a:extLst>
              <a:ext uri="{FF2B5EF4-FFF2-40B4-BE49-F238E27FC236}">
                <a16:creationId xmlns:a16="http://schemas.microsoft.com/office/drawing/2014/main" id="{D80FA6D3-947A-6943-AA50-CF002D3DEDF4}"/>
              </a:ext>
            </a:extLst>
          </p:cNvPr>
          <p:cNvSpPr>
            <a:spLocks noGrp="1"/>
          </p:cNvSpPr>
          <p:nvPr>
            <p:ph type="subTitle" idx="1"/>
          </p:nvPr>
        </p:nvSpPr>
        <p:spPr/>
        <p:txBody>
          <a:bodyPr>
            <a:normAutofit fontScale="92500" lnSpcReduction="20000"/>
          </a:bodyPr>
          <a:lstStyle/>
          <a:p>
            <a:r>
              <a:rPr lang="en-US" dirty="0"/>
              <a:t>john Oksanish</a:t>
            </a:r>
          </a:p>
          <a:p>
            <a:r>
              <a:rPr lang="en-US" dirty="0">
                <a:hlinkClick r:id="rId2"/>
              </a:rPr>
              <a:t>oksanijm@wfu.edu</a:t>
            </a:r>
            <a:r>
              <a:rPr lang="en-US" dirty="0"/>
              <a:t>	</a:t>
            </a:r>
          </a:p>
        </p:txBody>
      </p:sp>
    </p:spTree>
    <p:extLst>
      <p:ext uri="{BB962C8B-B14F-4D97-AF65-F5344CB8AC3E}">
        <p14:creationId xmlns:p14="http://schemas.microsoft.com/office/powerpoint/2010/main" val="2313911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F37896-2A8C-224B-8FEE-F0D19323E37E}"/>
              </a:ext>
            </a:extLst>
          </p:cNvPr>
          <p:cNvSpPr>
            <a:spLocks noGrp="1"/>
          </p:cNvSpPr>
          <p:nvPr>
            <p:ph idx="1"/>
          </p:nvPr>
        </p:nvSpPr>
        <p:spPr>
          <a:xfrm>
            <a:off x="581192" y="1320800"/>
            <a:ext cx="11029615" cy="4537999"/>
          </a:xfrm>
        </p:spPr>
        <p:txBody>
          <a:bodyPr>
            <a:normAutofit/>
          </a:bodyPr>
          <a:lstStyle/>
          <a:p>
            <a:pPr marL="0" indent="0">
              <a:buNone/>
            </a:pPr>
            <a:r>
              <a:rPr lang="en-US" sz="3200" b="1" i="1" dirty="0">
                <a:solidFill>
                  <a:schemeClr val="bg2"/>
                </a:solidFill>
              </a:rPr>
              <a:t>Epist</a:t>
            </a:r>
            <a:r>
              <a:rPr lang="en-US" sz="3200" b="1" dirty="0">
                <a:solidFill>
                  <a:schemeClr val="bg2"/>
                </a:solidFill>
              </a:rPr>
              <a:t>. 1.1.106-8</a:t>
            </a:r>
          </a:p>
          <a:p>
            <a:pPr marL="0" indent="0">
              <a:buNone/>
            </a:pPr>
            <a:endParaRPr lang="en-US" sz="3200" dirty="0">
              <a:solidFill>
                <a:schemeClr val="bg2"/>
              </a:solidFill>
            </a:endParaRPr>
          </a:p>
          <a:p>
            <a:pPr marL="0" indent="0">
              <a:buNone/>
            </a:pPr>
            <a:r>
              <a:rPr lang="en-US" sz="3200" dirty="0">
                <a:solidFill>
                  <a:schemeClr val="bg2"/>
                </a:solidFill>
              </a:rPr>
              <a:t>ad </a:t>
            </a:r>
            <a:r>
              <a:rPr lang="en-US" sz="3200" dirty="0" err="1">
                <a:solidFill>
                  <a:schemeClr val="bg2"/>
                </a:solidFill>
              </a:rPr>
              <a:t>summam</a:t>
            </a:r>
            <a:r>
              <a:rPr lang="en-US" sz="3200" dirty="0">
                <a:solidFill>
                  <a:schemeClr val="bg2"/>
                </a:solidFill>
              </a:rPr>
              <a:t>: sapiens uno minor </a:t>
            </a:r>
            <a:r>
              <a:rPr lang="en-US" sz="3200" dirty="0" err="1">
                <a:solidFill>
                  <a:schemeClr val="bg2"/>
                </a:solidFill>
              </a:rPr>
              <a:t>est</a:t>
            </a:r>
            <a:r>
              <a:rPr lang="en-US" sz="3200" dirty="0">
                <a:solidFill>
                  <a:schemeClr val="bg2"/>
                </a:solidFill>
              </a:rPr>
              <a:t> </a:t>
            </a:r>
            <a:r>
              <a:rPr lang="en-US" sz="3200" dirty="0" err="1">
                <a:solidFill>
                  <a:schemeClr val="bg2"/>
                </a:solidFill>
              </a:rPr>
              <a:t>Iove</a:t>
            </a:r>
            <a:r>
              <a:rPr lang="en-US" sz="3200" dirty="0">
                <a:solidFill>
                  <a:schemeClr val="bg2"/>
                </a:solidFill>
              </a:rPr>
              <a:t>, dives,	</a:t>
            </a:r>
          </a:p>
          <a:p>
            <a:pPr marL="0" indent="0">
              <a:buNone/>
            </a:pPr>
            <a:r>
              <a:rPr lang="en-US" sz="3200" dirty="0">
                <a:solidFill>
                  <a:schemeClr val="bg2"/>
                </a:solidFill>
              </a:rPr>
              <a:t>liber, </a:t>
            </a:r>
            <a:r>
              <a:rPr lang="en-US" sz="3200" dirty="0" err="1">
                <a:solidFill>
                  <a:schemeClr val="bg2"/>
                </a:solidFill>
              </a:rPr>
              <a:t>honoratus</a:t>
            </a:r>
            <a:r>
              <a:rPr lang="en-US" sz="3200" dirty="0">
                <a:solidFill>
                  <a:schemeClr val="bg2"/>
                </a:solidFill>
              </a:rPr>
              <a:t>, </a:t>
            </a:r>
            <a:r>
              <a:rPr lang="en-US" sz="3200" dirty="0" err="1">
                <a:solidFill>
                  <a:schemeClr val="bg2"/>
                </a:solidFill>
              </a:rPr>
              <a:t>pulcher</a:t>
            </a:r>
            <a:r>
              <a:rPr lang="en-US" sz="3200" dirty="0">
                <a:solidFill>
                  <a:schemeClr val="bg2"/>
                </a:solidFill>
              </a:rPr>
              <a:t>, rex </a:t>
            </a:r>
            <a:r>
              <a:rPr lang="en-US" sz="3200" dirty="0" err="1">
                <a:solidFill>
                  <a:schemeClr val="bg2"/>
                </a:solidFill>
              </a:rPr>
              <a:t>denique</a:t>
            </a:r>
            <a:r>
              <a:rPr lang="en-US" sz="3200" dirty="0">
                <a:solidFill>
                  <a:schemeClr val="bg2"/>
                </a:solidFill>
              </a:rPr>
              <a:t> </a:t>
            </a:r>
            <a:r>
              <a:rPr lang="en-US" sz="3200" dirty="0" err="1">
                <a:solidFill>
                  <a:schemeClr val="bg2"/>
                </a:solidFill>
              </a:rPr>
              <a:t>regum</a:t>
            </a:r>
            <a:r>
              <a:rPr lang="en-US" sz="3200" dirty="0">
                <a:solidFill>
                  <a:schemeClr val="bg2"/>
                </a:solidFill>
              </a:rPr>
              <a:t>,	</a:t>
            </a:r>
          </a:p>
          <a:p>
            <a:pPr marL="0" indent="0">
              <a:buNone/>
            </a:pPr>
            <a:r>
              <a:rPr lang="en-US" sz="3200" dirty="0" err="1">
                <a:solidFill>
                  <a:schemeClr val="bg2"/>
                </a:solidFill>
              </a:rPr>
              <a:t>praecipue</a:t>
            </a:r>
            <a:r>
              <a:rPr lang="en-US" sz="3200" dirty="0">
                <a:solidFill>
                  <a:schemeClr val="bg2"/>
                </a:solidFill>
              </a:rPr>
              <a:t> </a:t>
            </a:r>
            <a:r>
              <a:rPr lang="en-US" sz="3200" dirty="0" err="1">
                <a:solidFill>
                  <a:schemeClr val="bg2"/>
                </a:solidFill>
              </a:rPr>
              <a:t>sanus</a:t>
            </a:r>
            <a:r>
              <a:rPr lang="en-US" sz="3200" dirty="0">
                <a:solidFill>
                  <a:schemeClr val="bg2"/>
                </a:solidFill>
              </a:rPr>
              <a:t>, nisi cum </a:t>
            </a:r>
            <a:r>
              <a:rPr lang="en-US" sz="3200" dirty="0" err="1">
                <a:solidFill>
                  <a:schemeClr val="bg2"/>
                </a:solidFill>
              </a:rPr>
              <a:t>pitvita</a:t>
            </a:r>
            <a:r>
              <a:rPr lang="en-US" sz="3200" dirty="0">
                <a:solidFill>
                  <a:schemeClr val="bg2"/>
                </a:solidFill>
              </a:rPr>
              <a:t> </a:t>
            </a:r>
            <a:r>
              <a:rPr lang="en-US" sz="3200" dirty="0" err="1">
                <a:solidFill>
                  <a:schemeClr val="bg2"/>
                </a:solidFill>
              </a:rPr>
              <a:t>molesta</a:t>
            </a:r>
            <a:r>
              <a:rPr lang="en-US" sz="3200" dirty="0">
                <a:solidFill>
                  <a:schemeClr val="bg2"/>
                </a:solidFill>
              </a:rPr>
              <a:t> est.</a:t>
            </a:r>
          </a:p>
          <a:p>
            <a:pPr marL="0" indent="0">
              <a:buNone/>
            </a:pPr>
            <a:endParaRPr lang="en-US" sz="3200" dirty="0">
              <a:solidFill>
                <a:schemeClr val="bg2"/>
              </a:solidFill>
            </a:endParaRPr>
          </a:p>
          <a:p>
            <a:pPr marL="0" indent="0">
              <a:buNone/>
            </a:pPr>
            <a:endParaRPr lang="en-US" sz="3200" dirty="0">
              <a:solidFill>
                <a:schemeClr val="bg2"/>
              </a:solidFill>
            </a:endParaRPr>
          </a:p>
        </p:txBody>
      </p:sp>
    </p:spTree>
    <p:extLst>
      <p:ext uri="{BB962C8B-B14F-4D97-AF65-F5344CB8AC3E}">
        <p14:creationId xmlns:p14="http://schemas.microsoft.com/office/powerpoint/2010/main" val="1002551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F37896-2A8C-224B-8FEE-F0D19323E37E}"/>
              </a:ext>
            </a:extLst>
          </p:cNvPr>
          <p:cNvSpPr>
            <a:spLocks noGrp="1"/>
          </p:cNvSpPr>
          <p:nvPr>
            <p:ph idx="1"/>
          </p:nvPr>
        </p:nvSpPr>
        <p:spPr>
          <a:xfrm>
            <a:off x="581192" y="1320800"/>
            <a:ext cx="11029615" cy="4537999"/>
          </a:xfrm>
        </p:spPr>
        <p:txBody>
          <a:bodyPr>
            <a:normAutofit/>
          </a:bodyPr>
          <a:lstStyle/>
          <a:p>
            <a:pPr marL="0" indent="0">
              <a:spcBef>
                <a:spcPts val="0"/>
              </a:spcBef>
              <a:spcAft>
                <a:spcPts val="0"/>
              </a:spcAft>
              <a:buNone/>
            </a:pPr>
            <a:r>
              <a:rPr lang="en-US" sz="3200" b="1" i="1" dirty="0">
                <a:solidFill>
                  <a:schemeClr val="bg2"/>
                </a:solidFill>
              </a:rPr>
              <a:t>S. </a:t>
            </a:r>
            <a:r>
              <a:rPr lang="en-US" sz="3200" b="1" dirty="0">
                <a:solidFill>
                  <a:schemeClr val="bg2"/>
                </a:solidFill>
              </a:rPr>
              <a:t>1.4.54-6</a:t>
            </a:r>
          </a:p>
          <a:p>
            <a:pPr marL="0" indent="0">
              <a:spcBef>
                <a:spcPts val="0"/>
              </a:spcBef>
              <a:spcAft>
                <a:spcPts val="0"/>
              </a:spcAft>
              <a:buNone/>
            </a:pPr>
            <a:endParaRPr lang="en-US" sz="3200" dirty="0">
              <a:solidFill>
                <a:schemeClr val="bg2"/>
              </a:solidFill>
            </a:endParaRPr>
          </a:p>
          <a:p>
            <a:pPr marL="0" indent="0">
              <a:spcBef>
                <a:spcPts val="0"/>
              </a:spcBef>
              <a:spcAft>
                <a:spcPts val="0"/>
              </a:spcAft>
              <a:buNone/>
            </a:pPr>
            <a:r>
              <a:rPr lang="en-US" sz="3200" b="1" dirty="0">
                <a:solidFill>
                  <a:schemeClr val="bg2"/>
                </a:solidFill>
              </a:rPr>
              <a:t>non </a:t>
            </a:r>
            <a:r>
              <a:rPr lang="en-US" sz="3200" b="1" dirty="0" err="1">
                <a:solidFill>
                  <a:schemeClr val="bg2"/>
                </a:solidFill>
              </a:rPr>
              <a:t>satis</a:t>
            </a:r>
            <a:r>
              <a:rPr lang="en-US" sz="3200" b="1" dirty="0">
                <a:solidFill>
                  <a:schemeClr val="bg2"/>
                </a:solidFill>
              </a:rPr>
              <a:t> </a:t>
            </a:r>
            <a:r>
              <a:rPr lang="en-US" sz="3200" b="1" dirty="0" err="1">
                <a:solidFill>
                  <a:schemeClr val="bg2"/>
                </a:solidFill>
              </a:rPr>
              <a:t>est</a:t>
            </a:r>
            <a:r>
              <a:rPr lang="en-US" sz="3200" b="1" dirty="0">
                <a:solidFill>
                  <a:schemeClr val="bg2"/>
                </a:solidFill>
              </a:rPr>
              <a:t> </a:t>
            </a:r>
            <a:r>
              <a:rPr lang="en-US" sz="3200" b="1" dirty="0" err="1">
                <a:solidFill>
                  <a:schemeClr val="bg2"/>
                </a:solidFill>
              </a:rPr>
              <a:t>puris</a:t>
            </a:r>
            <a:r>
              <a:rPr lang="en-US" sz="3200" b="1" dirty="0">
                <a:solidFill>
                  <a:schemeClr val="bg2"/>
                </a:solidFill>
              </a:rPr>
              <a:t> </a:t>
            </a:r>
            <a:r>
              <a:rPr lang="en-US" sz="3200" b="1" dirty="0" err="1">
                <a:solidFill>
                  <a:schemeClr val="bg2"/>
                </a:solidFill>
              </a:rPr>
              <a:t>versum</a:t>
            </a:r>
            <a:r>
              <a:rPr lang="en-US" sz="3200" b="1" dirty="0">
                <a:solidFill>
                  <a:schemeClr val="bg2"/>
                </a:solidFill>
              </a:rPr>
              <a:t> </a:t>
            </a:r>
            <a:r>
              <a:rPr lang="en-US" sz="3200" b="1" dirty="0" err="1">
                <a:solidFill>
                  <a:schemeClr val="bg2"/>
                </a:solidFill>
              </a:rPr>
              <a:t>perscribere</a:t>
            </a:r>
            <a:r>
              <a:rPr lang="en-US" sz="3200" b="1" dirty="0">
                <a:solidFill>
                  <a:schemeClr val="bg2"/>
                </a:solidFill>
              </a:rPr>
              <a:t> </a:t>
            </a:r>
            <a:r>
              <a:rPr lang="en-US" sz="3200" b="1" dirty="0" err="1">
                <a:solidFill>
                  <a:schemeClr val="bg2"/>
                </a:solidFill>
              </a:rPr>
              <a:t>verbis</a:t>
            </a:r>
            <a:r>
              <a:rPr lang="en-US" sz="3200" b="1" dirty="0">
                <a:solidFill>
                  <a:schemeClr val="bg2"/>
                </a:solidFill>
              </a:rPr>
              <a:t>,	</a:t>
            </a:r>
          </a:p>
          <a:p>
            <a:pPr marL="0" indent="0">
              <a:spcBef>
                <a:spcPts val="0"/>
              </a:spcBef>
              <a:spcAft>
                <a:spcPts val="0"/>
              </a:spcAft>
              <a:buNone/>
            </a:pPr>
            <a:r>
              <a:rPr lang="en-US" sz="3200" b="1" dirty="0" err="1">
                <a:solidFill>
                  <a:schemeClr val="bg2"/>
                </a:solidFill>
              </a:rPr>
              <a:t>quem</a:t>
            </a:r>
            <a:r>
              <a:rPr lang="en-US" sz="3200" b="1" dirty="0">
                <a:solidFill>
                  <a:schemeClr val="bg2"/>
                </a:solidFill>
              </a:rPr>
              <a:t> </a:t>
            </a:r>
            <a:r>
              <a:rPr lang="en-US" sz="3200" b="1" dirty="0" err="1">
                <a:solidFill>
                  <a:schemeClr val="bg2"/>
                </a:solidFill>
              </a:rPr>
              <a:t>si</a:t>
            </a:r>
            <a:r>
              <a:rPr lang="en-US" sz="3200" b="1" dirty="0">
                <a:solidFill>
                  <a:schemeClr val="bg2"/>
                </a:solidFill>
              </a:rPr>
              <a:t> </a:t>
            </a:r>
            <a:r>
              <a:rPr lang="en-US" sz="3200" b="1" dirty="0" err="1">
                <a:solidFill>
                  <a:schemeClr val="bg2"/>
                </a:solidFill>
              </a:rPr>
              <a:t>dissolvas</a:t>
            </a:r>
            <a:r>
              <a:rPr lang="en-US" sz="3200" b="1" dirty="0">
                <a:solidFill>
                  <a:schemeClr val="bg2"/>
                </a:solidFill>
              </a:rPr>
              <a:t>, </a:t>
            </a:r>
            <a:r>
              <a:rPr lang="en-US" sz="3200" b="1" dirty="0" err="1">
                <a:solidFill>
                  <a:schemeClr val="bg2"/>
                </a:solidFill>
              </a:rPr>
              <a:t>quivis</a:t>
            </a:r>
            <a:r>
              <a:rPr lang="en-US" sz="3200" b="1" dirty="0">
                <a:solidFill>
                  <a:schemeClr val="bg2"/>
                </a:solidFill>
              </a:rPr>
              <a:t> </a:t>
            </a:r>
            <a:r>
              <a:rPr lang="en-US" sz="3200" b="1" dirty="0" err="1">
                <a:solidFill>
                  <a:schemeClr val="bg2"/>
                </a:solidFill>
              </a:rPr>
              <a:t>stomachetur</a:t>
            </a:r>
            <a:r>
              <a:rPr lang="en-US" sz="3200" b="1" dirty="0">
                <a:solidFill>
                  <a:schemeClr val="bg2"/>
                </a:solidFill>
              </a:rPr>
              <a:t> </a:t>
            </a:r>
            <a:r>
              <a:rPr lang="en-US" sz="3200" b="1" dirty="0" err="1">
                <a:solidFill>
                  <a:schemeClr val="bg2"/>
                </a:solidFill>
              </a:rPr>
              <a:t>eodem</a:t>
            </a:r>
            <a:r>
              <a:rPr lang="en-US" sz="3200" b="1" dirty="0">
                <a:solidFill>
                  <a:schemeClr val="bg2"/>
                </a:solidFill>
              </a:rPr>
              <a:t>		55</a:t>
            </a:r>
          </a:p>
          <a:p>
            <a:pPr marL="0" indent="0">
              <a:spcBef>
                <a:spcPts val="0"/>
              </a:spcBef>
              <a:spcAft>
                <a:spcPts val="0"/>
              </a:spcAft>
              <a:buNone/>
            </a:pPr>
            <a:r>
              <a:rPr lang="en-US" sz="3200" b="1" dirty="0">
                <a:solidFill>
                  <a:schemeClr val="bg2"/>
                </a:solidFill>
              </a:rPr>
              <a:t>quo </a:t>
            </a:r>
            <a:r>
              <a:rPr lang="en-US" sz="3200" b="1" dirty="0" err="1">
                <a:solidFill>
                  <a:schemeClr val="bg2"/>
                </a:solidFill>
              </a:rPr>
              <a:t>personatus</a:t>
            </a:r>
            <a:r>
              <a:rPr lang="en-US" sz="3200" b="1" dirty="0">
                <a:solidFill>
                  <a:schemeClr val="bg2"/>
                </a:solidFill>
              </a:rPr>
              <a:t> </a:t>
            </a:r>
            <a:r>
              <a:rPr lang="en-US" sz="3200" b="1" dirty="0" err="1">
                <a:solidFill>
                  <a:schemeClr val="bg2"/>
                </a:solidFill>
              </a:rPr>
              <a:t>pacto</a:t>
            </a:r>
            <a:r>
              <a:rPr lang="en-US" sz="3200" b="1" dirty="0">
                <a:solidFill>
                  <a:schemeClr val="bg2"/>
                </a:solidFill>
              </a:rPr>
              <a:t> pater.</a:t>
            </a:r>
          </a:p>
          <a:p>
            <a:pPr marL="0" indent="0">
              <a:spcBef>
                <a:spcPts val="0"/>
              </a:spcBef>
              <a:spcAft>
                <a:spcPts val="0"/>
              </a:spcAft>
              <a:buNone/>
            </a:pPr>
            <a:endParaRPr lang="en-US" sz="3200" dirty="0">
              <a:solidFill>
                <a:schemeClr val="bg2"/>
              </a:solidFill>
            </a:endParaRPr>
          </a:p>
          <a:p>
            <a:pPr marL="0" indent="0">
              <a:spcBef>
                <a:spcPts val="0"/>
              </a:spcBef>
              <a:spcAft>
                <a:spcPts val="0"/>
              </a:spcAft>
              <a:buNone/>
            </a:pPr>
            <a:r>
              <a:rPr lang="en-US" sz="3200" dirty="0">
                <a:solidFill>
                  <a:schemeClr val="bg2"/>
                </a:solidFill>
              </a:rPr>
              <a:t>It’s not enough to write a line in simple words</a:t>
            </a:r>
          </a:p>
          <a:p>
            <a:pPr marL="0" indent="0">
              <a:spcBef>
                <a:spcPts val="0"/>
              </a:spcBef>
              <a:spcAft>
                <a:spcPts val="0"/>
              </a:spcAft>
              <a:buNone/>
            </a:pPr>
            <a:r>
              <a:rPr lang="en-US" sz="3200" dirty="0">
                <a:solidFill>
                  <a:schemeClr val="bg2"/>
                </a:solidFill>
              </a:rPr>
              <a:t>which, should you break it up, any father in a play</a:t>
            </a:r>
          </a:p>
          <a:p>
            <a:pPr marL="0" indent="0">
              <a:spcBef>
                <a:spcPts val="0"/>
              </a:spcBef>
              <a:spcAft>
                <a:spcPts val="0"/>
              </a:spcAft>
              <a:buNone/>
            </a:pPr>
            <a:r>
              <a:rPr lang="en-US" sz="3200" dirty="0">
                <a:solidFill>
                  <a:schemeClr val="bg2"/>
                </a:solidFill>
              </a:rPr>
              <a:t>would fume. </a:t>
            </a:r>
          </a:p>
          <a:p>
            <a:pPr>
              <a:spcBef>
                <a:spcPts val="0"/>
              </a:spcBef>
              <a:spcAft>
                <a:spcPts val="0"/>
              </a:spcAft>
            </a:pPr>
            <a:endParaRPr lang="en-US" sz="3200" dirty="0">
              <a:solidFill>
                <a:schemeClr val="bg2"/>
              </a:solidFill>
            </a:endParaRPr>
          </a:p>
        </p:txBody>
      </p:sp>
    </p:spTree>
    <p:extLst>
      <p:ext uri="{BB962C8B-B14F-4D97-AF65-F5344CB8AC3E}">
        <p14:creationId xmlns:p14="http://schemas.microsoft.com/office/powerpoint/2010/main" val="2884753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F37896-2A8C-224B-8FEE-F0D19323E37E}"/>
              </a:ext>
            </a:extLst>
          </p:cNvPr>
          <p:cNvSpPr>
            <a:spLocks noGrp="1"/>
          </p:cNvSpPr>
          <p:nvPr>
            <p:ph idx="1"/>
          </p:nvPr>
        </p:nvSpPr>
        <p:spPr>
          <a:xfrm>
            <a:off x="581192" y="1320800"/>
            <a:ext cx="11029615" cy="4537999"/>
          </a:xfrm>
        </p:spPr>
        <p:txBody>
          <a:bodyPr>
            <a:normAutofit/>
          </a:bodyPr>
          <a:lstStyle/>
          <a:p>
            <a:pPr marL="0" indent="0">
              <a:spcBef>
                <a:spcPts val="0"/>
              </a:spcBef>
              <a:spcAft>
                <a:spcPts val="0"/>
              </a:spcAft>
              <a:buNone/>
            </a:pPr>
            <a:r>
              <a:rPr lang="en-US" sz="3200" b="1" i="1" dirty="0">
                <a:solidFill>
                  <a:schemeClr val="bg2"/>
                </a:solidFill>
              </a:rPr>
              <a:t>S. </a:t>
            </a:r>
            <a:r>
              <a:rPr lang="en-US" sz="3200" b="1" dirty="0">
                <a:solidFill>
                  <a:schemeClr val="bg2"/>
                </a:solidFill>
              </a:rPr>
              <a:t>1.1.68-70</a:t>
            </a:r>
          </a:p>
          <a:p>
            <a:pPr marL="0" indent="0">
              <a:spcBef>
                <a:spcPts val="0"/>
              </a:spcBef>
              <a:spcAft>
                <a:spcPts val="0"/>
              </a:spcAft>
              <a:buNone/>
            </a:pPr>
            <a:endParaRPr lang="en-US" sz="3200" dirty="0">
              <a:solidFill>
                <a:schemeClr val="bg2"/>
              </a:solidFill>
            </a:endParaRPr>
          </a:p>
          <a:p>
            <a:pPr marL="0" indent="0">
              <a:spcBef>
                <a:spcPts val="0"/>
              </a:spcBef>
              <a:spcAft>
                <a:spcPts val="0"/>
              </a:spcAft>
              <a:buNone/>
            </a:pPr>
            <a:r>
              <a:rPr lang="en-US" sz="3200" b="1" dirty="0">
                <a:solidFill>
                  <a:schemeClr val="bg2"/>
                </a:solidFill>
              </a:rPr>
              <a:t>Tantalus a </a:t>
            </a:r>
            <a:r>
              <a:rPr lang="en-US" sz="3200" b="1" dirty="0" err="1">
                <a:solidFill>
                  <a:schemeClr val="bg2"/>
                </a:solidFill>
              </a:rPr>
              <a:t>labris</a:t>
            </a:r>
            <a:r>
              <a:rPr lang="en-US" sz="3200" b="1" dirty="0">
                <a:solidFill>
                  <a:schemeClr val="bg2"/>
                </a:solidFill>
              </a:rPr>
              <a:t> </a:t>
            </a:r>
            <a:r>
              <a:rPr lang="en-US" sz="3200" b="1" dirty="0" err="1">
                <a:solidFill>
                  <a:schemeClr val="bg2"/>
                </a:solidFill>
              </a:rPr>
              <a:t>sitiens</a:t>
            </a:r>
            <a:r>
              <a:rPr lang="en-US" sz="3200" b="1" dirty="0">
                <a:solidFill>
                  <a:schemeClr val="bg2"/>
                </a:solidFill>
              </a:rPr>
              <a:t> </a:t>
            </a:r>
            <a:r>
              <a:rPr lang="en-US" sz="3200" b="1" dirty="0" err="1">
                <a:solidFill>
                  <a:schemeClr val="bg2"/>
                </a:solidFill>
              </a:rPr>
              <a:t>fugientia</a:t>
            </a:r>
            <a:r>
              <a:rPr lang="en-US" sz="3200" b="1" dirty="0">
                <a:solidFill>
                  <a:schemeClr val="bg2"/>
                </a:solidFill>
              </a:rPr>
              <a:t> </a:t>
            </a:r>
            <a:r>
              <a:rPr lang="en-US" sz="3200" b="1" dirty="0" err="1">
                <a:solidFill>
                  <a:schemeClr val="bg2"/>
                </a:solidFill>
              </a:rPr>
              <a:t>captat</a:t>
            </a:r>
            <a:r>
              <a:rPr lang="en-US" sz="3200" b="1" dirty="0">
                <a:solidFill>
                  <a:schemeClr val="bg2"/>
                </a:solidFill>
              </a:rPr>
              <a:t> </a:t>
            </a:r>
          </a:p>
          <a:p>
            <a:pPr marL="0" indent="0">
              <a:spcBef>
                <a:spcPts val="0"/>
              </a:spcBef>
              <a:spcAft>
                <a:spcPts val="0"/>
              </a:spcAft>
              <a:buNone/>
            </a:pPr>
            <a:r>
              <a:rPr lang="en-US" sz="3200" b="1" dirty="0" err="1">
                <a:solidFill>
                  <a:schemeClr val="bg2"/>
                </a:solidFill>
              </a:rPr>
              <a:t>flumina</a:t>
            </a:r>
            <a:r>
              <a:rPr lang="en-US" sz="3200" b="1" dirty="0">
                <a:solidFill>
                  <a:schemeClr val="bg2"/>
                </a:solidFill>
              </a:rPr>
              <a:t>—quid rides? </a:t>
            </a:r>
            <a:r>
              <a:rPr lang="en-US" sz="3200" b="1" dirty="0" err="1">
                <a:solidFill>
                  <a:schemeClr val="bg2"/>
                </a:solidFill>
              </a:rPr>
              <a:t>mutato</a:t>
            </a:r>
            <a:r>
              <a:rPr lang="en-US" sz="3200" b="1" dirty="0">
                <a:solidFill>
                  <a:schemeClr val="bg2"/>
                </a:solidFill>
              </a:rPr>
              <a:t> </a:t>
            </a:r>
            <a:r>
              <a:rPr lang="en-US" sz="3200" b="1" dirty="0" err="1">
                <a:solidFill>
                  <a:schemeClr val="bg2"/>
                </a:solidFill>
              </a:rPr>
              <a:t>nomine</a:t>
            </a:r>
            <a:r>
              <a:rPr lang="en-US" sz="3200" b="1" dirty="0">
                <a:solidFill>
                  <a:schemeClr val="bg2"/>
                </a:solidFill>
              </a:rPr>
              <a:t> de </a:t>
            </a:r>
            <a:r>
              <a:rPr lang="en-US" sz="3200" b="1" dirty="0" err="1">
                <a:solidFill>
                  <a:schemeClr val="bg2"/>
                </a:solidFill>
              </a:rPr>
              <a:t>te</a:t>
            </a:r>
            <a:endParaRPr lang="en-US" sz="3200" dirty="0">
              <a:solidFill>
                <a:schemeClr val="bg2"/>
              </a:solidFill>
            </a:endParaRPr>
          </a:p>
          <a:p>
            <a:pPr marL="0" indent="0">
              <a:spcBef>
                <a:spcPts val="0"/>
              </a:spcBef>
              <a:spcAft>
                <a:spcPts val="0"/>
              </a:spcAft>
              <a:buNone/>
            </a:pPr>
            <a:r>
              <a:rPr lang="en-US" sz="3200" b="1" dirty="0">
                <a:solidFill>
                  <a:schemeClr val="bg2"/>
                </a:solidFill>
              </a:rPr>
              <a:t>fabula </a:t>
            </a:r>
            <a:r>
              <a:rPr lang="en-US" sz="3200" b="1" dirty="0" err="1">
                <a:solidFill>
                  <a:schemeClr val="bg2"/>
                </a:solidFill>
              </a:rPr>
              <a:t>narratur</a:t>
            </a:r>
            <a:r>
              <a:rPr lang="en-US" sz="3200" b="1" dirty="0">
                <a:solidFill>
                  <a:schemeClr val="bg2"/>
                </a:solidFill>
              </a:rPr>
              <a:t>.</a:t>
            </a:r>
          </a:p>
          <a:p>
            <a:pPr marL="0" indent="0">
              <a:spcBef>
                <a:spcPts val="0"/>
              </a:spcBef>
              <a:spcAft>
                <a:spcPts val="0"/>
              </a:spcAft>
              <a:buNone/>
            </a:pPr>
            <a:endParaRPr lang="en-US" sz="3200" dirty="0">
              <a:solidFill>
                <a:schemeClr val="bg2"/>
              </a:solidFill>
            </a:endParaRPr>
          </a:p>
          <a:p>
            <a:pPr marL="0" indent="0">
              <a:spcBef>
                <a:spcPts val="0"/>
              </a:spcBef>
              <a:spcAft>
                <a:spcPts val="0"/>
              </a:spcAft>
              <a:buNone/>
            </a:pPr>
            <a:r>
              <a:rPr lang="en-US" sz="3200" dirty="0">
                <a:solidFill>
                  <a:schemeClr val="bg2"/>
                </a:solidFill>
              </a:rPr>
              <a:t>Tantalus, parched, snatches at the waters that</a:t>
            </a:r>
          </a:p>
          <a:p>
            <a:pPr marL="0" indent="0">
              <a:spcBef>
                <a:spcPts val="0"/>
              </a:spcBef>
              <a:spcAft>
                <a:spcPts val="0"/>
              </a:spcAft>
              <a:buNone/>
            </a:pPr>
            <a:r>
              <a:rPr lang="en-US" sz="3200" dirty="0">
                <a:solidFill>
                  <a:schemeClr val="bg2"/>
                </a:solidFill>
              </a:rPr>
              <a:t>flee his lips. Why are you laughing? Change the name,</a:t>
            </a:r>
          </a:p>
          <a:p>
            <a:pPr marL="0" indent="0">
              <a:spcBef>
                <a:spcPts val="0"/>
              </a:spcBef>
              <a:spcAft>
                <a:spcPts val="0"/>
              </a:spcAft>
              <a:buNone/>
            </a:pPr>
            <a:r>
              <a:rPr lang="en-US" sz="3200" dirty="0">
                <a:solidFill>
                  <a:schemeClr val="bg2"/>
                </a:solidFill>
              </a:rPr>
              <a:t>and the story’s about you.</a:t>
            </a:r>
          </a:p>
          <a:p>
            <a:pPr>
              <a:spcBef>
                <a:spcPts val="0"/>
              </a:spcBef>
              <a:spcAft>
                <a:spcPts val="0"/>
              </a:spcAft>
            </a:pPr>
            <a:endParaRPr lang="en-US" sz="3200" dirty="0">
              <a:solidFill>
                <a:schemeClr val="bg2"/>
              </a:solidFill>
            </a:endParaRPr>
          </a:p>
        </p:txBody>
      </p:sp>
    </p:spTree>
    <p:extLst>
      <p:ext uri="{BB962C8B-B14F-4D97-AF65-F5344CB8AC3E}">
        <p14:creationId xmlns:p14="http://schemas.microsoft.com/office/powerpoint/2010/main" val="1977824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F37896-2A8C-224B-8FEE-F0D19323E37E}"/>
              </a:ext>
            </a:extLst>
          </p:cNvPr>
          <p:cNvSpPr>
            <a:spLocks noGrp="1"/>
          </p:cNvSpPr>
          <p:nvPr>
            <p:ph idx="1"/>
          </p:nvPr>
        </p:nvSpPr>
        <p:spPr>
          <a:xfrm>
            <a:off x="581192" y="609600"/>
            <a:ext cx="11029615" cy="5849257"/>
          </a:xfrm>
        </p:spPr>
        <p:txBody>
          <a:bodyPr>
            <a:normAutofit/>
          </a:bodyPr>
          <a:lstStyle/>
          <a:p>
            <a:pPr marL="0" indent="0">
              <a:buNone/>
            </a:pPr>
            <a:r>
              <a:rPr lang="en-US" sz="3200" b="1" i="1" dirty="0">
                <a:solidFill>
                  <a:schemeClr val="bg2"/>
                </a:solidFill>
              </a:rPr>
              <a:t>Epist. </a:t>
            </a:r>
            <a:r>
              <a:rPr lang="en-US" sz="3200" b="1" dirty="0">
                <a:solidFill>
                  <a:schemeClr val="bg2"/>
                </a:solidFill>
              </a:rPr>
              <a:t>1.10-11</a:t>
            </a:r>
          </a:p>
          <a:p>
            <a:pPr marL="0" indent="0">
              <a:buNone/>
            </a:pPr>
            <a:endParaRPr lang="en-US" sz="2400" b="1" dirty="0">
              <a:solidFill>
                <a:schemeClr val="bg2"/>
              </a:solidFill>
            </a:endParaRPr>
          </a:p>
          <a:p>
            <a:pPr marL="0" indent="0">
              <a:spcBef>
                <a:spcPts val="0"/>
              </a:spcBef>
              <a:spcAft>
                <a:spcPts val="0"/>
              </a:spcAft>
              <a:buNone/>
            </a:pPr>
            <a:r>
              <a:rPr lang="en-US" sz="2800" dirty="0" err="1">
                <a:solidFill>
                  <a:schemeClr val="bg2"/>
                </a:solidFill>
              </a:rPr>
              <a:t>nunc</a:t>
            </a:r>
            <a:r>
              <a:rPr lang="en-US" sz="2800" dirty="0">
                <a:solidFill>
                  <a:schemeClr val="bg2"/>
                </a:solidFill>
              </a:rPr>
              <a:t> </a:t>
            </a:r>
            <a:r>
              <a:rPr lang="en-US" sz="2800" dirty="0" err="1">
                <a:solidFill>
                  <a:schemeClr val="bg2"/>
                </a:solidFill>
              </a:rPr>
              <a:t>itaque</a:t>
            </a:r>
            <a:r>
              <a:rPr lang="en-US" sz="2800" dirty="0">
                <a:solidFill>
                  <a:schemeClr val="bg2"/>
                </a:solidFill>
              </a:rPr>
              <a:t> et versus et cetera </a:t>
            </a:r>
            <a:r>
              <a:rPr lang="en-US" sz="2800" dirty="0" err="1">
                <a:solidFill>
                  <a:schemeClr val="bg2"/>
                </a:solidFill>
              </a:rPr>
              <a:t>ludicra</a:t>
            </a:r>
            <a:r>
              <a:rPr lang="en-US" sz="2800" dirty="0">
                <a:solidFill>
                  <a:schemeClr val="bg2"/>
                </a:solidFill>
              </a:rPr>
              <a:t> </a:t>
            </a:r>
            <a:r>
              <a:rPr lang="en-US" sz="2800" dirty="0" err="1">
                <a:solidFill>
                  <a:schemeClr val="bg2"/>
                </a:solidFill>
              </a:rPr>
              <a:t>pono</a:t>
            </a:r>
            <a:r>
              <a:rPr lang="en-US" sz="2800" dirty="0">
                <a:solidFill>
                  <a:schemeClr val="bg2"/>
                </a:solidFill>
              </a:rPr>
              <a:t>:								</a:t>
            </a:r>
          </a:p>
          <a:p>
            <a:pPr marL="0" indent="0">
              <a:spcBef>
                <a:spcPts val="0"/>
              </a:spcBef>
              <a:spcAft>
                <a:spcPts val="0"/>
              </a:spcAft>
              <a:buNone/>
            </a:pPr>
            <a:r>
              <a:rPr lang="en-US" sz="2800" b="1" dirty="0">
                <a:solidFill>
                  <a:schemeClr val="bg2"/>
                </a:solidFill>
              </a:rPr>
              <a:t>quid verum </a:t>
            </a:r>
            <a:r>
              <a:rPr lang="en-US" sz="2800" b="1" dirty="0" err="1">
                <a:solidFill>
                  <a:schemeClr val="bg2"/>
                </a:solidFill>
              </a:rPr>
              <a:t>atque</a:t>
            </a:r>
            <a:r>
              <a:rPr lang="en-US" sz="2800" b="1" dirty="0">
                <a:solidFill>
                  <a:schemeClr val="bg2"/>
                </a:solidFill>
              </a:rPr>
              <a:t> </a:t>
            </a:r>
            <a:r>
              <a:rPr lang="en-US" sz="2800" b="1" dirty="0" err="1">
                <a:solidFill>
                  <a:schemeClr val="bg2"/>
                </a:solidFill>
              </a:rPr>
              <a:t>decens</a:t>
            </a:r>
            <a:r>
              <a:rPr lang="en-US" sz="2800" b="1" dirty="0">
                <a:solidFill>
                  <a:schemeClr val="bg2"/>
                </a:solidFill>
              </a:rPr>
              <a:t>, </a:t>
            </a:r>
            <a:r>
              <a:rPr lang="en-US" sz="2800" b="1" u="sng" dirty="0" err="1">
                <a:solidFill>
                  <a:schemeClr val="bg2"/>
                </a:solidFill>
              </a:rPr>
              <a:t>curo</a:t>
            </a:r>
            <a:r>
              <a:rPr lang="en-US" sz="2800" b="1" dirty="0">
                <a:solidFill>
                  <a:schemeClr val="bg2"/>
                </a:solidFill>
              </a:rPr>
              <a:t> et </a:t>
            </a:r>
            <a:r>
              <a:rPr lang="en-US" sz="2800" b="1" dirty="0" err="1">
                <a:solidFill>
                  <a:schemeClr val="bg2"/>
                </a:solidFill>
              </a:rPr>
              <a:t>rogo</a:t>
            </a:r>
            <a:r>
              <a:rPr lang="en-US" sz="2800" b="1" dirty="0">
                <a:solidFill>
                  <a:schemeClr val="bg2"/>
                </a:solidFill>
              </a:rPr>
              <a:t> et </a:t>
            </a:r>
            <a:r>
              <a:rPr lang="en-US" sz="2800" b="1" dirty="0" err="1">
                <a:solidFill>
                  <a:schemeClr val="bg2"/>
                </a:solidFill>
              </a:rPr>
              <a:t>omnis</a:t>
            </a:r>
            <a:r>
              <a:rPr lang="en-US" sz="2800" b="1" dirty="0">
                <a:solidFill>
                  <a:schemeClr val="bg2"/>
                </a:solidFill>
              </a:rPr>
              <a:t> in hoc sum</a:t>
            </a:r>
            <a:r>
              <a:rPr lang="en-US" sz="2800" dirty="0">
                <a:solidFill>
                  <a:schemeClr val="bg2"/>
                </a:solidFill>
              </a:rPr>
              <a:t>.</a:t>
            </a:r>
          </a:p>
          <a:p>
            <a:pPr marL="0" indent="0">
              <a:spcBef>
                <a:spcPts val="0"/>
              </a:spcBef>
              <a:spcAft>
                <a:spcPts val="0"/>
              </a:spcAft>
              <a:buNone/>
            </a:pPr>
            <a:endParaRPr lang="en-US" sz="2800" dirty="0">
              <a:solidFill>
                <a:schemeClr val="bg2"/>
              </a:solidFill>
            </a:endParaRPr>
          </a:p>
          <a:p>
            <a:pPr marL="0" indent="0">
              <a:spcBef>
                <a:spcPts val="0"/>
              </a:spcBef>
              <a:spcAft>
                <a:spcPts val="0"/>
              </a:spcAft>
              <a:buNone/>
            </a:pPr>
            <a:r>
              <a:rPr lang="en-US" sz="2800" dirty="0">
                <a:solidFill>
                  <a:schemeClr val="bg2"/>
                </a:solidFill>
              </a:rPr>
              <a:t>So now I’m putting aside verses and other games:</a:t>
            </a:r>
          </a:p>
          <a:p>
            <a:pPr marL="0" indent="0">
              <a:spcBef>
                <a:spcPts val="0"/>
              </a:spcBef>
              <a:spcAft>
                <a:spcPts val="0"/>
              </a:spcAft>
              <a:buNone/>
            </a:pPr>
            <a:r>
              <a:rPr lang="en-US" sz="2800" dirty="0">
                <a:solidFill>
                  <a:schemeClr val="bg2"/>
                </a:solidFill>
              </a:rPr>
              <a:t>what’s true and fitting: </a:t>
            </a:r>
            <a:r>
              <a:rPr lang="en-US" sz="2800" u="sng" dirty="0">
                <a:solidFill>
                  <a:schemeClr val="bg2"/>
                </a:solidFill>
              </a:rPr>
              <a:t>I care about that</a:t>
            </a:r>
            <a:r>
              <a:rPr lang="en-US" sz="2800" dirty="0">
                <a:solidFill>
                  <a:schemeClr val="bg2"/>
                </a:solidFill>
              </a:rPr>
              <a:t>, I ask about that,</a:t>
            </a:r>
          </a:p>
          <a:p>
            <a:pPr marL="0" indent="0">
              <a:spcBef>
                <a:spcPts val="0"/>
              </a:spcBef>
              <a:spcAft>
                <a:spcPts val="0"/>
              </a:spcAft>
              <a:buNone/>
            </a:pPr>
            <a:r>
              <a:rPr lang="en-US" sz="2800" dirty="0">
                <a:solidFill>
                  <a:schemeClr val="bg2"/>
                </a:solidFill>
              </a:rPr>
              <a:t>and I’m in it entirely.</a:t>
            </a:r>
          </a:p>
        </p:txBody>
      </p:sp>
    </p:spTree>
    <p:extLst>
      <p:ext uri="{BB962C8B-B14F-4D97-AF65-F5344CB8AC3E}">
        <p14:creationId xmlns:p14="http://schemas.microsoft.com/office/powerpoint/2010/main" val="237914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F37896-2A8C-224B-8FEE-F0D19323E37E}"/>
              </a:ext>
            </a:extLst>
          </p:cNvPr>
          <p:cNvSpPr>
            <a:spLocks noGrp="1"/>
          </p:cNvSpPr>
          <p:nvPr>
            <p:ph idx="1"/>
          </p:nvPr>
        </p:nvSpPr>
        <p:spPr>
          <a:xfrm>
            <a:off x="581192" y="1320800"/>
            <a:ext cx="11029615" cy="5253620"/>
          </a:xfrm>
        </p:spPr>
        <p:txBody>
          <a:bodyPr>
            <a:noAutofit/>
          </a:bodyPr>
          <a:lstStyle/>
          <a:p>
            <a:pPr marL="0" indent="0">
              <a:buNone/>
            </a:pPr>
            <a:endParaRPr lang="en-US" sz="2400" b="1" i="1" dirty="0">
              <a:solidFill>
                <a:schemeClr val="bg2"/>
              </a:solidFill>
            </a:endParaRPr>
          </a:p>
          <a:p>
            <a:pPr marL="0" indent="0">
              <a:buNone/>
            </a:pPr>
            <a:r>
              <a:rPr lang="en-US" sz="2400" b="1" i="1" dirty="0">
                <a:solidFill>
                  <a:schemeClr val="bg2"/>
                </a:solidFill>
              </a:rPr>
              <a:t>Epist</a:t>
            </a:r>
            <a:r>
              <a:rPr lang="en-US" sz="2400" b="1" dirty="0">
                <a:solidFill>
                  <a:schemeClr val="bg2"/>
                </a:solidFill>
              </a:rPr>
              <a:t>. 1.1.33-40 </a:t>
            </a:r>
          </a:p>
          <a:p>
            <a:pPr marL="0" indent="0">
              <a:spcBef>
                <a:spcPts val="0"/>
              </a:spcBef>
              <a:spcAft>
                <a:spcPts val="0"/>
              </a:spcAft>
              <a:buNone/>
            </a:pPr>
            <a:r>
              <a:rPr lang="en-US" sz="2000" dirty="0" err="1">
                <a:solidFill>
                  <a:schemeClr val="bg2"/>
                </a:solidFill>
              </a:rPr>
              <a:t>fervet</a:t>
            </a:r>
            <a:r>
              <a:rPr lang="en-US" sz="2000" dirty="0">
                <a:solidFill>
                  <a:schemeClr val="bg2"/>
                </a:solidFill>
              </a:rPr>
              <a:t> </a:t>
            </a:r>
            <a:r>
              <a:rPr lang="en-US" sz="2000" dirty="0" err="1">
                <a:solidFill>
                  <a:schemeClr val="bg2"/>
                </a:solidFill>
              </a:rPr>
              <a:t>avaritia</a:t>
            </a:r>
            <a:r>
              <a:rPr lang="en-US" sz="2000" dirty="0">
                <a:solidFill>
                  <a:schemeClr val="bg2"/>
                </a:solidFill>
              </a:rPr>
              <a:t> </a:t>
            </a:r>
            <a:r>
              <a:rPr lang="en-US" sz="2000" dirty="0" err="1">
                <a:solidFill>
                  <a:schemeClr val="bg2"/>
                </a:solidFill>
              </a:rPr>
              <a:t>miseroque</a:t>
            </a:r>
            <a:r>
              <a:rPr lang="en-US" sz="2000" dirty="0">
                <a:solidFill>
                  <a:schemeClr val="bg2"/>
                </a:solidFill>
              </a:rPr>
              <a:t> </a:t>
            </a:r>
            <a:r>
              <a:rPr lang="en-US" sz="2000" dirty="0" err="1">
                <a:solidFill>
                  <a:schemeClr val="bg2"/>
                </a:solidFill>
              </a:rPr>
              <a:t>cupidine</a:t>
            </a:r>
            <a:r>
              <a:rPr lang="en-US" sz="2000" dirty="0">
                <a:solidFill>
                  <a:schemeClr val="bg2"/>
                </a:solidFill>
              </a:rPr>
              <a:t> pectus:	</a:t>
            </a:r>
          </a:p>
          <a:p>
            <a:pPr marL="0" indent="0">
              <a:spcBef>
                <a:spcPts val="0"/>
              </a:spcBef>
              <a:spcAft>
                <a:spcPts val="0"/>
              </a:spcAft>
              <a:buNone/>
            </a:pPr>
            <a:r>
              <a:rPr lang="en-US" sz="2000" dirty="0">
                <a:solidFill>
                  <a:schemeClr val="bg2"/>
                </a:solidFill>
              </a:rPr>
              <a:t>sunt </a:t>
            </a:r>
            <a:r>
              <a:rPr lang="en-US" sz="2000" dirty="0" err="1">
                <a:solidFill>
                  <a:schemeClr val="bg2"/>
                </a:solidFill>
              </a:rPr>
              <a:t>verba</a:t>
            </a:r>
            <a:r>
              <a:rPr lang="en-US" sz="2000" dirty="0">
                <a:solidFill>
                  <a:schemeClr val="bg2"/>
                </a:solidFill>
              </a:rPr>
              <a:t> et voces, </a:t>
            </a:r>
            <a:r>
              <a:rPr lang="en-US" sz="2000" dirty="0" err="1">
                <a:solidFill>
                  <a:schemeClr val="bg2"/>
                </a:solidFill>
              </a:rPr>
              <a:t>quibus</a:t>
            </a:r>
            <a:r>
              <a:rPr lang="en-US" sz="2000" dirty="0">
                <a:solidFill>
                  <a:schemeClr val="bg2"/>
                </a:solidFill>
              </a:rPr>
              <a:t> </a:t>
            </a:r>
            <a:r>
              <a:rPr lang="en-US" sz="2000" dirty="0" err="1">
                <a:solidFill>
                  <a:schemeClr val="bg2"/>
                </a:solidFill>
              </a:rPr>
              <a:t>hunc</a:t>
            </a:r>
            <a:r>
              <a:rPr lang="en-US" sz="2000" dirty="0">
                <a:solidFill>
                  <a:schemeClr val="bg2"/>
                </a:solidFill>
              </a:rPr>
              <a:t> </a:t>
            </a:r>
            <a:r>
              <a:rPr lang="en-US" sz="2000" dirty="0" err="1">
                <a:solidFill>
                  <a:schemeClr val="bg2"/>
                </a:solidFill>
              </a:rPr>
              <a:t>lenire</a:t>
            </a:r>
            <a:r>
              <a:rPr lang="en-US" sz="2000" dirty="0">
                <a:solidFill>
                  <a:schemeClr val="bg2"/>
                </a:solidFill>
              </a:rPr>
              <a:t> </a:t>
            </a:r>
            <a:r>
              <a:rPr lang="en-US" sz="2000" dirty="0" err="1">
                <a:solidFill>
                  <a:schemeClr val="bg2"/>
                </a:solidFill>
              </a:rPr>
              <a:t>dolorem</a:t>
            </a:r>
            <a:r>
              <a:rPr lang="en-US" sz="2000" dirty="0">
                <a:solidFill>
                  <a:schemeClr val="bg2"/>
                </a:solidFill>
              </a:rPr>
              <a:t>	</a:t>
            </a:r>
          </a:p>
          <a:p>
            <a:pPr marL="0" indent="0">
              <a:spcBef>
                <a:spcPts val="0"/>
              </a:spcBef>
              <a:spcAft>
                <a:spcPts val="0"/>
              </a:spcAft>
              <a:buNone/>
            </a:pPr>
            <a:r>
              <a:rPr lang="en-US" sz="2000" dirty="0" err="1">
                <a:solidFill>
                  <a:schemeClr val="bg2"/>
                </a:solidFill>
              </a:rPr>
              <a:t>possis</a:t>
            </a:r>
            <a:r>
              <a:rPr lang="en-US" sz="2000" dirty="0">
                <a:solidFill>
                  <a:schemeClr val="bg2"/>
                </a:solidFill>
              </a:rPr>
              <a:t> et </a:t>
            </a:r>
            <a:r>
              <a:rPr lang="en-US" sz="2000" dirty="0" err="1">
                <a:solidFill>
                  <a:schemeClr val="bg2"/>
                </a:solidFill>
              </a:rPr>
              <a:t>magnam</a:t>
            </a:r>
            <a:r>
              <a:rPr lang="en-US" sz="2000" dirty="0">
                <a:solidFill>
                  <a:schemeClr val="bg2"/>
                </a:solidFill>
              </a:rPr>
              <a:t> </a:t>
            </a:r>
            <a:r>
              <a:rPr lang="en-US" sz="2000" dirty="0" err="1">
                <a:solidFill>
                  <a:schemeClr val="bg2"/>
                </a:solidFill>
              </a:rPr>
              <a:t>morbi</a:t>
            </a:r>
            <a:r>
              <a:rPr lang="en-US" sz="2000" dirty="0">
                <a:solidFill>
                  <a:schemeClr val="bg2"/>
                </a:solidFill>
              </a:rPr>
              <a:t> </a:t>
            </a:r>
            <a:r>
              <a:rPr lang="en-US" sz="2000" dirty="0" err="1">
                <a:solidFill>
                  <a:schemeClr val="bg2"/>
                </a:solidFill>
              </a:rPr>
              <a:t>deponere</a:t>
            </a:r>
            <a:r>
              <a:rPr lang="en-US" sz="2000" dirty="0">
                <a:solidFill>
                  <a:schemeClr val="bg2"/>
                </a:solidFill>
              </a:rPr>
              <a:t> partem.		35</a:t>
            </a:r>
          </a:p>
          <a:p>
            <a:pPr marL="0" indent="0">
              <a:spcBef>
                <a:spcPts val="0"/>
              </a:spcBef>
              <a:spcAft>
                <a:spcPts val="0"/>
              </a:spcAft>
              <a:buNone/>
            </a:pPr>
            <a:r>
              <a:rPr lang="en-US" sz="2000" dirty="0" err="1">
                <a:solidFill>
                  <a:schemeClr val="bg2"/>
                </a:solidFill>
              </a:rPr>
              <a:t>laudis</a:t>
            </a:r>
            <a:r>
              <a:rPr lang="en-US" sz="2000" dirty="0">
                <a:solidFill>
                  <a:schemeClr val="bg2"/>
                </a:solidFill>
              </a:rPr>
              <a:t> amore </a:t>
            </a:r>
            <a:r>
              <a:rPr lang="en-US" sz="2000" dirty="0" err="1">
                <a:solidFill>
                  <a:schemeClr val="bg2"/>
                </a:solidFill>
              </a:rPr>
              <a:t>tumes</a:t>
            </a:r>
            <a:r>
              <a:rPr lang="en-US" sz="2000" dirty="0">
                <a:solidFill>
                  <a:schemeClr val="bg2"/>
                </a:solidFill>
              </a:rPr>
              <a:t>: sunt </a:t>
            </a:r>
            <a:r>
              <a:rPr lang="en-US" sz="2000" dirty="0" err="1">
                <a:solidFill>
                  <a:schemeClr val="bg2"/>
                </a:solidFill>
              </a:rPr>
              <a:t>certa</a:t>
            </a:r>
            <a:r>
              <a:rPr lang="en-US" sz="2000" dirty="0">
                <a:solidFill>
                  <a:schemeClr val="bg2"/>
                </a:solidFill>
              </a:rPr>
              <a:t> </a:t>
            </a:r>
            <a:r>
              <a:rPr lang="en-US" sz="2000" dirty="0" err="1">
                <a:solidFill>
                  <a:schemeClr val="bg2"/>
                </a:solidFill>
              </a:rPr>
              <a:t>piacula</a:t>
            </a:r>
            <a:r>
              <a:rPr lang="en-US" sz="2000" dirty="0">
                <a:solidFill>
                  <a:schemeClr val="bg2"/>
                </a:solidFill>
              </a:rPr>
              <a:t>, </a:t>
            </a:r>
            <a:r>
              <a:rPr lang="en-US" sz="2000" dirty="0" err="1">
                <a:solidFill>
                  <a:schemeClr val="bg2"/>
                </a:solidFill>
              </a:rPr>
              <a:t>quae</a:t>
            </a:r>
            <a:r>
              <a:rPr lang="en-US" sz="2000" dirty="0">
                <a:solidFill>
                  <a:schemeClr val="bg2"/>
                </a:solidFill>
              </a:rPr>
              <a:t> </a:t>
            </a:r>
            <a:r>
              <a:rPr lang="en-US" sz="2000" dirty="0" err="1">
                <a:solidFill>
                  <a:schemeClr val="bg2"/>
                </a:solidFill>
              </a:rPr>
              <a:t>te</a:t>
            </a:r>
            <a:r>
              <a:rPr lang="en-US" sz="2000" dirty="0">
                <a:solidFill>
                  <a:schemeClr val="bg2"/>
                </a:solidFill>
              </a:rPr>
              <a:t>	</a:t>
            </a:r>
          </a:p>
          <a:p>
            <a:pPr marL="0" indent="0">
              <a:spcBef>
                <a:spcPts val="0"/>
              </a:spcBef>
              <a:spcAft>
                <a:spcPts val="0"/>
              </a:spcAft>
              <a:buNone/>
            </a:pPr>
            <a:r>
              <a:rPr lang="en-US" sz="2000" dirty="0" err="1">
                <a:solidFill>
                  <a:schemeClr val="bg2"/>
                </a:solidFill>
              </a:rPr>
              <a:t>ter</a:t>
            </a:r>
            <a:r>
              <a:rPr lang="en-US" sz="2000" dirty="0">
                <a:solidFill>
                  <a:schemeClr val="bg2"/>
                </a:solidFill>
              </a:rPr>
              <a:t> pure </a:t>
            </a:r>
            <a:r>
              <a:rPr lang="en-US" sz="2000" dirty="0" err="1">
                <a:solidFill>
                  <a:schemeClr val="bg2"/>
                </a:solidFill>
              </a:rPr>
              <a:t>lecto</a:t>
            </a:r>
            <a:r>
              <a:rPr lang="en-US" sz="2000" dirty="0">
                <a:solidFill>
                  <a:schemeClr val="bg2"/>
                </a:solidFill>
              </a:rPr>
              <a:t> </a:t>
            </a:r>
            <a:r>
              <a:rPr lang="en-US" sz="2000" dirty="0" err="1">
                <a:solidFill>
                  <a:schemeClr val="bg2"/>
                </a:solidFill>
              </a:rPr>
              <a:t>poterunt</a:t>
            </a:r>
            <a:r>
              <a:rPr lang="en-US" sz="2000" dirty="0">
                <a:solidFill>
                  <a:schemeClr val="bg2"/>
                </a:solidFill>
              </a:rPr>
              <a:t> </a:t>
            </a:r>
            <a:r>
              <a:rPr lang="en-US" sz="2000" dirty="0" err="1">
                <a:solidFill>
                  <a:schemeClr val="bg2"/>
                </a:solidFill>
              </a:rPr>
              <a:t>recreare</a:t>
            </a:r>
            <a:r>
              <a:rPr lang="en-US" sz="2000" dirty="0">
                <a:solidFill>
                  <a:schemeClr val="bg2"/>
                </a:solidFill>
              </a:rPr>
              <a:t> </a:t>
            </a:r>
            <a:r>
              <a:rPr lang="en-US" sz="2000" dirty="0" err="1">
                <a:solidFill>
                  <a:schemeClr val="bg2"/>
                </a:solidFill>
              </a:rPr>
              <a:t>libello</a:t>
            </a:r>
            <a:r>
              <a:rPr lang="en-US" sz="2000" dirty="0">
                <a:solidFill>
                  <a:schemeClr val="bg2"/>
                </a:solidFill>
              </a:rPr>
              <a:t>.	</a:t>
            </a:r>
          </a:p>
          <a:p>
            <a:pPr marL="0" indent="0">
              <a:spcBef>
                <a:spcPts val="0"/>
              </a:spcBef>
              <a:spcAft>
                <a:spcPts val="0"/>
              </a:spcAft>
              <a:buNone/>
            </a:pPr>
            <a:r>
              <a:rPr lang="en-US" sz="2000" dirty="0" err="1">
                <a:solidFill>
                  <a:schemeClr val="bg2"/>
                </a:solidFill>
              </a:rPr>
              <a:t>invidus</a:t>
            </a:r>
            <a:r>
              <a:rPr lang="en-US" sz="2000" dirty="0">
                <a:solidFill>
                  <a:schemeClr val="bg2"/>
                </a:solidFill>
              </a:rPr>
              <a:t>, </a:t>
            </a:r>
            <a:r>
              <a:rPr lang="en-US" sz="2000" dirty="0" err="1">
                <a:solidFill>
                  <a:schemeClr val="bg2"/>
                </a:solidFill>
              </a:rPr>
              <a:t>iracundus</a:t>
            </a:r>
            <a:r>
              <a:rPr lang="en-US" sz="2000" dirty="0">
                <a:solidFill>
                  <a:schemeClr val="bg2"/>
                </a:solidFill>
              </a:rPr>
              <a:t>, </a:t>
            </a:r>
            <a:r>
              <a:rPr lang="en-US" sz="2000" dirty="0" err="1">
                <a:solidFill>
                  <a:schemeClr val="bg2"/>
                </a:solidFill>
              </a:rPr>
              <a:t>iners</a:t>
            </a:r>
            <a:r>
              <a:rPr lang="en-US" sz="2000" dirty="0">
                <a:solidFill>
                  <a:schemeClr val="bg2"/>
                </a:solidFill>
              </a:rPr>
              <a:t>, </a:t>
            </a:r>
            <a:r>
              <a:rPr lang="en-US" sz="2000" dirty="0" err="1">
                <a:solidFill>
                  <a:schemeClr val="bg2"/>
                </a:solidFill>
              </a:rPr>
              <a:t>vinosus</a:t>
            </a:r>
            <a:r>
              <a:rPr lang="en-US" sz="2000" dirty="0">
                <a:solidFill>
                  <a:schemeClr val="bg2"/>
                </a:solidFill>
              </a:rPr>
              <a:t>, </a:t>
            </a:r>
            <a:r>
              <a:rPr lang="en-US" sz="2000" dirty="0" err="1">
                <a:solidFill>
                  <a:schemeClr val="bg2"/>
                </a:solidFill>
              </a:rPr>
              <a:t>amator</a:t>
            </a:r>
            <a:r>
              <a:rPr lang="en-US" sz="2000" dirty="0">
                <a:solidFill>
                  <a:schemeClr val="bg2"/>
                </a:solidFill>
              </a:rPr>
              <a:t>,	</a:t>
            </a:r>
          </a:p>
          <a:p>
            <a:pPr marL="0" indent="0">
              <a:spcBef>
                <a:spcPts val="0"/>
              </a:spcBef>
              <a:spcAft>
                <a:spcPts val="0"/>
              </a:spcAft>
              <a:buNone/>
            </a:pPr>
            <a:r>
              <a:rPr lang="en-US" sz="2000" dirty="0">
                <a:solidFill>
                  <a:schemeClr val="bg2"/>
                </a:solidFill>
              </a:rPr>
              <a:t>nemo </a:t>
            </a:r>
            <a:r>
              <a:rPr lang="en-US" sz="2000" dirty="0" err="1">
                <a:solidFill>
                  <a:schemeClr val="bg2"/>
                </a:solidFill>
              </a:rPr>
              <a:t>adeo</a:t>
            </a:r>
            <a:r>
              <a:rPr lang="en-US" sz="2000" dirty="0">
                <a:solidFill>
                  <a:schemeClr val="bg2"/>
                </a:solidFill>
              </a:rPr>
              <a:t> </a:t>
            </a:r>
            <a:r>
              <a:rPr lang="en-US" sz="2000" dirty="0" err="1">
                <a:solidFill>
                  <a:schemeClr val="bg2"/>
                </a:solidFill>
              </a:rPr>
              <a:t>ferus</a:t>
            </a:r>
            <a:r>
              <a:rPr lang="en-US" sz="2000" dirty="0">
                <a:solidFill>
                  <a:schemeClr val="bg2"/>
                </a:solidFill>
              </a:rPr>
              <a:t> </a:t>
            </a:r>
            <a:r>
              <a:rPr lang="en-US" sz="2000" dirty="0" err="1">
                <a:solidFill>
                  <a:schemeClr val="bg2"/>
                </a:solidFill>
              </a:rPr>
              <a:t>est</a:t>
            </a:r>
            <a:r>
              <a:rPr lang="en-US" sz="2000" dirty="0">
                <a:solidFill>
                  <a:schemeClr val="bg2"/>
                </a:solidFill>
              </a:rPr>
              <a:t>, </a:t>
            </a:r>
            <a:r>
              <a:rPr lang="en-US" sz="2000" dirty="0" err="1">
                <a:solidFill>
                  <a:schemeClr val="bg2"/>
                </a:solidFill>
              </a:rPr>
              <a:t>ut</a:t>
            </a:r>
            <a:r>
              <a:rPr lang="en-US" sz="2000" dirty="0">
                <a:solidFill>
                  <a:schemeClr val="bg2"/>
                </a:solidFill>
              </a:rPr>
              <a:t> non </a:t>
            </a:r>
            <a:r>
              <a:rPr lang="en-US" sz="2000" dirty="0" err="1">
                <a:solidFill>
                  <a:schemeClr val="bg2"/>
                </a:solidFill>
              </a:rPr>
              <a:t>mitescere</a:t>
            </a:r>
            <a:r>
              <a:rPr lang="en-US" sz="2000" dirty="0">
                <a:solidFill>
                  <a:schemeClr val="bg2"/>
                </a:solidFill>
              </a:rPr>
              <a:t> </a:t>
            </a:r>
            <a:r>
              <a:rPr lang="en-US" sz="2000" dirty="0" err="1">
                <a:solidFill>
                  <a:schemeClr val="bg2"/>
                </a:solidFill>
              </a:rPr>
              <a:t>possit</a:t>
            </a:r>
            <a:r>
              <a:rPr lang="en-US" sz="2000" dirty="0">
                <a:solidFill>
                  <a:schemeClr val="bg2"/>
                </a:solidFill>
              </a:rPr>
              <a:t>,	</a:t>
            </a:r>
          </a:p>
          <a:p>
            <a:pPr marL="0" indent="0">
              <a:spcBef>
                <a:spcPts val="0"/>
              </a:spcBef>
              <a:spcAft>
                <a:spcPts val="0"/>
              </a:spcAft>
              <a:buNone/>
            </a:pPr>
            <a:r>
              <a:rPr lang="en-US" sz="2000" dirty="0" err="1">
                <a:solidFill>
                  <a:schemeClr val="bg2"/>
                </a:solidFill>
              </a:rPr>
              <a:t>si</a:t>
            </a:r>
            <a:r>
              <a:rPr lang="en-US" sz="2000" dirty="0">
                <a:solidFill>
                  <a:schemeClr val="bg2"/>
                </a:solidFill>
              </a:rPr>
              <a:t> modo </a:t>
            </a:r>
            <a:r>
              <a:rPr lang="en-US" sz="2000" dirty="0" err="1">
                <a:solidFill>
                  <a:schemeClr val="bg2"/>
                </a:solidFill>
              </a:rPr>
              <a:t>culturae</a:t>
            </a:r>
            <a:r>
              <a:rPr lang="en-US" sz="2000" dirty="0">
                <a:solidFill>
                  <a:schemeClr val="bg2"/>
                </a:solidFill>
              </a:rPr>
              <a:t> </a:t>
            </a:r>
            <a:r>
              <a:rPr lang="en-US" sz="2000" dirty="0" err="1">
                <a:solidFill>
                  <a:schemeClr val="bg2"/>
                </a:solidFill>
              </a:rPr>
              <a:t>patientem</a:t>
            </a:r>
            <a:r>
              <a:rPr lang="en-US" sz="2000" dirty="0">
                <a:solidFill>
                  <a:schemeClr val="bg2"/>
                </a:solidFill>
              </a:rPr>
              <a:t> </a:t>
            </a:r>
            <a:r>
              <a:rPr lang="en-US" sz="2000" dirty="0" err="1">
                <a:solidFill>
                  <a:schemeClr val="bg2"/>
                </a:solidFill>
              </a:rPr>
              <a:t>commodet</a:t>
            </a:r>
            <a:r>
              <a:rPr lang="en-US" sz="2000" dirty="0">
                <a:solidFill>
                  <a:schemeClr val="bg2"/>
                </a:solidFill>
              </a:rPr>
              <a:t> </a:t>
            </a:r>
            <a:r>
              <a:rPr lang="en-US" sz="2000" dirty="0" err="1">
                <a:solidFill>
                  <a:schemeClr val="bg2"/>
                </a:solidFill>
              </a:rPr>
              <a:t>aurem</a:t>
            </a:r>
            <a:r>
              <a:rPr lang="en-US" sz="2000" dirty="0">
                <a:solidFill>
                  <a:schemeClr val="bg2"/>
                </a:solidFill>
              </a:rPr>
              <a:t>.</a:t>
            </a:r>
          </a:p>
          <a:p>
            <a:pPr marL="0" indent="0">
              <a:spcBef>
                <a:spcPts val="0"/>
              </a:spcBef>
              <a:spcAft>
                <a:spcPts val="0"/>
              </a:spcAft>
              <a:buNone/>
            </a:pPr>
            <a:endParaRPr lang="en-US" sz="2000" dirty="0">
              <a:solidFill>
                <a:schemeClr val="bg2"/>
              </a:solidFill>
            </a:endParaRPr>
          </a:p>
          <a:p>
            <a:pPr marL="0" indent="0">
              <a:buNone/>
            </a:pPr>
            <a:r>
              <a:rPr lang="en-US" sz="2000" dirty="0">
                <a:solidFill>
                  <a:schemeClr val="bg2"/>
                </a:solidFill>
              </a:rPr>
              <a:t>‘Is your heart hot with greed and wretched desire?  I have some </a:t>
            </a:r>
            <a:r>
              <a:rPr lang="en-US" sz="2000" dirty="0" err="1">
                <a:solidFill>
                  <a:schemeClr val="bg2"/>
                </a:solidFill>
              </a:rPr>
              <a:t>verba</a:t>
            </a:r>
            <a:r>
              <a:rPr lang="en-US" sz="2000" dirty="0">
                <a:solidFill>
                  <a:schemeClr val="bg2"/>
                </a:solidFill>
              </a:rPr>
              <a:t> et voces (‘words to say’) by which you can soothe this pain and put aside the better part of the disease. You are swollen (</a:t>
            </a:r>
            <a:r>
              <a:rPr lang="en-US" sz="2000" dirty="0" err="1">
                <a:solidFill>
                  <a:schemeClr val="bg2"/>
                </a:solidFill>
              </a:rPr>
              <a:t>tumes</a:t>
            </a:r>
            <a:r>
              <a:rPr lang="en-US" sz="2000" dirty="0">
                <a:solidFill>
                  <a:schemeClr val="bg2"/>
                </a:solidFill>
              </a:rPr>
              <a:t>) by love of praise? There’s a set rituals that will be able to restore you, once you read the booklet three times and simply. A hateful, angry, lazy, wine-soaked lover? No one is wild that he can’t begin to be tamed if he just tunes his ear to prudence.’ (tr. Davie, with alterations)</a:t>
            </a:r>
          </a:p>
          <a:p>
            <a:pPr marL="0" indent="0">
              <a:buNone/>
            </a:pPr>
            <a:endParaRPr lang="en-US" sz="2000" dirty="0">
              <a:solidFill>
                <a:schemeClr val="bg2"/>
              </a:solidFill>
            </a:endParaRPr>
          </a:p>
          <a:p>
            <a:pPr marL="0" indent="0">
              <a:buNone/>
            </a:pPr>
            <a:endParaRPr lang="en-US" sz="2000" dirty="0">
              <a:solidFill>
                <a:schemeClr val="bg2"/>
              </a:solidFill>
            </a:endParaRPr>
          </a:p>
        </p:txBody>
      </p:sp>
    </p:spTree>
    <p:extLst>
      <p:ext uri="{BB962C8B-B14F-4D97-AF65-F5344CB8AC3E}">
        <p14:creationId xmlns:p14="http://schemas.microsoft.com/office/powerpoint/2010/main" val="2428868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F37896-2A8C-224B-8FEE-F0D19323E37E}"/>
              </a:ext>
            </a:extLst>
          </p:cNvPr>
          <p:cNvSpPr>
            <a:spLocks noGrp="1"/>
          </p:cNvSpPr>
          <p:nvPr>
            <p:ph idx="1"/>
          </p:nvPr>
        </p:nvSpPr>
        <p:spPr>
          <a:xfrm>
            <a:off x="581192" y="827314"/>
            <a:ext cx="11029615" cy="5921829"/>
          </a:xfrm>
        </p:spPr>
        <p:txBody>
          <a:bodyPr>
            <a:normAutofit/>
          </a:bodyPr>
          <a:lstStyle/>
          <a:p>
            <a:pPr marL="0" indent="0">
              <a:lnSpc>
                <a:spcPct val="110000"/>
              </a:lnSpc>
              <a:spcBef>
                <a:spcPts val="0"/>
              </a:spcBef>
              <a:spcAft>
                <a:spcPts val="0"/>
              </a:spcAft>
              <a:buNone/>
            </a:pPr>
            <a:r>
              <a:rPr lang="en-US" sz="2000" b="1" i="1" dirty="0">
                <a:solidFill>
                  <a:schemeClr val="bg2"/>
                </a:solidFill>
              </a:rPr>
              <a:t>Epist. </a:t>
            </a:r>
            <a:r>
              <a:rPr lang="en-US" sz="2000" b="1" dirty="0">
                <a:solidFill>
                  <a:schemeClr val="bg2"/>
                </a:solidFill>
              </a:rPr>
              <a:t>1.1.53-69</a:t>
            </a:r>
            <a:endParaRPr lang="en-US" sz="2000" dirty="0">
              <a:solidFill>
                <a:schemeClr val="bg2"/>
              </a:solidFill>
            </a:endParaRPr>
          </a:p>
          <a:p>
            <a:pPr marL="0" indent="0">
              <a:lnSpc>
                <a:spcPct val="110000"/>
              </a:lnSpc>
              <a:spcBef>
                <a:spcPts val="0"/>
              </a:spcBef>
              <a:spcAft>
                <a:spcPts val="0"/>
              </a:spcAft>
              <a:buNone/>
            </a:pPr>
            <a:r>
              <a:rPr lang="en-US" sz="2000" b="1" dirty="0">
                <a:solidFill>
                  <a:schemeClr val="bg2"/>
                </a:solidFill>
              </a:rPr>
              <a:t> </a:t>
            </a:r>
            <a:endParaRPr lang="en-US" sz="2000" dirty="0">
              <a:solidFill>
                <a:schemeClr val="bg2"/>
              </a:solidFill>
            </a:endParaRPr>
          </a:p>
          <a:p>
            <a:pPr marL="0" indent="0">
              <a:lnSpc>
                <a:spcPct val="110000"/>
              </a:lnSpc>
              <a:spcBef>
                <a:spcPts val="0"/>
              </a:spcBef>
              <a:spcAft>
                <a:spcPts val="0"/>
              </a:spcAft>
              <a:buNone/>
            </a:pPr>
            <a:r>
              <a:rPr lang="en-US" sz="2000" b="1" dirty="0">
                <a:solidFill>
                  <a:schemeClr val="bg2"/>
                </a:solidFill>
              </a:rPr>
              <a:t>'o </a:t>
            </a:r>
            <a:r>
              <a:rPr lang="en-US" sz="2000" b="1" dirty="0" err="1">
                <a:solidFill>
                  <a:schemeClr val="bg2"/>
                </a:solidFill>
              </a:rPr>
              <a:t>cives</a:t>
            </a:r>
            <a:r>
              <a:rPr lang="en-US" sz="2000" b="1" dirty="0">
                <a:solidFill>
                  <a:schemeClr val="bg2"/>
                </a:solidFill>
              </a:rPr>
              <a:t>, </a:t>
            </a:r>
            <a:r>
              <a:rPr lang="en-US" sz="2000" b="1" dirty="0" err="1">
                <a:solidFill>
                  <a:schemeClr val="bg2"/>
                </a:solidFill>
              </a:rPr>
              <a:t>cives</a:t>
            </a:r>
            <a:r>
              <a:rPr lang="en-US" sz="2000" b="1" dirty="0">
                <a:solidFill>
                  <a:schemeClr val="bg2"/>
                </a:solidFill>
              </a:rPr>
              <a:t>, </a:t>
            </a:r>
            <a:r>
              <a:rPr lang="en-US" sz="2000" b="1" dirty="0" err="1">
                <a:solidFill>
                  <a:schemeClr val="bg2"/>
                </a:solidFill>
              </a:rPr>
              <a:t>quaerenda</a:t>
            </a:r>
            <a:r>
              <a:rPr lang="en-US" sz="2000" b="1" dirty="0">
                <a:solidFill>
                  <a:schemeClr val="bg2"/>
                </a:solidFill>
              </a:rPr>
              <a:t> </a:t>
            </a:r>
            <a:r>
              <a:rPr lang="en-US" sz="2000" b="1" dirty="0" err="1">
                <a:solidFill>
                  <a:schemeClr val="bg2"/>
                </a:solidFill>
              </a:rPr>
              <a:t>pecunia</a:t>
            </a:r>
            <a:r>
              <a:rPr lang="en-US" sz="2000" b="1" dirty="0">
                <a:solidFill>
                  <a:schemeClr val="bg2"/>
                </a:solidFill>
              </a:rPr>
              <a:t> primum </a:t>
            </a:r>
            <a:r>
              <a:rPr lang="en-US" sz="2000" b="1" dirty="0" err="1">
                <a:solidFill>
                  <a:schemeClr val="bg2"/>
                </a:solidFill>
              </a:rPr>
              <a:t>est</a:t>
            </a:r>
            <a:r>
              <a:rPr lang="en-US" sz="2000" b="1" dirty="0">
                <a:solidFill>
                  <a:schemeClr val="bg2"/>
                </a:solidFill>
              </a:rPr>
              <a:t>;	</a:t>
            </a:r>
            <a:endParaRPr lang="en-US" sz="2000" dirty="0">
              <a:solidFill>
                <a:schemeClr val="bg2"/>
              </a:solidFill>
            </a:endParaRPr>
          </a:p>
          <a:p>
            <a:pPr marL="0" indent="0">
              <a:lnSpc>
                <a:spcPct val="110000"/>
              </a:lnSpc>
              <a:spcBef>
                <a:spcPts val="0"/>
              </a:spcBef>
              <a:spcAft>
                <a:spcPts val="0"/>
              </a:spcAft>
              <a:buNone/>
            </a:pPr>
            <a:r>
              <a:rPr lang="en-US" sz="2000" b="1" dirty="0" err="1">
                <a:solidFill>
                  <a:schemeClr val="bg2"/>
                </a:solidFill>
              </a:rPr>
              <a:t>virtus</a:t>
            </a:r>
            <a:r>
              <a:rPr lang="en-US" sz="2000" b="1" dirty="0">
                <a:solidFill>
                  <a:schemeClr val="bg2"/>
                </a:solidFill>
              </a:rPr>
              <a:t> post </a:t>
            </a:r>
            <a:r>
              <a:rPr lang="en-US" sz="2000" b="1" dirty="0" err="1">
                <a:solidFill>
                  <a:schemeClr val="bg2"/>
                </a:solidFill>
              </a:rPr>
              <a:t>nummos</a:t>
            </a:r>
            <a:r>
              <a:rPr lang="en-US" sz="2000" b="1" dirty="0">
                <a:solidFill>
                  <a:schemeClr val="bg2"/>
                </a:solidFill>
              </a:rPr>
              <a:t>'</a:t>
            </a:r>
            <a:r>
              <a:rPr lang="en-US" sz="2000" dirty="0">
                <a:solidFill>
                  <a:schemeClr val="bg2"/>
                </a:solidFill>
              </a:rPr>
              <a:t>: </a:t>
            </a:r>
            <a:r>
              <a:rPr lang="en-US" sz="2000" dirty="0" err="1">
                <a:solidFill>
                  <a:schemeClr val="bg2"/>
                </a:solidFill>
              </a:rPr>
              <a:t>haec</a:t>
            </a:r>
            <a:r>
              <a:rPr lang="en-US" sz="2000" dirty="0">
                <a:solidFill>
                  <a:schemeClr val="bg2"/>
                </a:solidFill>
              </a:rPr>
              <a:t> </a:t>
            </a:r>
            <a:r>
              <a:rPr lang="en-US" sz="2000" dirty="0" err="1">
                <a:solidFill>
                  <a:schemeClr val="bg2"/>
                </a:solidFill>
              </a:rPr>
              <a:t>Ianus</a:t>
            </a:r>
            <a:r>
              <a:rPr lang="en-US" sz="2000" dirty="0">
                <a:solidFill>
                  <a:schemeClr val="bg2"/>
                </a:solidFill>
              </a:rPr>
              <a:t> </a:t>
            </a:r>
            <a:r>
              <a:rPr lang="en-US" sz="2000" dirty="0" err="1">
                <a:solidFill>
                  <a:schemeClr val="bg2"/>
                </a:solidFill>
              </a:rPr>
              <a:t>summus</a:t>
            </a:r>
            <a:r>
              <a:rPr lang="en-US" sz="2000" dirty="0">
                <a:solidFill>
                  <a:schemeClr val="bg2"/>
                </a:solidFill>
              </a:rPr>
              <a:t> ab </a:t>
            </a:r>
            <a:r>
              <a:rPr lang="en-US" sz="2000" dirty="0" err="1">
                <a:solidFill>
                  <a:schemeClr val="bg2"/>
                </a:solidFill>
              </a:rPr>
              <a:t>imo</a:t>
            </a:r>
            <a:r>
              <a:rPr lang="en-US" sz="2000" dirty="0">
                <a:solidFill>
                  <a:schemeClr val="bg2"/>
                </a:solidFill>
              </a:rPr>
              <a:t>	</a:t>
            </a:r>
          </a:p>
          <a:p>
            <a:pPr marL="0" indent="0">
              <a:lnSpc>
                <a:spcPct val="110000"/>
              </a:lnSpc>
              <a:spcBef>
                <a:spcPts val="0"/>
              </a:spcBef>
              <a:spcAft>
                <a:spcPts val="0"/>
              </a:spcAft>
              <a:buNone/>
            </a:pPr>
            <a:r>
              <a:rPr lang="en-US" sz="2000" dirty="0" err="1">
                <a:solidFill>
                  <a:schemeClr val="bg2"/>
                </a:solidFill>
              </a:rPr>
              <a:t>prodocet</a:t>
            </a:r>
            <a:r>
              <a:rPr lang="en-US" sz="2000" dirty="0">
                <a:solidFill>
                  <a:schemeClr val="bg2"/>
                </a:solidFill>
              </a:rPr>
              <a:t>, </a:t>
            </a:r>
            <a:r>
              <a:rPr lang="en-US" sz="2000" dirty="0" err="1">
                <a:solidFill>
                  <a:schemeClr val="bg2"/>
                </a:solidFill>
              </a:rPr>
              <a:t>haec</a:t>
            </a:r>
            <a:r>
              <a:rPr lang="en-US" sz="2000" dirty="0">
                <a:solidFill>
                  <a:schemeClr val="bg2"/>
                </a:solidFill>
              </a:rPr>
              <a:t> </a:t>
            </a:r>
            <a:r>
              <a:rPr lang="en-US" sz="2000" dirty="0" err="1">
                <a:solidFill>
                  <a:schemeClr val="bg2"/>
                </a:solidFill>
              </a:rPr>
              <a:t>recinunt</a:t>
            </a:r>
            <a:r>
              <a:rPr lang="en-US" sz="2000" dirty="0">
                <a:solidFill>
                  <a:schemeClr val="bg2"/>
                </a:solidFill>
              </a:rPr>
              <a:t> </a:t>
            </a:r>
            <a:r>
              <a:rPr lang="en-US" sz="2000" dirty="0" err="1">
                <a:solidFill>
                  <a:schemeClr val="bg2"/>
                </a:solidFill>
              </a:rPr>
              <a:t>iuvenes</a:t>
            </a:r>
            <a:r>
              <a:rPr lang="en-US" sz="2000" dirty="0">
                <a:solidFill>
                  <a:schemeClr val="bg2"/>
                </a:solidFill>
              </a:rPr>
              <a:t> </a:t>
            </a:r>
            <a:r>
              <a:rPr lang="en-US" sz="2000" dirty="0" err="1">
                <a:solidFill>
                  <a:schemeClr val="bg2"/>
                </a:solidFill>
              </a:rPr>
              <a:t>dictata</a:t>
            </a:r>
            <a:r>
              <a:rPr lang="en-US" sz="2000" dirty="0">
                <a:solidFill>
                  <a:schemeClr val="bg2"/>
                </a:solidFill>
              </a:rPr>
              <a:t> </a:t>
            </a:r>
            <a:r>
              <a:rPr lang="en-US" sz="2000" dirty="0" err="1">
                <a:solidFill>
                  <a:schemeClr val="bg2"/>
                </a:solidFill>
              </a:rPr>
              <a:t>senesque</a:t>
            </a:r>
            <a:r>
              <a:rPr lang="en-US" sz="2000" dirty="0">
                <a:solidFill>
                  <a:schemeClr val="bg2"/>
                </a:solidFill>
              </a:rPr>
              <a:t>.			55</a:t>
            </a:r>
          </a:p>
          <a:p>
            <a:pPr marL="0" indent="0">
              <a:lnSpc>
                <a:spcPct val="110000"/>
              </a:lnSpc>
              <a:spcBef>
                <a:spcPts val="0"/>
              </a:spcBef>
              <a:spcAft>
                <a:spcPts val="0"/>
              </a:spcAft>
              <a:buNone/>
            </a:pPr>
            <a:r>
              <a:rPr lang="en-US" sz="2000" dirty="0">
                <a:solidFill>
                  <a:schemeClr val="bg2"/>
                </a:solidFill>
              </a:rPr>
              <a:t>[</a:t>
            </a:r>
            <a:r>
              <a:rPr lang="en-US" sz="2000" dirty="0" err="1">
                <a:solidFill>
                  <a:schemeClr val="bg2"/>
                </a:solidFill>
              </a:rPr>
              <a:t>laevo</a:t>
            </a:r>
            <a:r>
              <a:rPr lang="en-US" sz="2000" dirty="0">
                <a:solidFill>
                  <a:schemeClr val="bg2"/>
                </a:solidFill>
              </a:rPr>
              <a:t> </a:t>
            </a:r>
            <a:r>
              <a:rPr lang="en-US" sz="2000" dirty="0" err="1">
                <a:solidFill>
                  <a:schemeClr val="bg2"/>
                </a:solidFill>
              </a:rPr>
              <a:t>suspensi</a:t>
            </a:r>
            <a:r>
              <a:rPr lang="en-US" sz="2000" dirty="0">
                <a:solidFill>
                  <a:schemeClr val="bg2"/>
                </a:solidFill>
              </a:rPr>
              <a:t> </a:t>
            </a:r>
            <a:r>
              <a:rPr lang="en-US" sz="2000" dirty="0" err="1">
                <a:solidFill>
                  <a:schemeClr val="bg2"/>
                </a:solidFill>
              </a:rPr>
              <a:t>loculos</a:t>
            </a:r>
            <a:r>
              <a:rPr lang="en-US" sz="2000" dirty="0">
                <a:solidFill>
                  <a:schemeClr val="bg2"/>
                </a:solidFill>
              </a:rPr>
              <a:t> </a:t>
            </a:r>
            <a:r>
              <a:rPr lang="en-US" sz="2000" dirty="0" err="1">
                <a:solidFill>
                  <a:schemeClr val="bg2"/>
                </a:solidFill>
              </a:rPr>
              <a:t>tabulamque</a:t>
            </a:r>
            <a:r>
              <a:rPr lang="en-US" sz="2000" dirty="0">
                <a:solidFill>
                  <a:schemeClr val="bg2"/>
                </a:solidFill>
              </a:rPr>
              <a:t> </a:t>
            </a:r>
            <a:r>
              <a:rPr lang="en-US" sz="2000" dirty="0" err="1">
                <a:solidFill>
                  <a:schemeClr val="bg2"/>
                </a:solidFill>
              </a:rPr>
              <a:t>lacerto</a:t>
            </a:r>
            <a:r>
              <a:rPr lang="en-US" sz="2000" dirty="0">
                <a:solidFill>
                  <a:schemeClr val="bg2"/>
                </a:solidFill>
              </a:rPr>
              <a:t>.]	</a:t>
            </a:r>
          </a:p>
          <a:p>
            <a:pPr marL="0" indent="0">
              <a:lnSpc>
                <a:spcPct val="110000"/>
              </a:lnSpc>
              <a:spcBef>
                <a:spcPts val="0"/>
              </a:spcBef>
              <a:spcAft>
                <a:spcPts val="0"/>
              </a:spcAft>
              <a:buNone/>
            </a:pPr>
            <a:r>
              <a:rPr lang="en-US" sz="2000" dirty="0" err="1">
                <a:solidFill>
                  <a:schemeClr val="bg2"/>
                </a:solidFill>
              </a:rPr>
              <a:t>est</a:t>
            </a:r>
            <a:r>
              <a:rPr lang="en-US" sz="2000" dirty="0">
                <a:solidFill>
                  <a:schemeClr val="bg2"/>
                </a:solidFill>
              </a:rPr>
              <a:t> animus </a:t>
            </a:r>
            <a:r>
              <a:rPr lang="en-US" sz="2000" dirty="0" err="1">
                <a:solidFill>
                  <a:schemeClr val="bg2"/>
                </a:solidFill>
              </a:rPr>
              <a:t>tibi</a:t>
            </a:r>
            <a:r>
              <a:rPr lang="en-US" sz="2000" dirty="0">
                <a:solidFill>
                  <a:schemeClr val="bg2"/>
                </a:solidFill>
              </a:rPr>
              <a:t>, sunt mores, </a:t>
            </a:r>
            <a:r>
              <a:rPr lang="en-US" sz="2000" dirty="0" err="1">
                <a:solidFill>
                  <a:schemeClr val="bg2"/>
                </a:solidFill>
              </a:rPr>
              <a:t>est</a:t>
            </a:r>
            <a:r>
              <a:rPr lang="en-US" sz="2000" dirty="0">
                <a:solidFill>
                  <a:schemeClr val="bg2"/>
                </a:solidFill>
              </a:rPr>
              <a:t> lingua </a:t>
            </a:r>
            <a:r>
              <a:rPr lang="en-US" sz="2000" dirty="0" err="1">
                <a:solidFill>
                  <a:schemeClr val="bg2"/>
                </a:solidFill>
              </a:rPr>
              <a:t>fidesque</a:t>
            </a:r>
            <a:r>
              <a:rPr lang="en-US" sz="2000" dirty="0">
                <a:solidFill>
                  <a:schemeClr val="bg2"/>
                </a:solidFill>
              </a:rPr>
              <a:t>,	</a:t>
            </a:r>
          </a:p>
          <a:p>
            <a:pPr marL="0" indent="0">
              <a:lnSpc>
                <a:spcPct val="110000"/>
              </a:lnSpc>
              <a:spcBef>
                <a:spcPts val="0"/>
              </a:spcBef>
              <a:spcAft>
                <a:spcPts val="0"/>
              </a:spcAft>
              <a:buNone/>
            </a:pPr>
            <a:r>
              <a:rPr lang="en-US" sz="2000" dirty="0">
                <a:solidFill>
                  <a:schemeClr val="bg2"/>
                </a:solidFill>
              </a:rPr>
              <a:t>sed </a:t>
            </a:r>
            <a:r>
              <a:rPr lang="en-US" sz="2000" dirty="0" err="1">
                <a:solidFill>
                  <a:schemeClr val="bg2"/>
                </a:solidFill>
              </a:rPr>
              <a:t>quadringentis</a:t>
            </a:r>
            <a:r>
              <a:rPr lang="en-US" sz="2000" dirty="0">
                <a:solidFill>
                  <a:schemeClr val="bg2"/>
                </a:solidFill>
              </a:rPr>
              <a:t> sex </a:t>
            </a:r>
            <a:r>
              <a:rPr lang="en-US" sz="2000" dirty="0" err="1">
                <a:solidFill>
                  <a:schemeClr val="bg2"/>
                </a:solidFill>
              </a:rPr>
              <a:t>septem</a:t>
            </a:r>
            <a:r>
              <a:rPr lang="en-US" sz="2000" dirty="0">
                <a:solidFill>
                  <a:schemeClr val="bg2"/>
                </a:solidFill>
              </a:rPr>
              <a:t> milia </a:t>
            </a:r>
            <a:r>
              <a:rPr lang="en-US" sz="2000" dirty="0" err="1">
                <a:solidFill>
                  <a:schemeClr val="bg2"/>
                </a:solidFill>
              </a:rPr>
              <a:t>desunt</a:t>
            </a:r>
            <a:r>
              <a:rPr lang="en-US" sz="2000" dirty="0">
                <a:solidFill>
                  <a:schemeClr val="bg2"/>
                </a:solidFill>
              </a:rPr>
              <a:t>:	</a:t>
            </a:r>
          </a:p>
          <a:p>
            <a:pPr marL="0" indent="0">
              <a:lnSpc>
                <a:spcPct val="110000"/>
              </a:lnSpc>
              <a:spcBef>
                <a:spcPts val="0"/>
              </a:spcBef>
              <a:spcAft>
                <a:spcPts val="0"/>
              </a:spcAft>
              <a:buNone/>
            </a:pPr>
            <a:r>
              <a:rPr lang="en-US" sz="2000" dirty="0">
                <a:solidFill>
                  <a:schemeClr val="bg2"/>
                </a:solidFill>
              </a:rPr>
              <a:t>plebs </a:t>
            </a:r>
            <a:r>
              <a:rPr lang="en-US" sz="2000" dirty="0" err="1">
                <a:solidFill>
                  <a:schemeClr val="bg2"/>
                </a:solidFill>
              </a:rPr>
              <a:t>eris</a:t>
            </a:r>
            <a:r>
              <a:rPr lang="en-US" sz="2000" dirty="0">
                <a:solidFill>
                  <a:schemeClr val="bg2"/>
                </a:solidFill>
              </a:rPr>
              <a:t>. </a:t>
            </a:r>
            <a:r>
              <a:rPr lang="en-US" sz="2000" b="1" dirty="0">
                <a:solidFill>
                  <a:schemeClr val="bg2"/>
                </a:solidFill>
              </a:rPr>
              <a:t>at </a:t>
            </a:r>
            <a:r>
              <a:rPr lang="en-US" sz="2000" b="1" dirty="0" err="1">
                <a:solidFill>
                  <a:schemeClr val="bg2"/>
                </a:solidFill>
              </a:rPr>
              <a:t>pueri</a:t>
            </a:r>
            <a:r>
              <a:rPr lang="en-US" sz="2000" b="1" dirty="0">
                <a:solidFill>
                  <a:schemeClr val="bg2"/>
                </a:solidFill>
              </a:rPr>
              <a:t> </a:t>
            </a:r>
            <a:r>
              <a:rPr lang="en-US" sz="2000" b="1" dirty="0" err="1">
                <a:solidFill>
                  <a:schemeClr val="bg2"/>
                </a:solidFill>
              </a:rPr>
              <a:t>ludentes</a:t>
            </a:r>
            <a:r>
              <a:rPr lang="en-US" sz="2000" b="1" dirty="0">
                <a:solidFill>
                  <a:schemeClr val="bg2"/>
                </a:solidFill>
              </a:rPr>
              <a:t> 'rex </a:t>
            </a:r>
            <a:r>
              <a:rPr lang="en-US" sz="2000" b="1" dirty="0" err="1">
                <a:solidFill>
                  <a:schemeClr val="bg2"/>
                </a:solidFill>
              </a:rPr>
              <a:t>eris</a:t>
            </a:r>
            <a:r>
              <a:rPr lang="en-US" sz="2000" b="1" dirty="0">
                <a:solidFill>
                  <a:schemeClr val="bg2"/>
                </a:solidFill>
              </a:rPr>
              <a:t>' </a:t>
            </a:r>
            <a:r>
              <a:rPr lang="en-US" sz="2000" b="1" dirty="0" err="1">
                <a:solidFill>
                  <a:schemeClr val="bg2"/>
                </a:solidFill>
              </a:rPr>
              <a:t>aiunt</a:t>
            </a:r>
            <a:r>
              <a:rPr lang="en-US" sz="2000" b="1" dirty="0">
                <a:solidFill>
                  <a:schemeClr val="bg2"/>
                </a:solidFill>
              </a:rPr>
              <a:t>,	</a:t>
            </a:r>
            <a:endParaRPr lang="en-US" sz="2000" dirty="0">
              <a:solidFill>
                <a:schemeClr val="bg2"/>
              </a:solidFill>
            </a:endParaRPr>
          </a:p>
          <a:p>
            <a:pPr marL="0" indent="0">
              <a:lnSpc>
                <a:spcPct val="110000"/>
              </a:lnSpc>
              <a:spcBef>
                <a:spcPts val="0"/>
              </a:spcBef>
              <a:spcAft>
                <a:spcPts val="0"/>
              </a:spcAft>
              <a:buNone/>
            </a:pPr>
            <a:r>
              <a:rPr lang="en-US" sz="2000" b="1" dirty="0">
                <a:solidFill>
                  <a:schemeClr val="bg2"/>
                </a:solidFill>
              </a:rPr>
              <a:t>'</a:t>
            </a:r>
            <a:r>
              <a:rPr lang="en-US" sz="2000" b="1" dirty="0" err="1">
                <a:solidFill>
                  <a:schemeClr val="bg2"/>
                </a:solidFill>
              </a:rPr>
              <a:t>si</a:t>
            </a:r>
            <a:r>
              <a:rPr lang="en-US" sz="2000" b="1" dirty="0">
                <a:solidFill>
                  <a:schemeClr val="bg2"/>
                </a:solidFill>
              </a:rPr>
              <a:t> </a:t>
            </a:r>
            <a:r>
              <a:rPr lang="en-US" sz="2000" b="1" dirty="0" err="1">
                <a:solidFill>
                  <a:schemeClr val="bg2"/>
                </a:solidFill>
              </a:rPr>
              <a:t>recte</a:t>
            </a:r>
            <a:r>
              <a:rPr lang="en-US" sz="2000" b="1" dirty="0">
                <a:solidFill>
                  <a:schemeClr val="bg2"/>
                </a:solidFill>
              </a:rPr>
              <a:t> facies’</a:t>
            </a:r>
            <a:r>
              <a:rPr lang="en-US" sz="2000" dirty="0">
                <a:solidFill>
                  <a:schemeClr val="bg2"/>
                </a:solidFill>
              </a:rPr>
              <a:t>. 											60</a:t>
            </a:r>
          </a:p>
          <a:p>
            <a:pPr marL="0" indent="0">
              <a:lnSpc>
                <a:spcPct val="110000"/>
              </a:lnSpc>
              <a:spcBef>
                <a:spcPts val="0"/>
              </a:spcBef>
              <a:spcAft>
                <a:spcPts val="0"/>
              </a:spcAft>
              <a:buNone/>
            </a:pPr>
            <a:endParaRPr lang="en-US" sz="2000" dirty="0">
              <a:solidFill>
                <a:schemeClr val="bg2"/>
              </a:solidFill>
            </a:endParaRPr>
          </a:p>
          <a:p>
            <a:pPr marL="0" indent="0">
              <a:lnSpc>
                <a:spcPct val="110000"/>
              </a:lnSpc>
              <a:spcBef>
                <a:spcPts val="0"/>
              </a:spcBef>
              <a:spcAft>
                <a:spcPts val="0"/>
              </a:spcAft>
              <a:buNone/>
            </a:pPr>
            <a:r>
              <a:rPr lang="en-US" sz="2000" dirty="0">
                <a:solidFill>
                  <a:schemeClr val="bg2"/>
                </a:solidFill>
              </a:rPr>
              <a:t> “O citizens, citizens, money you first must seek; virtue after money.” </a:t>
            </a:r>
          </a:p>
          <a:p>
            <a:pPr marL="0" indent="0">
              <a:lnSpc>
                <a:spcPct val="110000"/>
              </a:lnSpc>
              <a:spcBef>
                <a:spcPts val="0"/>
              </a:spcBef>
              <a:spcAft>
                <a:spcPts val="0"/>
              </a:spcAft>
              <a:buNone/>
            </a:pPr>
            <a:r>
              <a:rPr lang="en-US" sz="2000" dirty="0">
                <a:solidFill>
                  <a:schemeClr val="bg2"/>
                </a:solidFill>
              </a:rPr>
              <a:t>This rule the Janus arcade proclaims from top to bottom; this is the lesson the old as well as the young are singing, ‘with slate and satchel slung over the left arm.’ You have sense, you have morals, </a:t>
            </a:r>
          </a:p>
          <a:p>
            <a:pPr marL="0" indent="0">
              <a:lnSpc>
                <a:spcPct val="110000"/>
              </a:lnSpc>
              <a:spcBef>
                <a:spcPts val="0"/>
              </a:spcBef>
              <a:spcAft>
                <a:spcPts val="0"/>
              </a:spcAft>
              <a:buNone/>
            </a:pPr>
            <a:r>
              <a:rPr lang="en-US" sz="2000" dirty="0">
                <a:solidFill>
                  <a:schemeClr val="bg2"/>
                </a:solidFill>
              </a:rPr>
              <a:t>eloquence and </a:t>
            </a:r>
            <a:r>
              <a:rPr lang="en-US" sz="2000" dirty="0" err="1">
                <a:solidFill>
                  <a:schemeClr val="bg2"/>
                </a:solidFill>
              </a:rPr>
              <a:t>honour</a:t>
            </a:r>
            <a:r>
              <a:rPr lang="en-US" sz="2000" dirty="0">
                <a:solidFill>
                  <a:schemeClr val="bg2"/>
                </a:solidFill>
              </a:rPr>
              <a:t>, but there are six or seven thousands short; you will be a plebe. </a:t>
            </a:r>
          </a:p>
          <a:p>
            <a:pPr marL="0" indent="0">
              <a:lnSpc>
                <a:spcPct val="110000"/>
              </a:lnSpc>
              <a:spcBef>
                <a:spcPts val="0"/>
              </a:spcBef>
              <a:spcAft>
                <a:spcPts val="0"/>
              </a:spcAft>
              <a:buNone/>
            </a:pPr>
            <a:r>
              <a:rPr lang="en-US" sz="2000" dirty="0">
                <a:solidFill>
                  <a:schemeClr val="bg2"/>
                </a:solidFill>
              </a:rPr>
              <a:t>Yet boys at play cry; ‘You’ll be king, if you do right.’ (tr. Fairclough, with alterations).</a:t>
            </a:r>
            <a:endParaRPr lang="en-US" sz="2000" b="1" dirty="0">
              <a:solidFill>
                <a:schemeClr val="bg2"/>
              </a:solidFill>
            </a:endParaRPr>
          </a:p>
          <a:p>
            <a:pPr marL="0" indent="0">
              <a:lnSpc>
                <a:spcPct val="110000"/>
              </a:lnSpc>
              <a:spcBef>
                <a:spcPts val="0"/>
              </a:spcBef>
              <a:spcAft>
                <a:spcPts val="0"/>
              </a:spcAft>
              <a:buNone/>
            </a:pPr>
            <a:endParaRPr lang="en-US" b="1" dirty="0">
              <a:solidFill>
                <a:schemeClr val="bg2"/>
              </a:solidFill>
            </a:endParaRPr>
          </a:p>
          <a:p>
            <a:pPr marL="0" indent="0">
              <a:lnSpc>
                <a:spcPct val="110000"/>
              </a:lnSpc>
              <a:spcBef>
                <a:spcPts val="0"/>
              </a:spcBef>
              <a:spcAft>
                <a:spcPts val="0"/>
              </a:spcAft>
              <a:buNone/>
            </a:pPr>
            <a:endParaRPr lang="en-US" dirty="0">
              <a:solidFill>
                <a:schemeClr val="bg2"/>
              </a:solidFill>
            </a:endParaRPr>
          </a:p>
        </p:txBody>
      </p:sp>
    </p:spTree>
    <p:extLst>
      <p:ext uri="{BB962C8B-B14F-4D97-AF65-F5344CB8AC3E}">
        <p14:creationId xmlns:p14="http://schemas.microsoft.com/office/powerpoint/2010/main" val="35306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F37896-2A8C-224B-8FEE-F0D19323E37E}"/>
              </a:ext>
            </a:extLst>
          </p:cNvPr>
          <p:cNvSpPr>
            <a:spLocks noGrp="1"/>
          </p:cNvSpPr>
          <p:nvPr>
            <p:ph idx="1"/>
          </p:nvPr>
        </p:nvSpPr>
        <p:spPr>
          <a:xfrm>
            <a:off x="581192" y="827314"/>
            <a:ext cx="11029615" cy="5921829"/>
          </a:xfrm>
        </p:spPr>
        <p:txBody>
          <a:bodyPr>
            <a:normAutofit lnSpcReduction="10000"/>
          </a:bodyPr>
          <a:lstStyle/>
          <a:p>
            <a:pPr marL="0" indent="0">
              <a:lnSpc>
                <a:spcPct val="110000"/>
              </a:lnSpc>
              <a:spcBef>
                <a:spcPts val="0"/>
              </a:spcBef>
              <a:spcAft>
                <a:spcPts val="0"/>
              </a:spcAft>
              <a:buNone/>
            </a:pPr>
            <a:r>
              <a:rPr lang="en-US" sz="2400" b="1" i="1" dirty="0">
                <a:solidFill>
                  <a:schemeClr val="bg2"/>
                </a:solidFill>
              </a:rPr>
              <a:t>Epist. </a:t>
            </a:r>
            <a:r>
              <a:rPr lang="en-US" sz="2400" b="1" dirty="0">
                <a:solidFill>
                  <a:schemeClr val="bg2"/>
                </a:solidFill>
              </a:rPr>
              <a:t>1.1.62-9</a:t>
            </a:r>
            <a:endParaRPr lang="en-US" sz="2400" dirty="0">
              <a:solidFill>
                <a:schemeClr val="bg2"/>
              </a:solidFill>
            </a:endParaRPr>
          </a:p>
          <a:p>
            <a:pPr marL="0" indent="0">
              <a:lnSpc>
                <a:spcPct val="110000"/>
              </a:lnSpc>
              <a:spcBef>
                <a:spcPts val="0"/>
              </a:spcBef>
              <a:spcAft>
                <a:spcPts val="0"/>
              </a:spcAft>
              <a:buNone/>
            </a:pPr>
            <a:r>
              <a:rPr lang="en-US" sz="2400" b="1" dirty="0">
                <a:solidFill>
                  <a:schemeClr val="bg2"/>
                </a:solidFill>
              </a:rPr>
              <a:t> </a:t>
            </a:r>
            <a:endParaRPr lang="en-US" sz="2400" dirty="0">
              <a:solidFill>
                <a:schemeClr val="bg2"/>
              </a:solidFill>
            </a:endParaRPr>
          </a:p>
          <a:p>
            <a:pPr marL="0" indent="0">
              <a:lnSpc>
                <a:spcPct val="110000"/>
              </a:lnSpc>
              <a:spcBef>
                <a:spcPts val="0"/>
              </a:spcBef>
              <a:spcAft>
                <a:spcPts val="0"/>
              </a:spcAft>
              <a:buNone/>
            </a:pPr>
            <a:r>
              <a:rPr lang="en-US" sz="2400" dirty="0" err="1">
                <a:solidFill>
                  <a:schemeClr val="bg2"/>
                </a:solidFill>
              </a:rPr>
              <a:t>Roscia</a:t>
            </a:r>
            <a:r>
              <a:rPr lang="en-US" sz="2400" dirty="0">
                <a:solidFill>
                  <a:schemeClr val="bg2"/>
                </a:solidFill>
              </a:rPr>
              <a:t>, </a:t>
            </a:r>
            <a:r>
              <a:rPr lang="en-US" sz="2400" dirty="0" err="1">
                <a:solidFill>
                  <a:schemeClr val="bg2"/>
                </a:solidFill>
              </a:rPr>
              <a:t>dic</a:t>
            </a:r>
            <a:r>
              <a:rPr lang="en-US" sz="2400" dirty="0">
                <a:solidFill>
                  <a:schemeClr val="bg2"/>
                </a:solidFill>
              </a:rPr>
              <a:t> </a:t>
            </a:r>
            <a:r>
              <a:rPr lang="en-US" sz="2400" dirty="0" err="1">
                <a:solidFill>
                  <a:schemeClr val="bg2"/>
                </a:solidFill>
              </a:rPr>
              <a:t>sodes</a:t>
            </a:r>
            <a:r>
              <a:rPr lang="en-US" sz="2400" dirty="0">
                <a:solidFill>
                  <a:schemeClr val="bg2"/>
                </a:solidFill>
              </a:rPr>
              <a:t>, </a:t>
            </a:r>
            <a:r>
              <a:rPr lang="en-US" sz="2400" dirty="0" err="1">
                <a:solidFill>
                  <a:schemeClr val="bg2"/>
                </a:solidFill>
              </a:rPr>
              <a:t>melior</a:t>
            </a:r>
            <a:r>
              <a:rPr lang="en-US" sz="2400" dirty="0">
                <a:solidFill>
                  <a:schemeClr val="bg2"/>
                </a:solidFill>
              </a:rPr>
              <a:t> lex an </a:t>
            </a:r>
            <a:r>
              <a:rPr lang="en-US" sz="2400" dirty="0" err="1">
                <a:solidFill>
                  <a:schemeClr val="bg2"/>
                </a:solidFill>
              </a:rPr>
              <a:t>puerorum</a:t>
            </a:r>
            <a:r>
              <a:rPr lang="en-US" sz="2400" dirty="0">
                <a:solidFill>
                  <a:schemeClr val="bg2"/>
                </a:solidFill>
              </a:rPr>
              <a:t> </a:t>
            </a:r>
            <a:r>
              <a:rPr lang="en-US" sz="2400" dirty="0" err="1">
                <a:solidFill>
                  <a:schemeClr val="bg2"/>
                </a:solidFill>
              </a:rPr>
              <a:t>est</a:t>
            </a:r>
            <a:r>
              <a:rPr lang="en-US" sz="2400" dirty="0">
                <a:solidFill>
                  <a:schemeClr val="bg2"/>
                </a:solidFill>
              </a:rPr>
              <a:t>	</a:t>
            </a:r>
          </a:p>
          <a:p>
            <a:pPr marL="0" indent="0">
              <a:lnSpc>
                <a:spcPct val="110000"/>
              </a:lnSpc>
              <a:spcBef>
                <a:spcPts val="0"/>
              </a:spcBef>
              <a:spcAft>
                <a:spcPts val="0"/>
              </a:spcAft>
              <a:buNone/>
            </a:pPr>
            <a:r>
              <a:rPr lang="en-US" sz="2400" dirty="0" err="1">
                <a:solidFill>
                  <a:schemeClr val="bg2"/>
                </a:solidFill>
              </a:rPr>
              <a:t>nenia</a:t>
            </a:r>
            <a:r>
              <a:rPr lang="en-US" sz="2400" dirty="0">
                <a:solidFill>
                  <a:schemeClr val="bg2"/>
                </a:solidFill>
              </a:rPr>
              <a:t>, </a:t>
            </a:r>
            <a:r>
              <a:rPr lang="en-US" sz="2400" dirty="0" err="1">
                <a:solidFill>
                  <a:schemeClr val="bg2"/>
                </a:solidFill>
              </a:rPr>
              <a:t>quae</a:t>
            </a:r>
            <a:r>
              <a:rPr lang="en-US" sz="2400" dirty="0">
                <a:solidFill>
                  <a:schemeClr val="bg2"/>
                </a:solidFill>
              </a:rPr>
              <a:t> regnum </a:t>
            </a:r>
            <a:r>
              <a:rPr lang="en-US" sz="2400" dirty="0" err="1">
                <a:solidFill>
                  <a:schemeClr val="bg2"/>
                </a:solidFill>
              </a:rPr>
              <a:t>recte</a:t>
            </a:r>
            <a:r>
              <a:rPr lang="en-US" sz="2400" dirty="0">
                <a:solidFill>
                  <a:schemeClr val="bg2"/>
                </a:solidFill>
              </a:rPr>
              <a:t> </a:t>
            </a:r>
            <a:r>
              <a:rPr lang="en-US" sz="2400" dirty="0" err="1">
                <a:solidFill>
                  <a:schemeClr val="bg2"/>
                </a:solidFill>
              </a:rPr>
              <a:t>facientibus</a:t>
            </a:r>
            <a:r>
              <a:rPr lang="en-US" sz="2400" dirty="0">
                <a:solidFill>
                  <a:schemeClr val="bg2"/>
                </a:solidFill>
              </a:rPr>
              <a:t> </a:t>
            </a:r>
            <a:r>
              <a:rPr lang="en-US" sz="2400" dirty="0" err="1">
                <a:solidFill>
                  <a:schemeClr val="bg2"/>
                </a:solidFill>
              </a:rPr>
              <a:t>offert</a:t>
            </a:r>
            <a:r>
              <a:rPr lang="en-US" sz="2400" dirty="0">
                <a:solidFill>
                  <a:schemeClr val="bg2"/>
                </a:solidFill>
              </a:rPr>
              <a:t>,	</a:t>
            </a:r>
          </a:p>
          <a:p>
            <a:pPr marL="0" indent="0">
              <a:lnSpc>
                <a:spcPct val="110000"/>
              </a:lnSpc>
              <a:spcBef>
                <a:spcPts val="0"/>
              </a:spcBef>
              <a:spcAft>
                <a:spcPts val="0"/>
              </a:spcAft>
              <a:buNone/>
            </a:pPr>
            <a:r>
              <a:rPr lang="en-US" sz="2400" dirty="0">
                <a:solidFill>
                  <a:schemeClr val="bg2"/>
                </a:solidFill>
              </a:rPr>
              <a:t>et </a:t>
            </a:r>
            <a:r>
              <a:rPr lang="en-US" sz="2400" dirty="0" err="1">
                <a:solidFill>
                  <a:schemeClr val="bg2"/>
                </a:solidFill>
              </a:rPr>
              <a:t>maribus</a:t>
            </a:r>
            <a:r>
              <a:rPr lang="en-US" sz="2400" dirty="0">
                <a:solidFill>
                  <a:schemeClr val="bg2"/>
                </a:solidFill>
              </a:rPr>
              <a:t> </a:t>
            </a:r>
            <a:r>
              <a:rPr lang="en-US" sz="2400" dirty="0" err="1">
                <a:solidFill>
                  <a:schemeClr val="bg2"/>
                </a:solidFill>
              </a:rPr>
              <a:t>Curiis</a:t>
            </a:r>
            <a:r>
              <a:rPr lang="en-US" sz="2400" dirty="0">
                <a:solidFill>
                  <a:schemeClr val="bg2"/>
                </a:solidFill>
              </a:rPr>
              <a:t> et </a:t>
            </a:r>
            <a:r>
              <a:rPr lang="en-US" sz="2400" dirty="0" err="1">
                <a:solidFill>
                  <a:schemeClr val="bg2"/>
                </a:solidFill>
              </a:rPr>
              <a:t>decantata</a:t>
            </a:r>
            <a:r>
              <a:rPr lang="en-US" sz="2400" dirty="0">
                <a:solidFill>
                  <a:schemeClr val="bg2"/>
                </a:solidFill>
              </a:rPr>
              <a:t> </a:t>
            </a:r>
            <a:r>
              <a:rPr lang="en-US" sz="2400" dirty="0" err="1">
                <a:solidFill>
                  <a:schemeClr val="bg2"/>
                </a:solidFill>
              </a:rPr>
              <a:t>Camillis</a:t>
            </a:r>
            <a:r>
              <a:rPr lang="en-US" sz="2400" dirty="0">
                <a:solidFill>
                  <a:schemeClr val="bg2"/>
                </a:solidFill>
              </a:rPr>
              <a:t>?	</a:t>
            </a:r>
          </a:p>
          <a:p>
            <a:pPr marL="0" indent="0">
              <a:lnSpc>
                <a:spcPct val="110000"/>
              </a:lnSpc>
              <a:spcBef>
                <a:spcPts val="0"/>
              </a:spcBef>
              <a:spcAft>
                <a:spcPts val="0"/>
              </a:spcAft>
              <a:buNone/>
            </a:pPr>
            <a:r>
              <a:rPr lang="en-US" sz="2400" dirty="0" err="1">
                <a:solidFill>
                  <a:schemeClr val="bg2"/>
                </a:solidFill>
              </a:rPr>
              <a:t>isne</a:t>
            </a:r>
            <a:r>
              <a:rPr lang="en-US" sz="2400" dirty="0">
                <a:solidFill>
                  <a:schemeClr val="bg2"/>
                </a:solidFill>
              </a:rPr>
              <a:t> </a:t>
            </a:r>
            <a:r>
              <a:rPr lang="en-US" sz="2400" dirty="0" err="1">
                <a:solidFill>
                  <a:schemeClr val="bg2"/>
                </a:solidFill>
              </a:rPr>
              <a:t>tibi</a:t>
            </a:r>
            <a:r>
              <a:rPr lang="en-US" sz="2400" dirty="0">
                <a:solidFill>
                  <a:schemeClr val="bg2"/>
                </a:solidFill>
              </a:rPr>
              <a:t> </a:t>
            </a:r>
            <a:r>
              <a:rPr lang="en-US" sz="2400" dirty="0" err="1">
                <a:solidFill>
                  <a:schemeClr val="bg2"/>
                </a:solidFill>
              </a:rPr>
              <a:t>melius</a:t>
            </a:r>
            <a:r>
              <a:rPr lang="en-US" sz="2400" dirty="0">
                <a:solidFill>
                  <a:schemeClr val="bg2"/>
                </a:solidFill>
              </a:rPr>
              <a:t> </a:t>
            </a:r>
            <a:r>
              <a:rPr lang="en-US" sz="2400" dirty="0" err="1">
                <a:solidFill>
                  <a:schemeClr val="bg2"/>
                </a:solidFill>
              </a:rPr>
              <a:t>suadet</a:t>
            </a:r>
            <a:r>
              <a:rPr lang="en-US" sz="2400" dirty="0">
                <a:solidFill>
                  <a:schemeClr val="bg2"/>
                </a:solidFill>
              </a:rPr>
              <a:t>, qui, rem facias, rem,				65</a:t>
            </a:r>
          </a:p>
          <a:p>
            <a:pPr marL="0" indent="0">
              <a:lnSpc>
                <a:spcPct val="110000"/>
              </a:lnSpc>
              <a:spcBef>
                <a:spcPts val="0"/>
              </a:spcBef>
              <a:spcAft>
                <a:spcPts val="0"/>
              </a:spcAft>
              <a:buNone/>
            </a:pPr>
            <a:r>
              <a:rPr lang="en-US" sz="2400" dirty="0" err="1">
                <a:solidFill>
                  <a:schemeClr val="bg2"/>
                </a:solidFill>
              </a:rPr>
              <a:t>si</a:t>
            </a:r>
            <a:r>
              <a:rPr lang="en-US" sz="2400" dirty="0">
                <a:solidFill>
                  <a:schemeClr val="bg2"/>
                </a:solidFill>
              </a:rPr>
              <a:t> </a:t>
            </a:r>
            <a:r>
              <a:rPr lang="en-US" sz="2400" dirty="0" err="1">
                <a:solidFill>
                  <a:schemeClr val="bg2"/>
                </a:solidFill>
              </a:rPr>
              <a:t>possis</a:t>
            </a:r>
            <a:r>
              <a:rPr lang="en-US" sz="2400" dirty="0">
                <a:solidFill>
                  <a:schemeClr val="bg2"/>
                </a:solidFill>
              </a:rPr>
              <a:t>, </a:t>
            </a:r>
            <a:r>
              <a:rPr lang="en-US" sz="2400" dirty="0" err="1">
                <a:solidFill>
                  <a:schemeClr val="bg2"/>
                </a:solidFill>
              </a:rPr>
              <a:t>recte</a:t>
            </a:r>
            <a:r>
              <a:rPr lang="en-US" sz="2400" dirty="0">
                <a:solidFill>
                  <a:schemeClr val="bg2"/>
                </a:solidFill>
              </a:rPr>
              <a:t>, </a:t>
            </a:r>
            <a:r>
              <a:rPr lang="en-US" sz="2400" dirty="0" err="1">
                <a:solidFill>
                  <a:schemeClr val="bg2"/>
                </a:solidFill>
              </a:rPr>
              <a:t>si</a:t>
            </a:r>
            <a:r>
              <a:rPr lang="en-US" sz="2400" dirty="0">
                <a:solidFill>
                  <a:schemeClr val="bg2"/>
                </a:solidFill>
              </a:rPr>
              <a:t> non, </a:t>
            </a:r>
            <a:r>
              <a:rPr lang="en-US" sz="2400" dirty="0" err="1">
                <a:solidFill>
                  <a:schemeClr val="bg2"/>
                </a:solidFill>
              </a:rPr>
              <a:t>quocumque</a:t>
            </a:r>
            <a:r>
              <a:rPr lang="en-US" sz="2400" dirty="0">
                <a:solidFill>
                  <a:schemeClr val="bg2"/>
                </a:solidFill>
              </a:rPr>
              <a:t> modo, rem,	</a:t>
            </a:r>
          </a:p>
          <a:p>
            <a:pPr marL="0" indent="0">
              <a:lnSpc>
                <a:spcPct val="110000"/>
              </a:lnSpc>
              <a:spcBef>
                <a:spcPts val="0"/>
              </a:spcBef>
              <a:spcAft>
                <a:spcPts val="0"/>
              </a:spcAft>
              <a:buNone/>
            </a:pPr>
            <a:r>
              <a:rPr lang="en-US" sz="2400" u="sng" dirty="0" err="1">
                <a:solidFill>
                  <a:schemeClr val="bg2"/>
                </a:solidFill>
              </a:rPr>
              <a:t>ut</a:t>
            </a:r>
            <a:r>
              <a:rPr lang="en-US" sz="2400" u="sng" dirty="0">
                <a:solidFill>
                  <a:schemeClr val="bg2"/>
                </a:solidFill>
              </a:rPr>
              <a:t> </a:t>
            </a:r>
            <a:r>
              <a:rPr lang="en-US" sz="2400" u="sng" dirty="0" err="1">
                <a:solidFill>
                  <a:schemeClr val="bg2"/>
                </a:solidFill>
              </a:rPr>
              <a:t>propius</a:t>
            </a:r>
            <a:r>
              <a:rPr lang="en-US" sz="2400" u="sng" dirty="0">
                <a:solidFill>
                  <a:schemeClr val="bg2"/>
                </a:solidFill>
              </a:rPr>
              <a:t> </a:t>
            </a:r>
            <a:r>
              <a:rPr lang="en-US" sz="2400" u="sng" dirty="0" err="1">
                <a:solidFill>
                  <a:schemeClr val="bg2"/>
                </a:solidFill>
              </a:rPr>
              <a:t>spectes</a:t>
            </a:r>
            <a:r>
              <a:rPr lang="en-US" sz="2400" u="sng" dirty="0">
                <a:solidFill>
                  <a:schemeClr val="bg2"/>
                </a:solidFill>
              </a:rPr>
              <a:t> </a:t>
            </a:r>
            <a:r>
              <a:rPr lang="en-US" sz="2400" u="sng" dirty="0" err="1">
                <a:solidFill>
                  <a:schemeClr val="bg2"/>
                </a:solidFill>
              </a:rPr>
              <a:t>lacrumosa</a:t>
            </a:r>
            <a:r>
              <a:rPr lang="en-US" sz="2400" u="sng" dirty="0">
                <a:solidFill>
                  <a:schemeClr val="bg2"/>
                </a:solidFill>
              </a:rPr>
              <a:t> </a:t>
            </a:r>
            <a:r>
              <a:rPr lang="en-US" sz="2400" u="sng" dirty="0" err="1">
                <a:solidFill>
                  <a:schemeClr val="bg2"/>
                </a:solidFill>
              </a:rPr>
              <a:t>poemata</a:t>
            </a:r>
            <a:r>
              <a:rPr lang="en-US" sz="2400" u="sng" dirty="0">
                <a:solidFill>
                  <a:schemeClr val="bg2"/>
                </a:solidFill>
              </a:rPr>
              <a:t> </a:t>
            </a:r>
            <a:r>
              <a:rPr lang="en-US" sz="2400" u="sng" dirty="0" err="1">
                <a:solidFill>
                  <a:schemeClr val="bg2"/>
                </a:solidFill>
              </a:rPr>
              <a:t>Pupi</a:t>
            </a:r>
            <a:r>
              <a:rPr lang="en-US" sz="2400" dirty="0">
                <a:solidFill>
                  <a:schemeClr val="bg2"/>
                </a:solidFill>
              </a:rPr>
              <a:t>,	</a:t>
            </a:r>
          </a:p>
          <a:p>
            <a:pPr marL="0" indent="0">
              <a:lnSpc>
                <a:spcPct val="110000"/>
              </a:lnSpc>
              <a:spcBef>
                <a:spcPts val="0"/>
              </a:spcBef>
              <a:spcAft>
                <a:spcPts val="0"/>
              </a:spcAft>
              <a:buNone/>
            </a:pPr>
            <a:r>
              <a:rPr lang="en-US" sz="2400" dirty="0">
                <a:solidFill>
                  <a:schemeClr val="bg2"/>
                </a:solidFill>
              </a:rPr>
              <a:t>an qui </a:t>
            </a:r>
            <a:r>
              <a:rPr lang="en-US" sz="2400" dirty="0" err="1">
                <a:solidFill>
                  <a:schemeClr val="bg2"/>
                </a:solidFill>
              </a:rPr>
              <a:t>Fortunae</a:t>
            </a:r>
            <a:r>
              <a:rPr lang="en-US" sz="2400" dirty="0">
                <a:solidFill>
                  <a:schemeClr val="bg2"/>
                </a:solidFill>
              </a:rPr>
              <a:t> </a:t>
            </a:r>
            <a:r>
              <a:rPr lang="en-US" sz="2400" dirty="0" err="1">
                <a:solidFill>
                  <a:schemeClr val="bg2"/>
                </a:solidFill>
              </a:rPr>
              <a:t>te</a:t>
            </a:r>
            <a:r>
              <a:rPr lang="en-US" sz="2400" dirty="0">
                <a:solidFill>
                  <a:schemeClr val="bg2"/>
                </a:solidFill>
              </a:rPr>
              <a:t> </a:t>
            </a:r>
            <a:r>
              <a:rPr lang="en-US" sz="2400" dirty="0" err="1">
                <a:solidFill>
                  <a:schemeClr val="bg2"/>
                </a:solidFill>
              </a:rPr>
              <a:t>responsare</a:t>
            </a:r>
            <a:r>
              <a:rPr lang="en-US" sz="2400" dirty="0">
                <a:solidFill>
                  <a:schemeClr val="bg2"/>
                </a:solidFill>
              </a:rPr>
              <a:t> </a:t>
            </a:r>
            <a:r>
              <a:rPr lang="en-US" sz="2400" dirty="0" err="1">
                <a:solidFill>
                  <a:schemeClr val="bg2"/>
                </a:solidFill>
              </a:rPr>
              <a:t>superbae</a:t>
            </a:r>
            <a:r>
              <a:rPr lang="en-US" sz="2400" dirty="0">
                <a:solidFill>
                  <a:schemeClr val="bg2"/>
                </a:solidFill>
              </a:rPr>
              <a:t>	</a:t>
            </a:r>
          </a:p>
          <a:p>
            <a:pPr marL="0" indent="0">
              <a:lnSpc>
                <a:spcPct val="110000"/>
              </a:lnSpc>
              <a:spcBef>
                <a:spcPts val="0"/>
              </a:spcBef>
              <a:spcAft>
                <a:spcPts val="0"/>
              </a:spcAft>
              <a:buNone/>
            </a:pPr>
            <a:r>
              <a:rPr lang="en-US" sz="2400" dirty="0">
                <a:solidFill>
                  <a:schemeClr val="bg2"/>
                </a:solidFill>
              </a:rPr>
              <a:t>liberum et </a:t>
            </a:r>
            <a:r>
              <a:rPr lang="en-US" sz="2400" dirty="0" err="1">
                <a:solidFill>
                  <a:schemeClr val="bg2"/>
                </a:solidFill>
              </a:rPr>
              <a:t>erectum</a:t>
            </a:r>
            <a:r>
              <a:rPr lang="en-US" sz="2400" dirty="0">
                <a:solidFill>
                  <a:schemeClr val="bg2"/>
                </a:solidFill>
              </a:rPr>
              <a:t> </a:t>
            </a:r>
            <a:r>
              <a:rPr lang="en-US" sz="2400" dirty="0" err="1">
                <a:solidFill>
                  <a:schemeClr val="bg2"/>
                </a:solidFill>
              </a:rPr>
              <a:t>praesens</a:t>
            </a:r>
            <a:r>
              <a:rPr lang="en-US" sz="2400" dirty="0">
                <a:solidFill>
                  <a:schemeClr val="bg2"/>
                </a:solidFill>
              </a:rPr>
              <a:t> </a:t>
            </a:r>
            <a:r>
              <a:rPr lang="en-US" sz="2400" dirty="0" err="1">
                <a:solidFill>
                  <a:schemeClr val="bg2"/>
                </a:solidFill>
              </a:rPr>
              <a:t>hortatur</a:t>
            </a:r>
            <a:r>
              <a:rPr lang="en-US" sz="2400" dirty="0">
                <a:solidFill>
                  <a:schemeClr val="bg2"/>
                </a:solidFill>
              </a:rPr>
              <a:t> et </a:t>
            </a:r>
            <a:r>
              <a:rPr lang="en-US" sz="2400" dirty="0" err="1">
                <a:solidFill>
                  <a:schemeClr val="bg2"/>
                </a:solidFill>
              </a:rPr>
              <a:t>aptat</a:t>
            </a:r>
            <a:r>
              <a:rPr lang="en-US" sz="2400" dirty="0">
                <a:solidFill>
                  <a:schemeClr val="bg2"/>
                </a:solidFill>
              </a:rPr>
              <a:t>?</a:t>
            </a:r>
          </a:p>
          <a:p>
            <a:pPr marL="0" indent="0">
              <a:lnSpc>
                <a:spcPct val="110000"/>
              </a:lnSpc>
              <a:spcBef>
                <a:spcPts val="0"/>
              </a:spcBef>
              <a:spcAft>
                <a:spcPts val="0"/>
              </a:spcAft>
              <a:buNone/>
            </a:pPr>
            <a:endParaRPr lang="en-US" sz="2400" b="1" dirty="0">
              <a:solidFill>
                <a:schemeClr val="bg2"/>
              </a:solidFill>
            </a:endParaRPr>
          </a:p>
          <a:p>
            <a:pPr marL="0" indent="0">
              <a:lnSpc>
                <a:spcPct val="110000"/>
              </a:lnSpc>
              <a:spcBef>
                <a:spcPts val="0"/>
              </a:spcBef>
              <a:spcAft>
                <a:spcPts val="0"/>
              </a:spcAft>
              <a:buNone/>
            </a:pPr>
            <a:r>
              <a:rPr lang="en-US" sz="2000" dirty="0">
                <a:solidFill>
                  <a:schemeClr val="bg2"/>
                </a:solidFill>
              </a:rPr>
              <a:t>Tell me, if you will, which is better, the </a:t>
            </a:r>
            <a:r>
              <a:rPr lang="en-US" sz="2000" dirty="0" err="1">
                <a:solidFill>
                  <a:schemeClr val="bg2"/>
                </a:solidFill>
              </a:rPr>
              <a:t>Roscian</a:t>
            </a:r>
            <a:r>
              <a:rPr lang="en-US" sz="2000" dirty="0">
                <a:solidFill>
                  <a:schemeClr val="bg2"/>
                </a:solidFill>
              </a:rPr>
              <a:t> law or the children’s jingle which offers a kingdom to those who ‘do right’ — a jingle once chanted by the manly </a:t>
            </a:r>
            <a:r>
              <a:rPr lang="en-US" sz="2000" dirty="0" err="1">
                <a:solidFill>
                  <a:schemeClr val="bg2"/>
                </a:solidFill>
              </a:rPr>
              <a:t>Curii</a:t>
            </a:r>
            <a:r>
              <a:rPr lang="en-US" sz="2000" dirty="0">
                <a:solidFill>
                  <a:schemeClr val="bg2"/>
                </a:solidFill>
              </a:rPr>
              <a:t> and </a:t>
            </a:r>
            <a:r>
              <a:rPr lang="en-US" sz="2000" dirty="0" err="1">
                <a:solidFill>
                  <a:schemeClr val="bg2"/>
                </a:solidFill>
              </a:rPr>
              <a:t>Camilli</a:t>
            </a:r>
            <a:r>
              <a:rPr lang="en-US" sz="2000" dirty="0">
                <a:solidFill>
                  <a:schemeClr val="bg2"/>
                </a:solidFill>
              </a:rPr>
              <a:t>? Who advises you better, the one who bids you to “make money, money fairly means if you can, if not, by any means, money,” so that you may have a nearer view of the pathetic plays of </a:t>
            </a:r>
            <a:r>
              <a:rPr lang="en-US" sz="2000" dirty="0" err="1">
                <a:solidFill>
                  <a:schemeClr val="bg2"/>
                </a:solidFill>
              </a:rPr>
              <a:t>Pupius</a:t>
            </a:r>
            <a:r>
              <a:rPr lang="en-US" sz="2000" dirty="0">
                <a:solidFill>
                  <a:schemeClr val="bg2"/>
                </a:solidFill>
              </a:rPr>
              <a:t>; or the one who, always ready to help, urges and fits you to stand free and upright, and defy proud Fortune? (tr. Fairclough, with alterations)</a:t>
            </a:r>
          </a:p>
          <a:p>
            <a:pPr marL="0" indent="0">
              <a:lnSpc>
                <a:spcPct val="110000"/>
              </a:lnSpc>
              <a:spcBef>
                <a:spcPts val="0"/>
              </a:spcBef>
              <a:spcAft>
                <a:spcPts val="0"/>
              </a:spcAft>
              <a:buNone/>
            </a:pPr>
            <a:endParaRPr lang="en-US" dirty="0">
              <a:solidFill>
                <a:schemeClr val="bg2"/>
              </a:solidFill>
            </a:endParaRPr>
          </a:p>
        </p:txBody>
      </p:sp>
    </p:spTree>
    <p:extLst>
      <p:ext uri="{BB962C8B-B14F-4D97-AF65-F5344CB8AC3E}">
        <p14:creationId xmlns:p14="http://schemas.microsoft.com/office/powerpoint/2010/main" val="2636234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F37896-2A8C-224B-8FEE-F0D19323E37E}"/>
              </a:ext>
            </a:extLst>
          </p:cNvPr>
          <p:cNvSpPr>
            <a:spLocks noGrp="1"/>
          </p:cNvSpPr>
          <p:nvPr>
            <p:ph idx="1"/>
          </p:nvPr>
        </p:nvSpPr>
        <p:spPr>
          <a:xfrm>
            <a:off x="581192" y="435429"/>
            <a:ext cx="11029615" cy="6154057"/>
          </a:xfrm>
        </p:spPr>
        <p:txBody>
          <a:bodyPr>
            <a:normAutofit fontScale="92500" lnSpcReduction="20000"/>
          </a:bodyPr>
          <a:lstStyle/>
          <a:p>
            <a:pPr marL="0" indent="0">
              <a:lnSpc>
                <a:spcPct val="120000"/>
              </a:lnSpc>
              <a:spcBef>
                <a:spcPts val="0"/>
              </a:spcBef>
              <a:spcAft>
                <a:spcPts val="0"/>
              </a:spcAft>
              <a:buNone/>
            </a:pPr>
            <a:r>
              <a:rPr lang="en-US" sz="2000" b="1" i="1" dirty="0">
                <a:solidFill>
                  <a:schemeClr val="bg2"/>
                </a:solidFill>
              </a:rPr>
              <a:t>Epist. </a:t>
            </a:r>
            <a:r>
              <a:rPr lang="en-US" sz="2000" b="1" dirty="0">
                <a:solidFill>
                  <a:schemeClr val="bg2"/>
                </a:solidFill>
              </a:rPr>
              <a:t>1.1.97-108</a:t>
            </a:r>
          </a:p>
          <a:p>
            <a:pPr marL="0" indent="0">
              <a:lnSpc>
                <a:spcPct val="120000"/>
              </a:lnSpc>
              <a:spcBef>
                <a:spcPts val="0"/>
              </a:spcBef>
              <a:spcAft>
                <a:spcPts val="0"/>
              </a:spcAft>
              <a:buNone/>
            </a:pPr>
            <a:r>
              <a:rPr lang="en-US" sz="2000" b="1" dirty="0">
                <a:solidFill>
                  <a:schemeClr val="bg2"/>
                </a:solidFill>
              </a:rPr>
              <a:t>quid? </a:t>
            </a:r>
            <a:r>
              <a:rPr lang="en-US" sz="2000" b="1" dirty="0" err="1">
                <a:solidFill>
                  <a:schemeClr val="bg2"/>
                </a:solidFill>
              </a:rPr>
              <a:t>mea</a:t>
            </a:r>
            <a:r>
              <a:rPr lang="en-US" sz="2000" b="1" dirty="0">
                <a:solidFill>
                  <a:schemeClr val="bg2"/>
                </a:solidFill>
              </a:rPr>
              <a:t> cum </a:t>
            </a:r>
            <a:r>
              <a:rPr lang="en-US" sz="2000" b="1" dirty="0" err="1">
                <a:solidFill>
                  <a:schemeClr val="bg2"/>
                </a:solidFill>
              </a:rPr>
              <a:t>pugnat</a:t>
            </a:r>
            <a:r>
              <a:rPr lang="en-US" sz="2000" b="1" dirty="0">
                <a:solidFill>
                  <a:schemeClr val="bg2"/>
                </a:solidFill>
              </a:rPr>
              <a:t> sententia </a:t>
            </a:r>
            <a:r>
              <a:rPr lang="en-US" sz="2000" b="1" dirty="0" err="1">
                <a:solidFill>
                  <a:schemeClr val="bg2"/>
                </a:solidFill>
              </a:rPr>
              <a:t>secum</a:t>
            </a:r>
            <a:r>
              <a:rPr lang="en-US" sz="2000" b="1" dirty="0">
                <a:solidFill>
                  <a:schemeClr val="bg2"/>
                </a:solidFill>
              </a:rPr>
              <a:t>,	</a:t>
            </a:r>
            <a:endParaRPr lang="en-US" sz="2000" dirty="0">
              <a:solidFill>
                <a:schemeClr val="bg2"/>
              </a:solidFill>
            </a:endParaRPr>
          </a:p>
          <a:p>
            <a:pPr marL="0" indent="0">
              <a:lnSpc>
                <a:spcPct val="120000"/>
              </a:lnSpc>
              <a:spcBef>
                <a:spcPts val="0"/>
              </a:spcBef>
              <a:spcAft>
                <a:spcPts val="0"/>
              </a:spcAft>
              <a:buNone/>
            </a:pPr>
            <a:r>
              <a:rPr lang="en-US" sz="2000" b="1" dirty="0" err="1">
                <a:solidFill>
                  <a:schemeClr val="bg2"/>
                </a:solidFill>
              </a:rPr>
              <a:t>quod</a:t>
            </a:r>
            <a:r>
              <a:rPr lang="en-US" sz="2000" b="1" dirty="0">
                <a:solidFill>
                  <a:schemeClr val="bg2"/>
                </a:solidFill>
              </a:rPr>
              <a:t> </a:t>
            </a:r>
            <a:r>
              <a:rPr lang="en-US" sz="2000" b="1" dirty="0" err="1">
                <a:solidFill>
                  <a:schemeClr val="bg2"/>
                </a:solidFill>
              </a:rPr>
              <a:t>petiit</a:t>
            </a:r>
            <a:r>
              <a:rPr lang="en-US" sz="2000" b="1" dirty="0">
                <a:solidFill>
                  <a:schemeClr val="bg2"/>
                </a:solidFill>
              </a:rPr>
              <a:t> </a:t>
            </a:r>
            <a:r>
              <a:rPr lang="en-US" sz="2000" b="1" dirty="0" err="1">
                <a:solidFill>
                  <a:schemeClr val="bg2"/>
                </a:solidFill>
              </a:rPr>
              <a:t>spernit</a:t>
            </a:r>
            <a:r>
              <a:rPr lang="en-US" sz="2000" b="1" dirty="0">
                <a:solidFill>
                  <a:schemeClr val="bg2"/>
                </a:solidFill>
              </a:rPr>
              <a:t>, </a:t>
            </a:r>
            <a:r>
              <a:rPr lang="en-US" sz="2000" b="1" dirty="0" err="1">
                <a:solidFill>
                  <a:schemeClr val="bg2"/>
                </a:solidFill>
              </a:rPr>
              <a:t>repetit</a:t>
            </a:r>
            <a:r>
              <a:rPr lang="en-US" sz="2000" b="1" dirty="0">
                <a:solidFill>
                  <a:schemeClr val="bg2"/>
                </a:solidFill>
              </a:rPr>
              <a:t> </a:t>
            </a:r>
            <a:r>
              <a:rPr lang="en-US" sz="2000" b="1" dirty="0" err="1">
                <a:solidFill>
                  <a:schemeClr val="bg2"/>
                </a:solidFill>
              </a:rPr>
              <a:t>quod</a:t>
            </a:r>
            <a:r>
              <a:rPr lang="en-US" sz="2000" b="1" dirty="0">
                <a:solidFill>
                  <a:schemeClr val="bg2"/>
                </a:solidFill>
              </a:rPr>
              <a:t> </a:t>
            </a:r>
            <a:r>
              <a:rPr lang="en-US" sz="2000" b="1" dirty="0" err="1">
                <a:solidFill>
                  <a:schemeClr val="bg2"/>
                </a:solidFill>
              </a:rPr>
              <a:t>nuper</a:t>
            </a:r>
            <a:r>
              <a:rPr lang="en-US" sz="2000" b="1" dirty="0">
                <a:solidFill>
                  <a:schemeClr val="bg2"/>
                </a:solidFill>
              </a:rPr>
              <a:t> </a:t>
            </a:r>
            <a:r>
              <a:rPr lang="en-US" sz="2000" b="1" dirty="0" err="1">
                <a:solidFill>
                  <a:schemeClr val="bg2"/>
                </a:solidFill>
              </a:rPr>
              <a:t>omisit</a:t>
            </a:r>
            <a:r>
              <a:rPr lang="en-US" sz="2000" b="1" dirty="0">
                <a:solidFill>
                  <a:schemeClr val="bg2"/>
                </a:solidFill>
              </a:rPr>
              <a:t>,	</a:t>
            </a:r>
            <a:endParaRPr lang="en-US" sz="2000" dirty="0">
              <a:solidFill>
                <a:schemeClr val="bg2"/>
              </a:solidFill>
            </a:endParaRPr>
          </a:p>
          <a:p>
            <a:pPr marL="0" indent="0">
              <a:lnSpc>
                <a:spcPct val="120000"/>
              </a:lnSpc>
              <a:spcBef>
                <a:spcPts val="0"/>
              </a:spcBef>
              <a:spcAft>
                <a:spcPts val="0"/>
              </a:spcAft>
              <a:buNone/>
            </a:pPr>
            <a:r>
              <a:rPr lang="en-US" sz="2000" b="1" dirty="0" err="1">
                <a:solidFill>
                  <a:schemeClr val="bg2"/>
                </a:solidFill>
              </a:rPr>
              <a:t>aestuat</a:t>
            </a:r>
            <a:r>
              <a:rPr lang="en-US" sz="2000" b="1" dirty="0">
                <a:solidFill>
                  <a:schemeClr val="bg2"/>
                </a:solidFill>
              </a:rPr>
              <a:t> et vitae </a:t>
            </a:r>
            <a:r>
              <a:rPr lang="en-US" sz="2000" b="1" dirty="0" err="1">
                <a:solidFill>
                  <a:schemeClr val="bg2"/>
                </a:solidFill>
              </a:rPr>
              <a:t>disconvenit</a:t>
            </a:r>
            <a:r>
              <a:rPr lang="en-US" sz="2000" b="1" dirty="0">
                <a:solidFill>
                  <a:schemeClr val="bg2"/>
                </a:solidFill>
              </a:rPr>
              <a:t> </a:t>
            </a:r>
            <a:r>
              <a:rPr lang="en-US" sz="2000" b="1" dirty="0" err="1">
                <a:solidFill>
                  <a:schemeClr val="bg2"/>
                </a:solidFill>
              </a:rPr>
              <a:t>ordine</a:t>
            </a:r>
            <a:r>
              <a:rPr lang="en-US" sz="2000" b="1" dirty="0">
                <a:solidFill>
                  <a:schemeClr val="bg2"/>
                </a:solidFill>
              </a:rPr>
              <a:t> toto,	</a:t>
            </a:r>
            <a:endParaRPr lang="en-US" sz="2000" dirty="0">
              <a:solidFill>
                <a:schemeClr val="bg2"/>
              </a:solidFill>
            </a:endParaRPr>
          </a:p>
          <a:p>
            <a:pPr marL="0" indent="0">
              <a:lnSpc>
                <a:spcPct val="120000"/>
              </a:lnSpc>
              <a:spcBef>
                <a:spcPts val="0"/>
              </a:spcBef>
              <a:spcAft>
                <a:spcPts val="0"/>
              </a:spcAft>
              <a:buNone/>
            </a:pPr>
            <a:r>
              <a:rPr lang="en-US" sz="2000" b="1" dirty="0" err="1">
                <a:solidFill>
                  <a:schemeClr val="bg2"/>
                </a:solidFill>
              </a:rPr>
              <a:t>diruit</a:t>
            </a:r>
            <a:r>
              <a:rPr lang="en-US" sz="2000" b="1" dirty="0">
                <a:solidFill>
                  <a:schemeClr val="bg2"/>
                </a:solidFill>
              </a:rPr>
              <a:t>, </a:t>
            </a:r>
            <a:r>
              <a:rPr lang="en-US" sz="2000" b="1" dirty="0" err="1">
                <a:solidFill>
                  <a:schemeClr val="bg2"/>
                </a:solidFill>
              </a:rPr>
              <a:t>aedificat</a:t>
            </a:r>
            <a:r>
              <a:rPr lang="en-US" sz="2000" b="1" dirty="0">
                <a:solidFill>
                  <a:schemeClr val="bg2"/>
                </a:solidFill>
              </a:rPr>
              <a:t>, </a:t>
            </a:r>
            <a:r>
              <a:rPr lang="en-US" sz="2000" b="1" dirty="0" err="1">
                <a:solidFill>
                  <a:schemeClr val="bg2"/>
                </a:solidFill>
              </a:rPr>
              <a:t>mutat</a:t>
            </a:r>
            <a:r>
              <a:rPr lang="en-US" sz="2000" b="1" dirty="0">
                <a:solidFill>
                  <a:schemeClr val="bg2"/>
                </a:solidFill>
              </a:rPr>
              <a:t> quadrata </a:t>
            </a:r>
            <a:r>
              <a:rPr lang="en-US" sz="2000" b="1" dirty="0" err="1">
                <a:solidFill>
                  <a:schemeClr val="bg2"/>
                </a:solidFill>
              </a:rPr>
              <a:t>rotundis</a:t>
            </a:r>
            <a:r>
              <a:rPr lang="en-US" sz="2000" b="1" dirty="0">
                <a:solidFill>
                  <a:schemeClr val="bg2"/>
                </a:solidFill>
              </a:rPr>
              <a:t>?		</a:t>
            </a:r>
            <a:r>
              <a:rPr lang="en-US" sz="2000" dirty="0">
                <a:solidFill>
                  <a:schemeClr val="bg2"/>
                </a:solidFill>
              </a:rPr>
              <a:t>100</a:t>
            </a:r>
          </a:p>
          <a:p>
            <a:pPr marL="0" indent="0">
              <a:lnSpc>
                <a:spcPct val="120000"/>
              </a:lnSpc>
              <a:spcBef>
                <a:spcPts val="0"/>
              </a:spcBef>
              <a:spcAft>
                <a:spcPts val="0"/>
              </a:spcAft>
              <a:buNone/>
            </a:pPr>
            <a:r>
              <a:rPr lang="en-US" sz="2000" b="1" dirty="0" err="1">
                <a:solidFill>
                  <a:schemeClr val="bg2"/>
                </a:solidFill>
              </a:rPr>
              <a:t>insanire</a:t>
            </a:r>
            <a:r>
              <a:rPr lang="en-US" sz="2000" b="1" dirty="0">
                <a:solidFill>
                  <a:schemeClr val="bg2"/>
                </a:solidFill>
              </a:rPr>
              <a:t> </a:t>
            </a:r>
            <a:r>
              <a:rPr lang="en-US" sz="2000" b="1" dirty="0" err="1">
                <a:solidFill>
                  <a:schemeClr val="bg2"/>
                </a:solidFill>
              </a:rPr>
              <a:t>putas</a:t>
            </a:r>
            <a:r>
              <a:rPr lang="en-US" sz="2000" b="1" dirty="0">
                <a:solidFill>
                  <a:schemeClr val="bg2"/>
                </a:solidFill>
              </a:rPr>
              <a:t> </a:t>
            </a:r>
            <a:r>
              <a:rPr lang="en-US" sz="2000" b="1" dirty="0" err="1">
                <a:solidFill>
                  <a:schemeClr val="bg2"/>
                </a:solidFill>
              </a:rPr>
              <a:t>sollemnia</a:t>
            </a:r>
            <a:r>
              <a:rPr lang="en-US" sz="2000" b="1" dirty="0">
                <a:solidFill>
                  <a:schemeClr val="bg2"/>
                </a:solidFill>
              </a:rPr>
              <a:t> me </a:t>
            </a:r>
            <a:r>
              <a:rPr lang="en-US" sz="2000" b="1" dirty="0" err="1">
                <a:solidFill>
                  <a:schemeClr val="bg2"/>
                </a:solidFill>
              </a:rPr>
              <a:t>neque</a:t>
            </a:r>
            <a:r>
              <a:rPr lang="en-US" sz="2000" b="1" dirty="0">
                <a:solidFill>
                  <a:schemeClr val="bg2"/>
                </a:solidFill>
              </a:rPr>
              <a:t> rides	</a:t>
            </a:r>
            <a:endParaRPr lang="en-US" sz="2000" dirty="0">
              <a:solidFill>
                <a:schemeClr val="bg2"/>
              </a:solidFill>
            </a:endParaRPr>
          </a:p>
          <a:p>
            <a:pPr marL="0" indent="0">
              <a:lnSpc>
                <a:spcPct val="120000"/>
              </a:lnSpc>
              <a:spcBef>
                <a:spcPts val="0"/>
              </a:spcBef>
              <a:spcAft>
                <a:spcPts val="0"/>
              </a:spcAft>
              <a:buNone/>
            </a:pPr>
            <a:r>
              <a:rPr lang="en-US" sz="2000" b="1" dirty="0" err="1">
                <a:solidFill>
                  <a:schemeClr val="bg2"/>
                </a:solidFill>
              </a:rPr>
              <a:t>nec</a:t>
            </a:r>
            <a:r>
              <a:rPr lang="en-US" sz="2000" b="1" dirty="0">
                <a:solidFill>
                  <a:schemeClr val="bg2"/>
                </a:solidFill>
              </a:rPr>
              <a:t> medici </a:t>
            </a:r>
            <a:r>
              <a:rPr lang="en-US" sz="2000" b="1" dirty="0" err="1">
                <a:solidFill>
                  <a:schemeClr val="bg2"/>
                </a:solidFill>
              </a:rPr>
              <a:t>credis</a:t>
            </a:r>
            <a:r>
              <a:rPr lang="en-US" sz="2000" b="1" dirty="0">
                <a:solidFill>
                  <a:schemeClr val="bg2"/>
                </a:solidFill>
              </a:rPr>
              <a:t> </a:t>
            </a:r>
            <a:r>
              <a:rPr lang="en-US" sz="2000" b="1" dirty="0" err="1">
                <a:solidFill>
                  <a:schemeClr val="bg2"/>
                </a:solidFill>
              </a:rPr>
              <a:t>nec</a:t>
            </a:r>
            <a:r>
              <a:rPr lang="en-US" sz="2000" b="1" dirty="0">
                <a:solidFill>
                  <a:schemeClr val="bg2"/>
                </a:solidFill>
              </a:rPr>
              <a:t> </a:t>
            </a:r>
            <a:r>
              <a:rPr lang="en-US" sz="2000" b="1" dirty="0" err="1">
                <a:solidFill>
                  <a:schemeClr val="bg2"/>
                </a:solidFill>
              </a:rPr>
              <a:t>curatoris</a:t>
            </a:r>
            <a:r>
              <a:rPr lang="en-US" sz="2000" b="1" dirty="0">
                <a:solidFill>
                  <a:schemeClr val="bg2"/>
                </a:solidFill>
              </a:rPr>
              <a:t> </a:t>
            </a:r>
            <a:r>
              <a:rPr lang="en-US" sz="2000" b="1" dirty="0" err="1">
                <a:solidFill>
                  <a:schemeClr val="bg2"/>
                </a:solidFill>
              </a:rPr>
              <a:t>egere</a:t>
            </a:r>
            <a:r>
              <a:rPr lang="en-US" sz="2000" b="1" dirty="0">
                <a:solidFill>
                  <a:schemeClr val="bg2"/>
                </a:solidFill>
              </a:rPr>
              <a:t>	</a:t>
            </a:r>
            <a:endParaRPr lang="en-US" sz="2000" dirty="0">
              <a:solidFill>
                <a:schemeClr val="bg2"/>
              </a:solidFill>
            </a:endParaRPr>
          </a:p>
          <a:p>
            <a:pPr marL="0" indent="0">
              <a:lnSpc>
                <a:spcPct val="120000"/>
              </a:lnSpc>
              <a:spcBef>
                <a:spcPts val="0"/>
              </a:spcBef>
              <a:spcAft>
                <a:spcPts val="0"/>
              </a:spcAft>
              <a:buNone/>
            </a:pPr>
            <a:r>
              <a:rPr lang="en-US" sz="2000" b="1" dirty="0">
                <a:solidFill>
                  <a:schemeClr val="bg2"/>
                </a:solidFill>
              </a:rPr>
              <a:t>a </a:t>
            </a:r>
            <a:r>
              <a:rPr lang="en-US" sz="2000" b="1" dirty="0" err="1">
                <a:solidFill>
                  <a:schemeClr val="bg2"/>
                </a:solidFill>
              </a:rPr>
              <a:t>praetore</a:t>
            </a:r>
            <a:r>
              <a:rPr lang="en-US" sz="2000" b="1" dirty="0">
                <a:solidFill>
                  <a:schemeClr val="bg2"/>
                </a:solidFill>
              </a:rPr>
              <a:t> </a:t>
            </a:r>
            <a:r>
              <a:rPr lang="en-US" sz="2000" b="1" dirty="0" err="1">
                <a:solidFill>
                  <a:schemeClr val="bg2"/>
                </a:solidFill>
              </a:rPr>
              <a:t>dati</a:t>
            </a:r>
            <a:r>
              <a:rPr lang="en-US" sz="2000" dirty="0">
                <a:solidFill>
                  <a:schemeClr val="bg2"/>
                </a:solidFill>
              </a:rPr>
              <a:t>, rerum tutela </a:t>
            </a:r>
            <a:r>
              <a:rPr lang="en-US" sz="2000" dirty="0" err="1">
                <a:solidFill>
                  <a:schemeClr val="bg2"/>
                </a:solidFill>
              </a:rPr>
              <a:t>mearum</a:t>
            </a:r>
            <a:r>
              <a:rPr lang="en-US" sz="2000" dirty="0">
                <a:solidFill>
                  <a:schemeClr val="bg2"/>
                </a:solidFill>
              </a:rPr>
              <a:t>	</a:t>
            </a:r>
          </a:p>
          <a:p>
            <a:pPr marL="0" indent="0">
              <a:lnSpc>
                <a:spcPct val="120000"/>
              </a:lnSpc>
              <a:spcBef>
                <a:spcPts val="0"/>
              </a:spcBef>
              <a:spcAft>
                <a:spcPts val="0"/>
              </a:spcAft>
              <a:buNone/>
            </a:pPr>
            <a:r>
              <a:rPr lang="en-US" sz="2000" dirty="0">
                <a:solidFill>
                  <a:schemeClr val="bg2"/>
                </a:solidFill>
              </a:rPr>
              <a:t>cum sis et </a:t>
            </a:r>
            <a:r>
              <a:rPr lang="en-US" sz="2000" dirty="0" err="1">
                <a:solidFill>
                  <a:schemeClr val="bg2"/>
                </a:solidFill>
              </a:rPr>
              <a:t>prave</a:t>
            </a:r>
            <a:r>
              <a:rPr lang="en-US" sz="2000" dirty="0">
                <a:solidFill>
                  <a:schemeClr val="bg2"/>
                </a:solidFill>
              </a:rPr>
              <a:t> </a:t>
            </a:r>
            <a:r>
              <a:rPr lang="en-US" sz="2000" dirty="0" err="1">
                <a:solidFill>
                  <a:schemeClr val="bg2"/>
                </a:solidFill>
              </a:rPr>
              <a:t>sectum</a:t>
            </a:r>
            <a:r>
              <a:rPr lang="en-US" sz="2000" dirty="0">
                <a:solidFill>
                  <a:schemeClr val="bg2"/>
                </a:solidFill>
              </a:rPr>
              <a:t> </a:t>
            </a:r>
            <a:r>
              <a:rPr lang="en-US" sz="2000" dirty="0" err="1">
                <a:solidFill>
                  <a:schemeClr val="bg2"/>
                </a:solidFill>
              </a:rPr>
              <a:t>stomacheris</a:t>
            </a:r>
            <a:r>
              <a:rPr lang="en-US" sz="2000" dirty="0">
                <a:solidFill>
                  <a:schemeClr val="bg2"/>
                </a:solidFill>
              </a:rPr>
              <a:t> </a:t>
            </a:r>
            <a:r>
              <a:rPr lang="en-US" sz="2000" dirty="0" err="1">
                <a:solidFill>
                  <a:schemeClr val="bg2"/>
                </a:solidFill>
              </a:rPr>
              <a:t>ob</a:t>
            </a:r>
            <a:r>
              <a:rPr lang="en-US" sz="2000" dirty="0">
                <a:solidFill>
                  <a:schemeClr val="bg2"/>
                </a:solidFill>
              </a:rPr>
              <a:t> </a:t>
            </a:r>
            <a:r>
              <a:rPr lang="en-US" sz="2000" dirty="0" err="1">
                <a:solidFill>
                  <a:schemeClr val="bg2"/>
                </a:solidFill>
              </a:rPr>
              <a:t>unguem</a:t>
            </a:r>
            <a:r>
              <a:rPr lang="en-US" sz="2000" dirty="0">
                <a:solidFill>
                  <a:schemeClr val="bg2"/>
                </a:solidFill>
              </a:rPr>
              <a:t>	</a:t>
            </a:r>
          </a:p>
          <a:p>
            <a:pPr marL="0" indent="0">
              <a:lnSpc>
                <a:spcPct val="120000"/>
              </a:lnSpc>
              <a:spcBef>
                <a:spcPts val="0"/>
              </a:spcBef>
              <a:spcAft>
                <a:spcPts val="0"/>
              </a:spcAft>
              <a:buNone/>
            </a:pPr>
            <a:r>
              <a:rPr lang="en-US" sz="2000" dirty="0">
                <a:solidFill>
                  <a:schemeClr val="bg2"/>
                </a:solidFill>
              </a:rPr>
              <a:t>de </a:t>
            </a:r>
            <a:r>
              <a:rPr lang="en-US" sz="2000" dirty="0" err="1">
                <a:solidFill>
                  <a:schemeClr val="bg2"/>
                </a:solidFill>
              </a:rPr>
              <a:t>te</a:t>
            </a:r>
            <a:r>
              <a:rPr lang="en-US" sz="2000" dirty="0">
                <a:solidFill>
                  <a:schemeClr val="bg2"/>
                </a:solidFill>
              </a:rPr>
              <a:t> </a:t>
            </a:r>
            <a:r>
              <a:rPr lang="en-US" sz="2000" dirty="0" err="1">
                <a:solidFill>
                  <a:schemeClr val="bg2"/>
                </a:solidFill>
              </a:rPr>
              <a:t>pendentis</a:t>
            </a:r>
            <a:r>
              <a:rPr lang="en-US" sz="2000" dirty="0">
                <a:solidFill>
                  <a:schemeClr val="bg2"/>
                </a:solidFill>
              </a:rPr>
              <a:t>, </a:t>
            </a:r>
            <a:r>
              <a:rPr lang="en-US" sz="2000" dirty="0" err="1">
                <a:solidFill>
                  <a:schemeClr val="bg2"/>
                </a:solidFill>
              </a:rPr>
              <a:t>te</a:t>
            </a:r>
            <a:r>
              <a:rPr lang="en-US" sz="2000" dirty="0">
                <a:solidFill>
                  <a:schemeClr val="bg2"/>
                </a:solidFill>
              </a:rPr>
              <a:t> </a:t>
            </a:r>
            <a:r>
              <a:rPr lang="en-US" sz="2000" dirty="0" err="1">
                <a:solidFill>
                  <a:schemeClr val="bg2"/>
                </a:solidFill>
              </a:rPr>
              <a:t>respicientis</a:t>
            </a:r>
            <a:r>
              <a:rPr lang="en-US" sz="2000" dirty="0">
                <a:solidFill>
                  <a:schemeClr val="bg2"/>
                </a:solidFill>
              </a:rPr>
              <a:t> amici.				105</a:t>
            </a:r>
          </a:p>
          <a:p>
            <a:pPr marL="0" indent="0">
              <a:lnSpc>
                <a:spcPct val="120000"/>
              </a:lnSpc>
              <a:spcBef>
                <a:spcPts val="0"/>
              </a:spcBef>
              <a:spcAft>
                <a:spcPts val="0"/>
              </a:spcAft>
              <a:buNone/>
            </a:pPr>
            <a:r>
              <a:rPr lang="en-US" sz="2000" dirty="0">
                <a:solidFill>
                  <a:schemeClr val="bg2"/>
                </a:solidFill>
              </a:rPr>
              <a:t>ad </a:t>
            </a:r>
            <a:r>
              <a:rPr lang="en-US" sz="2000" dirty="0" err="1">
                <a:solidFill>
                  <a:schemeClr val="bg2"/>
                </a:solidFill>
              </a:rPr>
              <a:t>summam</a:t>
            </a:r>
            <a:r>
              <a:rPr lang="en-US" sz="2000" dirty="0">
                <a:solidFill>
                  <a:schemeClr val="bg2"/>
                </a:solidFill>
              </a:rPr>
              <a:t>: sapiens uno minor </a:t>
            </a:r>
            <a:r>
              <a:rPr lang="en-US" sz="2000" dirty="0" err="1">
                <a:solidFill>
                  <a:schemeClr val="bg2"/>
                </a:solidFill>
              </a:rPr>
              <a:t>est</a:t>
            </a:r>
            <a:r>
              <a:rPr lang="en-US" sz="2000" dirty="0">
                <a:solidFill>
                  <a:schemeClr val="bg2"/>
                </a:solidFill>
              </a:rPr>
              <a:t> </a:t>
            </a:r>
            <a:r>
              <a:rPr lang="en-US" sz="2000" dirty="0" err="1">
                <a:solidFill>
                  <a:schemeClr val="bg2"/>
                </a:solidFill>
              </a:rPr>
              <a:t>Iove</a:t>
            </a:r>
            <a:r>
              <a:rPr lang="en-US" sz="2000" dirty="0">
                <a:solidFill>
                  <a:schemeClr val="bg2"/>
                </a:solidFill>
              </a:rPr>
              <a:t>, dives,	</a:t>
            </a:r>
          </a:p>
          <a:p>
            <a:pPr marL="0" indent="0">
              <a:lnSpc>
                <a:spcPct val="120000"/>
              </a:lnSpc>
              <a:spcBef>
                <a:spcPts val="0"/>
              </a:spcBef>
              <a:spcAft>
                <a:spcPts val="0"/>
              </a:spcAft>
              <a:buNone/>
            </a:pPr>
            <a:r>
              <a:rPr lang="en-US" sz="2000" dirty="0">
                <a:solidFill>
                  <a:schemeClr val="bg2"/>
                </a:solidFill>
              </a:rPr>
              <a:t>liber, </a:t>
            </a:r>
            <a:r>
              <a:rPr lang="en-US" sz="2000" dirty="0" err="1">
                <a:solidFill>
                  <a:schemeClr val="bg2"/>
                </a:solidFill>
              </a:rPr>
              <a:t>honoratus</a:t>
            </a:r>
            <a:r>
              <a:rPr lang="en-US" sz="2000" dirty="0">
                <a:solidFill>
                  <a:schemeClr val="bg2"/>
                </a:solidFill>
              </a:rPr>
              <a:t>, </a:t>
            </a:r>
            <a:r>
              <a:rPr lang="en-US" sz="2000" dirty="0" err="1">
                <a:solidFill>
                  <a:schemeClr val="bg2"/>
                </a:solidFill>
              </a:rPr>
              <a:t>pulcher</a:t>
            </a:r>
            <a:r>
              <a:rPr lang="en-US" sz="2000" dirty="0">
                <a:solidFill>
                  <a:schemeClr val="bg2"/>
                </a:solidFill>
              </a:rPr>
              <a:t>, rex </a:t>
            </a:r>
            <a:r>
              <a:rPr lang="en-US" sz="2000" dirty="0" err="1">
                <a:solidFill>
                  <a:schemeClr val="bg2"/>
                </a:solidFill>
              </a:rPr>
              <a:t>denique</a:t>
            </a:r>
            <a:r>
              <a:rPr lang="en-US" sz="2000" dirty="0">
                <a:solidFill>
                  <a:schemeClr val="bg2"/>
                </a:solidFill>
              </a:rPr>
              <a:t> </a:t>
            </a:r>
            <a:r>
              <a:rPr lang="en-US" sz="2000" dirty="0" err="1">
                <a:solidFill>
                  <a:schemeClr val="bg2"/>
                </a:solidFill>
              </a:rPr>
              <a:t>regum</a:t>
            </a:r>
            <a:r>
              <a:rPr lang="en-US" sz="2000" dirty="0">
                <a:solidFill>
                  <a:schemeClr val="bg2"/>
                </a:solidFill>
              </a:rPr>
              <a:t>,	</a:t>
            </a:r>
          </a:p>
          <a:p>
            <a:pPr marL="0" indent="0">
              <a:lnSpc>
                <a:spcPct val="120000"/>
              </a:lnSpc>
              <a:spcBef>
                <a:spcPts val="0"/>
              </a:spcBef>
              <a:spcAft>
                <a:spcPts val="0"/>
              </a:spcAft>
              <a:buNone/>
            </a:pPr>
            <a:r>
              <a:rPr lang="en-US" sz="2000" dirty="0" err="1">
                <a:solidFill>
                  <a:schemeClr val="bg2"/>
                </a:solidFill>
              </a:rPr>
              <a:t>praecipue</a:t>
            </a:r>
            <a:r>
              <a:rPr lang="en-US" sz="2000" dirty="0">
                <a:solidFill>
                  <a:schemeClr val="bg2"/>
                </a:solidFill>
              </a:rPr>
              <a:t> </a:t>
            </a:r>
            <a:r>
              <a:rPr lang="en-US" sz="2000" dirty="0" err="1">
                <a:solidFill>
                  <a:schemeClr val="bg2"/>
                </a:solidFill>
              </a:rPr>
              <a:t>sanus</a:t>
            </a:r>
            <a:r>
              <a:rPr lang="en-US" sz="2000" dirty="0">
                <a:solidFill>
                  <a:schemeClr val="bg2"/>
                </a:solidFill>
              </a:rPr>
              <a:t>, nisi cum </a:t>
            </a:r>
            <a:r>
              <a:rPr lang="en-US" sz="2000" dirty="0" err="1">
                <a:solidFill>
                  <a:schemeClr val="bg2"/>
                </a:solidFill>
              </a:rPr>
              <a:t>pitvita</a:t>
            </a:r>
            <a:r>
              <a:rPr lang="en-US" sz="2000" dirty="0">
                <a:solidFill>
                  <a:schemeClr val="bg2"/>
                </a:solidFill>
              </a:rPr>
              <a:t> </a:t>
            </a:r>
            <a:r>
              <a:rPr lang="en-US" sz="2000" dirty="0" err="1">
                <a:solidFill>
                  <a:schemeClr val="bg2"/>
                </a:solidFill>
              </a:rPr>
              <a:t>molesta</a:t>
            </a:r>
            <a:r>
              <a:rPr lang="en-US" sz="2000" dirty="0">
                <a:solidFill>
                  <a:schemeClr val="bg2"/>
                </a:solidFill>
              </a:rPr>
              <a:t> est.</a:t>
            </a:r>
          </a:p>
          <a:p>
            <a:pPr marL="0" indent="0">
              <a:lnSpc>
                <a:spcPct val="120000"/>
              </a:lnSpc>
              <a:spcBef>
                <a:spcPts val="0"/>
              </a:spcBef>
              <a:spcAft>
                <a:spcPts val="0"/>
              </a:spcAft>
              <a:buNone/>
            </a:pPr>
            <a:r>
              <a:rPr lang="en-US" sz="2000" dirty="0">
                <a:solidFill>
                  <a:schemeClr val="bg2"/>
                </a:solidFill>
              </a:rPr>
              <a:t> </a:t>
            </a:r>
          </a:p>
          <a:p>
            <a:pPr marL="0" indent="0">
              <a:lnSpc>
                <a:spcPct val="120000"/>
              </a:lnSpc>
              <a:spcBef>
                <a:spcPts val="0"/>
              </a:spcBef>
              <a:spcAft>
                <a:spcPts val="0"/>
              </a:spcAft>
              <a:buNone/>
            </a:pPr>
            <a:r>
              <a:rPr lang="en-US" sz="2000" dirty="0">
                <a:solidFill>
                  <a:schemeClr val="bg2"/>
                </a:solidFill>
              </a:rPr>
              <a:t> </a:t>
            </a:r>
          </a:p>
          <a:p>
            <a:pPr marL="0" indent="0">
              <a:lnSpc>
                <a:spcPct val="120000"/>
              </a:lnSpc>
              <a:spcBef>
                <a:spcPts val="0"/>
              </a:spcBef>
              <a:spcAft>
                <a:spcPts val="0"/>
              </a:spcAft>
              <a:buNone/>
            </a:pPr>
            <a:r>
              <a:rPr lang="en-US" sz="2000" b="1" dirty="0">
                <a:solidFill>
                  <a:schemeClr val="bg2"/>
                </a:solidFill>
              </a:rPr>
              <a:t>‘How do you take it when my judgment is at odds with itself, disowning what it desired, eager to reclaim what it lately rejected, ebbing and flowing and clashing with the whole system of life, knocking down, building up, and changing square to round? You think I’m sick over the usual things and neither laugh nor believe I need a doctor or a guardian appointed by the praetor...’ </a:t>
            </a:r>
          </a:p>
          <a:p>
            <a:pPr marL="0" indent="0">
              <a:lnSpc>
                <a:spcPct val="120000"/>
              </a:lnSpc>
              <a:spcBef>
                <a:spcPts val="0"/>
              </a:spcBef>
              <a:spcAft>
                <a:spcPts val="0"/>
              </a:spcAft>
              <a:buNone/>
            </a:pPr>
            <a:r>
              <a:rPr lang="en-US" sz="2000" dirty="0">
                <a:solidFill>
                  <a:schemeClr val="bg2"/>
                </a:solidFill>
              </a:rPr>
              <a:t>(tr. Davie, altered)</a:t>
            </a:r>
          </a:p>
        </p:txBody>
      </p:sp>
    </p:spTree>
    <p:extLst>
      <p:ext uri="{BB962C8B-B14F-4D97-AF65-F5344CB8AC3E}">
        <p14:creationId xmlns:p14="http://schemas.microsoft.com/office/powerpoint/2010/main" val="378185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F37896-2A8C-224B-8FEE-F0D19323E37E}"/>
              </a:ext>
            </a:extLst>
          </p:cNvPr>
          <p:cNvSpPr>
            <a:spLocks noGrp="1"/>
          </p:cNvSpPr>
          <p:nvPr>
            <p:ph idx="1"/>
          </p:nvPr>
        </p:nvSpPr>
        <p:spPr>
          <a:xfrm>
            <a:off x="581192" y="754743"/>
            <a:ext cx="11029615" cy="5878287"/>
          </a:xfrm>
        </p:spPr>
        <p:txBody>
          <a:bodyPr>
            <a:normAutofit fontScale="92500" lnSpcReduction="10000"/>
          </a:bodyPr>
          <a:lstStyle/>
          <a:p>
            <a:pPr marL="0" indent="0">
              <a:lnSpc>
                <a:spcPct val="120000"/>
              </a:lnSpc>
              <a:spcBef>
                <a:spcPts val="0"/>
              </a:spcBef>
              <a:spcAft>
                <a:spcPts val="0"/>
              </a:spcAft>
              <a:buNone/>
            </a:pPr>
            <a:r>
              <a:rPr lang="en-US" sz="2000" b="1" i="1" dirty="0">
                <a:solidFill>
                  <a:schemeClr val="bg2"/>
                </a:solidFill>
              </a:rPr>
              <a:t>Epist</a:t>
            </a:r>
            <a:r>
              <a:rPr lang="en-US" sz="2000" b="1" dirty="0">
                <a:solidFill>
                  <a:schemeClr val="bg2"/>
                </a:solidFill>
              </a:rPr>
              <a:t>. 1.1.42-8 </a:t>
            </a:r>
          </a:p>
          <a:p>
            <a:pPr marL="0" indent="0">
              <a:lnSpc>
                <a:spcPct val="120000"/>
              </a:lnSpc>
              <a:spcBef>
                <a:spcPts val="0"/>
              </a:spcBef>
              <a:spcAft>
                <a:spcPts val="0"/>
              </a:spcAft>
              <a:buNone/>
            </a:pPr>
            <a:endParaRPr lang="en-US" sz="2000" dirty="0">
              <a:solidFill>
                <a:schemeClr val="bg2"/>
              </a:solidFill>
            </a:endParaRPr>
          </a:p>
          <a:p>
            <a:pPr marL="0" indent="0">
              <a:lnSpc>
                <a:spcPct val="120000"/>
              </a:lnSpc>
              <a:spcBef>
                <a:spcPts val="0"/>
              </a:spcBef>
              <a:spcAft>
                <a:spcPts val="0"/>
              </a:spcAft>
              <a:buNone/>
            </a:pPr>
            <a:r>
              <a:rPr lang="en-US" sz="2000" dirty="0">
                <a:solidFill>
                  <a:schemeClr val="bg2"/>
                </a:solidFill>
              </a:rPr>
              <a:t>(</a:t>
            </a:r>
            <a:r>
              <a:rPr lang="en-US" sz="2000" u="sng" dirty="0" err="1">
                <a:solidFill>
                  <a:schemeClr val="bg2"/>
                </a:solidFill>
              </a:rPr>
              <a:t>edd</a:t>
            </a:r>
            <a:r>
              <a:rPr lang="en-US" sz="2000" dirty="0">
                <a:solidFill>
                  <a:schemeClr val="bg2"/>
                </a:solidFill>
              </a:rPr>
              <a:t>.)	vides, </a:t>
            </a:r>
            <a:r>
              <a:rPr lang="en-US" sz="2000" dirty="0" err="1">
                <a:solidFill>
                  <a:schemeClr val="bg2"/>
                </a:solidFill>
              </a:rPr>
              <a:t>quae</a:t>
            </a:r>
            <a:r>
              <a:rPr lang="en-US" sz="2000" dirty="0">
                <a:solidFill>
                  <a:schemeClr val="bg2"/>
                </a:solidFill>
              </a:rPr>
              <a:t> maxima </a:t>
            </a:r>
            <a:r>
              <a:rPr lang="en-US" sz="2000" dirty="0" err="1">
                <a:solidFill>
                  <a:schemeClr val="bg2"/>
                </a:solidFill>
              </a:rPr>
              <a:t>credis</a:t>
            </a:r>
            <a:r>
              <a:rPr lang="en-US" sz="2000" dirty="0">
                <a:solidFill>
                  <a:schemeClr val="bg2"/>
                </a:solidFill>
              </a:rPr>
              <a:t>	</a:t>
            </a:r>
          </a:p>
          <a:p>
            <a:pPr marL="0" indent="0">
              <a:lnSpc>
                <a:spcPct val="120000"/>
              </a:lnSpc>
              <a:spcBef>
                <a:spcPts val="0"/>
              </a:spcBef>
              <a:spcAft>
                <a:spcPts val="0"/>
              </a:spcAft>
              <a:buNone/>
            </a:pPr>
            <a:r>
              <a:rPr lang="en-US" sz="2000" dirty="0" err="1">
                <a:solidFill>
                  <a:schemeClr val="bg2"/>
                </a:solidFill>
              </a:rPr>
              <a:t>esse</a:t>
            </a:r>
            <a:r>
              <a:rPr lang="en-US" sz="2000" dirty="0">
                <a:solidFill>
                  <a:schemeClr val="bg2"/>
                </a:solidFill>
              </a:rPr>
              <a:t> mala, </a:t>
            </a:r>
            <a:r>
              <a:rPr lang="en-US" sz="2000" dirty="0" err="1">
                <a:solidFill>
                  <a:schemeClr val="bg2"/>
                </a:solidFill>
              </a:rPr>
              <a:t>exiguum</a:t>
            </a:r>
            <a:r>
              <a:rPr lang="en-US" sz="2000" dirty="0">
                <a:solidFill>
                  <a:schemeClr val="bg2"/>
                </a:solidFill>
              </a:rPr>
              <a:t> </a:t>
            </a:r>
            <a:r>
              <a:rPr lang="en-US" sz="2000" dirty="0" err="1">
                <a:solidFill>
                  <a:schemeClr val="bg2"/>
                </a:solidFill>
              </a:rPr>
              <a:t>censum</a:t>
            </a:r>
            <a:r>
              <a:rPr lang="en-US" sz="2000" dirty="0">
                <a:solidFill>
                  <a:schemeClr val="bg2"/>
                </a:solidFill>
              </a:rPr>
              <a:t> </a:t>
            </a:r>
            <a:r>
              <a:rPr lang="en-US" sz="2000" dirty="0" err="1">
                <a:solidFill>
                  <a:schemeClr val="bg2"/>
                </a:solidFill>
              </a:rPr>
              <a:t>turpemque</a:t>
            </a:r>
            <a:r>
              <a:rPr lang="en-US" sz="2000" dirty="0">
                <a:solidFill>
                  <a:schemeClr val="bg2"/>
                </a:solidFill>
              </a:rPr>
              <a:t> </a:t>
            </a:r>
            <a:r>
              <a:rPr lang="en-US" sz="2000" dirty="0" err="1">
                <a:solidFill>
                  <a:schemeClr val="bg2"/>
                </a:solidFill>
              </a:rPr>
              <a:t>repulsam</a:t>
            </a:r>
            <a:r>
              <a:rPr lang="en-US" sz="2000" dirty="0">
                <a:solidFill>
                  <a:schemeClr val="bg2"/>
                </a:solidFill>
              </a:rPr>
              <a:t>,	</a:t>
            </a:r>
          </a:p>
          <a:p>
            <a:pPr marL="0" indent="0">
              <a:lnSpc>
                <a:spcPct val="120000"/>
              </a:lnSpc>
              <a:spcBef>
                <a:spcPts val="0"/>
              </a:spcBef>
              <a:spcAft>
                <a:spcPts val="0"/>
              </a:spcAft>
              <a:buNone/>
            </a:pPr>
            <a:r>
              <a:rPr lang="en-US" sz="2000" dirty="0" err="1">
                <a:solidFill>
                  <a:schemeClr val="bg2"/>
                </a:solidFill>
              </a:rPr>
              <a:t>quanto</a:t>
            </a:r>
            <a:r>
              <a:rPr lang="en-US" sz="2000" dirty="0">
                <a:solidFill>
                  <a:schemeClr val="bg2"/>
                </a:solidFill>
              </a:rPr>
              <a:t> </a:t>
            </a:r>
            <a:r>
              <a:rPr lang="en-US" sz="2000" dirty="0" err="1">
                <a:solidFill>
                  <a:schemeClr val="bg2"/>
                </a:solidFill>
              </a:rPr>
              <a:t>devites</a:t>
            </a:r>
            <a:r>
              <a:rPr lang="en-US" sz="2000" dirty="0">
                <a:solidFill>
                  <a:schemeClr val="bg2"/>
                </a:solidFill>
              </a:rPr>
              <a:t> animi </a:t>
            </a:r>
            <a:r>
              <a:rPr lang="en-US" sz="2000" dirty="0" err="1">
                <a:solidFill>
                  <a:schemeClr val="bg2"/>
                </a:solidFill>
              </a:rPr>
              <a:t>capitisque</a:t>
            </a:r>
            <a:r>
              <a:rPr lang="en-US" sz="2000" dirty="0">
                <a:solidFill>
                  <a:schemeClr val="bg2"/>
                </a:solidFill>
              </a:rPr>
              <a:t> </a:t>
            </a:r>
            <a:r>
              <a:rPr lang="en-US" sz="2000" dirty="0" err="1">
                <a:solidFill>
                  <a:schemeClr val="bg2"/>
                </a:solidFill>
              </a:rPr>
              <a:t>labore</a:t>
            </a:r>
            <a:r>
              <a:rPr lang="en-US" sz="2000" dirty="0">
                <a:solidFill>
                  <a:schemeClr val="bg2"/>
                </a:solidFill>
              </a:rPr>
              <a:t>:	</a:t>
            </a:r>
          </a:p>
          <a:p>
            <a:pPr marL="0" indent="0">
              <a:lnSpc>
                <a:spcPct val="120000"/>
              </a:lnSpc>
              <a:spcBef>
                <a:spcPts val="0"/>
              </a:spcBef>
              <a:spcAft>
                <a:spcPts val="0"/>
              </a:spcAft>
              <a:buNone/>
            </a:pPr>
            <a:r>
              <a:rPr lang="en-US" sz="2000" dirty="0" err="1">
                <a:solidFill>
                  <a:schemeClr val="bg2"/>
                </a:solidFill>
              </a:rPr>
              <a:t>inpiger</a:t>
            </a:r>
            <a:r>
              <a:rPr lang="en-US" sz="2000" dirty="0">
                <a:solidFill>
                  <a:schemeClr val="bg2"/>
                </a:solidFill>
              </a:rPr>
              <a:t> </a:t>
            </a:r>
            <a:r>
              <a:rPr lang="en-US" sz="2000" dirty="0" err="1">
                <a:solidFill>
                  <a:schemeClr val="bg2"/>
                </a:solidFill>
              </a:rPr>
              <a:t>extremos</a:t>
            </a:r>
            <a:r>
              <a:rPr lang="en-US" sz="2000" dirty="0">
                <a:solidFill>
                  <a:schemeClr val="bg2"/>
                </a:solidFill>
              </a:rPr>
              <a:t> </a:t>
            </a:r>
            <a:r>
              <a:rPr lang="en-US" sz="2000" dirty="0" err="1">
                <a:solidFill>
                  <a:schemeClr val="bg2"/>
                </a:solidFill>
              </a:rPr>
              <a:t>curris</a:t>
            </a:r>
            <a:r>
              <a:rPr lang="en-US" sz="2000" dirty="0">
                <a:solidFill>
                  <a:schemeClr val="bg2"/>
                </a:solidFill>
              </a:rPr>
              <a:t> </a:t>
            </a:r>
            <a:r>
              <a:rPr lang="en-US" sz="2000" dirty="0" err="1">
                <a:solidFill>
                  <a:schemeClr val="bg2"/>
                </a:solidFill>
              </a:rPr>
              <a:t>mercator</a:t>
            </a:r>
            <a:r>
              <a:rPr lang="en-US" sz="2000" dirty="0">
                <a:solidFill>
                  <a:schemeClr val="bg2"/>
                </a:solidFill>
              </a:rPr>
              <a:t> ad </a:t>
            </a:r>
            <a:r>
              <a:rPr lang="en-US" sz="2000" dirty="0" err="1">
                <a:solidFill>
                  <a:schemeClr val="bg2"/>
                </a:solidFill>
              </a:rPr>
              <a:t>Indos</a:t>
            </a:r>
            <a:r>
              <a:rPr lang="en-US" sz="2000" dirty="0">
                <a:solidFill>
                  <a:schemeClr val="bg2"/>
                </a:solidFill>
              </a:rPr>
              <a:t>,			45</a:t>
            </a:r>
          </a:p>
          <a:p>
            <a:pPr marL="0" indent="0">
              <a:lnSpc>
                <a:spcPct val="120000"/>
              </a:lnSpc>
              <a:spcBef>
                <a:spcPts val="0"/>
              </a:spcBef>
              <a:spcAft>
                <a:spcPts val="0"/>
              </a:spcAft>
              <a:buNone/>
            </a:pPr>
            <a:r>
              <a:rPr lang="en-US" sz="2000" dirty="0">
                <a:solidFill>
                  <a:schemeClr val="bg2"/>
                </a:solidFill>
              </a:rPr>
              <a:t>per mare </a:t>
            </a:r>
            <a:r>
              <a:rPr lang="en-US" sz="2000" dirty="0" err="1">
                <a:solidFill>
                  <a:schemeClr val="bg2"/>
                </a:solidFill>
              </a:rPr>
              <a:t>pauperiem</a:t>
            </a:r>
            <a:r>
              <a:rPr lang="en-US" sz="2000" dirty="0">
                <a:solidFill>
                  <a:schemeClr val="bg2"/>
                </a:solidFill>
              </a:rPr>
              <a:t> </a:t>
            </a:r>
            <a:r>
              <a:rPr lang="en-US" sz="2000" dirty="0" err="1">
                <a:solidFill>
                  <a:schemeClr val="bg2"/>
                </a:solidFill>
              </a:rPr>
              <a:t>fugiens</a:t>
            </a:r>
            <a:r>
              <a:rPr lang="en-US" sz="2000" dirty="0">
                <a:solidFill>
                  <a:schemeClr val="bg2"/>
                </a:solidFill>
              </a:rPr>
              <a:t>, per </a:t>
            </a:r>
            <a:r>
              <a:rPr lang="en-US" sz="2000" dirty="0" err="1">
                <a:solidFill>
                  <a:schemeClr val="bg2"/>
                </a:solidFill>
              </a:rPr>
              <a:t>saxa</a:t>
            </a:r>
            <a:r>
              <a:rPr lang="en-US" sz="2000" dirty="0">
                <a:solidFill>
                  <a:schemeClr val="bg2"/>
                </a:solidFill>
              </a:rPr>
              <a:t>, per ignis:	</a:t>
            </a:r>
          </a:p>
          <a:p>
            <a:pPr marL="0" indent="0">
              <a:lnSpc>
                <a:spcPct val="120000"/>
              </a:lnSpc>
              <a:spcBef>
                <a:spcPts val="0"/>
              </a:spcBef>
              <a:spcAft>
                <a:spcPts val="0"/>
              </a:spcAft>
              <a:buNone/>
            </a:pPr>
            <a:r>
              <a:rPr lang="en-US" sz="2000" b="1" i="1" dirty="0">
                <a:solidFill>
                  <a:schemeClr val="bg2"/>
                </a:solidFill>
              </a:rPr>
              <a:t>ne cures </a:t>
            </a:r>
            <a:r>
              <a:rPr lang="en-US" sz="2000" b="1" i="1" dirty="0" err="1">
                <a:solidFill>
                  <a:schemeClr val="bg2"/>
                </a:solidFill>
              </a:rPr>
              <a:t>ea</a:t>
            </a:r>
            <a:r>
              <a:rPr lang="en-US" sz="2000" b="1" i="1" dirty="0">
                <a:solidFill>
                  <a:schemeClr val="bg2"/>
                </a:solidFill>
              </a:rPr>
              <a:t> </a:t>
            </a:r>
            <a:r>
              <a:rPr lang="en-US" sz="2000" b="1" i="1" dirty="0" err="1">
                <a:solidFill>
                  <a:schemeClr val="bg2"/>
                </a:solidFill>
              </a:rPr>
              <a:t>quae</a:t>
            </a:r>
            <a:r>
              <a:rPr lang="en-US" sz="2000" b="1" i="1" dirty="0">
                <a:solidFill>
                  <a:schemeClr val="bg2"/>
                </a:solidFill>
              </a:rPr>
              <a:t> </a:t>
            </a:r>
            <a:r>
              <a:rPr lang="en-US" sz="2000" b="1" i="1" dirty="0" err="1">
                <a:solidFill>
                  <a:schemeClr val="bg2"/>
                </a:solidFill>
              </a:rPr>
              <a:t>stulte</a:t>
            </a:r>
            <a:r>
              <a:rPr lang="en-US" sz="2000" b="1" i="1" dirty="0">
                <a:solidFill>
                  <a:schemeClr val="bg2"/>
                </a:solidFill>
              </a:rPr>
              <a:t> </a:t>
            </a:r>
            <a:r>
              <a:rPr lang="en-US" sz="2000" b="1" i="1" dirty="0" err="1">
                <a:solidFill>
                  <a:schemeClr val="bg2"/>
                </a:solidFill>
              </a:rPr>
              <a:t>miraris</a:t>
            </a:r>
            <a:r>
              <a:rPr lang="en-US" sz="2000" b="1" i="1" dirty="0">
                <a:solidFill>
                  <a:schemeClr val="bg2"/>
                </a:solidFill>
              </a:rPr>
              <a:t> et </a:t>
            </a:r>
            <a:r>
              <a:rPr lang="en-US" sz="2000" b="1" i="1" dirty="0" err="1">
                <a:solidFill>
                  <a:schemeClr val="bg2"/>
                </a:solidFill>
              </a:rPr>
              <a:t>optas</a:t>
            </a:r>
            <a:r>
              <a:rPr lang="en-US" sz="2000" b="1" i="1" dirty="0">
                <a:solidFill>
                  <a:schemeClr val="bg2"/>
                </a:solidFill>
              </a:rPr>
              <a:t>,	</a:t>
            </a:r>
          </a:p>
          <a:p>
            <a:pPr marL="0" indent="0">
              <a:lnSpc>
                <a:spcPct val="120000"/>
              </a:lnSpc>
              <a:spcBef>
                <a:spcPts val="0"/>
              </a:spcBef>
              <a:spcAft>
                <a:spcPts val="0"/>
              </a:spcAft>
              <a:buNone/>
            </a:pPr>
            <a:r>
              <a:rPr lang="en-US" sz="2000" b="1" i="1" dirty="0" err="1">
                <a:solidFill>
                  <a:schemeClr val="bg2"/>
                </a:solidFill>
              </a:rPr>
              <a:t>discere</a:t>
            </a:r>
            <a:r>
              <a:rPr lang="en-US" sz="2000" b="1" i="1" dirty="0">
                <a:solidFill>
                  <a:schemeClr val="bg2"/>
                </a:solidFill>
              </a:rPr>
              <a:t> et </a:t>
            </a:r>
            <a:r>
              <a:rPr lang="en-US" sz="2000" b="1" i="1" dirty="0" err="1">
                <a:solidFill>
                  <a:schemeClr val="bg2"/>
                </a:solidFill>
              </a:rPr>
              <a:t>audire</a:t>
            </a:r>
            <a:r>
              <a:rPr lang="en-US" sz="2000" b="1" i="1" dirty="0">
                <a:solidFill>
                  <a:schemeClr val="bg2"/>
                </a:solidFill>
              </a:rPr>
              <a:t> et </a:t>
            </a:r>
            <a:r>
              <a:rPr lang="en-US" sz="2000" b="1" i="1" dirty="0" err="1">
                <a:solidFill>
                  <a:schemeClr val="bg2"/>
                </a:solidFill>
              </a:rPr>
              <a:t>meliori</a:t>
            </a:r>
            <a:r>
              <a:rPr lang="en-US" sz="2000" b="1" i="1" dirty="0">
                <a:solidFill>
                  <a:schemeClr val="bg2"/>
                </a:solidFill>
              </a:rPr>
              <a:t> credere non vis</a:t>
            </a:r>
            <a:r>
              <a:rPr lang="en-US" sz="2000" b="1" dirty="0">
                <a:solidFill>
                  <a:schemeClr val="bg2"/>
                </a:solidFill>
              </a:rPr>
              <a:t>?</a:t>
            </a:r>
          </a:p>
          <a:p>
            <a:pPr marL="0" indent="0">
              <a:lnSpc>
                <a:spcPct val="120000"/>
              </a:lnSpc>
              <a:spcBef>
                <a:spcPts val="0"/>
              </a:spcBef>
              <a:spcAft>
                <a:spcPts val="0"/>
              </a:spcAft>
              <a:buNone/>
            </a:pPr>
            <a:endParaRPr lang="en-US" sz="2000" dirty="0">
              <a:solidFill>
                <a:schemeClr val="bg2"/>
              </a:solidFill>
            </a:endParaRPr>
          </a:p>
          <a:p>
            <a:pPr marL="0" indent="0">
              <a:lnSpc>
                <a:spcPct val="120000"/>
              </a:lnSpc>
              <a:spcBef>
                <a:spcPts val="0"/>
              </a:spcBef>
              <a:spcAft>
                <a:spcPts val="0"/>
              </a:spcAft>
              <a:buNone/>
            </a:pPr>
            <a:r>
              <a:rPr lang="en-US" sz="2000" dirty="0">
                <a:solidFill>
                  <a:schemeClr val="bg2"/>
                </a:solidFill>
              </a:rPr>
              <a:t>(</a:t>
            </a:r>
            <a:r>
              <a:rPr lang="en-US" sz="2000" u="sng" dirty="0">
                <a:solidFill>
                  <a:schemeClr val="bg2"/>
                </a:solidFill>
              </a:rPr>
              <a:t>proposal</a:t>
            </a:r>
            <a:r>
              <a:rPr lang="en-US" sz="2000" dirty="0">
                <a:solidFill>
                  <a:schemeClr val="bg2"/>
                </a:solidFill>
              </a:rPr>
              <a:t>)	vides, </a:t>
            </a:r>
            <a:r>
              <a:rPr lang="en-US" sz="2000" dirty="0" err="1">
                <a:solidFill>
                  <a:schemeClr val="bg2"/>
                </a:solidFill>
              </a:rPr>
              <a:t>quae</a:t>
            </a:r>
            <a:r>
              <a:rPr lang="en-US" sz="2000" dirty="0">
                <a:solidFill>
                  <a:schemeClr val="bg2"/>
                </a:solidFill>
              </a:rPr>
              <a:t> maxima </a:t>
            </a:r>
            <a:r>
              <a:rPr lang="en-US" sz="2000" dirty="0" err="1">
                <a:solidFill>
                  <a:schemeClr val="bg2"/>
                </a:solidFill>
              </a:rPr>
              <a:t>credis</a:t>
            </a:r>
            <a:r>
              <a:rPr lang="en-US" sz="2000" dirty="0">
                <a:solidFill>
                  <a:schemeClr val="bg2"/>
                </a:solidFill>
              </a:rPr>
              <a:t>	</a:t>
            </a:r>
          </a:p>
          <a:p>
            <a:pPr marL="0" indent="0">
              <a:lnSpc>
                <a:spcPct val="120000"/>
              </a:lnSpc>
              <a:spcBef>
                <a:spcPts val="0"/>
              </a:spcBef>
              <a:spcAft>
                <a:spcPts val="0"/>
              </a:spcAft>
              <a:buNone/>
            </a:pPr>
            <a:r>
              <a:rPr lang="en-US" sz="2000" dirty="0" err="1">
                <a:solidFill>
                  <a:schemeClr val="bg2"/>
                </a:solidFill>
              </a:rPr>
              <a:t>esse</a:t>
            </a:r>
            <a:r>
              <a:rPr lang="en-US" sz="2000" dirty="0">
                <a:solidFill>
                  <a:schemeClr val="bg2"/>
                </a:solidFill>
              </a:rPr>
              <a:t> mala, </a:t>
            </a:r>
            <a:r>
              <a:rPr lang="en-US" sz="2000" dirty="0" err="1">
                <a:solidFill>
                  <a:schemeClr val="bg2"/>
                </a:solidFill>
              </a:rPr>
              <a:t>exiguum</a:t>
            </a:r>
            <a:r>
              <a:rPr lang="en-US" sz="2000" dirty="0">
                <a:solidFill>
                  <a:schemeClr val="bg2"/>
                </a:solidFill>
              </a:rPr>
              <a:t> </a:t>
            </a:r>
            <a:r>
              <a:rPr lang="en-US" sz="2000" dirty="0" err="1">
                <a:solidFill>
                  <a:schemeClr val="bg2"/>
                </a:solidFill>
              </a:rPr>
              <a:t>censum</a:t>
            </a:r>
            <a:r>
              <a:rPr lang="en-US" sz="2000" dirty="0">
                <a:solidFill>
                  <a:schemeClr val="bg2"/>
                </a:solidFill>
              </a:rPr>
              <a:t> </a:t>
            </a:r>
            <a:r>
              <a:rPr lang="en-US" sz="2000" dirty="0" err="1">
                <a:solidFill>
                  <a:schemeClr val="bg2"/>
                </a:solidFill>
              </a:rPr>
              <a:t>turpemque</a:t>
            </a:r>
            <a:r>
              <a:rPr lang="en-US" sz="2000" dirty="0">
                <a:solidFill>
                  <a:schemeClr val="bg2"/>
                </a:solidFill>
              </a:rPr>
              <a:t> </a:t>
            </a:r>
            <a:r>
              <a:rPr lang="en-US" sz="2000" dirty="0" err="1">
                <a:solidFill>
                  <a:schemeClr val="bg2"/>
                </a:solidFill>
              </a:rPr>
              <a:t>repulsam</a:t>
            </a:r>
            <a:r>
              <a:rPr lang="en-US" sz="2000" dirty="0">
                <a:solidFill>
                  <a:schemeClr val="bg2"/>
                </a:solidFill>
              </a:rPr>
              <a:t>,	</a:t>
            </a:r>
          </a:p>
          <a:p>
            <a:pPr marL="0" indent="0">
              <a:lnSpc>
                <a:spcPct val="120000"/>
              </a:lnSpc>
              <a:spcBef>
                <a:spcPts val="0"/>
              </a:spcBef>
              <a:spcAft>
                <a:spcPts val="0"/>
              </a:spcAft>
              <a:buNone/>
            </a:pPr>
            <a:r>
              <a:rPr lang="en-US" sz="2000" dirty="0" err="1">
                <a:solidFill>
                  <a:schemeClr val="bg2"/>
                </a:solidFill>
              </a:rPr>
              <a:t>quanto</a:t>
            </a:r>
            <a:r>
              <a:rPr lang="en-US" sz="2000" dirty="0">
                <a:solidFill>
                  <a:schemeClr val="bg2"/>
                </a:solidFill>
              </a:rPr>
              <a:t> </a:t>
            </a:r>
            <a:r>
              <a:rPr lang="en-US" sz="2000" dirty="0" err="1">
                <a:solidFill>
                  <a:schemeClr val="bg2"/>
                </a:solidFill>
              </a:rPr>
              <a:t>devites</a:t>
            </a:r>
            <a:r>
              <a:rPr lang="en-US" sz="2000" dirty="0">
                <a:solidFill>
                  <a:schemeClr val="bg2"/>
                </a:solidFill>
              </a:rPr>
              <a:t> animi </a:t>
            </a:r>
            <a:r>
              <a:rPr lang="en-US" sz="2000" dirty="0" err="1">
                <a:solidFill>
                  <a:schemeClr val="bg2"/>
                </a:solidFill>
              </a:rPr>
              <a:t>capitisque</a:t>
            </a:r>
            <a:r>
              <a:rPr lang="en-US" sz="2000" dirty="0">
                <a:solidFill>
                  <a:schemeClr val="bg2"/>
                </a:solidFill>
              </a:rPr>
              <a:t> </a:t>
            </a:r>
            <a:r>
              <a:rPr lang="en-US" sz="2000" dirty="0" err="1">
                <a:solidFill>
                  <a:schemeClr val="bg2"/>
                </a:solidFill>
              </a:rPr>
              <a:t>labore</a:t>
            </a:r>
            <a:r>
              <a:rPr lang="en-US" sz="2000" dirty="0">
                <a:solidFill>
                  <a:schemeClr val="bg2"/>
                </a:solidFill>
              </a:rPr>
              <a:t>:	</a:t>
            </a:r>
          </a:p>
          <a:p>
            <a:pPr marL="0" indent="0">
              <a:lnSpc>
                <a:spcPct val="120000"/>
              </a:lnSpc>
              <a:spcBef>
                <a:spcPts val="0"/>
              </a:spcBef>
              <a:spcAft>
                <a:spcPts val="0"/>
              </a:spcAft>
              <a:buNone/>
            </a:pPr>
            <a:r>
              <a:rPr lang="en-US" sz="2000" dirty="0" err="1">
                <a:solidFill>
                  <a:schemeClr val="bg2"/>
                </a:solidFill>
              </a:rPr>
              <a:t>inpiger</a:t>
            </a:r>
            <a:r>
              <a:rPr lang="en-US" sz="2000" dirty="0">
                <a:solidFill>
                  <a:schemeClr val="bg2"/>
                </a:solidFill>
              </a:rPr>
              <a:t> </a:t>
            </a:r>
            <a:r>
              <a:rPr lang="en-US" sz="2000" dirty="0" err="1">
                <a:solidFill>
                  <a:schemeClr val="bg2"/>
                </a:solidFill>
              </a:rPr>
              <a:t>extremos</a:t>
            </a:r>
            <a:r>
              <a:rPr lang="en-US" sz="2000" dirty="0">
                <a:solidFill>
                  <a:schemeClr val="bg2"/>
                </a:solidFill>
              </a:rPr>
              <a:t> </a:t>
            </a:r>
            <a:r>
              <a:rPr lang="en-US" sz="2000" dirty="0" err="1">
                <a:solidFill>
                  <a:schemeClr val="bg2"/>
                </a:solidFill>
              </a:rPr>
              <a:t>curris</a:t>
            </a:r>
            <a:r>
              <a:rPr lang="en-US" sz="2000" dirty="0">
                <a:solidFill>
                  <a:schemeClr val="bg2"/>
                </a:solidFill>
              </a:rPr>
              <a:t> </a:t>
            </a:r>
            <a:r>
              <a:rPr lang="en-US" sz="2000" dirty="0" err="1">
                <a:solidFill>
                  <a:schemeClr val="bg2"/>
                </a:solidFill>
              </a:rPr>
              <a:t>mercator</a:t>
            </a:r>
            <a:r>
              <a:rPr lang="en-US" sz="2000" dirty="0">
                <a:solidFill>
                  <a:schemeClr val="bg2"/>
                </a:solidFill>
              </a:rPr>
              <a:t> ad </a:t>
            </a:r>
            <a:r>
              <a:rPr lang="en-US" sz="2000" dirty="0" err="1">
                <a:solidFill>
                  <a:schemeClr val="bg2"/>
                </a:solidFill>
              </a:rPr>
              <a:t>Indos</a:t>
            </a:r>
            <a:r>
              <a:rPr lang="en-US" sz="2000" dirty="0">
                <a:solidFill>
                  <a:schemeClr val="bg2"/>
                </a:solidFill>
              </a:rPr>
              <a:t>,			45</a:t>
            </a:r>
          </a:p>
          <a:p>
            <a:pPr marL="0" indent="0">
              <a:lnSpc>
                <a:spcPct val="120000"/>
              </a:lnSpc>
              <a:spcBef>
                <a:spcPts val="0"/>
              </a:spcBef>
              <a:spcAft>
                <a:spcPts val="0"/>
              </a:spcAft>
              <a:buNone/>
            </a:pPr>
            <a:r>
              <a:rPr lang="en-US" sz="2000" b="1" dirty="0">
                <a:solidFill>
                  <a:schemeClr val="bg2"/>
                </a:solidFill>
              </a:rPr>
              <a:t>per mare </a:t>
            </a:r>
            <a:r>
              <a:rPr lang="en-US" sz="2000" b="1" dirty="0" err="1">
                <a:solidFill>
                  <a:schemeClr val="bg2"/>
                </a:solidFill>
              </a:rPr>
              <a:t>pauperiem</a:t>
            </a:r>
            <a:r>
              <a:rPr lang="en-US" sz="2000" b="1" dirty="0">
                <a:solidFill>
                  <a:schemeClr val="bg2"/>
                </a:solidFill>
              </a:rPr>
              <a:t> </a:t>
            </a:r>
            <a:r>
              <a:rPr lang="en-US" sz="2000" b="1" dirty="0" err="1">
                <a:solidFill>
                  <a:schemeClr val="bg2"/>
                </a:solidFill>
              </a:rPr>
              <a:t>fugiens</a:t>
            </a:r>
            <a:r>
              <a:rPr lang="en-US" sz="2000" b="1" dirty="0">
                <a:solidFill>
                  <a:schemeClr val="bg2"/>
                </a:solidFill>
              </a:rPr>
              <a:t>, per </a:t>
            </a:r>
            <a:r>
              <a:rPr lang="en-US" sz="2000" b="1" dirty="0" err="1">
                <a:solidFill>
                  <a:schemeClr val="bg2"/>
                </a:solidFill>
              </a:rPr>
              <a:t>saxa</a:t>
            </a:r>
            <a:r>
              <a:rPr lang="en-US" sz="2000" b="1" dirty="0">
                <a:solidFill>
                  <a:schemeClr val="bg2"/>
                </a:solidFill>
              </a:rPr>
              <a:t>, per ignis</a:t>
            </a:r>
            <a:r>
              <a:rPr lang="en-US" sz="2000" dirty="0">
                <a:solidFill>
                  <a:schemeClr val="bg2"/>
                </a:solidFill>
              </a:rPr>
              <a:t>	</a:t>
            </a:r>
          </a:p>
          <a:p>
            <a:pPr marL="0" indent="0">
              <a:lnSpc>
                <a:spcPct val="120000"/>
              </a:lnSpc>
              <a:spcBef>
                <a:spcPts val="0"/>
              </a:spcBef>
              <a:spcAft>
                <a:spcPts val="0"/>
              </a:spcAft>
              <a:buNone/>
            </a:pPr>
            <a:r>
              <a:rPr lang="en-US" sz="2000" b="1" dirty="0">
                <a:solidFill>
                  <a:schemeClr val="bg2"/>
                </a:solidFill>
              </a:rPr>
              <a:t>ne cures </a:t>
            </a:r>
            <a:r>
              <a:rPr lang="en-US" sz="2000" b="1" dirty="0" err="1">
                <a:solidFill>
                  <a:schemeClr val="bg2"/>
                </a:solidFill>
              </a:rPr>
              <a:t>ea</a:t>
            </a:r>
            <a:r>
              <a:rPr lang="en-US" sz="2000" b="1" dirty="0">
                <a:solidFill>
                  <a:schemeClr val="bg2"/>
                </a:solidFill>
              </a:rPr>
              <a:t> </a:t>
            </a:r>
            <a:r>
              <a:rPr lang="en-US" sz="2000" b="1" dirty="0" err="1">
                <a:solidFill>
                  <a:schemeClr val="bg2"/>
                </a:solidFill>
              </a:rPr>
              <a:t>quae</a:t>
            </a:r>
            <a:r>
              <a:rPr lang="en-US" sz="2000" b="1" dirty="0">
                <a:solidFill>
                  <a:schemeClr val="bg2"/>
                </a:solidFill>
              </a:rPr>
              <a:t> </a:t>
            </a:r>
            <a:r>
              <a:rPr lang="en-US" sz="2000" b="1" dirty="0" err="1">
                <a:solidFill>
                  <a:schemeClr val="bg2"/>
                </a:solidFill>
              </a:rPr>
              <a:t>stulte</a:t>
            </a:r>
            <a:r>
              <a:rPr lang="en-US" sz="2000" b="1" dirty="0">
                <a:solidFill>
                  <a:schemeClr val="bg2"/>
                </a:solidFill>
              </a:rPr>
              <a:t> </a:t>
            </a:r>
            <a:r>
              <a:rPr lang="en-US" sz="2000" b="1" dirty="0" err="1">
                <a:solidFill>
                  <a:schemeClr val="bg2"/>
                </a:solidFill>
              </a:rPr>
              <a:t>miraris</a:t>
            </a:r>
            <a:r>
              <a:rPr lang="en-US" sz="2000" b="1" dirty="0">
                <a:solidFill>
                  <a:schemeClr val="bg2"/>
                </a:solidFill>
              </a:rPr>
              <a:t> et </a:t>
            </a:r>
            <a:r>
              <a:rPr lang="en-US" sz="2000" b="1" dirty="0" err="1">
                <a:solidFill>
                  <a:schemeClr val="bg2"/>
                </a:solidFill>
              </a:rPr>
              <a:t>optas</a:t>
            </a:r>
            <a:r>
              <a:rPr lang="en-US" sz="2000" b="1" dirty="0">
                <a:solidFill>
                  <a:schemeClr val="bg2"/>
                </a:solidFill>
              </a:rPr>
              <a:t>.</a:t>
            </a:r>
          </a:p>
          <a:p>
            <a:pPr marL="0" indent="0">
              <a:lnSpc>
                <a:spcPct val="120000"/>
              </a:lnSpc>
              <a:spcBef>
                <a:spcPts val="0"/>
              </a:spcBef>
              <a:spcAft>
                <a:spcPts val="0"/>
              </a:spcAft>
              <a:buNone/>
            </a:pPr>
            <a:r>
              <a:rPr lang="en-US" sz="2000" b="1" i="1" dirty="0" err="1">
                <a:solidFill>
                  <a:schemeClr val="bg2"/>
                </a:solidFill>
              </a:rPr>
              <a:t>discere</a:t>
            </a:r>
            <a:r>
              <a:rPr lang="en-US" sz="2000" b="1" i="1" dirty="0">
                <a:solidFill>
                  <a:schemeClr val="bg2"/>
                </a:solidFill>
              </a:rPr>
              <a:t> et </a:t>
            </a:r>
            <a:r>
              <a:rPr lang="en-US" sz="2000" b="1" i="1" dirty="0" err="1">
                <a:solidFill>
                  <a:schemeClr val="bg2"/>
                </a:solidFill>
              </a:rPr>
              <a:t>audire</a:t>
            </a:r>
            <a:r>
              <a:rPr lang="en-US" sz="2000" b="1" i="1" dirty="0">
                <a:solidFill>
                  <a:schemeClr val="bg2"/>
                </a:solidFill>
              </a:rPr>
              <a:t> et </a:t>
            </a:r>
            <a:r>
              <a:rPr lang="en-US" sz="2000" b="1" i="1" dirty="0" err="1">
                <a:solidFill>
                  <a:schemeClr val="bg2"/>
                </a:solidFill>
              </a:rPr>
              <a:t>meliori</a:t>
            </a:r>
            <a:r>
              <a:rPr lang="en-US" sz="2000" b="1" i="1" dirty="0">
                <a:solidFill>
                  <a:schemeClr val="bg2"/>
                </a:solidFill>
              </a:rPr>
              <a:t> credere non vis</a:t>
            </a:r>
            <a:r>
              <a:rPr lang="en-US" sz="2000" b="1" dirty="0">
                <a:solidFill>
                  <a:schemeClr val="bg2"/>
                </a:solidFill>
              </a:rPr>
              <a:t>?</a:t>
            </a:r>
          </a:p>
          <a:p>
            <a:pPr marL="0" indent="0">
              <a:lnSpc>
                <a:spcPct val="120000"/>
              </a:lnSpc>
              <a:spcBef>
                <a:spcPts val="0"/>
              </a:spcBef>
              <a:spcAft>
                <a:spcPts val="0"/>
              </a:spcAft>
              <a:buNone/>
            </a:pPr>
            <a:endParaRPr lang="en-US" sz="2000" dirty="0">
              <a:solidFill>
                <a:schemeClr val="bg2"/>
              </a:solidFill>
            </a:endParaRPr>
          </a:p>
        </p:txBody>
      </p:sp>
    </p:spTree>
    <p:extLst>
      <p:ext uri="{BB962C8B-B14F-4D97-AF65-F5344CB8AC3E}">
        <p14:creationId xmlns:p14="http://schemas.microsoft.com/office/powerpoint/2010/main" val="244533541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586</TotalTime>
  <Words>1152</Words>
  <Application>Microsoft Macintosh PowerPoint</Application>
  <PresentationFormat>Widescreen</PresentationFormat>
  <Paragraphs>107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Gill Sans MT</vt:lpstr>
      <vt:lpstr>Wingdings 2</vt:lpstr>
      <vt:lpstr>Dividend</vt:lpstr>
      <vt:lpstr>in ‘spitting distance’ of philosophy Horace epistles 1.1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you really feel? Affect and Horatian sermo. </dc:title>
  <dc:creator>Oksanish, John M.</dc:creator>
  <cp:lastModifiedBy>Oksanish, John M.</cp:lastModifiedBy>
  <cp:revision>4</cp:revision>
  <dcterms:created xsi:type="dcterms:W3CDTF">2021-08-22T04:46:49Z</dcterms:created>
  <dcterms:modified xsi:type="dcterms:W3CDTF">2022-03-25T15:57:15Z</dcterms:modified>
</cp:coreProperties>
</file>