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6" r:id="rId3"/>
    <p:sldId id="257" r:id="rId4"/>
    <p:sldId id="258" r:id="rId5"/>
    <p:sldId id="268" r:id="rId6"/>
    <p:sldId id="267" r:id="rId7"/>
    <p:sldId id="274" r:id="rId8"/>
    <p:sldId id="270" r:id="rId9"/>
    <p:sldId id="271" r:id="rId10"/>
    <p:sldId id="259" r:id="rId11"/>
    <p:sldId id="27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3AE5"/>
    <a:srgbClr val="7DB54A"/>
    <a:srgbClr val="3545D6"/>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1"/>
    <p:restoredTop sz="94737"/>
  </p:normalViewPr>
  <p:slideViewPr>
    <p:cSldViewPr snapToGrid="0" snapToObjects="1">
      <p:cViewPr varScale="1">
        <p:scale>
          <a:sx n="108" d="100"/>
          <a:sy n="108" d="100"/>
        </p:scale>
        <p:origin x="208"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530820455345813E-2"/>
          <c:y val="3.249471916988303E-2"/>
          <c:w val="0.95313308535164309"/>
          <c:h val="0.79129984915748286"/>
        </c:manualLayout>
      </c:layout>
      <c:barChart>
        <c:barDir val="col"/>
        <c:grouping val="clustered"/>
        <c:varyColors val="0"/>
        <c:ser>
          <c:idx val="0"/>
          <c:order val="0"/>
          <c:tx>
            <c:strRef>
              <c:f>Sheet1!$B$1</c:f>
              <c:strCache>
                <c:ptCount val="1"/>
                <c:pt idx="0">
                  <c:v>DICTATORSHIPS</c:v>
                </c:pt>
              </c:strCache>
            </c:strRef>
          </c:tx>
          <c:spPr>
            <a:solidFill>
              <a:srgbClr val="3545D6"/>
            </a:solidFill>
            <a:ln>
              <a:noFill/>
            </a:ln>
            <a:effectLst/>
          </c:spPr>
          <c:invertIfNegative val="0"/>
          <c:cat>
            <c:strRef>
              <c:f>Sheet1!$A$2:$A$11</c:f>
              <c:strCache>
                <c:ptCount val="10"/>
                <c:pt idx="0">
                  <c:v>449-425</c:v>
                </c:pt>
                <c:pt idx="1">
                  <c:v>424-400</c:v>
                </c:pt>
                <c:pt idx="2">
                  <c:v>399-367</c:v>
                </c:pt>
                <c:pt idx="3">
                  <c:v>366-350</c:v>
                </c:pt>
                <c:pt idx="4">
                  <c:v>349-327</c:v>
                </c:pt>
                <c:pt idx="5">
                  <c:v>326-300</c:v>
                </c:pt>
                <c:pt idx="6">
                  <c:v>299-275</c:v>
                </c:pt>
                <c:pt idx="7">
                  <c:v>274-250</c:v>
                </c:pt>
                <c:pt idx="8">
                  <c:v>249-225</c:v>
                </c:pt>
                <c:pt idx="9">
                  <c:v>224-200</c:v>
                </c:pt>
              </c:strCache>
            </c:strRef>
          </c:cat>
          <c:val>
            <c:numRef>
              <c:f>Sheet1!$B$2:$B$11</c:f>
              <c:numCache>
                <c:formatCode>General</c:formatCode>
                <c:ptCount val="10"/>
                <c:pt idx="0">
                  <c:v>6</c:v>
                </c:pt>
                <c:pt idx="1">
                  <c:v>2</c:v>
                </c:pt>
                <c:pt idx="2">
                  <c:v>8</c:v>
                </c:pt>
                <c:pt idx="3">
                  <c:v>10</c:v>
                </c:pt>
                <c:pt idx="4">
                  <c:v>13</c:v>
                </c:pt>
                <c:pt idx="5">
                  <c:v>17</c:v>
                </c:pt>
                <c:pt idx="6">
                  <c:v>5</c:v>
                </c:pt>
                <c:pt idx="7">
                  <c:v>2</c:v>
                </c:pt>
                <c:pt idx="8">
                  <c:v>4</c:v>
                </c:pt>
                <c:pt idx="9">
                  <c:v>15</c:v>
                </c:pt>
              </c:numCache>
            </c:numRef>
          </c:val>
          <c:extLst>
            <c:ext xmlns:c16="http://schemas.microsoft.com/office/drawing/2014/chart" uri="{C3380CC4-5D6E-409C-BE32-E72D297353CC}">
              <c16:uniqueId val="{00000000-BCD6-2743-A820-25E053CEE54B}"/>
            </c:ext>
          </c:extLst>
        </c:ser>
        <c:ser>
          <c:idx val="1"/>
          <c:order val="1"/>
          <c:tx>
            <c:strRef>
              <c:f>Sheet1!$C$1</c:f>
              <c:strCache>
                <c:ptCount val="1"/>
                <c:pt idx="0">
                  <c:v>PRAETORSHIPS</c:v>
                </c:pt>
              </c:strCache>
            </c:strRef>
          </c:tx>
          <c:spPr>
            <a:solidFill>
              <a:srgbClr val="C00000"/>
            </a:solidFill>
            <a:ln>
              <a:noFill/>
            </a:ln>
            <a:effectLst/>
          </c:spPr>
          <c:invertIfNegative val="0"/>
          <c:cat>
            <c:strRef>
              <c:f>Sheet1!$A$2:$A$11</c:f>
              <c:strCache>
                <c:ptCount val="10"/>
                <c:pt idx="0">
                  <c:v>449-425</c:v>
                </c:pt>
                <c:pt idx="1">
                  <c:v>424-400</c:v>
                </c:pt>
                <c:pt idx="2">
                  <c:v>399-367</c:v>
                </c:pt>
                <c:pt idx="3">
                  <c:v>366-350</c:v>
                </c:pt>
                <c:pt idx="4">
                  <c:v>349-327</c:v>
                </c:pt>
                <c:pt idx="5">
                  <c:v>326-300</c:v>
                </c:pt>
                <c:pt idx="6">
                  <c:v>299-275</c:v>
                </c:pt>
                <c:pt idx="7">
                  <c:v>274-250</c:v>
                </c:pt>
                <c:pt idx="8">
                  <c:v>249-225</c:v>
                </c:pt>
                <c:pt idx="9">
                  <c:v>224-200</c:v>
                </c:pt>
              </c:strCache>
            </c:strRef>
          </c:cat>
          <c:val>
            <c:numRef>
              <c:f>Sheet1!$C$2:$C$11</c:f>
              <c:numCache>
                <c:formatCode>General</c:formatCode>
                <c:ptCount val="10"/>
                <c:pt idx="0">
                  <c:v>0</c:v>
                </c:pt>
                <c:pt idx="1">
                  <c:v>0</c:v>
                </c:pt>
                <c:pt idx="2">
                  <c:v>0</c:v>
                </c:pt>
                <c:pt idx="3">
                  <c:v>2</c:v>
                </c:pt>
                <c:pt idx="4">
                  <c:v>5</c:v>
                </c:pt>
                <c:pt idx="5">
                  <c:v>6</c:v>
                </c:pt>
                <c:pt idx="6">
                  <c:v>7</c:v>
                </c:pt>
                <c:pt idx="7">
                  <c:v>5</c:v>
                </c:pt>
                <c:pt idx="8">
                  <c:v>4</c:v>
                </c:pt>
                <c:pt idx="9">
                  <c:v>20</c:v>
                </c:pt>
              </c:numCache>
            </c:numRef>
          </c:val>
          <c:extLst>
            <c:ext xmlns:c16="http://schemas.microsoft.com/office/drawing/2014/chart" uri="{C3380CC4-5D6E-409C-BE32-E72D297353CC}">
              <c16:uniqueId val="{00000004-BCD6-2743-A820-25E053CEE54B}"/>
            </c:ext>
          </c:extLst>
        </c:ser>
        <c:dLbls>
          <c:showLegendKey val="0"/>
          <c:showVal val="0"/>
          <c:showCatName val="0"/>
          <c:showSerName val="0"/>
          <c:showPercent val="0"/>
          <c:showBubbleSize val="0"/>
        </c:dLbls>
        <c:gapWidth val="219"/>
        <c:overlap val="-27"/>
        <c:axId val="1719904688"/>
        <c:axId val="1720382704"/>
      </c:barChart>
      <c:catAx>
        <c:axId val="171990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Palatino Linotype" panose="02040502050505030304" pitchFamily="18" charset="0"/>
                <a:ea typeface="+mn-ea"/>
                <a:cs typeface="+mn-cs"/>
              </a:defRPr>
            </a:pPr>
            <a:endParaRPr lang="en-US"/>
          </a:p>
        </c:txPr>
        <c:crossAx val="1720382704"/>
        <c:crosses val="autoZero"/>
        <c:auto val="1"/>
        <c:lblAlgn val="ctr"/>
        <c:lblOffset val="100"/>
        <c:noMultiLvlLbl val="0"/>
      </c:catAx>
      <c:valAx>
        <c:axId val="1720382704"/>
        <c:scaling>
          <c:orientation val="minMax"/>
          <c:max val="20"/>
        </c:scaling>
        <c:delete val="0"/>
        <c:axPos val="l"/>
        <c:majorGridlines>
          <c:spPr>
            <a:ln w="158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Palatino Linotype" panose="02040502050505030304" pitchFamily="18" charset="0"/>
                <a:ea typeface="+mn-ea"/>
                <a:cs typeface="+mn-cs"/>
              </a:defRPr>
            </a:pPr>
            <a:endParaRPr lang="en-US"/>
          </a:p>
        </c:txPr>
        <c:crossAx val="1719904688"/>
        <c:crosses val="autoZero"/>
        <c:crossBetween val="between"/>
      </c:valAx>
      <c:spPr>
        <a:noFill/>
        <a:ln>
          <a:noFill/>
        </a:ln>
        <a:effectLst/>
      </c:spPr>
    </c:plotArea>
    <c:legend>
      <c:legendPos val="t"/>
      <c:layout>
        <c:manualLayout>
          <c:xMode val="edge"/>
          <c:yMode val="edge"/>
          <c:x val="0.23962072647497124"/>
          <c:y val="4.6869883566754526E-2"/>
          <c:w val="0.51402976839932424"/>
          <c:h val="4.6919202628202719E-2"/>
        </c:manualLayout>
      </c:layout>
      <c:overlay val="0"/>
      <c:spPr>
        <a:noFill/>
        <a:ln>
          <a:noFill/>
        </a:ln>
        <a:effectLst/>
      </c:spPr>
      <c:txPr>
        <a:bodyPr rot="0" spcFirstLastPara="1" vertOverflow="ellipsis" vert="horz" wrap="square" anchor="ctr" anchorCtr="1"/>
        <a:lstStyle/>
        <a:p>
          <a:pPr>
            <a:defRPr sz="1400" b="0" i="0" u="none" strike="noStrike" kern="1200" spc="60" baseline="0">
              <a:solidFill>
                <a:schemeClr val="tx1"/>
              </a:solidFill>
              <a:latin typeface="Palatino Linotype" panose="0204050205050503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0.03083</cdr:x>
      <cdr:y>0.93228</cdr:y>
    </cdr:from>
    <cdr:to>
      <cdr:x>0.32118</cdr:x>
      <cdr:y>0.97452</cdr:y>
    </cdr:to>
    <cdr:sp macro="" textlink="">
      <cdr:nvSpPr>
        <cdr:cNvPr id="2" name="TextBox 1">
          <a:extLst xmlns:a="http://schemas.openxmlformats.org/drawingml/2006/main">
            <a:ext uri="{FF2B5EF4-FFF2-40B4-BE49-F238E27FC236}">
              <a16:creationId xmlns:a16="http://schemas.microsoft.com/office/drawing/2014/main" id="{2CBFBF22-DE1B-1F45-8EBC-72F1C603D2A2}"/>
            </a:ext>
          </a:extLst>
        </cdr:cNvPr>
        <cdr:cNvSpPr txBox="1"/>
      </cdr:nvSpPr>
      <cdr:spPr>
        <a:xfrm xmlns:a="http://schemas.openxmlformats.org/drawingml/2006/main">
          <a:off x="349145" y="5557464"/>
          <a:ext cx="3288014" cy="251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tx1"/>
              </a:solidFill>
              <a:effectLst/>
              <a:latin typeface="Palatino Linotype" panose="02040502050505030304" pitchFamily="18" charset="0"/>
            </a:rPr>
            <a:t>Six annual military tribunes with cos. </a:t>
          </a:r>
          <a:r>
            <a:rPr lang="en-US" sz="1200" i="1" dirty="0" err="1">
              <a:solidFill>
                <a:schemeClr val="tx1"/>
              </a:solidFill>
              <a:effectLst/>
              <a:latin typeface="Palatino Linotype" panose="02040502050505030304" pitchFamily="18" charset="0"/>
            </a:rPr>
            <a:t>potestas</a:t>
          </a:r>
          <a:endParaRPr lang="en-US" sz="1200" i="1" dirty="0">
            <a:solidFill>
              <a:schemeClr val="tx1"/>
            </a:solidFill>
            <a:effectLst/>
            <a:latin typeface="Palatino Linotype" panose="02040502050505030304" pitchFamily="18" charset="0"/>
          </a:endParaRPr>
        </a:p>
      </cdr:txBody>
    </cdr:sp>
  </cdr:relSizeAnchor>
  <cdr:relSizeAnchor xmlns:cdr="http://schemas.openxmlformats.org/drawingml/2006/chartDrawing">
    <cdr:from>
      <cdr:x>0.43946</cdr:x>
      <cdr:y>0.9271</cdr:y>
    </cdr:from>
    <cdr:to>
      <cdr:x>0.84869</cdr:x>
      <cdr:y>0.97233</cdr:y>
    </cdr:to>
    <cdr:sp macro="" textlink="">
      <cdr:nvSpPr>
        <cdr:cNvPr id="3" name="TextBox 1">
          <a:extLst xmlns:a="http://schemas.openxmlformats.org/drawingml/2006/main">
            <a:ext uri="{FF2B5EF4-FFF2-40B4-BE49-F238E27FC236}">
              <a16:creationId xmlns:a16="http://schemas.microsoft.com/office/drawing/2014/main" id="{EFE035EF-0F13-FD43-8173-325F4DFDD2FD}"/>
            </a:ext>
          </a:extLst>
        </cdr:cNvPr>
        <cdr:cNvSpPr txBox="1"/>
      </cdr:nvSpPr>
      <cdr:spPr>
        <a:xfrm xmlns:a="http://schemas.openxmlformats.org/drawingml/2006/main">
          <a:off x="4976632" y="5526616"/>
          <a:ext cx="4634382" cy="2696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err="1">
              <a:solidFill>
                <a:schemeClr val="tx1"/>
              </a:solidFill>
              <a:latin typeface="Palatino Linotype" panose="02040502050505030304" pitchFamily="18" charset="0"/>
            </a:rPr>
            <a:t>Sentinum</a:t>
          </a:r>
          <a:r>
            <a:rPr lang="en-US" sz="1200" dirty="0">
              <a:solidFill>
                <a:schemeClr val="tx1"/>
              </a:solidFill>
              <a:latin typeface="Palatino Linotype" panose="02040502050505030304" pitchFamily="18" charset="0"/>
            </a:rPr>
            <a:t> campaign of 295: four </a:t>
          </a:r>
          <a:r>
            <a:rPr lang="en-US" sz="1200" i="1" dirty="0" err="1">
              <a:solidFill>
                <a:schemeClr val="tx1"/>
              </a:solidFill>
              <a:latin typeface="Palatino Linotype" panose="02040502050505030304" pitchFamily="18" charset="0"/>
            </a:rPr>
            <a:t>privati</a:t>
          </a:r>
          <a:r>
            <a:rPr lang="en-US" sz="1200" i="1" dirty="0">
              <a:solidFill>
                <a:schemeClr val="tx1"/>
              </a:solidFill>
              <a:latin typeface="Palatino Linotype" panose="02040502050505030304" pitchFamily="18" charset="0"/>
            </a:rPr>
            <a:t> cum </a:t>
          </a:r>
          <a:r>
            <a:rPr lang="en-US" sz="1200" i="1" dirty="0" err="1">
              <a:solidFill>
                <a:schemeClr val="tx1"/>
              </a:solidFill>
              <a:latin typeface="Palatino Linotype" panose="02040502050505030304" pitchFamily="18" charset="0"/>
            </a:rPr>
            <a:t>imperio</a:t>
          </a:r>
          <a:endParaRPr lang="en-US" sz="1200" i="1" dirty="0">
            <a:solidFill>
              <a:schemeClr val="tx1"/>
            </a:solidFill>
            <a:latin typeface="Palatino Linotype" panose="02040502050505030304" pitchFamily="18" charset="0"/>
          </a:endParaRPr>
        </a:p>
      </cdr:txBody>
    </cdr:sp>
  </cdr:relSizeAnchor>
  <cdr:relSizeAnchor xmlns:cdr="http://schemas.openxmlformats.org/drawingml/2006/chartDrawing">
    <cdr:from>
      <cdr:x>0.65418</cdr:x>
      <cdr:y>0.87652</cdr:y>
    </cdr:from>
    <cdr:to>
      <cdr:x>0.65418</cdr:x>
      <cdr:y>0.93544</cdr:y>
    </cdr:to>
    <cdr:cxnSp macro="">
      <cdr:nvCxnSpPr>
        <cdr:cNvPr id="9" name="Straight Arrow Connector 8">
          <a:extLst xmlns:a="http://schemas.openxmlformats.org/drawingml/2006/main">
            <a:ext uri="{FF2B5EF4-FFF2-40B4-BE49-F238E27FC236}">
              <a16:creationId xmlns:a16="http://schemas.microsoft.com/office/drawing/2014/main" id="{B93229C7-2320-9048-91AE-741453CD37B4}"/>
            </a:ext>
          </a:extLst>
        </cdr:cNvPr>
        <cdr:cNvCxnSpPr/>
      </cdr:nvCxnSpPr>
      <cdr:spPr>
        <a:xfrm xmlns:a="http://schemas.openxmlformats.org/drawingml/2006/main" flipV="1">
          <a:off x="7408258" y="5225082"/>
          <a:ext cx="0" cy="351249"/>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1CD28-CD3A-F943-A711-0D08C3F9F9B1}" type="datetimeFigureOut">
              <a:rPr lang="en-US" smtClean="0"/>
              <a:t>3/26/22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64F05-1362-E148-AA58-73ADD4277485}" type="slidenum">
              <a:rPr lang="en-US" smtClean="0"/>
              <a:t>‹#›</a:t>
            </a:fld>
            <a:endParaRPr lang="en-US"/>
          </a:p>
        </p:txBody>
      </p:sp>
    </p:spTree>
    <p:extLst>
      <p:ext uri="{BB962C8B-B14F-4D97-AF65-F5344CB8AC3E}">
        <p14:creationId xmlns:p14="http://schemas.microsoft.com/office/powerpoint/2010/main" val="138894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64F05-1362-E148-AA58-73ADD4277485}" type="slidenum">
              <a:rPr lang="en-US" smtClean="0"/>
              <a:t>8</a:t>
            </a:fld>
            <a:endParaRPr lang="en-US"/>
          </a:p>
        </p:txBody>
      </p:sp>
    </p:spTree>
    <p:extLst>
      <p:ext uri="{BB962C8B-B14F-4D97-AF65-F5344CB8AC3E}">
        <p14:creationId xmlns:p14="http://schemas.microsoft.com/office/powerpoint/2010/main" val="164575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664F05-1362-E148-AA58-73ADD4277485}" type="slidenum">
              <a:rPr lang="en-US" smtClean="0"/>
              <a:t>10</a:t>
            </a:fld>
            <a:endParaRPr lang="en-US"/>
          </a:p>
        </p:txBody>
      </p:sp>
    </p:spTree>
    <p:extLst>
      <p:ext uri="{BB962C8B-B14F-4D97-AF65-F5344CB8AC3E}">
        <p14:creationId xmlns:p14="http://schemas.microsoft.com/office/powerpoint/2010/main" val="70931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C6C6-E831-1547-9E8A-719BFA2CD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D93D0-73F5-164C-8E44-D7C17AF6E1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BD231-8CD7-B544-ADA5-54A04AED2CFC}"/>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5" name="Footer Placeholder 4">
            <a:extLst>
              <a:ext uri="{FF2B5EF4-FFF2-40B4-BE49-F238E27FC236}">
                <a16:creationId xmlns:a16="http://schemas.microsoft.com/office/drawing/2014/main" id="{CFE6FB96-9DDA-754D-B82A-A755A5731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D895B-7A27-ED4E-A7AF-3FFE0FAAE189}"/>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314846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6510E-4BAC-CF4D-89A9-9AFC40292A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0AE95D-4013-6C4A-B31F-CBC98A27A3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96A90-5512-C54E-8C1F-C66A65FFDDEC}"/>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5" name="Footer Placeholder 4">
            <a:extLst>
              <a:ext uri="{FF2B5EF4-FFF2-40B4-BE49-F238E27FC236}">
                <a16:creationId xmlns:a16="http://schemas.microsoft.com/office/drawing/2014/main" id="{783F2CB1-56AC-0A4A-B68D-014E40AF5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61476-EC6A-564F-88D8-E5369FCE22DF}"/>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302557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644B7-517A-7E4C-8C48-4359E75AB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C0335-7C7A-7C48-AEF8-036B29DE2F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F5CBA-A016-0F46-A864-B895262ED4FD}"/>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5" name="Footer Placeholder 4">
            <a:extLst>
              <a:ext uri="{FF2B5EF4-FFF2-40B4-BE49-F238E27FC236}">
                <a16:creationId xmlns:a16="http://schemas.microsoft.com/office/drawing/2014/main" id="{7BE5D9DF-5C0F-A340-8483-9DE2EB10E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B3454-D607-6945-9A72-FF18B9560F44}"/>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176629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E0E5-73F8-694E-BC6E-F889175C0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CCE03-3813-AB4F-9E05-E49630A38B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D0B3-FC00-7E4A-818F-C3E5819A749B}"/>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5" name="Footer Placeholder 4">
            <a:extLst>
              <a:ext uri="{FF2B5EF4-FFF2-40B4-BE49-F238E27FC236}">
                <a16:creationId xmlns:a16="http://schemas.microsoft.com/office/drawing/2014/main" id="{C755612C-8708-6E45-99C1-B9775B49F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D7391-9F4F-C940-8AB5-C6EA294E8C98}"/>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100156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D03B-90D1-6946-8C52-5DAAE320F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7D182-255B-F44D-B692-D9B9C902E3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616511-9FA8-AD42-B04C-25CF3DC3E44C}"/>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5" name="Footer Placeholder 4">
            <a:extLst>
              <a:ext uri="{FF2B5EF4-FFF2-40B4-BE49-F238E27FC236}">
                <a16:creationId xmlns:a16="http://schemas.microsoft.com/office/drawing/2014/main" id="{608E2261-37B9-FE4A-83BB-88914239B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4B32A-81BC-3E42-81C4-757C5EB68344}"/>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251943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26F7-FC0A-C24A-887C-AF8E36774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2C24CB-C836-8745-AC1B-51E9AEB9D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9CA87-5511-454D-BE1E-88B3C297B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11F3C8-3689-4C45-A9D5-10EC36326BD7}"/>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6" name="Footer Placeholder 5">
            <a:extLst>
              <a:ext uri="{FF2B5EF4-FFF2-40B4-BE49-F238E27FC236}">
                <a16:creationId xmlns:a16="http://schemas.microsoft.com/office/drawing/2014/main" id="{A67421AC-2A3A-6545-A322-ABD9CCD27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D1892-FA14-604E-B505-33199B5ACA0D}"/>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731448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6CBF-D30C-F848-ABD1-D780A21B70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87D8A2-14EE-DF4F-A68A-4DF1C6EDF7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A0DE7-FEDF-C549-A8BC-EA015285D6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D20763-D221-9C4A-8A5F-DBE979428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ED92C-4FB6-0644-8B3A-BBEBD3C816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F08D77-7C2D-174B-95B9-EC05060D1B99}"/>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8" name="Footer Placeholder 7">
            <a:extLst>
              <a:ext uri="{FF2B5EF4-FFF2-40B4-BE49-F238E27FC236}">
                <a16:creationId xmlns:a16="http://schemas.microsoft.com/office/drawing/2014/main" id="{C40DE14C-CF06-F94F-A499-50FC9A8F4C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3F7D70-7A9E-1F45-BBF4-CEBCA03BD1FF}"/>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168169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4ECA-A556-0C41-8D08-52223A271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B8E33-944C-7041-AB2F-51136BC30EAF}"/>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4" name="Footer Placeholder 3">
            <a:extLst>
              <a:ext uri="{FF2B5EF4-FFF2-40B4-BE49-F238E27FC236}">
                <a16:creationId xmlns:a16="http://schemas.microsoft.com/office/drawing/2014/main" id="{7F0C1DE6-C53B-184A-AB2A-9F6B9D397F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3C24D8-DCF1-5446-85CC-F58CDB2AE536}"/>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43493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40191-388A-C14F-AD91-CDD50877BA5B}"/>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3" name="Footer Placeholder 2">
            <a:extLst>
              <a:ext uri="{FF2B5EF4-FFF2-40B4-BE49-F238E27FC236}">
                <a16:creationId xmlns:a16="http://schemas.microsoft.com/office/drawing/2014/main" id="{029EF7FB-CC6B-0E46-A87A-2501F226E0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758EE1-E11B-534B-8907-C6E583C4D638}"/>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21256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822D6-4DD7-AC4B-86D8-A37E07BE1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FAC506-D3A1-C746-B27B-DACCF51D2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E5394-B151-D246-8F5E-4F1D2DA43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069B9-400A-984D-BD05-A78159EE8010}"/>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6" name="Footer Placeholder 5">
            <a:extLst>
              <a:ext uri="{FF2B5EF4-FFF2-40B4-BE49-F238E27FC236}">
                <a16:creationId xmlns:a16="http://schemas.microsoft.com/office/drawing/2014/main" id="{D9BEAE59-8988-3C48-B0A6-499D5F04F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719D9-97DF-0E4B-B7D8-3F68765960C2}"/>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28022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AF989-031A-9346-B523-BD1B838FD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3D672B-B9B3-A542-AAAB-217C9A0946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D011D-670B-7B4E-9321-73EBC48D6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14DDB-567E-7942-9D05-957242C20F08}"/>
              </a:ext>
            </a:extLst>
          </p:cNvPr>
          <p:cNvSpPr>
            <a:spLocks noGrp="1"/>
          </p:cNvSpPr>
          <p:nvPr>
            <p:ph type="dt" sz="half" idx="10"/>
          </p:nvPr>
        </p:nvSpPr>
        <p:spPr/>
        <p:txBody>
          <a:bodyPr/>
          <a:lstStyle/>
          <a:p>
            <a:fld id="{5F239CB6-26B3-6F4C-BB0C-51D7AADE1E18}" type="datetimeFigureOut">
              <a:rPr lang="en-US" smtClean="0"/>
              <a:t>3/26/22</a:t>
            </a:fld>
            <a:endParaRPr lang="en-US"/>
          </a:p>
        </p:txBody>
      </p:sp>
      <p:sp>
        <p:nvSpPr>
          <p:cNvPr id="6" name="Footer Placeholder 5">
            <a:extLst>
              <a:ext uri="{FF2B5EF4-FFF2-40B4-BE49-F238E27FC236}">
                <a16:creationId xmlns:a16="http://schemas.microsoft.com/office/drawing/2014/main" id="{B12285C1-762E-A144-B711-291D50761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179B5-7E87-7B47-AF77-DEB7C2DAA89D}"/>
              </a:ext>
            </a:extLst>
          </p:cNvPr>
          <p:cNvSpPr>
            <a:spLocks noGrp="1"/>
          </p:cNvSpPr>
          <p:nvPr>
            <p:ph type="sldNum" sz="quarter" idx="12"/>
          </p:nvPr>
        </p:nvSpPr>
        <p:spPr/>
        <p:txBody>
          <a:bodyPr/>
          <a:lstStyle/>
          <a:p>
            <a:fld id="{74C03F44-01A6-1D46-B1C1-7A74AE933E43}" type="slidenum">
              <a:rPr lang="en-US" smtClean="0"/>
              <a:t>‹#›</a:t>
            </a:fld>
            <a:endParaRPr lang="en-US"/>
          </a:p>
        </p:txBody>
      </p:sp>
    </p:spTree>
    <p:extLst>
      <p:ext uri="{BB962C8B-B14F-4D97-AF65-F5344CB8AC3E}">
        <p14:creationId xmlns:p14="http://schemas.microsoft.com/office/powerpoint/2010/main" val="7263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ADDBD-5B0A-FE4B-91FD-E3FC5DC0C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9CF16-B5CE-1544-BB4A-FE8C777F1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93F45-5DFB-8B40-9425-CCABF50232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39CB6-26B3-6F4C-BB0C-51D7AADE1E18}" type="datetimeFigureOut">
              <a:rPr lang="en-US" smtClean="0"/>
              <a:t>3/26/22</a:t>
            </a:fld>
            <a:endParaRPr lang="en-US"/>
          </a:p>
        </p:txBody>
      </p:sp>
      <p:sp>
        <p:nvSpPr>
          <p:cNvPr id="5" name="Footer Placeholder 4">
            <a:extLst>
              <a:ext uri="{FF2B5EF4-FFF2-40B4-BE49-F238E27FC236}">
                <a16:creationId xmlns:a16="http://schemas.microsoft.com/office/drawing/2014/main" id="{4B026E36-EBCE-7940-9B5C-68F87F9FC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933460-1C7F-C04D-BCF9-19AE3904F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03F44-01A6-1D46-B1C1-7A74AE933E43}" type="slidenum">
              <a:rPr lang="en-US" smtClean="0"/>
              <a:t>‹#›</a:t>
            </a:fld>
            <a:endParaRPr lang="en-US"/>
          </a:p>
        </p:txBody>
      </p:sp>
    </p:spTree>
    <p:extLst>
      <p:ext uri="{BB962C8B-B14F-4D97-AF65-F5344CB8AC3E}">
        <p14:creationId xmlns:p14="http://schemas.microsoft.com/office/powerpoint/2010/main" val="123518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4A6A5-04BA-B549-A7A8-EB661246910B}"/>
              </a:ext>
            </a:extLst>
          </p:cNvPr>
          <p:cNvSpPr>
            <a:spLocks noGrp="1"/>
          </p:cNvSpPr>
          <p:nvPr>
            <p:ph type="ctrTitle"/>
          </p:nvPr>
        </p:nvSpPr>
        <p:spPr>
          <a:xfrm>
            <a:off x="1090246" y="1935427"/>
            <a:ext cx="10011508" cy="2479675"/>
          </a:xfrm>
        </p:spPr>
        <p:txBody>
          <a:bodyPr anchor="ctr">
            <a:normAutofit/>
          </a:bodyPr>
          <a:lstStyle/>
          <a:p>
            <a:r>
              <a:rPr lang="en-US" sz="4000" dirty="0">
                <a:latin typeface="Palatino Linotype" panose="02040502050505030304" pitchFamily="18" charset="0"/>
              </a:rPr>
              <a:t>The Early Roman Dictatorship: </a:t>
            </a:r>
            <a:br>
              <a:rPr lang="en-US" sz="4000" dirty="0">
                <a:latin typeface="Palatino Linotype" panose="02040502050505030304" pitchFamily="18" charset="0"/>
              </a:rPr>
            </a:br>
            <a:r>
              <a:rPr lang="en-US" sz="4000" dirty="0">
                <a:latin typeface="Palatino Linotype" panose="02040502050505030304" pitchFamily="18" charset="0"/>
              </a:rPr>
              <a:t>A Dangerous Institution?</a:t>
            </a:r>
            <a:br>
              <a:rPr lang="en-US" sz="4000" dirty="0">
                <a:latin typeface="Palatino Linotype" panose="02040502050505030304" pitchFamily="18" charset="0"/>
              </a:rPr>
            </a:br>
            <a:r>
              <a:rPr lang="en-US" sz="1600" dirty="0">
                <a:latin typeface="+mn-lt"/>
              </a:rPr>
              <a:t>  </a:t>
            </a:r>
            <a:br>
              <a:rPr lang="en-US" sz="4000" dirty="0">
                <a:latin typeface="Palatino Linotype" panose="02040502050505030304" pitchFamily="18" charset="0"/>
              </a:rPr>
            </a:br>
            <a:r>
              <a:rPr lang="en-US" sz="3200" dirty="0">
                <a:latin typeface="Palatino Linotype" panose="02040502050505030304" pitchFamily="18" charset="0"/>
              </a:rPr>
              <a:t>CAMWS 2022</a:t>
            </a:r>
          </a:p>
        </p:txBody>
      </p:sp>
      <p:sp>
        <p:nvSpPr>
          <p:cNvPr id="3" name="Subtitle 2">
            <a:extLst>
              <a:ext uri="{FF2B5EF4-FFF2-40B4-BE49-F238E27FC236}">
                <a16:creationId xmlns:a16="http://schemas.microsoft.com/office/drawing/2014/main" id="{E8CD533F-F025-FE43-9BB9-BB8920C6F169}"/>
              </a:ext>
            </a:extLst>
          </p:cNvPr>
          <p:cNvSpPr>
            <a:spLocks noGrp="1"/>
          </p:cNvSpPr>
          <p:nvPr>
            <p:ph type="subTitle" idx="1"/>
          </p:nvPr>
        </p:nvSpPr>
        <p:spPr>
          <a:xfrm>
            <a:off x="1524000" y="4523590"/>
            <a:ext cx="9144000" cy="1655762"/>
          </a:xfrm>
        </p:spPr>
        <p:txBody>
          <a:bodyPr anchor="ctr"/>
          <a:lstStyle/>
          <a:p>
            <a:r>
              <a:rPr lang="en-US" dirty="0">
                <a:latin typeface="Palatino Linotype" panose="02040502050505030304" pitchFamily="18" charset="0"/>
              </a:rPr>
              <a:t>Jeffrey Easton</a:t>
            </a:r>
          </a:p>
          <a:p>
            <a:r>
              <a:rPr lang="en-US" dirty="0">
                <a:latin typeface="Palatino Linotype" panose="02040502050505030304" pitchFamily="18" charset="0"/>
              </a:rPr>
              <a:t>Southwestern University</a:t>
            </a:r>
          </a:p>
          <a:p>
            <a:r>
              <a:rPr lang="en-US" dirty="0" err="1">
                <a:latin typeface="Palatino Linotype" panose="02040502050505030304" pitchFamily="18" charset="0"/>
              </a:rPr>
              <a:t>eastonj@southwestern.edu</a:t>
            </a:r>
            <a:endParaRPr lang="en-US" dirty="0">
              <a:latin typeface="Palatino Linotype" panose="02040502050505030304" pitchFamily="18" charset="0"/>
            </a:endParaRPr>
          </a:p>
        </p:txBody>
      </p:sp>
    </p:spTree>
    <p:extLst>
      <p:ext uri="{BB962C8B-B14F-4D97-AF65-F5344CB8AC3E}">
        <p14:creationId xmlns:p14="http://schemas.microsoft.com/office/powerpoint/2010/main" val="138043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4EBF-3A5E-D34B-8643-DE1B00B69210}"/>
              </a:ext>
            </a:extLst>
          </p:cNvPr>
          <p:cNvSpPr>
            <a:spLocks noGrp="1"/>
          </p:cNvSpPr>
          <p:nvPr>
            <p:ph type="title"/>
          </p:nvPr>
        </p:nvSpPr>
        <p:spPr>
          <a:xfrm>
            <a:off x="838200" y="130880"/>
            <a:ext cx="10515600" cy="531690"/>
          </a:xfrm>
        </p:spPr>
        <p:txBody>
          <a:bodyPr>
            <a:noAutofit/>
          </a:bodyPr>
          <a:lstStyle/>
          <a:p>
            <a:pPr algn="ctr"/>
            <a:r>
              <a:rPr lang="en-US" sz="2800" dirty="0">
                <a:latin typeface="Palatino Linotype" panose="02040502050505030304" pitchFamily="18" charset="0"/>
              </a:rPr>
              <a:t>History of the ‘original’ dictatorship</a:t>
            </a:r>
          </a:p>
        </p:txBody>
      </p:sp>
      <p:graphicFrame>
        <p:nvGraphicFramePr>
          <p:cNvPr id="4" name="Content Placeholder 3">
            <a:extLst>
              <a:ext uri="{FF2B5EF4-FFF2-40B4-BE49-F238E27FC236}">
                <a16:creationId xmlns:a16="http://schemas.microsoft.com/office/drawing/2014/main" id="{15E8DD63-8EEA-6C4F-B3C3-67FAF9988E72}"/>
              </a:ext>
            </a:extLst>
          </p:cNvPr>
          <p:cNvGraphicFramePr>
            <a:graphicFrameLocks noGrp="1"/>
          </p:cNvGraphicFramePr>
          <p:nvPr>
            <p:ph idx="1"/>
            <p:extLst>
              <p:ext uri="{D42A27DB-BD31-4B8C-83A1-F6EECF244321}">
                <p14:modId xmlns:p14="http://schemas.microsoft.com/office/powerpoint/2010/main" val="930609329"/>
              </p:ext>
            </p:extLst>
          </p:nvPr>
        </p:nvGraphicFramePr>
        <p:xfrm>
          <a:off x="457200" y="757335"/>
          <a:ext cx="11324492" cy="596118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FE385BCA-9E82-3E49-A256-C76BC187FA38}"/>
              </a:ext>
            </a:extLst>
          </p:cNvPr>
          <p:cNvCxnSpPr/>
          <p:nvPr/>
        </p:nvCxnSpPr>
        <p:spPr>
          <a:xfrm flipV="1">
            <a:off x="11247119" y="661686"/>
            <a:ext cx="0" cy="992777"/>
          </a:xfrm>
          <a:prstGeom prst="straightConnector1">
            <a:avLst/>
          </a:prstGeom>
          <a:ln w="146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43824E-3A5C-2D47-BF2F-1AF7F98199B9}"/>
              </a:ext>
            </a:extLst>
          </p:cNvPr>
          <p:cNvSpPr txBox="1"/>
          <p:nvPr/>
        </p:nvSpPr>
        <p:spPr>
          <a:xfrm>
            <a:off x="11033173" y="1285131"/>
            <a:ext cx="427892" cy="369332"/>
          </a:xfrm>
          <a:prstGeom prst="rect">
            <a:avLst/>
          </a:prstGeom>
          <a:solidFill>
            <a:schemeClr val="bg1"/>
          </a:solidFill>
          <a:ln w="25400">
            <a:solidFill>
              <a:srgbClr val="C00000"/>
            </a:solidFill>
          </a:ln>
        </p:spPr>
        <p:txBody>
          <a:bodyPr wrap="square" rtlCol="0">
            <a:spAutoFit/>
          </a:bodyPr>
          <a:lstStyle/>
          <a:p>
            <a:pPr algn="ctr"/>
            <a:r>
              <a:rPr lang="en-US" dirty="0">
                <a:latin typeface="Palatino Linotype" panose="02040502050505030304" pitchFamily="18" charset="0"/>
              </a:rPr>
              <a:t>95</a:t>
            </a:r>
          </a:p>
        </p:txBody>
      </p:sp>
      <p:sp>
        <p:nvSpPr>
          <p:cNvPr id="8" name="Left Brace 7">
            <a:extLst>
              <a:ext uri="{FF2B5EF4-FFF2-40B4-BE49-F238E27FC236}">
                <a16:creationId xmlns:a16="http://schemas.microsoft.com/office/drawing/2014/main" id="{F36A52DC-804E-7446-9461-A5BF669EA433}"/>
              </a:ext>
            </a:extLst>
          </p:cNvPr>
          <p:cNvSpPr/>
          <p:nvPr/>
        </p:nvSpPr>
        <p:spPr>
          <a:xfrm rot="16200000">
            <a:off x="2324444" y="4872543"/>
            <a:ext cx="251817" cy="2540003"/>
          </a:xfrm>
          <a:prstGeom prst="leftBrace">
            <a:avLst>
              <a:gd name="adj1" fmla="val 6926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AF3AE5"/>
              </a:solidFill>
            </a:endParaRPr>
          </a:p>
        </p:txBody>
      </p:sp>
      <p:sp>
        <p:nvSpPr>
          <p:cNvPr id="9" name="Donut 8">
            <a:extLst>
              <a:ext uri="{FF2B5EF4-FFF2-40B4-BE49-F238E27FC236}">
                <a16:creationId xmlns:a16="http://schemas.microsoft.com/office/drawing/2014/main" id="{D5012C50-A57F-8C44-A844-3234564FD5F3}"/>
              </a:ext>
            </a:extLst>
          </p:cNvPr>
          <p:cNvSpPr/>
          <p:nvPr/>
        </p:nvSpPr>
        <p:spPr>
          <a:xfrm>
            <a:off x="6039454" y="1314439"/>
            <a:ext cx="1475038" cy="4954014"/>
          </a:xfrm>
          <a:prstGeom prst="donut">
            <a:avLst>
              <a:gd name="adj" fmla="val 0"/>
            </a:avLst>
          </a:prstGeom>
          <a:noFill/>
          <a:ln w="15875">
            <a:solidFill>
              <a:srgbClr val="AF3AE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731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6BB3-2D40-BE40-A8E1-FDC35FA95850}"/>
              </a:ext>
            </a:extLst>
          </p:cNvPr>
          <p:cNvSpPr>
            <a:spLocks noGrp="1"/>
          </p:cNvSpPr>
          <p:nvPr>
            <p:ph type="title"/>
          </p:nvPr>
        </p:nvSpPr>
        <p:spPr>
          <a:xfrm>
            <a:off x="838200" y="142496"/>
            <a:ext cx="10515600" cy="1325563"/>
          </a:xfrm>
        </p:spPr>
        <p:txBody>
          <a:bodyPr>
            <a:normAutofit/>
          </a:bodyPr>
          <a:lstStyle/>
          <a:p>
            <a:r>
              <a:rPr lang="en-US" sz="3200" dirty="0">
                <a:latin typeface="Palatino Linotype" panose="02040502050505030304" pitchFamily="18" charset="0"/>
              </a:rPr>
              <a:t>The Dictatorship after Sulla</a:t>
            </a:r>
          </a:p>
        </p:txBody>
      </p:sp>
      <p:sp>
        <p:nvSpPr>
          <p:cNvPr id="3" name="Content Placeholder 2">
            <a:extLst>
              <a:ext uri="{FF2B5EF4-FFF2-40B4-BE49-F238E27FC236}">
                <a16:creationId xmlns:a16="http://schemas.microsoft.com/office/drawing/2014/main" id="{E56C8D43-CAB4-624B-A81B-53885EAE5334}"/>
              </a:ext>
            </a:extLst>
          </p:cNvPr>
          <p:cNvSpPr>
            <a:spLocks noGrp="1"/>
          </p:cNvSpPr>
          <p:nvPr>
            <p:ph idx="1"/>
          </p:nvPr>
        </p:nvSpPr>
        <p:spPr>
          <a:xfrm>
            <a:off x="838200" y="1403522"/>
            <a:ext cx="10780986" cy="5135819"/>
          </a:xfrm>
        </p:spPr>
        <p:txBody>
          <a:bodyPr>
            <a:normAutofit fontScale="62500" lnSpcReduction="20000"/>
          </a:bodyPr>
          <a:lstStyle/>
          <a:p>
            <a:r>
              <a:rPr lang="en-US" dirty="0">
                <a:latin typeface="Palatino Linotype" panose="02040502050505030304" pitchFamily="18" charset="0"/>
              </a:rPr>
              <a:t>Sulla’s new </a:t>
            </a:r>
            <a:r>
              <a:rPr lang="en-US" i="1" dirty="0">
                <a:latin typeface="Palatino Linotype" panose="02040502050505030304" pitchFamily="18" charset="0"/>
              </a:rPr>
              <a:t>causa</a:t>
            </a:r>
            <a:r>
              <a:rPr lang="en-US" dirty="0">
                <a:latin typeface="Palatino Linotype" panose="02040502050505030304" pitchFamily="18" charset="0"/>
              </a:rPr>
              <a:t> =&gt; </a:t>
            </a:r>
            <a:r>
              <a:rPr lang="en-US" i="1" dirty="0">
                <a:latin typeface="Palatino Linotype" panose="02040502050505030304" pitchFamily="18" charset="0"/>
              </a:rPr>
              <a:t> rei publicae </a:t>
            </a:r>
            <a:r>
              <a:rPr lang="en-US" i="1" dirty="0" err="1">
                <a:latin typeface="Palatino Linotype" panose="02040502050505030304" pitchFamily="18" charset="0"/>
              </a:rPr>
              <a:t>constituendae</a:t>
            </a:r>
            <a:r>
              <a:rPr lang="en-US" i="1" dirty="0">
                <a:latin typeface="Palatino Linotype" panose="02040502050505030304" pitchFamily="18" charset="0"/>
              </a:rPr>
              <a:t> causa</a:t>
            </a:r>
            <a:r>
              <a:rPr lang="en-US" dirty="0">
                <a:latin typeface="Palatino Linotype" panose="02040502050505030304" pitchFamily="18" charset="0"/>
              </a:rPr>
              <a:t> (‘for the purpose of setting the Republic in order’)</a:t>
            </a:r>
          </a:p>
          <a:p>
            <a:endParaRPr lang="en-US" sz="200" dirty="0">
              <a:latin typeface="Palatino Linotype" panose="02040502050505030304" pitchFamily="18" charset="0"/>
            </a:endParaRPr>
          </a:p>
          <a:p>
            <a:r>
              <a:rPr lang="en-US" dirty="0">
                <a:latin typeface="Palatino Linotype" panose="02040502050505030304" pitchFamily="18" charset="0"/>
              </a:rPr>
              <a:t>Dionysius of Halicarnassus </a:t>
            </a:r>
            <a:r>
              <a:rPr lang="en-US" i="1" dirty="0">
                <a:latin typeface="Palatino Linotype" panose="02040502050505030304" pitchFamily="18" charset="0"/>
              </a:rPr>
              <a:t>Ant. Rom.</a:t>
            </a:r>
            <a:r>
              <a:rPr lang="en-US" dirty="0">
                <a:latin typeface="Palatino Linotype" panose="02040502050505030304" pitchFamily="18" charset="0"/>
              </a:rPr>
              <a:t> 5.77.4</a:t>
            </a:r>
          </a:p>
          <a:p>
            <a:pPr marL="460375" indent="-460375" algn="just">
              <a:lnSpc>
                <a:spcPct val="120000"/>
              </a:lnSpc>
              <a:buNone/>
            </a:pPr>
            <a:r>
              <a:rPr lang="en-US" dirty="0">
                <a:latin typeface="BosporosU" pitchFamily="2" charset="77"/>
              </a:rPr>
              <a:t>	</a:t>
            </a:r>
            <a:r>
              <a:rPr lang="el-GR" dirty="0" err="1">
                <a:latin typeface="BosporosU" pitchFamily="2" charset="77"/>
              </a:rPr>
              <a:t>ἐπὶ</a:t>
            </a:r>
            <a:r>
              <a:rPr lang="el-GR" dirty="0">
                <a:latin typeface="BosporosU" pitchFamily="2" charset="77"/>
              </a:rPr>
              <a:t> </a:t>
            </a:r>
            <a:r>
              <a:rPr lang="el-GR" dirty="0" err="1">
                <a:latin typeface="BosporosU" pitchFamily="2" charset="77"/>
              </a:rPr>
              <a:t>δὲ</a:t>
            </a:r>
            <a:r>
              <a:rPr lang="el-GR" dirty="0">
                <a:latin typeface="BosporosU" pitchFamily="2" charset="77"/>
              </a:rPr>
              <a:t> </a:t>
            </a:r>
            <a:r>
              <a:rPr lang="el-GR" dirty="0" err="1">
                <a:latin typeface="BosporosU" pitchFamily="2" charset="77"/>
              </a:rPr>
              <a:t>τῆς</a:t>
            </a:r>
            <a:r>
              <a:rPr lang="el-GR" dirty="0">
                <a:latin typeface="BosporosU" pitchFamily="2" charset="77"/>
              </a:rPr>
              <a:t> </a:t>
            </a:r>
            <a:r>
              <a:rPr lang="el-GR" dirty="0" err="1">
                <a:latin typeface="BosporosU" pitchFamily="2" charset="77"/>
              </a:rPr>
              <a:t>κατὰ</a:t>
            </a:r>
            <a:r>
              <a:rPr lang="el-GR" dirty="0">
                <a:latin typeface="BosporosU" pitchFamily="2" charset="77"/>
              </a:rPr>
              <a:t> </a:t>
            </a:r>
            <a:r>
              <a:rPr lang="el-GR" dirty="0" err="1">
                <a:latin typeface="BosporosU" pitchFamily="2" charset="77"/>
              </a:rPr>
              <a:t>τοὺς</a:t>
            </a:r>
            <a:r>
              <a:rPr lang="el-GR" dirty="0">
                <a:latin typeface="BosporosU" pitchFamily="2" charset="77"/>
              </a:rPr>
              <a:t> πατέρας </a:t>
            </a:r>
            <a:r>
              <a:rPr lang="el-GR" dirty="0" err="1">
                <a:latin typeface="BosporosU" pitchFamily="2" charset="77"/>
              </a:rPr>
              <a:t>ἡμῶν</a:t>
            </a:r>
            <a:r>
              <a:rPr lang="el-GR" dirty="0">
                <a:latin typeface="BosporosU" pitchFamily="2" charset="77"/>
              </a:rPr>
              <a:t> </a:t>
            </a:r>
            <a:r>
              <a:rPr lang="el-GR" dirty="0" err="1">
                <a:latin typeface="BosporosU" pitchFamily="2" charset="77"/>
              </a:rPr>
              <a:t>ἡλικίας</a:t>
            </a:r>
            <a:r>
              <a:rPr lang="el-GR" dirty="0">
                <a:latin typeface="BosporosU" pitchFamily="2" charset="77"/>
              </a:rPr>
              <a:t> </a:t>
            </a:r>
            <a:r>
              <a:rPr lang="el-GR" dirty="0" err="1">
                <a:latin typeface="BosporosU" pitchFamily="2" charset="77"/>
              </a:rPr>
              <a:t>ὁμοῦ</a:t>
            </a:r>
            <a:r>
              <a:rPr lang="el-GR" dirty="0">
                <a:latin typeface="BosporosU" pitchFamily="2" charset="77"/>
              </a:rPr>
              <a:t> τι τετρακοσίων </a:t>
            </a:r>
            <a:r>
              <a:rPr lang="el-GR" dirty="0" err="1">
                <a:latin typeface="BosporosU" pitchFamily="2" charset="77"/>
              </a:rPr>
              <a:t>διαγενομένων</a:t>
            </a:r>
            <a:r>
              <a:rPr lang="el-GR" dirty="0">
                <a:latin typeface="BosporosU" pitchFamily="2" charset="77"/>
              </a:rPr>
              <a:t> </a:t>
            </a:r>
            <a:r>
              <a:rPr lang="el-GR" dirty="0" err="1">
                <a:latin typeface="BosporosU" pitchFamily="2" charset="77"/>
              </a:rPr>
              <a:t>ἐτῶν</a:t>
            </a:r>
            <a:r>
              <a:rPr lang="el-GR" dirty="0">
                <a:latin typeface="BosporosU" pitchFamily="2" charset="77"/>
              </a:rPr>
              <a:t> </a:t>
            </a:r>
            <a:r>
              <a:rPr lang="el-GR" dirty="0" err="1">
                <a:latin typeface="BosporosU" pitchFamily="2" charset="77"/>
              </a:rPr>
              <a:t>ἀπὸ</a:t>
            </a:r>
            <a:r>
              <a:rPr lang="el-GR" dirty="0">
                <a:latin typeface="BosporosU" pitchFamily="2" charset="77"/>
              </a:rPr>
              <a:t> </a:t>
            </a:r>
            <a:r>
              <a:rPr lang="el-GR" dirty="0" err="1">
                <a:latin typeface="BosporosU" pitchFamily="2" charset="77"/>
              </a:rPr>
              <a:t>τῆς</a:t>
            </a:r>
            <a:r>
              <a:rPr lang="el-GR" dirty="0">
                <a:latin typeface="BosporosU" pitchFamily="2" charset="77"/>
              </a:rPr>
              <a:t> Τίτου </a:t>
            </a:r>
            <a:r>
              <a:rPr lang="el-GR" dirty="0" err="1">
                <a:latin typeface="BosporosU" pitchFamily="2" charset="77"/>
              </a:rPr>
              <a:t>Λαρκίου</a:t>
            </a:r>
            <a:r>
              <a:rPr lang="el-GR" dirty="0">
                <a:latin typeface="BosporosU" pitchFamily="2" charset="77"/>
              </a:rPr>
              <a:t> δικτατορίας </a:t>
            </a:r>
            <a:r>
              <a:rPr lang="el-GR" dirty="0" err="1">
                <a:latin typeface="BosporosU" pitchFamily="2" charset="77"/>
              </a:rPr>
              <a:t>διεβλήθη</a:t>
            </a:r>
            <a:r>
              <a:rPr lang="el-GR" dirty="0">
                <a:latin typeface="BosporosU" pitchFamily="2" charset="77"/>
              </a:rPr>
              <a:t> </a:t>
            </a:r>
            <a:r>
              <a:rPr lang="el-GR" dirty="0" err="1">
                <a:latin typeface="BosporosU" pitchFamily="2" charset="77"/>
              </a:rPr>
              <a:t>καὶ</a:t>
            </a:r>
            <a:r>
              <a:rPr lang="el-GR" dirty="0">
                <a:latin typeface="BosporosU" pitchFamily="2" charset="77"/>
              </a:rPr>
              <a:t> </a:t>
            </a:r>
            <a:r>
              <a:rPr lang="el-GR" dirty="0" err="1">
                <a:latin typeface="BosporosU" pitchFamily="2" charset="77"/>
              </a:rPr>
              <a:t>μισητὸν</a:t>
            </a:r>
            <a:r>
              <a:rPr lang="el-GR" dirty="0">
                <a:latin typeface="BosporosU" pitchFamily="2" charset="77"/>
              </a:rPr>
              <a:t> </a:t>
            </a:r>
            <a:r>
              <a:rPr lang="el-GR" dirty="0" err="1">
                <a:latin typeface="BosporosU" pitchFamily="2" charset="77"/>
              </a:rPr>
              <a:t>ἅπασιν</a:t>
            </a:r>
            <a:r>
              <a:rPr lang="el-GR" dirty="0">
                <a:latin typeface="BosporosU" pitchFamily="2" charset="77"/>
              </a:rPr>
              <a:t> </a:t>
            </a:r>
            <a:r>
              <a:rPr lang="el-GR" dirty="0" err="1">
                <a:latin typeface="BosporosU" pitchFamily="2" charset="77"/>
              </a:rPr>
              <a:t>ἀνθρώποις</a:t>
            </a:r>
            <a:r>
              <a:rPr lang="el-GR" dirty="0">
                <a:latin typeface="BosporosU" pitchFamily="2" charset="77"/>
              </a:rPr>
              <a:t> </a:t>
            </a:r>
            <a:r>
              <a:rPr lang="el-GR" dirty="0" err="1">
                <a:latin typeface="BosporosU" pitchFamily="2" charset="77"/>
              </a:rPr>
              <a:t>ἐφάνη</a:t>
            </a:r>
            <a:r>
              <a:rPr lang="el-GR" dirty="0">
                <a:latin typeface="BosporosU" pitchFamily="2" charset="77"/>
              </a:rPr>
              <a:t> </a:t>
            </a:r>
            <a:r>
              <a:rPr lang="el-GR" dirty="0" err="1">
                <a:latin typeface="BosporosU" pitchFamily="2" charset="77"/>
              </a:rPr>
              <a:t>τὸ</a:t>
            </a:r>
            <a:r>
              <a:rPr lang="el-GR" dirty="0">
                <a:latin typeface="BosporosU" pitchFamily="2" charset="77"/>
              </a:rPr>
              <a:t> </a:t>
            </a:r>
            <a:r>
              <a:rPr lang="el-GR" dirty="0" err="1">
                <a:latin typeface="BosporosU" pitchFamily="2" charset="77"/>
              </a:rPr>
              <a:t>πρᾶγμα</a:t>
            </a:r>
            <a:r>
              <a:rPr lang="el-GR" dirty="0">
                <a:latin typeface="BosporosU" pitchFamily="2" charset="77"/>
              </a:rPr>
              <a:t> Λευκίου </a:t>
            </a:r>
            <a:r>
              <a:rPr lang="el-GR" dirty="0" err="1">
                <a:latin typeface="BosporosU" pitchFamily="2" charset="77"/>
              </a:rPr>
              <a:t>Κορνηλίου</a:t>
            </a:r>
            <a:r>
              <a:rPr lang="el-GR" dirty="0">
                <a:latin typeface="BosporosU" pitchFamily="2" charset="77"/>
              </a:rPr>
              <a:t> </a:t>
            </a:r>
            <a:r>
              <a:rPr lang="el-GR" dirty="0" err="1">
                <a:latin typeface="BosporosU" pitchFamily="2" charset="77"/>
              </a:rPr>
              <a:t>Σύλλα</a:t>
            </a:r>
            <a:r>
              <a:rPr lang="el-GR" dirty="0">
                <a:latin typeface="BosporosU" pitchFamily="2" charset="77"/>
              </a:rPr>
              <a:t> πρώτου </a:t>
            </a:r>
            <a:r>
              <a:rPr lang="el-GR" dirty="0" err="1">
                <a:latin typeface="BosporosU" pitchFamily="2" charset="77"/>
              </a:rPr>
              <a:t>καὶ</a:t>
            </a:r>
            <a:r>
              <a:rPr lang="el-GR" dirty="0">
                <a:latin typeface="BosporosU" pitchFamily="2" charset="77"/>
              </a:rPr>
              <a:t> μόνου </a:t>
            </a:r>
            <a:r>
              <a:rPr lang="el-GR" dirty="0" err="1">
                <a:latin typeface="BosporosU" pitchFamily="2" charset="77"/>
              </a:rPr>
              <a:t>πικρῶς</a:t>
            </a:r>
            <a:r>
              <a:rPr lang="el-GR" dirty="0">
                <a:latin typeface="BosporosU" pitchFamily="2" charset="77"/>
              </a:rPr>
              <a:t> </a:t>
            </a:r>
            <a:r>
              <a:rPr lang="el-GR" dirty="0" err="1">
                <a:latin typeface="BosporosU" pitchFamily="2" charset="77"/>
              </a:rPr>
              <a:t>αὐτῇ</a:t>
            </a:r>
            <a:r>
              <a:rPr lang="el-GR" dirty="0">
                <a:latin typeface="BosporosU" pitchFamily="2" charset="77"/>
              </a:rPr>
              <a:t> </a:t>
            </a:r>
            <a:r>
              <a:rPr lang="el-GR" dirty="0" err="1">
                <a:latin typeface="BosporosU" pitchFamily="2" charset="77"/>
              </a:rPr>
              <a:t>καὶ</a:t>
            </a:r>
            <a:r>
              <a:rPr lang="el-GR" dirty="0">
                <a:latin typeface="BosporosU" pitchFamily="2" charset="77"/>
              </a:rPr>
              <a:t> </a:t>
            </a:r>
            <a:r>
              <a:rPr lang="el-GR" dirty="0" err="1">
                <a:latin typeface="BosporosU" pitchFamily="2" charset="77"/>
              </a:rPr>
              <a:t>ὠμῶς</a:t>
            </a:r>
            <a:r>
              <a:rPr lang="el-GR" dirty="0">
                <a:latin typeface="BosporosU" pitchFamily="2" charset="77"/>
              </a:rPr>
              <a:t> </a:t>
            </a:r>
            <a:r>
              <a:rPr lang="el-GR" dirty="0" err="1">
                <a:latin typeface="BosporosU" pitchFamily="2" charset="77"/>
              </a:rPr>
              <a:t>χρησαμένου</a:t>
            </a:r>
            <a:r>
              <a:rPr lang="el-GR" dirty="0">
                <a:latin typeface="BosporosU" pitchFamily="2" charset="77"/>
              </a:rPr>
              <a:t>· </a:t>
            </a:r>
            <a:r>
              <a:rPr lang="el-GR" dirty="0" err="1">
                <a:latin typeface="BosporosU" pitchFamily="2" charset="77"/>
              </a:rPr>
              <a:t>ὥστε</a:t>
            </a:r>
            <a:r>
              <a:rPr lang="el-GR" dirty="0">
                <a:latin typeface="BosporosU" pitchFamily="2" charset="77"/>
              </a:rPr>
              <a:t> τότε </a:t>
            </a:r>
            <a:r>
              <a:rPr lang="el-GR" dirty="0" err="1">
                <a:latin typeface="BosporosU" pitchFamily="2" charset="77"/>
              </a:rPr>
              <a:t>πρῶτον</a:t>
            </a:r>
            <a:r>
              <a:rPr lang="el-GR" dirty="0">
                <a:latin typeface="BosporosU" pitchFamily="2" charset="77"/>
              </a:rPr>
              <a:t> </a:t>
            </a:r>
            <a:r>
              <a:rPr lang="el-GR" dirty="0" err="1">
                <a:latin typeface="BosporosU" pitchFamily="2" charset="77"/>
              </a:rPr>
              <a:t>αἰσθέσθαι</a:t>
            </a:r>
            <a:r>
              <a:rPr lang="el-GR" dirty="0">
                <a:latin typeface="BosporosU" pitchFamily="2" charset="77"/>
              </a:rPr>
              <a:t> </a:t>
            </a:r>
            <a:r>
              <a:rPr lang="el-GR" dirty="0" err="1">
                <a:latin typeface="BosporosU" pitchFamily="2" charset="77"/>
              </a:rPr>
              <a:t>Ῥωμαίους</a:t>
            </a:r>
            <a:r>
              <a:rPr lang="en-US" dirty="0">
                <a:latin typeface="BosporosU" pitchFamily="2" charset="77"/>
              </a:rPr>
              <a:t>, </a:t>
            </a:r>
            <a:r>
              <a:rPr lang="el-GR" dirty="0" err="1">
                <a:latin typeface="BosporosU" pitchFamily="2" charset="77"/>
              </a:rPr>
              <a:t>ὃ</a:t>
            </a:r>
            <a:r>
              <a:rPr lang="el-GR" dirty="0">
                <a:latin typeface="BosporosU" pitchFamily="2" charset="77"/>
              </a:rPr>
              <a:t> </a:t>
            </a:r>
            <a:r>
              <a:rPr lang="el-GR" dirty="0" err="1">
                <a:latin typeface="BosporosU" pitchFamily="2" charset="77"/>
              </a:rPr>
              <a:t>τὸν</a:t>
            </a:r>
            <a:r>
              <a:rPr lang="el-GR" dirty="0">
                <a:latin typeface="BosporosU" pitchFamily="2" charset="77"/>
              </a:rPr>
              <a:t> </a:t>
            </a:r>
            <a:r>
              <a:rPr lang="el-GR" dirty="0" err="1">
                <a:latin typeface="BosporosU" pitchFamily="2" charset="77"/>
              </a:rPr>
              <a:t>ἄλλον</a:t>
            </a:r>
            <a:r>
              <a:rPr lang="el-GR" dirty="0">
                <a:latin typeface="BosporosU" pitchFamily="2" charset="77"/>
              </a:rPr>
              <a:t> </a:t>
            </a:r>
            <a:r>
              <a:rPr lang="el-GR" dirty="0" err="1">
                <a:latin typeface="BosporosU" pitchFamily="2" charset="77"/>
              </a:rPr>
              <a:t>ἅπαντα</a:t>
            </a:r>
            <a:r>
              <a:rPr lang="el-GR" dirty="0">
                <a:latin typeface="BosporosU" pitchFamily="2" charset="77"/>
              </a:rPr>
              <a:t> </a:t>
            </a:r>
            <a:r>
              <a:rPr lang="el-GR" dirty="0" err="1">
                <a:latin typeface="BosporosU" pitchFamily="2" charset="77"/>
              </a:rPr>
              <a:t>χρόνον</a:t>
            </a:r>
            <a:r>
              <a:rPr lang="el-GR" dirty="0">
                <a:latin typeface="BosporosU" pitchFamily="2" charset="77"/>
              </a:rPr>
              <a:t> </a:t>
            </a:r>
            <a:r>
              <a:rPr lang="el-GR" dirty="0" err="1">
                <a:latin typeface="BosporosU" pitchFamily="2" charset="77"/>
              </a:rPr>
              <a:t>ἠγνόουν</a:t>
            </a:r>
            <a:r>
              <a:rPr lang="en-US" dirty="0">
                <a:latin typeface="BosporosU" pitchFamily="2" charset="77"/>
              </a:rPr>
              <a:t>, </a:t>
            </a:r>
            <a:r>
              <a:rPr lang="el-GR" dirty="0" err="1">
                <a:latin typeface="BosporosU" pitchFamily="2" charset="77"/>
              </a:rPr>
              <a:t>ὅτι</a:t>
            </a:r>
            <a:r>
              <a:rPr lang="el-GR" dirty="0">
                <a:latin typeface="BosporosU" pitchFamily="2" charset="77"/>
              </a:rPr>
              <a:t> </a:t>
            </a:r>
            <a:r>
              <a:rPr lang="el-GR" dirty="0" err="1">
                <a:latin typeface="BosporosU" pitchFamily="2" charset="77"/>
              </a:rPr>
              <a:t>τυραννίς</a:t>
            </a:r>
            <a:r>
              <a:rPr lang="el-GR" dirty="0">
                <a:latin typeface="BosporosU" pitchFamily="2" charset="77"/>
              </a:rPr>
              <a:t> </a:t>
            </a:r>
            <a:r>
              <a:rPr lang="el-GR" dirty="0" err="1">
                <a:latin typeface="BosporosU" pitchFamily="2" charset="77"/>
              </a:rPr>
              <a:t>ἐστιν</a:t>
            </a:r>
            <a:r>
              <a:rPr lang="el-GR" dirty="0">
                <a:latin typeface="BosporosU" pitchFamily="2" charset="77"/>
              </a:rPr>
              <a:t> </a:t>
            </a:r>
            <a:r>
              <a:rPr lang="el-GR" dirty="0" err="1">
                <a:latin typeface="BosporosU" pitchFamily="2" charset="77"/>
              </a:rPr>
              <a:t>ἡ</a:t>
            </a:r>
            <a:r>
              <a:rPr lang="el-GR" dirty="0">
                <a:latin typeface="BosporosU" pitchFamily="2" charset="77"/>
              </a:rPr>
              <a:t> </a:t>
            </a:r>
            <a:r>
              <a:rPr lang="el-GR" dirty="0" err="1">
                <a:latin typeface="BosporosU" pitchFamily="2" charset="77"/>
              </a:rPr>
              <a:t>τοῦ</a:t>
            </a:r>
            <a:r>
              <a:rPr lang="en-US" dirty="0">
                <a:latin typeface="BosporosU" pitchFamily="2" charset="77"/>
              </a:rPr>
              <a:t> </a:t>
            </a:r>
            <a:r>
              <a:rPr lang="en-US" dirty="0" err="1">
                <a:latin typeface="BosporosU" pitchFamily="2" charset="77"/>
              </a:rPr>
              <a:t>δικτάτορος</a:t>
            </a:r>
            <a:r>
              <a:rPr lang="en-US" dirty="0">
                <a:latin typeface="BosporosU" pitchFamily="2" charset="77"/>
              </a:rPr>
              <a:t> </a:t>
            </a:r>
            <a:r>
              <a:rPr lang="en-US" dirty="0" err="1">
                <a:latin typeface="BosporosU" pitchFamily="2" charset="77"/>
              </a:rPr>
              <a:t>ἀρχή</a:t>
            </a:r>
            <a:r>
              <a:rPr lang="en-US" dirty="0">
                <a:latin typeface="BosporosU" pitchFamily="2" charset="77"/>
              </a:rPr>
              <a:t>.</a:t>
            </a:r>
            <a:endParaRPr lang="en-US" sz="200" dirty="0">
              <a:latin typeface="Palatino Linotype" panose="02040502050505030304" pitchFamily="18" charset="0"/>
            </a:endParaRPr>
          </a:p>
          <a:p>
            <a:pPr marL="460375" indent="-460375" algn="just">
              <a:lnSpc>
                <a:spcPct val="120000"/>
              </a:lnSpc>
              <a:buNone/>
            </a:pPr>
            <a:r>
              <a:rPr lang="en-US" dirty="0">
                <a:latin typeface="Palatino Linotype" panose="02040502050505030304" pitchFamily="18" charset="0"/>
              </a:rPr>
              <a:t>	In the time of our fathers, some four hundred years after the dictatorship of Titus </a:t>
            </a:r>
            <a:r>
              <a:rPr lang="en-US" dirty="0" err="1">
                <a:latin typeface="Palatino Linotype" panose="02040502050505030304" pitchFamily="18" charset="0"/>
              </a:rPr>
              <a:t>Larcius</a:t>
            </a:r>
            <a:r>
              <a:rPr lang="en-US" dirty="0">
                <a:latin typeface="Palatino Linotype" panose="02040502050505030304" pitchFamily="18" charset="0"/>
              </a:rPr>
              <a:t>, the office was misrepresented and became hated when Lucius Cornelius Sulla, for the first and only time, used it harshly and cruelly. The result was that the Romans understood for the first time what they did not know for the whole time before, that the office of dictator is a tyranny.</a:t>
            </a:r>
          </a:p>
          <a:p>
            <a:endParaRPr lang="en-US" sz="200" dirty="0">
              <a:latin typeface="Palatino Linotype" panose="02040502050505030304" pitchFamily="18" charset="0"/>
            </a:endParaRPr>
          </a:p>
          <a:p>
            <a:r>
              <a:rPr lang="en-US" dirty="0">
                <a:latin typeface="Palatino Linotype" panose="02040502050505030304" pitchFamily="18" charset="0"/>
              </a:rPr>
              <a:t>Appian </a:t>
            </a:r>
            <a:r>
              <a:rPr lang="en-US" i="1" dirty="0">
                <a:latin typeface="Palatino Linotype" panose="02040502050505030304" pitchFamily="18" charset="0"/>
              </a:rPr>
              <a:t>BC</a:t>
            </a:r>
            <a:r>
              <a:rPr lang="en-US" dirty="0">
                <a:latin typeface="Palatino Linotype" panose="02040502050505030304" pitchFamily="18" charset="0"/>
              </a:rPr>
              <a:t> 1.98-9</a:t>
            </a:r>
          </a:p>
          <a:p>
            <a:pPr marL="460375" indent="-460375">
              <a:buNone/>
            </a:pPr>
            <a:r>
              <a:rPr lang="en-US" dirty="0">
                <a:latin typeface="Palatino Linotype" panose="02040502050505030304" pitchFamily="18" charset="0"/>
              </a:rPr>
              <a:t>	[98] </a:t>
            </a:r>
            <a:r>
              <a:rPr lang="en-US" dirty="0" err="1">
                <a:latin typeface="BosporosU" pitchFamily="2" charset="77"/>
              </a:rPr>
              <a:t>ὁ</a:t>
            </a:r>
            <a:r>
              <a:rPr lang="en-US" dirty="0">
                <a:latin typeface="BosporosU" pitchFamily="2" charset="77"/>
              </a:rPr>
              <a:t> </a:t>
            </a:r>
            <a:r>
              <a:rPr lang="en-US" dirty="0" err="1">
                <a:latin typeface="BosporosU" pitchFamily="2" charset="77"/>
              </a:rPr>
              <a:t>δὲ</a:t>
            </a:r>
            <a:r>
              <a:rPr lang="en-US" dirty="0">
                <a:latin typeface="BosporosU" pitchFamily="2" charset="77"/>
              </a:rPr>
              <a:t> </a:t>
            </a:r>
            <a:r>
              <a:rPr lang="en-US" dirty="0" err="1">
                <a:latin typeface="BosporosU" pitchFamily="2" charset="77"/>
              </a:rPr>
              <a:t>ἔργῳ</a:t>
            </a:r>
            <a:r>
              <a:rPr lang="en-US" dirty="0">
                <a:latin typeface="BosporosU" pitchFamily="2" charset="77"/>
              </a:rPr>
              <a:t> βα</a:t>
            </a:r>
            <a:r>
              <a:rPr lang="en-US" dirty="0" err="1">
                <a:latin typeface="BosporosU" pitchFamily="2" charset="77"/>
              </a:rPr>
              <a:t>σιλεὺς</a:t>
            </a:r>
            <a:r>
              <a:rPr lang="en-US" dirty="0">
                <a:latin typeface="BosporosU" pitchFamily="2" charset="77"/>
              </a:rPr>
              <a:t> </a:t>
            </a:r>
            <a:r>
              <a:rPr lang="en-US" dirty="0" err="1">
                <a:latin typeface="BosporosU" pitchFamily="2" charset="77"/>
              </a:rPr>
              <a:t>ὢν</a:t>
            </a:r>
            <a:r>
              <a:rPr lang="en-US" dirty="0">
                <a:latin typeface="BosporosU" pitchFamily="2" charset="77"/>
              </a:rPr>
              <a:t> </a:t>
            </a:r>
            <a:r>
              <a:rPr lang="en-US" dirty="0" err="1">
                <a:latin typeface="BosporosU" pitchFamily="2" charset="77"/>
              </a:rPr>
              <a:t>ἢ</a:t>
            </a:r>
            <a:r>
              <a:rPr lang="en-US" dirty="0">
                <a:latin typeface="BosporosU" pitchFamily="2" charset="77"/>
              </a:rPr>
              <a:t> </a:t>
            </a:r>
            <a:r>
              <a:rPr lang="en-US" dirty="0" err="1">
                <a:latin typeface="BosporosU" pitchFamily="2" charset="77"/>
              </a:rPr>
              <a:t>τύρ</a:t>
            </a:r>
            <a:r>
              <a:rPr lang="en-US" dirty="0">
                <a:latin typeface="BosporosU" pitchFamily="2" charset="77"/>
              </a:rPr>
              <a:t>α</a:t>
            </a:r>
            <a:r>
              <a:rPr lang="en-US" dirty="0" err="1">
                <a:latin typeface="BosporosU" pitchFamily="2" charset="77"/>
              </a:rPr>
              <a:t>ννος</a:t>
            </a:r>
            <a:r>
              <a:rPr lang="en-US" dirty="0">
                <a:latin typeface="BosporosU" pitchFamily="2" charset="77"/>
              </a:rPr>
              <a:t>, </a:t>
            </a:r>
            <a:r>
              <a:rPr lang="en-US" dirty="0" err="1">
                <a:latin typeface="BosporosU" pitchFamily="2" charset="77"/>
              </a:rPr>
              <a:t>οὐχ</a:t>
            </a:r>
            <a:r>
              <a:rPr lang="en-US" dirty="0">
                <a:latin typeface="BosporosU" pitchFamily="2" charset="77"/>
              </a:rPr>
              <a:t> α</a:t>
            </a:r>
            <a:r>
              <a:rPr lang="en-US" dirty="0" err="1">
                <a:latin typeface="BosporosU" pitchFamily="2" charset="77"/>
              </a:rPr>
              <a:t>ἱρετός</a:t>
            </a:r>
            <a:r>
              <a:rPr lang="en-US" dirty="0">
                <a:latin typeface="BosporosU" pitchFamily="2" charset="77"/>
              </a:rPr>
              <a:t>, </a:t>
            </a:r>
            <a:r>
              <a:rPr lang="en-US" dirty="0" err="1">
                <a:latin typeface="BosporosU" pitchFamily="2" charset="77"/>
              </a:rPr>
              <a:t>ἀλλὰ</a:t>
            </a:r>
            <a:r>
              <a:rPr lang="en-US" dirty="0">
                <a:latin typeface="BosporosU" pitchFamily="2" charset="77"/>
              </a:rPr>
              <a:t> </a:t>
            </a:r>
            <a:r>
              <a:rPr lang="en-US" dirty="0" err="1">
                <a:latin typeface="BosporosU" pitchFamily="2" charset="77"/>
              </a:rPr>
              <a:t>δυνάμει</a:t>
            </a:r>
            <a:r>
              <a:rPr lang="en-US" dirty="0">
                <a:latin typeface="BosporosU" pitchFamily="2" charset="77"/>
              </a:rPr>
              <a:t> </a:t>
            </a:r>
            <a:r>
              <a:rPr lang="en-US" dirty="0" err="1">
                <a:latin typeface="BosporosU" pitchFamily="2" charset="77"/>
              </a:rPr>
              <a:t>κ</a:t>
            </a:r>
            <a:r>
              <a:rPr lang="en-US" dirty="0">
                <a:latin typeface="BosporosU" pitchFamily="2" charset="77"/>
              </a:rPr>
              <a:t>α</a:t>
            </a:r>
            <a:r>
              <a:rPr lang="en-US" dirty="0" err="1">
                <a:latin typeface="BosporosU" pitchFamily="2" charset="77"/>
              </a:rPr>
              <a:t>ὶ</a:t>
            </a:r>
            <a:r>
              <a:rPr lang="en-US" dirty="0">
                <a:latin typeface="BosporosU" pitchFamily="2" charset="77"/>
              </a:rPr>
              <a:t> β</a:t>
            </a:r>
            <a:r>
              <a:rPr lang="en-US" dirty="0" err="1">
                <a:latin typeface="BosporosU" pitchFamily="2" charset="77"/>
              </a:rPr>
              <a:t>ίᾳ</a:t>
            </a:r>
            <a:r>
              <a:rPr lang="en-US" dirty="0">
                <a:latin typeface="BosporosU" pitchFamily="2" charset="77"/>
              </a:rPr>
              <a:t>. </a:t>
            </a:r>
          </a:p>
          <a:p>
            <a:pPr marL="460375" indent="-460375">
              <a:buNone/>
            </a:pPr>
            <a:r>
              <a:rPr lang="en-US" dirty="0">
                <a:latin typeface="Palatino Linotype" panose="02040502050505030304" pitchFamily="18" charset="0"/>
              </a:rPr>
              <a:t>	He was in practice a king or tyrant, not by election but by force and violence.</a:t>
            </a:r>
          </a:p>
          <a:p>
            <a:pPr marL="460375" indent="-460375">
              <a:buNone/>
            </a:pPr>
            <a:endParaRPr lang="en-US" sz="200" dirty="0">
              <a:latin typeface="Palatino Linotype" panose="02040502050505030304" pitchFamily="18" charset="0"/>
            </a:endParaRPr>
          </a:p>
          <a:p>
            <a:pPr marL="460375" indent="-460375">
              <a:buNone/>
            </a:pPr>
            <a:r>
              <a:rPr lang="en-US" dirty="0">
                <a:latin typeface="Palatino Linotype" panose="02040502050505030304" pitchFamily="18" charset="0"/>
              </a:rPr>
              <a:t>	[99] </a:t>
            </a:r>
            <a:r>
              <a:rPr lang="en-US" dirty="0" err="1">
                <a:latin typeface="BosporosU" pitchFamily="2" charset="77"/>
              </a:rPr>
              <a:t>τότε</a:t>
            </a:r>
            <a:r>
              <a:rPr lang="en-US" dirty="0">
                <a:latin typeface="BosporosU" pitchFamily="2" charset="77"/>
              </a:rPr>
              <a:t> </a:t>
            </a:r>
            <a:r>
              <a:rPr lang="en-US" dirty="0" err="1">
                <a:latin typeface="BosporosU" pitchFamily="2" charset="77"/>
              </a:rPr>
              <a:t>δὲ</a:t>
            </a:r>
            <a:r>
              <a:rPr lang="en-US" dirty="0">
                <a:latin typeface="BosporosU" pitchFamily="2" charset="77"/>
              </a:rPr>
              <a:t> π</a:t>
            </a:r>
            <a:r>
              <a:rPr lang="en-US" dirty="0" err="1">
                <a:latin typeface="BosporosU" pitchFamily="2" charset="77"/>
              </a:rPr>
              <a:t>ρῶτον</a:t>
            </a:r>
            <a:r>
              <a:rPr lang="en-US" dirty="0">
                <a:latin typeface="BosporosU" pitchFamily="2" charset="77"/>
              </a:rPr>
              <a:t> </a:t>
            </a:r>
            <a:r>
              <a:rPr lang="en-US" dirty="0" err="1">
                <a:latin typeface="BosporosU" pitchFamily="2" charset="77"/>
              </a:rPr>
              <a:t>ἐς</a:t>
            </a:r>
            <a:r>
              <a:rPr lang="en-US" dirty="0">
                <a:latin typeface="BosporosU" pitchFamily="2" charset="77"/>
              </a:rPr>
              <a:t> </a:t>
            </a:r>
            <a:r>
              <a:rPr lang="en-US" dirty="0" err="1">
                <a:latin typeface="BosporosU" pitchFamily="2" charset="77"/>
              </a:rPr>
              <a:t>ἀόριστον</a:t>
            </a:r>
            <a:r>
              <a:rPr lang="en-US" dirty="0">
                <a:latin typeface="BosporosU" pitchFamily="2" charset="77"/>
              </a:rPr>
              <a:t> </a:t>
            </a:r>
            <a:r>
              <a:rPr lang="en-US" dirty="0" err="1">
                <a:latin typeface="BosporosU" pitchFamily="2" charset="77"/>
              </a:rPr>
              <a:t>ἐλθοῦσ</a:t>
            </a:r>
            <a:r>
              <a:rPr lang="en-US" dirty="0">
                <a:latin typeface="BosporosU" pitchFamily="2" charset="77"/>
              </a:rPr>
              <a:t>α </a:t>
            </a:r>
            <a:r>
              <a:rPr lang="en-US" dirty="0" err="1">
                <a:latin typeface="BosporosU" pitchFamily="2" charset="77"/>
              </a:rPr>
              <a:t>τυρ</a:t>
            </a:r>
            <a:r>
              <a:rPr lang="en-US" dirty="0">
                <a:latin typeface="BosporosU" pitchFamily="2" charset="77"/>
              </a:rPr>
              <a:t>α</a:t>
            </a:r>
            <a:r>
              <a:rPr lang="en-US" dirty="0" err="1">
                <a:latin typeface="BosporosU" pitchFamily="2" charset="77"/>
              </a:rPr>
              <a:t>ννὶς</a:t>
            </a:r>
            <a:r>
              <a:rPr lang="en-US" dirty="0">
                <a:latin typeface="BosporosU" pitchFamily="2" charset="77"/>
              </a:rPr>
              <a:t> </a:t>
            </a:r>
            <a:r>
              <a:rPr lang="en-US" dirty="0" err="1">
                <a:latin typeface="BosporosU" pitchFamily="2" charset="77"/>
              </a:rPr>
              <a:t>ἐγίγνετο</a:t>
            </a:r>
            <a:r>
              <a:rPr lang="en-US" dirty="0">
                <a:latin typeface="BosporosU" pitchFamily="2" charset="77"/>
              </a:rPr>
              <a:t> </a:t>
            </a:r>
            <a:r>
              <a:rPr lang="en-US" dirty="0" err="1">
                <a:latin typeface="BosporosU" pitchFamily="2" charset="77"/>
              </a:rPr>
              <a:t>ἐντελής</a:t>
            </a:r>
            <a:r>
              <a:rPr lang="en-US" dirty="0">
                <a:latin typeface="BosporosU" pitchFamily="2" charset="77"/>
              </a:rPr>
              <a:t>.</a:t>
            </a:r>
          </a:p>
          <a:p>
            <a:pPr marL="460375" indent="-460375">
              <a:buNone/>
            </a:pPr>
            <a:r>
              <a:rPr lang="en-US" dirty="0">
                <a:latin typeface="Palatino Linotype" panose="02040502050505030304" pitchFamily="18" charset="0"/>
              </a:rPr>
              <a:t>	Then, being unrestricted for the first time, [the dictatorship] became a full-fledged tyranny.</a:t>
            </a:r>
          </a:p>
        </p:txBody>
      </p:sp>
      <p:cxnSp>
        <p:nvCxnSpPr>
          <p:cNvPr id="4" name="Straight Connector 3">
            <a:extLst>
              <a:ext uri="{FF2B5EF4-FFF2-40B4-BE49-F238E27FC236}">
                <a16:creationId xmlns:a16="http://schemas.microsoft.com/office/drawing/2014/main" id="{1C088B2A-ADA2-474D-8520-3BA4D604875B}"/>
              </a:ext>
            </a:extLst>
          </p:cNvPr>
          <p:cNvCxnSpPr>
            <a:cxnSpLocks/>
          </p:cNvCxnSpPr>
          <p:nvPr/>
        </p:nvCxnSpPr>
        <p:spPr>
          <a:xfrm>
            <a:off x="936983" y="1180887"/>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85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76F25-1409-0C4A-9A9E-8CE0E6B2DA34}"/>
              </a:ext>
            </a:extLst>
          </p:cNvPr>
          <p:cNvSpPr>
            <a:spLocks noGrp="1"/>
          </p:cNvSpPr>
          <p:nvPr>
            <p:ph type="title"/>
          </p:nvPr>
        </p:nvSpPr>
        <p:spPr>
          <a:xfrm>
            <a:off x="838200" y="255397"/>
            <a:ext cx="10515600" cy="1325563"/>
          </a:xfrm>
        </p:spPr>
        <p:txBody>
          <a:bodyPr>
            <a:normAutofit/>
          </a:bodyPr>
          <a:lstStyle/>
          <a:p>
            <a:r>
              <a:rPr lang="en-US" sz="3200" dirty="0">
                <a:latin typeface="Palatino Linotype" panose="02040502050505030304" pitchFamily="18" charset="0"/>
              </a:rPr>
              <a:t>Select Bibliography</a:t>
            </a:r>
          </a:p>
        </p:txBody>
      </p:sp>
      <p:sp>
        <p:nvSpPr>
          <p:cNvPr id="3" name="Content Placeholder 2">
            <a:extLst>
              <a:ext uri="{FF2B5EF4-FFF2-40B4-BE49-F238E27FC236}">
                <a16:creationId xmlns:a16="http://schemas.microsoft.com/office/drawing/2014/main" id="{6AC3E67F-C888-DD4A-83D8-36C715D3B0C2}"/>
              </a:ext>
            </a:extLst>
          </p:cNvPr>
          <p:cNvSpPr>
            <a:spLocks noGrp="1"/>
          </p:cNvSpPr>
          <p:nvPr>
            <p:ph idx="1"/>
          </p:nvPr>
        </p:nvSpPr>
        <p:spPr>
          <a:xfrm>
            <a:off x="838200" y="1072896"/>
            <a:ext cx="11122152" cy="5419979"/>
          </a:xfrm>
        </p:spPr>
        <p:txBody>
          <a:bodyPr anchor="ctr">
            <a:normAutofit fontScale="62500" lnSpcReduction="20000"/>
          </a:bodyPr>
          <a:lstStyle/>
          <a:p>
            <a:pPr>
              <a:lnSpc>
                <a:spcPct val="120000"/>
              </a:lnSpc>
            </a:pPr>
            <a:r>
              <a:rPr lang="en-US" dirty="0">
                <a:latin typeface="Palatino Linotype" panose="02040502050505030304" pitchFamily="18" charset="0"/>
              </a:rPr>
              <a:t>Brennan, T. 2000. </a:t>
            </a:r>
            <a:r>
              <a:rPr lang="en-US" i="1" dirty="0">
                <a:latin typeface="Palatino Linotype" panose="02040502050505030304" pitchFamily="18" charset="0"/>
              </a:rPr>
              <a:t>The Praetorship in the Roman Republic </a:t>
            </a:r>
            <a:r>
              <a:rPr lang="en-US" dirty="0">
                <a:latin typeface="Palatino Linotype" panose="02040502050505030304" pitchFamily="18" charset="0"/>
              </a:rPr>
              <a:t>(2 vols.). Oxford.</a:t>
            </a:r>
          </a:p>
          <a:p>
            <a:pPr>
              <a:lnSpc>
                <a:spcPct val="120000"/>
              </a:lnSpc>
            </a:pPr>
            <a:r>
              <a:rPr lang="en-US" dirty="0">
                <a:latin typeface="Palatino Linotype" panose="02040502050505030304" pitchFamily="18" charset="0"/>
              </a:rPr>
              <a:t>Easton, J. 2010. </a:t>
            </a:r>
            <a:r>
              <a:rPr lang="en-US" i="1" dirty="0">
                <a:latin typeface="Palatino Linotype" panose="02040502050505030304" pitchFamily="18" charset="0"/>
              </a:rPr>
              <a:t>A New Perspective on the Early Roman Dictatorship</a:t>
            </a:r>
            <a:r>
              <a:rPr lang="en-US" dirty="0">
                <a:latin typeface="Palatino Linotype" panose="02040502050505030304" pitchFamily="18" charset="0"/>
              </a:rPr>
              <a:t>. MA Thesis, University of Kansas.</a:t>
            </a:r>
          </a:p>
          <a:p>
            <a:pPr>
              <a:lnSpc>
                <a:spcPct val="120000"/>
              </a:lnSpc>
            </a:pPr>
            <a:r>
              <a:rPr lang="en-US" dirty="0">
                <a:latin typeface="Palatino Linotype" panose="02040502050505030304" pitchFamily="18" charset="0"/>
              </a:rPr>
              <a:t>Feeney, D. 2007. </a:t>
            </a:r>
            <a:r>
              <a:rPr lang="en-US" i="1" dirty="0">
                <a:latin typeface="Palatino Linotype" panose="02040502050505030304" pitchFamily="18" charset="0"/>
              </a:rPr>
              <a:t>Caesar’s Calendar: Ancient Time and the Beginnings of History</a:t>
            </a:r>
            <a:r>
              <a:rPr lang="en-US" dirty="0">
                <a:latin typeface="Palatino Linotype" panose="02040502050505030304" pitchFamily="18" charset="0"/>
              </a:rPr>
              <a:t>. Berkeley.</a:t>
            </a:r>
          </a:p>
          <a:p>
            <a:pPr>
              <a:lnSpc>
                <a:spcPct val="120000"/>
              </a:lnSpc>
            </a:pPr>
            <a:r>
              <a:rPr lang="en-US" dirty="0">
                <a:latin typeface="Palatino Linotype" panose="02040502050505030304" pitchFamily="18" charset="0"/>
              </a:rPr>
              <a:t>Hartfield, M. 1982. </a:t>
            </a:r>
            <a:r>
              <a:rPr lang="en-US" i="1" dirty="0">
                <a:latin typeface="Palatino Linotype" panose="02040502050505030304" pitchFamily="18" charset="0"/>
              </a:rPr>
              <a:t>The Roman Dictatorship: Its Character and Its Evolution</a:t>
            </a:r>
            <a:r>
              <a:rPr lang="en-US" dirty="0">
                <a:latin typeface="Palatino Linotype" panose="02040502050505030304" pitchFamily="18" charset="0"/>
              </a:rPr>
              <a:t>. PhD Dissertation, University of                    	California at Berkeley.</a:t>
            </a:r>
          </a:p>
          <a:p>
            <a:pPr>
              <a:lnSpc>
                <a:spcPct val="120000"/>
              </a:lnSpc>
            </a:pPr>
            <a:r>
              <a:rPr lang="en-US" dirty="0">
                <a:latin typeface="Palatino Linotype" panose="02040502050505030304" pitchFamily="18" charset="0"/>
              </a:rPr>
              <a:t>Kondratieff, E. 2004. ‘The column and coinage of C. </a:t>
            </a:r>
            <a:r>
              <a:rPr lang="en-US" dirty="0" err="1">
                <a:latin typeface="Palatino Linotype" panose="02040502050505030304" pitchFamily="18" charset="0"/>
              </a:rPr>
              <a:t>Duilius</a:t>
            </a:r>
            <a:r>
              <a:rPr lang="en-US" dirty="0">
                <a:latin typeface="Palatino Linotype" panose="02040502050505030304" pitchFamily="18" charset="0"/>
              </a:rPr>
              <a:t>: Innovations in iconography in large and 	small media in the Middle Republic,’ </a:t>
            </a:r>
            <a:r>
              <a:rPr lang="en-US" i="1" dirty="0">
                <a:latin typeface="Palatino Linotype" panose="02040502050505030304" pitchFamily="18" charset="0"/>
              </a:rPr>
              <a:t>Scripta Classica </a:t>
            </a:r>
            <a:r>
              <a:rPr lang="en-US" i="1" dirty="0" err="1">
                <a:latin typeface="Palatino Linotype" panose="02040502050505030304" pitchFamily="18" charset="0"/>
              </a:rPr>
              <a:t>Israelica</a:t>
            </a:r>
            <a:r>
              <a:rPr lang="en-US" i="1" dirty="0">
                <a:latin typeface="Palatino Linotype" panose="02040502050505030304" pitchFamily="18" charset="0"/>
              </a:rPr>
              <a:t> </a:t>
            </a:r>
            <a:r>
              <a:rPr lang="en-US" dirty="0">
                <a:latin typeface="Palatino Linotype" panose="02040502050505030304" pitchFamily="18" charset="0"/>
              </a:rPr>
              <a:t>23: 1-39.</a:t>
            </a:r>
          </a:p>
          <a:p>
            <a:pPr>
              <a:lnSpc>
                <a:spcPct val="120000"/>
              </a:lnSpc>
            </a:pPr>
            <a:r>
              <a:rPr lang="en-US" dirty="0">
                <a:latin typeface="Palatino Linotype" panose="02040502050505030304" pitchFamily="18" charset="0"/>
              </a:rPr>
              <a:t>Oakley, S. 1998. </a:t>
            </a:r>
            <a:r>
              <a:rPr lang="en-US" i="1" dirty="0">
                <a:latin typeface="Palatino Linotype" panose="02040502050505030304" pitchFamily="18" charset="0"/>
              </a:rPr>
              <a:t>A Commentary on Livy, Books VII-VIII</a:t>
            </a:r>
            <a:r>
              <a:rPr lang="en-US" dirty="0">
                <a:latin typeface="Palatino Linotype" panose="02040502050505030304" pitchFamily="18" charset="0"/>
              </a:rPr>
              <a:t>. Oxford.</a:t>
            </a:r>
          </a:p>
          <a:p>
            <a:pPr>
              <a:lnSpc>
                <a:spcPct val="120000"/>
              </a:lnSpc>
            </a:pPr>
            <a:r>
              <a:rPr lang="en-US" dirty="0">
                <a:latin typeface="Palatino Linotype" panose="02040502050505030304" pitchFamily="18" charset="0"/>
              </a:rPr>
              <a:t>Pina Polo, F. 2011. </a:t>
            </a:r>
            <a:r>
              <a:rPr lang="en-US" i="1" dirty="0">
                <a:latin typeface="Palatino Linotype" panose="02040502050505030304" pitchFamily="18" charset="0"/>
              </a:rPr>
              <a:t>The Consul at Rome: The Civil Functions of the Consuls in the Roman Republic</a:t>
            </a:r>
            <a:r>
              <a:rPr lang="en-US" dirty="0">
                <a:latin typeface="Palatino Linotype" panose="02040502050505030304" pitchFamily="18" charset="0"/>
              </a:rPr>
              <a:t>. Cambridge.</a:t>
            </a:r>
          </a:p>
          <a:p>
            <a:pPr>
              <a:lnSpc>
                <a:spcPct val="120000"/>
              </a:lnSpc>
            </a:pPr>
            <a:r>
              <a:rPr lang="en-US" dirty="0">
                <a:latin typeface="Palatino Linotype" panose="02040502050505030304" pitchFamily="18" charset="0"/>
              </a:rPr>
              <a:t>Ridley, R. 1979. ‘The Origin of the Roman Dictatorship: An Overlooked Opinion,’ </a:t>
            </a:r>
            <a:r>
              <a:rPr lang="en-US" i="1" dirty="0" err="1">
                <a:latin typeface="Palatino Linotype" panose="02040502050505030304" pitchFamily="18" charset="0"/>
              </a:rPr>
              <a:t>RhM</a:t>
            </a:r>
            <a:r>
              <a:rPr lang="en-US" dirty="0">
                <a:latin typeface="Palatino Linotype" panose="02040502050505030304" pitchFamily="18" charset="0"/>
              </a:rPr>
              <a:t> 122: 303-9.</a:t>
            </a:r>
            <a:endParaRPr lang="en-US" i="1" dirty="0">
              <a:latin typeface="Palatino Linotype" panose="02040502050505030304" pitchFamily="18" charset="0"/>
            </a:endParaRPr>
          </a:p>
          <a:p>
            <a:pPr>
              <a:lnSpc>
                <a:spcPct val="120000"/>
              </a:lnSpc>
            </a:pPr>
            <a:r>
              <a:rPr lang="en-US" dirty="0">
                <a:latin typeface="Palatino Linotype" panose="02040502050505030304" pitchFamily="18" charset="0"/>
              </a:rPr>
              <a:t>Smith, C. 2011. ‘The magistrates of the early Roman Republic,’ in H. Beck, et al. (eds.), </a:t>
            </a:r>
            <a:r>
              <a:rPr lang="en-US" i="1" dirty="0">
                <a:latin typeface="Palatino Linotype" panose="02040502050505030304" pitchFamily="18" charset="0"/>
              </a:rPr>
              <a:t>Consuls and </a:t>
            </a:r>
            <a:r>
              <a:rPr lang="en-US" dirty="0">
                <a:latin typeface="Palatino Linotype" panose="02040502050505030304" pitchFamily="18" charset="0"/>
              </a:rPr>
              <a:t>Res 	Publica</a:t>
            </a:r>
            <a:r>
              <a:rPr lang="en-US" i="1" dirty="0">
                <a:latin typeface="Palatino Linotype" panose="02040502050505030304" pitchFamily="18" charset="0"/>
              </a:rPr>
              <a:t>: Holding High Office in the Roman Republic</a:t>
            </a:r>
            <a:r>
              <a:rPr lang="en-US" dirty="0">
                <a:latin typeface="Palatino Linotype" panose="02040502050505030304" pitchFamily="18" charset="0"/>
              </a:rPr>
              <a:t>. Cambridge, pp. 19-40.</a:t>
            </a:r>
          </a:p>
          <a:p>
            <a:pPr>
              <a:lnSpc>
                <a:spcPct val="120000"/>
              </a:lnSpc>
            </a:pPr>
            <a:r>
              <a:rPr lang="en-US" dirty="0">
                <a:latin typeface="Palatino Linotype" panose="02040502050505030304" pitchFamily="18" charset="0"/>
              </a:rPr>
              <a:t>Wilson, M. 2021. </a:t>
            </a:r>
            <a:r>
              <a:rPr lang="en-US" i="1" dirty="0">
                <a:latin typeface="Palatino Linotype" panose="02040502050505030304" pitchFamily="18" charset="0"/>
              </a:rPr>
              <a:t>Dictator: The Evolution of the Roman Dictatorship</a:t>
            </a:r>
            <a:r>
              <a:rPr lang="en-US" dirty="0">
                <a:latin typeface="Palatino Linotype" panose="02040502050505030304" pitchFamily="18" charset="0"/>
              </a:rPr>
              <a:t>. Ann Arbor.</a:t>
            </a:r>
          </a:p>
        </p:txBody>
      </p:sp>
      <p:cxnSp>
        <p:nvCxnSpPr>
          <p:cNvPr id="4" name="Straight Connector 3">
            <a:extLst>
              <a:ext uri="{FF2B5EF4-FFF2-40B4-BE49-F238E27FC236}">
                <a16:creationId xmlns:a16="http://schemas.microsoft.com/office/drawing/2014/main" id="{6ADD352B-1343-F249-98C9-5C6038DB05F4}"/>
              </a:ext>
            </a:extLst>
          </p:cNvPr>
          <p:cNvCxnSpPr>
            <a:cxnSpLocks/>
          </p:cNvCxnSpPr>
          <p:nvPr/>
        </p:nvCxnSpPr>
        <p:spPr>
          <a:xfrm>
            <a:off x="936983" y="1257212"/>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77B-C6DB-264A-9873-B90166DE2D2A}"/>
              </a:ext>
            </a:extLst>
          </p:cNvPr>
          <p:cNvSpPr>
            <a:spLocks noGrp="1"/>
          </p:cNvSpPr>
          <p:nvPr>
            <p:ph type="title"/>
          </p:nvPr>
        </p:nvSpPr>
        <p:spPr>
          <a:xfrm>
            <a:off x="807233" y="589422"/>
            <a:ext cx="5759321" cy="1325563"/>
          </a:xfrm>
        </p:spPr>
        <p:txBody>
          <a:bodyPr>
            <a:normAutofit/>
          </a:bodyPr>
          <a:lstStyle/>
          <a:p>
            <a:r>
              <a:rPr lang="en-US" sz="3000" b="1" dirty="0" err="1">
                <a:latin typeface="Palatino Linotype" panose="02040502050505030304" pitchFamily="18" charset="0"/>
              </a:rPr>
              <a:t>Duilius</a:t>
            </a:r>
            <a:r>
              <a:rPr lang="en-US" sz="3000" b="1" dirty="0">
                <a:latin typeface="Palatino Linotype" panose="02040502050505030304" pitchFamily="18" charset="0"/>
              </a:rPr>
              <a:t>’ </a:t>
            </a:r>
            <a:r>
              <a:rPr lang="en-US" sz="3000" b="1" i="1" dirty="0" err="1">
                <a:latin typeface="Palatino Linotype" panose="02040502050505030304" pitchFamily="18" charset="0"/>
              </a:rPr>
              <a:t>Columna</a:t>
            </a:r>
            <a:r>
              <a:rPr lang="en-US" sz="3000" b="1" i="1" dirty="0">
                <a:latin typeface="Palatino Linotype" panose="02040502050505030304" pitchFamily="18" charset="0"/>
              </a:rPr>
              <a:t> Rostrata</a:t>
            </a:r>
            <a:r>
              <a:rPr lang="en-US" sz="3000" b="1" dirty="0">
                <a:latin typeface="Palatino Linotype" panose="02040502050505030304" pitchFamily="18" charset="0"/>
              </a:rPr>
              <a:t> </a:t>
            </a:r>
            <a:endParaRPr lang="en-US" sz="3000" dirty="0"/>
          </a:p>
        </p:txBody>
      </p:sp>
      <p:sp>
        <p:nvSpPr>
          <p:cNvPr id="3" name="Content Placeholder 2">
            <a:extLst>
              <a:ext uri="{FF2B5EF4-FFF2-40B4-BE49-F238E27FC236}">
                <a16:creationId xmlns:a16="http://schemas.microsoft.com/office/drawing/2014/main" id="{D3344671-5AF7-7747-AF61-0ABAAF2326C8}"/>
              </a:ext>
            </a:extLst>
          </p:cNvPr>
          <p:cNvSpPr>
            <a:spLocks noGrp="1"/>
          </p:cNvSpPr>
          <p:nvPr>
            <p:ph idx="1"/>
          </p:nvPr>
        </p:nvSpPr>
        <p:spPr>
          <a:xfrm>
            <a:off x="807232" y="1523008"/>
            <a:ext cx="5953402" cy="4162633"/>
          </a:xfrm>
        </p:spPr>
        <p:txBody>
          <a:bodyPr/>
          <a:lstStyle/>
          <a:p>
            <a:endParaRPr lang="en-US" dirty="0"/>
          </a:p>
          <a:p>
            <a:r>
              <a:rPr lang="en-US" dirty="0">
                <a:latin typeface="Palatino Linotype" panose="02040502050505030304" pitchFamily="18" charset="0"/>
              </a:rPr>
              <a:t>Reconstruction by M. Fischer 1969</a:t>
            </a:r>
          </a:p>
        </p:txBody>
      </p:sp>
      <p:cxnSp>
        <p:nvCxnSpPr>
          <p:cNvPr id="7" name="Straight Connector 6">
            <a:extLst>
              <a:ext uri="{FF2B5EF4-FFF2-40B4-BE49-F238E27FC236}">
                <a16:creationId xmlns:a16="http://schemas.microsoft.com/office/drawing/2014/main" id="{053A3795-116A-4C4E-99C2-21FD98D517E0}"/>
              </a:ext>
            </a:extLst>
          </p:cNvPr>
          <p:cNvCxnSpPr>
            <a:cxnSpLocks/>
          </p:cNvCxnSpPr>
          <p:nvPr/>
        </p:nvCxnSpPr>
        <p:spPr>
          <a:xfrm>
            <a:off x="885536" y="1674190"/>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0D8CDD4-6F01-D243-B069-519601F8CF3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8000" contrast="-21000"/>
                    </a14:imgEffect>
                  </a14:imgLayer>
                </a14:imgProps>
              </a:ext>
              <a:ext uri="{28A0092B-C50C-407E-A947-70E740481C1C}">
                <a14:useLocalDpi xmlns:a14="http://schemas.microsoft.com/office/drawing/2010/main" val="0"/>
              </a:ext>
            </a:extLst>
          </a:blip>
          <a:srcRect l="9416" t="4200" r="9437" b="5966"/>
          <a:stretch/>
        </p:blipFill>
        <p:spPr bwMode="auto">
          <a:xfrm>
            <a:off x="7101830" y="5684"/>
            <a:ext cx="3835633" cy="685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descr="A stone with writing on it&#10;&#10;Description automatically generated with low confidence">
            <a:extLst>
              <a:ext uri="{FF2B5EF4-FFF2-40B4-BE49-F238E27FC236}">
                <a16:creationId xmlns:a16="http://schemas.microsoft.com/office/drawing/2014/main" id="{94E5ACAE-87E3-F148-8786-1491139A31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94198" y="700757"/>
            <a:ext cx="6462552" cy="5456486"/>
          </a:xfrm>
          <a:prstGeom prst="rect">
            <a:avLst/>
          </a:prstGeom>
          <a:noFill/>
          <a:ln>
            <a:noFill/>
          </a:ln>
        </p:spPr>
      </p:pic>
      <p:sp>
        <p:nvSpPr>
          <p:cNvPr id="2" name="Title 1">
            <a:extLst>
              <a:ext uri="{FF2B5EF4-FFF2-40B4-BE49-F238E27FC236}">
                <a16:creationId xmlns:a16="http://schemas.microsoft.com/office/drawing/2014/main" id="{EEE87C8C-9943-4049-A8F1-A2D10B9C8942}"/>
              </a:ext>
            </a:extLst>
          </p:cNvPr>
          <p:cNvSpPr>
            <a:spLocks noGrp="1"/>
          </p:cNvSpPr>
          <p:nvPr>
            <p:ph type="title"/>
          </p:nvPr>
        </p:nvSpPr>
        <p:spPr>
          <a:xfrm>
            <a:off x="517842" y="564985"/>
            <a:ext cx="4626260" cy="989931"/>
          </a:xfrm>
        </p:spPr>
        <p:txBody>
          <a:bodyPr anchor="t">
            <a:normAutofit/>
          </a:bodyPr>
          <a:lstStyle/>
          <a:p>
            <a:r>
              <a:rPr lang="en-US" sz="3200" b="1" i="1" dirty="0">
                <a:latin typeface="Palatino Linotype" panose="02040502050505030304" pitchFamily="18" charset="0"/>
              </a:rPr>
              <a:t>CIL</a:t>
            </a:r>
            <a:r>
              <a:rPr lang="en-US" sz="3200" b="1" dirty="0">
                <a:latin typeface="Palatino Linotype" panose="02040502050505030304" pitchFamily="18" charset="0"/>
              </a:rPr>
              <a:t> VI 1300</a:t>
            </a:r>
          </a:p>
        </p:txBody>
      </p:sp>
      <p:sp>
        <p:nvSpPr>
          <p:cNvPr id="3" name="Content Placeholder 2">
            <a:extLst>
              <a:ext uri="{FF2B5EF4-FFF2-40B4-BE49-F238E27FC236}">
                <a16:creationId xmlns:a16="http://schemas.microsoft.com/office/drawing/2014/main" id="{11621440-FE62-3A4A-9122-A7E2B07153A0}"/>
              </a:ext>
            </a:extLst>
          </p:cNvPr>
          <p:cNvSpPr>
            <a:spLocks noGrp="1"/>
          </p:cNvSpPr>
          <p:nvPr>
            <p:ph idx="1"/>
          </p:nvPr>
        </p:nvSpPr>
        <p:spPr>
          <a:xfrm>
            <a:off x="504778" y="1504348"/>
            <a:ext cx="4626260" cy="4466554"/>
          </a:xfrm>
        </p:spPr>
        <p:txBody>
          <a:bodyPr>
            <a:normAutofit/>
          </a:bodyPr>
          <a:lstStyle/>
          <a:p>
            <a:r>
              <a:rPr lang="en-US" sz="2100" dirty="0">
                <a:latin typeface="Palatino Linotype" panose="02040502050505030304" pitchFamily="18" charset="0"/>
              </a:rPr>
              <a:t>Inscription on base of rostral column in the Roman Forum (second one in Forum </a:t>
            </a:r>
            <a:r>
              <a:rPr lang="en-US" sz="2100" dirty="0" err="1">
                <a:latin typeface="Palatino Linotype" panose="02040502050505030304" pitchFamily="18" charset="0"/>
              </a:rPr>
              <a:t>Boarium</a:t>
            </a:r>
            <a:r>
              <a:rPr lang="en-US" sz="2100" dirty="0">
                <a:latin typeface="Palatino Linotype" panose="02040502050505030304" pitchFamily="18" charset="0"/>
              </a:rPr>
              <a:t>)</a:t>
            </a:r>
          </a:p>
          <a:p>
            <a:endParaRPr lang="en-US" sz="200" dirty="0">
              <a:latin typeface="Palatino Linotype" panose="02040502050505030304" pitchFamily="18" charset="0"/>
            </a:endParaRPr>
          </a:p>
          <a:p>
            <a:r>
              <a:rPr lang="en-US" sz="2100" dirty="0">
                <a:latin typeface="Palatino Linotype" panose="02040502050505030304" pitchFamily="18" charset="0"/>
              </a:rPr>
              <a:t>Celebrated the naval victory of           C. </a:t>
            </a:r>
            <a:r>
              <a:rPr lang="en-US" sz="2100" dirty="0" err="1">
                <a:latin typeface="Palatino Linotype" panose="02040502050505030304" pitchFamily="18" charset="0"/>
              </a:rPr>
              <a:t>Duilius</a:t>
            </a:r>
            <a:r>
              <a:rPr lang="en-US" sz="2100" dirty="0">
                <a:latin typeface="Palatino Linotype" panose="02040502050505030304" pitchFamily="18" charset="0"/>
              </a:rPr>
              <a:t> at </a:t>
            </a:r>
            <a:r>
              <a:rPr lang="en-US" sz="2100" dirty="0" err="1">
                <a:latin typeface="Palatino Linotype" panose="02040502050505030304" pitchFamily="18" charset="0"/>
              </a:rPr>
              <a:t>Mylae</a:t>
            </a:r>
            <a:r>
              <a:rPr lang="en-US" sz="2100" dirty="0">
                <a:latin typeface="Palatino Linotype" panose="02040502050505030304" pitchFamily="18" charset="0"/>
              </a:rPr>
              <a:t> in 260 BCE, erected within a generation of      his life</a:t>
            </a:r>
          </a:p>
          <a:p>
            <a:endParaRPr lang="en-US" sz="200" dirty="0">
              <a:latin typeface="Palatino Linotype" panose="02040502050505030304" pitchFamily="18" charset="0"/>
            </a:endParaRPr>
          </a:p>
          <a:p>
            <a:r>
              <a:rPr lang="en-US" sz="2100" dirty="0">
                <a:latin typeface="Palatino Linotype" panose="02040502050505030304" pitchFamily="18" charset="0"/>
              </a:rPr>
              <a:t>This version is an Augustan reissue of the original inscription; fragments found in mid-sixteenth century near Arch of Septimius Severus</a:t>
            </a:r>
          </a:p>
        </p:txBody>
      </p:sp>
      <p:sp>
        <p:nvSpPr>
          <p:cNvPr id="5" name="Title 1">
            <a:extLst>
              <a:ext uri="{FF2B5EF4-FFF2-40B4-BE49-F238E27FC236}">
                <a16:creationId xmlns:a16="http://schemas.microsoft.com/office/drawing/2014/main" id="{6EAF33D5-D8C4-7C49-9BBB-441CABB9271A}"/>
              </a:ext>
            </a:extLst>
          </p:cNvPr>
          <p:cNvSpPr txBox="1">
            <a:spLocks/>
          </p:cNvSpPr>
          <p:nvPr/>
        </p:nvSpPr>
        <p:spPr>
          <a:xfrm>
            <a:off x="5394198" y="6136184"/>
            <a:ext cx="6462551" cy="437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alatino Linotype" panose="02040502050505030304" pitchFamily="18" charset="0"/>
              </a:rPr>
              <a:t>Center for Epigraphical Studies, Ohio State University </a:t>
            </a:r>
            <a:r>
              <a:rPr lang="en-US" sz="1600" dirty="0">
                <a:effectLst/>
                <a:latin typeface="Palatino Linotype" panose="02040502050505030304" pitchFamily="18" charset="0"/>
              </a:rPr>
              <a:t> </a:t>
            </a:r>
            <a:endParaRPr lang="en-US" sz="1600"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BCB3311A-7582-C849-95E7-05E3AE5E68CF}"/>
              </a:ext>
            </a:extLst>
          </p:cNvPr>
          <p:cNvCxnSpPr>
            <a:cxnSpLocks/>
          </p:cNvCxnSpPr>
          <p:nvPr/>
        </p:nvCxnSpPr>
        <p:spPr>
          <a:xfrm>
            <a:off x="627017" y="1198698"/>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85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77B-C6DB-264A-9873-B90166DE2D2A}"/>
              </a:ext>
            </a:extLst>
          </p:cNvPr>
          <p:cNvSpPr>
            <a:spLocks noGrp="1"/>
          </p:cNvSpPr>
          <p:nvPr>
            <p:ph type="title"/>
          </p:nvPr>
        </p:nvSpPr>
        <p:spPr>
          <a:xfrm>
            <a:off x="575218" y="712247"/>
            <a:ext cx="5759321" cy="1325563"/>
          </a:xfrm>
        </p:spPr>
        <p:txBody>
          <a:bodyPr>
            <a:normAutofit/>
          </a:bodyPr>
          <a:lstStyle/>
          <a:p>
            <a:r>
              <a:rPr lang="en-US" sz="3000" b="1" i="1" dirty="0">
                <a:latin typeface="Palatino Linotype" panose="02040502050505030304" pitchFamily="18" charset="0"/>
              </a:rPr>
              <a:t>RIC</a:t>
            </a:r>
            <a:r>
              <a:rPr lang="en-US" sz="3000" b="1" dirty="0">
                <a:latin typeface="Palatino Linotype" panose="02040502050505030304" pitchFamily="18" charset="0"/>
              </a:rPr>
              <a:t> I</a:t>
            </a:r>
            <a:r>
              <a:rPr lang="en-US" sz="3000" b="1" baseline="30000" dirty="0">
                <a:latin typeface="Palatino Linotype" panose="02040502050505030304" pitchFamily="18" charset="0"/>
              </a:rPr>
              <a:t>2</a:t>
            </a:r>
            <a:r>
              <a:rPr lang="en-US" sz="3000" b="1" dirty="0">
                <a:latin typeface="Palatino Linotype" panose="02040502050505030304" pitchFamily="18" charset="0"/>
              </a:rPr>
              <a:t> Augustus 271 = </a:t>
            </a:r>
            <a:r>
              <a:rPr lang="en-US" sz="3000" b="1" i="1" dirty="0">
                <a:latin typeface="Palatino Linotype" panose="02040502050505030304" pitchFamily="18" charset="0"/>
              </a:rPr>
              <a:t>BMC</a:t>
            </a:r>
            <a:r>
              <a:rPr lang="en-US" sz="3000" b="1" dirty="0">
                <a:latin typeface="Palatino Linotype" panose="02040502050505030304" pitchFamily="18" charset="0"/>
              </a:rPr>
              <a:t> 633</a:t>
            </a:r>
            <a:endParaRPr lang="en-US" sz="3000" i="1" dirty="0"/>
          </a:p>
        </p:txBody>
      </p:sp>
      <p:sp>
        <p:nvSpPr>
          <p:cNvPr id="3" name="Content Placeholder 2">
            <a:extLst>
              <a:ext uri="{FF2B5EF4-FFF2-40B4-BE49-F238E27FC236}">
                <a16:creationId xmlns:a16="http://schemas.microsoft.com/office/drawing/2014/main" id="{D3344671-5AF7-7747-AF61-0ABAAF2326C8}"/>
              </a:ext>
            </a:extLst>
          </p:cNvPr>
          <p:cNvSpPr>
            <a:spLocks noGrp="1"/>
          </p:cNvSpPr>
          <p:nvPr>
            <p:ph idx="1"/>
          </p:nvPr>
        </p:nvSpPr>
        <p:spPr>
          <a:xfrm>
            <a:off x="575217" y="1645833"/>
            <a:ext cx="5306189" cy="4162633"/>
          </a:xfrm>
        </p:spPr>
        <p:txBody>
          <a:bodyPr/>
          <a:lstStyle/>
          <a:p>
            <a:endParaRPr lang="en-US" dirty="0"/>
          </a:p>
          <a:p>
            <a:r>
              <a:rPr lang="en-US" dirty="0">
                <a:latin typeface="Palatino Linotype" panose="02040502050505030304" pitchFamily="18" charset="0"/>
              </a:rPr>
              <a:t>Denarius, c. 30 BCE (reverse)</a:t>
            </a:r>
          </a:p>
          <a:p>
            <a:endParaRPr lang="en-US" sz="1200" dirty="0">
              <a:latin typeface="Palatino Linotype" panose="02040502050505030304" pitchFamily="18" charset="0"/>
            </a:endParaRPr>
          </a:p>
          <a:p>
            <a:r>
              <a:rPr lang="en-US" dirty="0">
                <a:latin typeface="Palatino Linotype" panose="02040502050505030304" pitchFamily="18" charset="0"/>
              </a:rPr>
              <a:t>Celebrated naval victories at both </a:t>
            </a:r>
            <a:r>
              <a:rPr lang="en-US" dirty="0" err="1">
                <a:latin typeface="Palatino Linotype" panose="02040502050505030304" pitchFamily="18" charset="0"/>
              </a:rPr>
              <a:t>Naulochus</a:t>
            </a:r>
            <a:r>
              <a:rPr lang="en-US" dirty="0">
                <a:latin typeface="Palatino Linotype" panose="02040502050505030304" pitchFamily="18" charset="0"/>
              </a:rPr>
              <a:t> (36 BCE) and Actium (31 BCE)</a:t>
            </a:r>
          </a:p>
        </p:txBody>
      </p:sp>
      <p:pic>
        <p:nvPicPr>
          <p:cNvPr id="5" name="Picture 4" descr="A picture containing coin, close&#10;&#10;Description automatically generated">
            <a:extLst>
              <a:ext uri="{FF2B5EF4-FFF2-40B4-BE49-F238E27FC236}">
                <a16:creationId xmlns:a16="http://schemas.microsoft.com/office/drawing/2014/main" id="{4B529580-E470-2540-B3FA-7D8EF132E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595" y="535906"/>
            <a:ext cx="5343243" cy="5465341"/>
          </a:xfrm>
          <a:prstGeom prst="rect">
            <a:avLst/>
          </a:prstGeom>
        </p:spPr>
      </p:pic>
      <p:sp>
        <p:nvSpPr>
          <p:cNvPr id="6" name="Title 1">
            <a:extLst>
              <a:ext uri="{FF2B5EF4-FFF2-40B4-BE49-F238E27FC236}">
                <a16:creationId xmlns:a16="http://schemas.microsoft.com/office/drawing/2014/main" id="{E7CA5732-C57B-364E-A102-85C179EA570C}"/>
              </a:ext>
            </a:extLst>
          </p:cNvPr>
          <p:cNvSpPr txBox="1">
            <a:spLocks/>
          </p:cNvSpPr>
          <p:nvPr/>
        </p:nvSpPr>
        <p:spPr>
          <a:xfrm>
            <a:off x="7473441" y="6102738"/>
            <a:ext cx="3017549" cy="437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dirty="0">
                <a:latin typeface="Palatino Linotype" panose="02040502050505030304" pitchFamily="18" charset="0"/>
              </a:rPr>
              <a:t>From Roller 2018: 150</a:t>
            </a:r>
          </a:p>
        </p:txBody>
      </p:sp>
      <p:cxnSp>
        <p:nvCxnSpPr>
          <p:cNvPr id="7" name="Straight Connector 6">
            <a:extLst>
              <a:ext uri="{FF2B5EF4-FFF2-40B4-BE49-F238E27FC236}">
                <a16:creationId xmlns:a16="http://schemas.microsoft.com/office/drawing/2014/main" id="{053A3795-116A-4C4E-99C2-21FD98D517E0}"/>
              </a:ext>
            </a:extLst>
          </p:cNvPr>
          <p:cNvCxnSpPr>
            <a:cxnSpLocks/>
          </p:cNvCxnSpPr>
          <p:nvPr/>
        </p:nvCxnSpPr>
        <p:spPr>
          <a:xfrm>
            <a:off x="653521" y="1797015"/>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42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3" descr="A stone with writing on it&#10;&#10;Description automatically generated with low confidence">
            <a:extLst>
              <a:ext uri="{FF2B5EF4-FFF2-40B4-BE49-F238E27FC236}">
                <a16:creationId xmlns:a16="http://schemas.microsoft.com/office/drawing/2014/main" id="{94E5ACAE-87E3-F148-8786-1491139A31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394198" y="700757"/>
            <a:ext cx="6462552" cy="5456486"/>
          </a:xfrm>
          <a:prstGeom prst="rect">
            <a:avLst/>
          </a:prstGeom>
          <a:noFill/>
          <a:ln>
            <a:noFill/>
          </a:ln>
        </p:spPr>
      </p:pic>
      <p:sp>
        <p:nvSpPr>
          <p:cNvPr id="2" name="Title 1">
            <a:extLst>
              <a:ext uri="{FF2B5EF4-FFF2-40B4-BE49-F238E27FC236}">
                <a16:creationId xmlns:a16="http://schemas.microsoft.com/office/drawing/2014/main" id="{EEE87C8C-9943-4049-A8F1-A2D10B9C8942}"/>
              </a:ext>
            </a:extLst>
          </p:cNvPr>
          <p:cNvSpPr>
            <a:spLocks noGrp="1"/>
          </p:cNvSpPr>
          <p:nvPr>
            <p:ph type="title"/>
          </p:nvPr>
        </p:nvSpPr>
        <p:spPr>
          <a:xfrm>
            <a:off x="517842" y="564985"/>
            <a:ext cx="4626260" cy="989931"/>
          </a:xfrm>
        </p:spPr>
        <p:txBody>
          <a:bodyPr anchor="t">
            <a:normAutofit/>
          </a:bodyPr>
          <a:lstStyle/>
          <a:p>
            <a:r>
              <a:rPr lang="en-US" sz="3200" b="1" i="1" dirty="0">
                <a:latin typeface="Palatino Linotype" panose="02040502050505030304" pitchFamily="18" charset="0"/>
              </a:rPr>
              <a:t>CIL</a:t>
            </a:r>
            <a:r>
              <a:rPr lang="en-US" sz="3200" b="1" dirty="0">
                <a:latin typeface="Palatino Linotype" panose="02040502050505030304" pitchFamily="18" charset="0"/>
              </a:rPr>
              <a:t> VI 1300</a:t>
            </a:r>
          </a:p>
        </p:txBody>
      </p:sp>
      <p:sp>
        <p:nvSpPr>
          <p:cNvPr id="3" name="Content Placeholder 2">
            <a:extLst>
              <a:ext uri="{FF2B5EF4-FFF2-40B4-BE49-F238E27FC236}">
                <a16:creationId xmlns:a16="http://schemas.microsoft.com/office/drawing/2014/main" id="{11621440-FE62-3A4A-9122-A7E2B07153A0}"/>
              </a:ext>
            </a:extLst>
          </p:cNvPr>
          <p:cNvSpPr>
            <a:spLocks noGrp="1"/>
          </p:cNvSpPr>
          <p:nvPr>
            <p:ph idx="1"/>
          </p:nvPr>
        </p:nvSpPr>
        <p:spPr>
          <a:xfrm>
            <a:off x="504778" y="1504348"/>
            <a:ext cx="4626260" cy="4466554"/>
          </a:xfrm>
        </p:spPr>
        <p:txBody>
          <a:bodyPr>
            <a:normAutofit/>
          </a:bodyPr>
          <a:lstStyle/>
          <a:p>
            <a:r>
              <a:rPr lang="en-US" sz="2100" dirty="0">
                <a:latin typeface="Palatino Linotype" panose="02040502050505030304" pitchFamily="18" charset="0"/>
              </a:rPr>
              <a:t>Inscription on base of rostral column in the Roman Forum (second one in Forum </a:t>
            </a:r>
            <a:r>
              <a:rPr lang="en-US" sz="2100" dirty="0" err="1">
                <a:latin typeface="Palatino Linotype" panose="02040502050505030304" pitchFamily="18" charset="0"/>
              </a:rPr>
              <a:t>Boarium</a:t>
            </a:r>
            <a:r>
              <a:rPr lang="en-US" sz="2100" dirty="0">
                <a:latin typeface="Palatino Linotype" panose="02040502050505030304" pitchFamily="18" charset="0"/>
              </a:rPr>
              <a:t>)</a:t>
            </a:r>
          </a:p>
          <a:p>
            <a:endParaRPr lang="en-US" sz="200" dirty="0">
              <a:latin typeface="Palatino Linotype" panose="02040502050505030304" pitchFamily="18" charset="0"/>
            </a:endParaRPr>
          </a:p>
          <a:p>
            <a:r>
              <a:rPr lang="en-US" sz="2100" dirty="0">
                <a:latin typeface="Palatino Linotype" panose="02040502050505030304" pitchFamily="18" charset="0"/>
              </a:rPr>
              <a:t>Celebrated the naval victory of           C. </a:t>
            </a:r>
            <a:r>
              <a:rPr lang="en-US" sz="2100" dirty="0" err="1">
                <a:latin typeface="Palatino Linotype" panose="02040502050505030304" pitchFamily="18" charset="0"/>
              </a:rPr>
              <a:t>Duilius</a:t>
            </a:r>
            <a:r>
              <a:rPr lang="en-US" sz="2100" dirty="0">
                <a:latin typeface="Palatino Linotype" panose="02040502050505030304" pitchFamily="18" charset="0"/>
              </a:rPr>
              <a:t> at </a:t>
            </a:r>
            <a:r>
              <a:rPr lang="en-US" sz="2100" dirty="0" err="1">
                <a:latin typeface="Palatino Linotype" panose="02040502050505030304" pitchFamily="18" charset="0"/>
              </a:rPr>
              <a:t>Mylae</a:t>
            </a:r>
            <a:r>
              <a:rPr lang="en-US" sz="2100" dirty="0">
                <a:latin typeface="Palatino Linotype" panose="02040502050505030304" pitchFamily="18" charset="0"/>
              </a:rPr>
              <a:t> in 260 BCE, erected within a generation of      his life</a:t>
            </a:r>
          </a:p>
          <a:p>
            <a:endParaRPr lang="en-US" sz="200" dirty="0">
              <a:latin typeface="Palatino Linotype" panose="02040502050505030304" pitchFamily="18" charset="0"/>
            </a:endParaRPr>
          </a:p>
          <a:p>
            <a:r>
              <a:rPr lang="en-US" sz="2100" dirty="0">
                <a:latin typeface="Palatino Linotype" panose="02040502050505030304" pitchFamily="18" charset="0"/>
              </a:rPr>
              <a:t>This version is an Augustan reissue of the original inscription; fragments found in mid-sixteenth century near Arch of Septimius Severus</a:t>
            </a:r>
          </a:p>
        </p:txBody>
      </p:sp>
      <p:sp>
        <p:nvSpPr>
          <p:cNvPr id="5" name="Title 1">
            <a:extLst>
              <a:ext uri="{FF2B5EF4-FFF2-40B4-BE49-F238E27FC236}">
                <a16:creationId xmlns:a16="http://schemas.microsoft.com/office/drawing/2014/main" id="{6EAF33D5-D8C4-7C49-9BBB-441CABB9271A}"/>
              </a:ext>
            </a:extLst>
          </p:cNvPr>
          <p:cNvSpPr txBox="1">
            <a:spLocks/>
          </p:cNvSpPr>
          <p:nvPr/>
        </p:nvSpPr>
        <p:spPr>
          <a:xfrm>
            <a:off x="5394198" y="6136184"/>
            <a:ext cx="6462551" cy="4375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ea typeface="+mj-ea"/>
                <a:cs typeface="+mj-cs"/>
              </a:rPr>
              <a:t>Center for Epigraphical Studies, Ohio State University  </a:t>
            </a:r>
          </a:p>
        </p:txBody>
      </p:sp>
      <p:cxnSp>
        <p:nvCxnSpPr>
          <p:cNvPr id="7" name="Straight Connector 6">
            <a:extLst>
              <a:ext uri="{FF2B5EF4-FFF2-40B4-BE49-F238E27FC236}">
                <a16:creationId xmlns:a16="http://schemas.microsoft.com/office/drawing/2014/main" id="{BCB3311A-7582-C849-95E7-05E3AE5E68CF}"/>
              </a:ext>
            </a:extLst>
          </p:cNvPr>
          <p:cNvCxnSpPr>
            <a:cxnSpLocks/>
          </p:cNvCxnSpPr>
          <p:nvPr/>
        </p:nvCxnSpPr>
        <p:spPr>
          <a:xfrm>
            <a:off x="627017" y="1198698"/>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886AE77-5985-C64C-BD44-EF13509D0F9F}"/>
              </a:ext>
            </a:extLst>
          </p:cNvPr>
          <p:cNvGrpSpPr/>
          <p:nvPr/>
        </p:nvGrpSpPr>
        <p:grpSpPr>
          <a:xfrm>
            <a:off x="507209" y="3285200"/>
            <a:ext cx="7906548" cy="3179241"/>
            <a:chOff x="507209" y="3292054"/>
            <a:chExt cx="7906548" cy="3179241"/>
          </a:xfrm>
        </p:grpSpPr>
        <p:sp>
          <p:nvSpPr>
            <p:cNvPr id="34" name="TextBox 33">
              <a:extLst>
                <a:ext uri="{FF2B5EF4-FFF2-40B4-BE49-F238E27FC236}">
                  <a16:creationId xmlns:a16="http://schemas.microsoft.com/office/drawing/2014/main" id="{CFF99081-A611-734F-8E88-1A04E534FF79}"/>
                </a:ext>
              </a:extLst>
            </p:cNvPr>
            <p:cNvSpPr txBox="1"/>
            <p:nvPr/>
          </p:nvSpPr>
          <p:spPr>
            <a:xfrm>
              <a:off x="7021848" y="3309453"/>
              <a:ext cx="2387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6948"/>
                    </a:srgbClr>
                  </a:solidFill>
                  <a:effectLst/>
                  <a:uLnTx/>
                  <a:uFillTx/>
                  <a:latin typeface="CapitalisTypOasis" panose="02000605090000020004" pitchFamily="2" charset="0"/>
                  <a:ea typeface="+mn-ea"/>
                  <a:cs typeface="+mn-cs"/>
                </a:rPr>
                <a:t>D</a:t>
              </a:r>
            </a:p>
          </p:txBody>
        </p:sp>
        <p:sp>
          <p:nvSpPr>
            <p:cNvPr id="18" name="TextBox 17">
              <a:extLst>
                <a:ext uri="{FF2B5EF4-FFF2-40B4-BE49-F238E27FC236}">
                  <a16:creationId xmlns:a16="http://schemas.microsoft.com/office/drawing/2014/main" id="{F05CBFC0-CF51-544A-8B66-B3184C040B13}"/>
                </a:ext>
              </a:extLst>
            </p:cNvPr>
            <p:cNvSpPr txBox="1"/>
            <p:nvPr/>
          </p:nvSpPr>
          <p:spPr>
            <a:xfrm>
              <a:off x="5276133" y="3318634"/>
              <a:ext cx="2697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392"/>
                    </a:srgbClr>
                  </a:solidFill>
                  <a:effectLst/>
                  <a:uLnTx/>
                  <a:uFillTx/>
                  <a:latin typeface="CapitalisTypOasis" panose="02000605090000020004" pitchFamily="2" charset="0"/>
                  <a:ea typeface="+mn-ea"/>
                  <a:cs typeface="+mn-cs"/>
                </a:rPr>
                <a:t>D</a:t>
              </a:r>
            </a:p>
          </p:txBody>
        </p:sp>
        <p:sp>
          <p:nvSpPr>
            <p:cNvPr id="20" name="Diamond 19">
              <a:extLst>
                <a:ext uri="{FF2B5EF4-FFF2-40B4-BE49-F238E27FC236}">
                  <a16:creationId xmlns:a16="http://schemas.microsoft.com/office/drawing/2014/main" id="{B537D2EA-272C-BB45-B20E-915AF061257C}"/>
                </a:ext>
              </a:extLst>
            </p:cNvPr>
            <p:cNvSpPr/>
            <p:nvPr/>
          </p:nvSpPr>
          <p:spPr>
            <a:xfrm>
              <a:off x="7246620" y="3452730"/>
              <a:ext cx="36576" cy="36576"/>
            </a:xfrm>
            <a:prstGeom prst="diamond">
              <a:avLst/>
            </a:prstGeom>
            <a:solidFill>
              <a:srgbClr val="FFFF00">
                <a:alpha val="6825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C7CAC13-A4F5-6144-A645-1749D40D0C6A}"/>
                </a:ext>
              </a:extLst>
            </p:cNvPr>
            <p:cNvSpPr txBox="1"/>
            <p:nvPr/>
          </p:nvSpPr>
          <p:spPr>
            <a:xfrm>
              <a:off x="5490288" y="3324329"/>
              <a:ext cx="1789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479"/>
                    </a:srgbClr>
                  </a:solidFill>
                  <a:effectLst/>
                  <a:uLnTx/>
                  <a:uFillTx/>
                  <a:latin typeface="CapitalisTypOasis" panose="02000605090000020004" pitchFamily="2" charset="0"/>
                  <a:ea typeface="+mn-ea"/>
                  <a:cs typeface="+mn-cs"/>
                </a:rPr>
                <a:t>I</a:t>
              </a:r>
            </a:p>
          </p:txBody>
        </p:sp>
        <p:sp>
          <p:nvSpPr>
            <p:cNvPr id="22" name="TextBox 21">
              <a:extLst>
                <a:ext uri="{FF2B5EF4-FFF2-40B4-BE49-F238E27FC236}">
                  <a16:creationId xmlns:a16="http://schemas.microsoft.com/office/drawing/2014/main" id="{C70B6D8D-1131-CD40-8BF5-38F0D6011C66}"/>
                </a:ext>
              </a:extLst>
            </p:cNvPr>
            <p:cNvSpPr txBox="1"/>
            <p:nvPr/>
          </p:nvSpPr>
          <p:spPr>
            <a:xfrm>
              <a:off x="5659330" y="3330024"/>
              <a:ext cx="2560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000"/>
                    </a:srgbClr>
                  </a:solidFill>
                  <a:effectLst/>
                  <a:uLnTx/>
                  <a:uFillTx/>
                  <a:latin typeface="CapitalisTypOasis" panose="02000605090000020004" pitchFamily="2" charset="0"/>
                  <a:ea typeface="+mn-ea"/>
                  <a:cs typeface="+mn-cs"/>
                </a:rPr>
                <a:t>C</a:t>
              </a:r>
            </a:p>
          </p:txBody>
        </p:sp>
        <p:sp>
          <p:nvSpPr>
            <p:cNvPr id="23" name="TextBox 22">
              <a:extLst>
                <a:ext uri="{FF2B5EF4-FFF2-40B4-BE49-F238E27FC236}">
                  <a16:creationId xmlns:a16="http://schemas.microsoft.com/office/drawing/2014/main" id="{BA60EAA3-FCA9-084B-A645-ED3BF3F9A300}"/>
                </a:ext>
              </a:extLst>
            </p:cNvPr>
            <p:cNvSpPr txBox="1"/>
            <p:nvPr/>
          </p:nvSpPr>
          <p:spPr>
            <a:xfrm>
              <a:off x="5843642" y="3330024"/>
              <a:ext cx="2675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456"/>
                    </a:srgbClr>
                  </a:solidFill>
                  <a:effectLst/>
                  <a:uLnTx/>
                  <a:uFillTx/>
                  <a:latin typeface="CapitalisTypOasis" panose="02000605090000020004" pitchFamily="2" charset="0"/>
                  <a:ea typeface="+mn-ea"/>
                  <a:cs typeface="+mn-cs"/>
                </a:rPr>
                <a:t>T</a:t>
              </a:r>
            </a:p>
          </p:txBody>
        </p:sp>
        <p:sp>
          <p:nvSpPr>
            <p:cNvPr id="24" name="TextBox 23">
              <a:extLst>
                <a:ext uri="{FF2B5EF4-FFF2-40B4-BE49-F238E27FC236}">
                  <a16:creationId xmlns:a16="http://schemas.microsoft.com/office/drawing/2014/main" id="{2CE19A6E-5208-F44A-B316-644EF15865A0}"/>
                </a:ext>
              </a:extLst>
            </p:cNvPr>
            <p:cNvSpPr txBox="1"/>
            <p:nvPr/>
          </p:nvSpPr>
          <p:spPr>
            <a:xfrm>
              <a:off x="6048535" y="3318634"/>
              <a:ext cx="23882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431"/>
                    </a:srgbClr>
                  </a:solidFill>
                  <a:effectLst/>
                  <a:uLnTx/>
                  <a:uFillTx/>
                  <a:latin typeface="CapitalisTypOasis" panose="02000605090000020004" pitchFamily="2" charset="0"/>
                  <a:ea typeface="+mn-ea"/>
                  <a:cs typeface="+mn-cs"/>
                </a:rPr>
                <a:t>A</a:t>
              </a:r>
            </a:p>
          </p:txBody>
        </p:sp>
        <p:sp>
          <p:nvSpPr>
            <p:cNvPr id="25" name="TextBox 24">
              <a:extLst>
                <a:ext uri="{FF2B5EF4-FFF2-40B4-BE49-F238E27FC236}">
                  <a16:creationId xmlns:a16="http://schemas.microsoft.com/office/drawing/2014/main" id="{EF0DB6F5-5EBD-964E-9E4A-F468ABC40FA9}"/>
                </a:ext>
              </a:extLst>
            </p:cNvPr>
            <p:cNvSpPr txBox="1"/>
            <p:nvPr/>
          </p:nvSpPr>
          <p:spPr>
            <a:xfrm>
              <a:off x="6470747" y="3323447"/>
              <a:ext cx="213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7611"/>
                    </a:srgbClr>
                  </a:solidFill>
                  <a:effectLst/>
                  <a:uLnTx/>
                  <a:uFillTx/>
                  <a:latin typeface="CapitalisTypOasis" panose="02000605090000020004" pitchFamily="2" charset="0"/>
                  <a:ea typeface="+mn-ea"/>
                  <a:cs typeface="+mn-cs"/>
                </a:rPr>
                <a:t>O</a:t>
              </a:r>
            </a:p>
          </p:txBody>
        </p:sp>
        <p:sp>
          <p:nvSpPr>
            <p:cNvPr id="26" name="TextBox 25">
              <a:extLst>
                <a:ext uri="{FF2B5EF4-FFF2-40B4-BE49-F238E27FC236}">
                  <a16:creationId xmlns:a16="http://schemas.microsoft.com/office/drawing/2014/main" id="{8DAA2574-071F-B144-83C0-684446EFB4A0}"/>
                </a:ext>
              </a:extLst>
            </p:cNvPr>
            <p:cNvSpPr txBox="1"/>
            <p:nvPr/>
          </p:nvSpPr>
          <p:spPr>
            <a:xfrm>
              <a:off x="6643165" y="3323951"/>
              <a:ext cx="2866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214"/>
                    </a:srgbClr>
                  </a:solidFill>
                  <a:effectLst/>
                  <a:uLnTx/>
                  <a:uFillTx/>
                  <a:latin typeface="CapitalisTypOasis" panose="02000605090000020004" pitchFamily="2" charset="0"/>
                  <a:ea typeface="+mn-ea"/>
                  <a:cs typeface="+mn-cs"/>
                </a:rPr>
                <a:t>R</a:t>
              </a:r>
            </a:p>
          </p:txBody>
        </p:sp>
        <p:sp>
          <p:nvSpPr>
            <p:cNvPr id="27" name="TextBox 26">
              <a:extLst>
                <a:ext uri="{FF2B5EF4-FFF2-40B4-BE49-F238E27FC236}">
                  <a16:creationId xmlns:a16="http://schemas.microsoft.com/office/drawing/2014/main" id="{7B372C69-465B-4F48-BE2C-91224E41D0DD}"/>
                </a:ext>
              </a:extLst>
            </p:cNvPr>
            <p:cNvSpPr txBox="1"/>
            <p:nvPr/>
          </p:nvSpPr>
          <p:spPr>
            <a:xfrm>
              <a:off x="6861208" y="3310660"/>
              <a:ext cx="24129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044"/>
                    </a:srgbClr>
                  </a:solidFill>
                  <a:effectLst/>
                  <a:uLnTx/>
                  <a:uFillTx/>
                  <a:latin typeface="CapitalisTypOasis" panose="02000605090000020004" pitchFamily="2" charset="0"/>
                  <a:ea typeface="+mn-ea"/>
                  <a:cs typeface="+mn-cs"/>
                </a:rPr>
                <a:t>E</a:t>
              </a:r>
            </a:p>
          </p:txBody>
        </p:sp>
        <p:sp>
          <p:nvSpPr>
            <p:cNvPr id="28" name="TextBox 27">
              <a:extLst>
                <a:ext uri="{FF2B5EF4-FFF2-40B4-BE49-F238E27FC236}">
                  <a16:creationId xmlns:a16="http://schemas.microsoft.com/office/drawing/2014/main" id="{B1CBC15C-A7E1-7146-B567-3BC545CD53DA}"/>
                </a:ext>
              </a:extLst>
            </p:cNvPr>
            <p:cNvSpPr txBox="1"/>
            <p:nvPr/>
          </p:nvSpPr>
          <p:spPr>
            <a:xfrm>
              <a:off x="7439082" y="3302686"/>
              <a:ext cx="2472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428"/>
                    </a:srgbClr>
                  </a:solidFill>
                  <a:effectLst/>
                  <a:uLnTx/>
                  <a:uFillTx/>
                  <a:latin typeface="CapitalisTypOasis" panose="02000605090000020004" pitchFamily="2" charset="0"/>
                  <a:ea typeface="+mn-ea"/>
                  <a:cs typeface="+mn-cs"/>
                </a:rPr>
                <a:t>L</a:t>
              </a:r>
            </a:p>
          </p:txBody>
        </p:sp>
        <p:sp>
          <p:nvSpPr>
            <p:cNvPr id="29" name="TextBox 28">
              <a:extLst>
                <a:ext uri="{FF2B5EF4-FFF2-40B4-BE49-F238E27FC236}">
                  <a16:creationId xmlns:a16="http://schemas.microsoft.com/office/drawing/2014/main" id="{E0AF86E8-0E52-5F42-9B57-07C6BD393908}"/>
                </a:ext>
              </a:extLst>
            </p:cNvPr>
            <p:cNvSpPr txBox="1"/>
            <p:nvPr/>
          </p:nvSpPr>
          <p:spPr>
            <a:xfrm>
              <a:off x="8174960" y="3292054"/>
              <a:ext cx="238797"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00">
                      <a:alpha val="68427"/>
                    </a:srgbClr>
                  </a:solidFill>
                  <a:effectLst/>
                  <a:uLnTx/>
                  <a:uFillTx/>
                  <a:latin typeface="Felix Titling" panose="020F0502020204030204" pitchFamily="34" charset="0"/>
                  <a:ea typeface="+mn-ea"/>
                  <a:cs typeface="Felix Titling" panose="020F0502020204030204" pitchFamily="34" charset="0"/>
                </a:rPr>
                <a:t>M</a:t>
              </a:r>
            </a:p>
          </p:txBody>
        </p:sp>
        <p:sp>
          <p:nvSpPr>
            <p:cNvPr id="30" name="TextBox 29">
              <a:extLst>
                <a:ext uri="{FF2B5EF4-FFF2-40B4-BE49-F238E27FC236}">
                  <a16:creationId xmlns:a16="http://schemas.microsoft.com/office/drawing/2014/main" id="{8EA31149-EB8F-C64F-A17E-91060A6084C1}"/>
                </a:ext>
              </a:extLst>
            </p:cNvPr>
            <p:cNvSpPr txBox="1"/>
            <p:nvPr/>
          </p:nvSpPr>
          <p:spPr>
            <a:xfrm>
              <a:off x="6234224" y="3320559"/>
              <a:ext cx="26758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000"/>
                    </a:srgbClr>
                  </a:solidFill>
                  <a:effectLst/>
                  <a:uLnTx/>
                  <a:uFillTx/>
                  <a:latin typeface="CapitalisTypOasis" panose="02000605090000020004" pitchFamily="2" charset="0"/>
                  <a:ea typeface="+mn-ea"/>
                  <a:cs typeface="+mn-cs"/>
                </a:rPr>
                <a:t>T</a:t>
              </a:r>
            </a:p>
          </p:txBody>
        </p:sp>
        <p:sp>
          <p:nvSpPr>
            <p:cNvPr id="31" name="TextBox 30">
              <a:extLst>
                <a:ext uri="{FF2B5EF4-FFF2-40B4-BE49-F238E27FC236}">
                  <a16:creationId xmlns:a16="http://schemas.microsoft.com/office/drawing/2014/main" id="{BAD392E6-16E8-EA43-90C8-3FEFCBDF9A78}"/>
                </a:ext>
              </a:extLst>
            </p:cNvPr>
            <p:cNvSpPr txBox="1"/>
            <p:nvPr/>
          </p:nvSpPr>
          <p:spPr>
            <a:xfrm>
              <a:off x="7287377" y="3308002"/>
              <a:ext cx="213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8314"/>
                    </a:srgbClr>
                  </a:solidFill>
                  <a:effectLst/>
                  <a:uLnTx/>
                  <a:uFillTx/>
                  <a:latin typeface="CapitalisTypOasis" panose="02000605090000020004" pitchFamily="2" charset="0"/>
                  <a:ea typeface="+mn-ea"/>
                  <a:cs typeface="+mn-cs"/>
                </a:rPr>
                <a:t>O</a:t>
              </a:r>
            </a:p>
          </p:txBody>
        </p:sp>
        <p:sp>
          <p:nvSpPr>
            <p:cNvPr id="32" name="TextBox 31">
              <a:extLst>
                <a:ext uri="{FF2B5EF4-FFF2-40B4-BE49-F238E27FC236}">
                  <a16:creationId xmlns:a16="http://schemas.microsoft.com/office/drawing/2014/main" id="{886B2EDC-1AA8-A84F-A8D4-A8E5F34A703E}"/>
                </a:ext>
              </a:extLst>
            </p:cNvPr>
            <p:cNvSpPr txBox="1"/>
            <p:nvPr/>
          </p:nvSpPr>
          <p:spPr>
            <a:xfrm>
              <a:off x="7619173" y="3302183"/>
              <a:ext cx="213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7865"/>
                    </a:srgbClr>
                  </a:solidFill>
                  <a:effectLst/>
                  <a:uLnTx/>
                  <a:uFillTx/>
                  <a:latin typeface="CapitalisTypOasis" panose="02000605090000020004" pitchFamily="2" charset="0"/>
                  <a:ea typeface="+mn-ea"/>
                  <a:cs typeface="+mn-cs"/>
                </a:rPr>
                <a:t>O</a:t>
              </a:r>
            </a:p>
          </p:txBody>
        </p:sp>
        <p:sp>
          <p:nvSpPr>
            <p:cNvPr id="33" name="TextBox 32">
              <a:extLst>
                <a:ext uri="{FF2B5EF4-FFF2-40B4-BE49-F238E27FC236}">
                  <a16:creationId xmlns:a16="http://schemas.microsoft.com/office/drawing/2014/main" id="{8B61EE77-70E3-6E42-A411-E4199FECAE43}"/>
                </a:ext>
              </a:extLst>
            </p:cNvPr>
            <p:cNvSpPr txBox="1"/>
            <p:nvPr/>
          </p:nvSpPr>
          <p:spPr>
            <a:xfrm>
              <a:off x="7976135" y="3297370"/>
              <a:ext cx="213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7734"/>
                    </a:srgbClr>
                  </a:solidFill>
                  <a:effectLst/>
                  <a:uLnTx/>
                  <a:uFillTx/>
                  <a:latin typeface="CapitalisTypOasis" panose="02000605090000020004" pitchFamily="2" charset="0"/>
                  <a:ea typeface="+mn-ea"/>
                  <a:cs typeface="+mn-cs"/>
                </a:rPr>
                <a:t>O</a:t>
              </a:r>
            </a:p>
          </p:txBody>
        </p:sp>
        <p:sp>
          <p:nvSpPr>
            <p:cNvPr id="35" name="TextBox 34">
              <a:extLst>
                <a:ext uri="{FF2B5EF4-FFF2-40B4-BE49-F238E27FC236}">
                  <a16:creationId xmlns:a16="http://schemas.microsoft.com/office/drawing/2014/main" id="{FF7EA437-DDD2-3240-86CA-BB16271DC836}"/>
                </a:ext>
              </a:extLst>
            </p:cNvPr>
            <p:cNvSpPr txBox="1"/>
            <p:nvPr/>
          </p:nvSpPr>
          <p:spPr>
            <a:xfrm>
              <a:off x="7779452" y="3302183"/>
              <a:ext cx="2866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alpha val="67778"/>
                    </a:srgbClr>
                  </a:solidFill>
                  <a:effectLst/>
                  <a:uLnTx/>
                  <a:uFillTx/>
                  <a:latin typeface="CapitalisTypOasis" panose="02000605090000020004" pitchFamily="2" charset="0"/>
                  <a:ea typeface="+mn-ea"/>
                  <a:cs typeface="+mn-cs"/>
                </a:rPr>
                <a:t>R</a:t>
              </a:r>
            </a:p>
          </p:txBody>
        </p:sp>
        <p:sp>
          <p:nvSpPr>
            <p:cNvPr id="36" name="Content Placeholder 2">
              <a:extLst>
                <a:ext uri="{FF2B5EF4-FFF2-40B4-BE49-F238E27FC236}">
                  <a16:creationId xmlns:a16="http://schemas.microsoft.com/office/drawing/2014/main" id="{7AD3F984-DD9E-294D-BCE2-CC391DCEC6FD}"/>
                </a:ext>
              </a:extLst>
            </p:cNvPr>
            <p:cNvSpPr txBox="1">
              <a:spLocks/>
            </p:cNvSpPr>
            <p:nvPr/>
          </p:nvSpPr>
          <p:spPr>
            <a:xfrm>
              <a:off x="507209" y="5797174"/>
              <a:ext cx="4626260" cy="674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1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DICTATORED OLORUM</a:t>
              </a:r>
              <a:r>
                <a:rPr kumimoji="0" lang="en-US" sz="2100" b="0" i="0"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 =  	</a:t>
              </a:r>
              <a:r>
                <a:rPr kumimoji="0" lang="en-US" sz="2100" b="0" i="1" u="none" strike="noStrike" kern="1200" cap="none" spc="0" normalizeH="0" baseline="0" noProof="0" dirty="0">
                  <a:ln>
                    <a:noFill/>
                  </a:ln>
                  <a:solidFill>
                    <a:srgbClr val="FFFF00"/>
                  </a:solidFill>
                  <a:effectLst/>
                  <a:uLnTx/>
                  <a:uFillTx/>
                  <a:latin typeface="Palatino Linotype" panose="02040502050505030304" pitchFamily="18" charset="0"/>
                  <a:ea typeface="+mn-ea"/>
                  <a:cs typeface="+mn-cs"/>
                </a:rPr>
                <a:t>DICTATORE ILLORUM</a:t>
              </a:r>
            </a:p>
          </p:txBody>
        </p:sp>
      </p:grpSp>
    </p:spTree>
    <p:extLst>
      <p:ext uri="{BB962C8B-B14F-4D97-AF65-F5344CB8AC3E}">
        <p14:creationId xmlns:p14="http://schemas.microsoft.com/office/powerpoint/2010/main" val="89402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52A7-8273-084E-89FC-B858D479A945}"/>
              </a:ext>
            </a:extLst>
          </p:cNvPr>
          <p:cNvSpPr>
            <a:spLocks noGrp="1"/>
          </p:cNvSpPr>
          <p:nvPr>
            <p:ph type="title"/>
          </p:nvPr>
        </p:nvSpPr>
        <p:spPr>
          <a:xfrm>
            <a:off x="838200" y="70256"/>
            <a:ext cx="10515600" cy="850217"/>
          </a:xfrm>
        </p:spPr>
        <p:txBody>
          <a:bodyPr>
            <a:noAutofit/>
          </a:bodyPr>
          <a:lstStyle/>
          <a:p>
            <a:pPr algn="ctr"/>
            <a:r>
              <a:rPr lang="en-US" sz="2200" dirty="0">
                <a:latin typeface="Palatino Linotype" panose="02040502050505030304" pitchFamily="18" charset="0"/>
              </a:rPr>
              <a:t>Mommsen’s reconstruction of the text (</a:t>
            </a:r>
            <a:r>
              <a:rPr lang="en-US" sz="2200" i="1" dirty="0">
                <a:latin typeface="Palatino Linotype" panose="02040502050505030304" pitchFamily="18" charset="0"/>
              </a:rPr>
              <a:t>CIL </a:t>
            </a:r>
            <a:r>
              <a:rPr lang="en-US" sz="2200" dirty="0">
                <a:latin typeface="Palatino Linotype" panose="02040502050505030304" pitchFamily="18" charset="0"/>
              </a:rPr>
              <a:t>VI.1, Bormann and </a:t>
            </a:r>
            <a:r>
              <a:rPr lang="en-US" sz="2200" dirty="0" err="1">
                <a:latin typeface="Palatino Linotype" panose="02040502050505030304" pitchFamily="18" charset="0"/>
              </a:rPr>
              <a:t>Henzen</a:t>
            </a:r>
            <a:r>
              <a:rPr lang="en-US" sz="2200" dirty="0">
                <a:latin typeface="Palatino Linotype" panose="02040502050505030304" pitchFamily="18" charset="0"/>
              </a:rPr>
              <a:t>, 1876)</a:t>
            </a:r>
          </a:p>
        </p:txBody>
      </p:sp>
      <p:pic>
        <p:nvPicPr>
          <p:cNvPr id="4" name="Picture 3">
            <a:extLst>
              <a:ext uri="{FF2B5EF4-FFF2-40B4-BE49-F238E27FC236}">
                <a16:creationId xmlns:a16="http://schemas.microsoft.com/office/drawing/2014/main" id="{912503BD-1CC5-9244-9A20-02788B85903E}"/>
              </a:ext>
            </a:extLst>
          </p:cNvPr>
          <p:cNvPicPr>
            <a:picLocks noChangeAspect="1"/>
          </p:cNvPicPr>
          <p:nvPr/>
        </p:nvPicPr>
        <p:blipFill>
          <a:blip r:embed="rId2"/>
          <a:stretch>
            <a:fillRect/>
          </a:stretch>
        </p:blipFill>
        <p:spPr>
          <a:xfrm>
            <a:off x="1068327" y="921230"/>
            <a:ext cx="10055345" cy="5634729"/>
          </a:xfrm>
          <a:prstGeom prst="rect">
            <a:avLst/>
          </a:prstGeom>
        </p:spPr>
      </p:pic>
      <p:sp>
        <p:nvSpPr>
          <p:cNvPr id="5" name="Left Bracket 4">
            <a:extLst>
              <a:ext uri="{FF2B5EF4-FFF2-40B4-BE49-F238E27FC236}">
                <a16:creationId xmlns:a16="http://schemas.microsoft.com/office/drawing/2014/main" id="{CB9BCDEC-423C-724F-BEE1-6C174137F769}"/>
              </a:ext>
            </a:extLst>
          </p:cNvPr>
          <p:cNvSpPr/>
          <p:nvPr/>
        </p:nvSpPr>
        <p:spPr>
          <a:xfrm>
            <a:off x="4780343" y="3599726"/>
            <a:ext cx="187510" cy="836271"/>
          </a:xfrm>
          <a:prstGeom prst="leftBracket">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559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77B-C6DB-264A-9873-B90166DE2D2A}"/>
              </a:ext>
            </a:extLst>
          </p:cNvPr>
          <p:cNvSpPr>
            <a:spLocks noGrp="1"/>
          </p:cNvSpPr>
          <p:nvPr>
            <p:ph type="title"/>
          </p:nvPr>
        </p:nvSpPr>
        <p:spPr>
          <a:xfrm>
            <a:off x="1024918" y="347715"/>
            <a:ext cx="5759321" cy="1325563"/>
          </a:xfrm>
        </p:spPr>
        <p:txBody>
          <a:bodyPr>
            <a:normAutofit/>
          </a:bodyPr>
          <a:lstStyle/>
          <a:p>
            <a:r>
              <a:rPr lang="en-US" sz="3200" b="1" dirty="0">
                <a:latin typeface="Palatino Linotype" panose="02040502050505030304" pitchFamily="18" charset="0"/>
              </a:rPr>
              <a:t>Dictatorial </a:t>
            </a:r>
            <a:r>
              <a:rPr lang="en-US" sz="3200" b="1" i="1" dirty="0" err="1">
                <a:latin typeface="Palatino Linotype" panose="02040502050505030304" pitchFamily="18" charset="0"/>
              </a:rPr>
              <a:t>causae</a:t>
            </a:r>
            <a:endParaRPr lang="en-US" sz="3200" dirty="0"/>
          </a:p>
        </p:txBody>
      </p:sp>
      <p:sp>
        <p:nvSpPr>
          <p:cNvPr id="3" name="Content Placeholder 2">
            <a:extLst>
              <a:ext uri="{FF2B5EF4-FFF2-40B4-BE49-F238E27FC236}">
                <a16:creationId xmlns:a16="http://schemas.microsoft.com/office/drawing/2014/main" id="{D3344671-5AF7-7747-AF61-0ABAAF2326C8}"/>
              </a:ext>
            </a:extLst>
          </p:cNvPr>
          <p:cNvSpPr>
            <a:spLocks noGrp="1"/>
          </p:cNvSpPr>
          <p:nvPr>
            <p:ph idx="1"/>
          </p:nvPr>
        </p:nvSpPr>
        <p:spPr>
          <a:xfrm>
            <a:off x="1024917" y="1674592"/>
            <a:ext cx="8194710" cy="4904045"/>
          </a:xfrm>
        </p:spPr>
        <p:txBody>
          <a:bodyPr>
            <a:normAutofit/>
          </a:bodyPr>
          <a:lstStyle/>
          <a:p>
            <a:r>
              <a:rPr lang="en-US" dirty="0">
                <a:latin typeface="Palatino Linotype" panose="02040502050505030304" pitchFamily="18" charset="0"/>
              </a:rPr>
              <a:t>Military (</a:t>
            </a:r>
            <a:r>
              <a:rPr lang="en-US" i="1" dirty="0" err="1">
                <a:latin typeface="Palatino Linotype" panose="02040502050505030304" pitchFamily="18" charset="0"/>
              </a:rPr>
              <a:t>militiae</a:t>
            </a:r>
            <a:r>
              <a:rPr lang="en-US" dirty="0">
                <a:latin typeface="Palatino Linotype" panose="02040502050505030304" pitchFamily="18" charset="0"/>
              </a:rPr>
              <a:t>)</a:t>
            </a:r>
          </a:p>
          <a:p>
            <a:pPr lvl="1"/>
            <a:r>
              <a:rPr lang="en-US" i="1" dirty="0">
                <a:latin typeface="Palatino Linotype" panose="02040502050505030304" pitchFamily="18" charset="0"/>
              </a:rPr>
              <a:t>rei </a:t>
            </a:r>
            <a:r>
              <a:rPr lang="en-US" i="1" dirty="0" err="1">
                <a:latin typeface="Palatino Linotype" panose="02040502050505030304" pitchFamily="18" charset="0"/>
              </a:rPr>
              <a:t>gerundae</a:t>
            </a:r>
            <a:r>
              <a:rPr lang="en-US" i="1" dirty="0">
                <a:latin typeface="Palatino Linotype" panose="02040502050505030304" pitchFamily="18" charset="0"/>
              </a:rPr>
              <a:t> causa</a:t>
            </a:r>
          </a:p>
          <a:p>
            <a:pPr marL="457200" lvl="1" indent="0">
              <a:buNone/>
            </a:pPr>
            <a:endParaRPr lang="en-US" sz="1400" dirty="0">
              <a:latin typeface="Palatino Linotype" panose="02040502050505030304" pitchFamily="18" charset="0"/>
            </a:endParaRPr>
          </a:p>
          <a:p>
            <a:r>
              <a:rPr lang="en-US" dirty="0">
                <a:latin typeface="Palatino Linotype" panose="02040502050505030304" pitchFamily="18" charset="0"/>
              </a:rPr>
              <a:t>Civic (</a:t>
            </a:r>
            <a:r>
              <a:rPr lang="en-US" i="1" dirty="0" err="1">
                <a:latin typeface="Palatino Linotype" panose="02040502050505030304" pitchFamily="18" charset="0"/>
              </a:rPr>
              <a:t>domi</a:t>
            </a:r>
            <a:r>
              <a:rPr lang="en-US" dirty="0">
                <a:latin typeface="Palatino Linotype" panose="02040502050505030304" pitchFamily="18" charset="0"/>
              </a:rPr>
              <a:t>)</a:t>
            </a:r>
            <a:endParaRPr lang="en-US" sz="1200" dirty="0">
              <a:latin typeface="Palatino Linotype" panose="02040502050505030304" pitchFamily="18" charset="0"/>
            </a:endParaRPr>
          </a:p>
          <a:p>
            <a:pPr lvl="1"/>
            <a:r>
              <a:rPr lang="en-US" i="1" dirty="0" err="1">
                <a:latin typeface="Palatino Linotype" panose="02040502050505030304" pitchFamily="18" charset="0"/>
              </a:rPr>
              <a:t>comitiorum</a:t>
            </a:r>
            <a:r>
              <a:rPr lang="en-US" i="1" dirty="0">
                <a:latin typeface="Palatino Linotype" panose="02040502050505030304" pitchFamily="18" charset="0"/>
              </a:rPr>
              <a:t> </a:t>
            </a:r>
            <a:r>
              <a:rPr lang="en-US" i="1" dirty="0" err="1">
                <a:latin typeface="Palatino Linotype" panose="02040502050505030304" pitchFamily="18" charset="0"/>
              </a:rPr>
              <a:t>habendorum</a:t>
            </a:r>
            <a:r>
              <a:rPr lang="en-US" i="1" dirty="0">
                <a:latin typeface="Palatino Linotype" panose="02040502050505030304" pitchFamily="18" charset="0"/>
              </a:rPr>
              <a:t> causa</a:t>
            </a:r>
            <a:r>
              <a:rPr lang="en-US" dirty="0">
                <a:latin typeface="Palatino Linotype" panose="02040502050505030304" pitchFamily="18" charset="0"/>
              </a:rPr>
              <a:t> </a:t>
            </a:r>
          </a:p>
          <a:p>
            <a:pPr lvl="1"/>
            <a:r>
              <a:rPr lang="en-US" i="1" dirty="0" err="1">
                <a:latin typeface="Palatino Linotype" panose="02040502050505030304" pitchFamily="18" charset="0"/>
              </a:rPr>
              <a:t>exercendis</a:t>
            </a:r>
            <a:r>
              <a:rPr lang="en-US" i="1" dirty="0">
                <a:latin typeface="Palatino Linotype" panose="02040502050505030304" pitchFamily="18" charset="0"/>
              </a:rPr>
              <a:t> </a:t>
            </a:r>
            <a:r>
              <a:rPr lang="en-US" i="1" dirty="0" err="1">
                <a:latin typeface="Palatino Linotype" panose="02040502050505030304" pitchFamily="18" charset="0"/>
              </a:rPr>
              <a:t>quaestionibus</a:t>
            </a:r>
            <a:r>
              <a:rPr lang="en-US" i="1" dirty="0">
                <a:latin typeface="Palatino Linotype" panose="02040502050505030304" pitchFamily="18" charset="0"/>
              </a:rPr>
              <a:t> causa</a:t>
            </a:r>
          </a:p>
          <a:p>
            <a:pPr lvl="1"/>
            <a:r>
              <a:rPr lang="en-US" i="1" dirty="0">
                <a:latin typeface="Palatino Linotype" panose="02040502050505030304" pitchFamily="18" charset="0"/>
              </a:rPr>
              <a:t>clavi </a:t>
            </a:r>
            <a:r>
              <a:rPr lang="en-US" i="1" dirty="0" err="1">
                <a:latin typeface="Palatino Linotype" panose="02040502050505030304" pitchFamily="18" charset="0"/>
              </a:rPr>
              <a:t>figendi</a:t>
            </a:r>
            <a:r>
              <a:rPr lang="en-US" i="1" dirty="0">
                <a:latin typeface="Palatino Linotype" panose="02040502050505030304" pitchFamily="18" charset="0"/>
              </a:rPr>
              <a:t> causa</a:t>
            </a:r>
            <a:r>
              <a:rPr lang="en-US" dirty="0">
                <a:latin typeface="Palatino Linotype" panose="02040502050505030304" pitchFamily="18" charset="0"/>
              </a:rPr>
              <a:t> </a:t>
            </a:r>
          </a:p>
          <a:p>
            <a:pPr lvl="1"/>
            <a:r>
              <a:rPr lang="en-US" i="1" dirty="0" err="1">
                <a:latin typeface="Palatino Linotype" panose="02040502050505030304" pitchFamily="18" charset="0"/>
              </a:rPr>
              <a:t>ludorum</a:t>
            </a:r>
            <a:r>
              <a:rPr lang="en-US" i="1" dirty="0">
                <a:latin typeface="Palatino Linotype" panose="02040502050505030304" pitchFamily="18" charset="0"/>
              </a:rPr>
              <a:t> Romanorum causa</a:t>
            </a:r>
            <a:r>
              <a:rPr lang="en-US" dirty="0">
                <a:latin typeface="Palatino Linotype" panose="02040502050505030304" pitchFamily="18" charset="0"/>
              </a:rPr>
              <a:t> </a:t>
            </a:r>
          </a:p>
          <a:p>
            <a:pPr lvl="1"/>
            <a:r>
              <a:rPr lang="en-US" i="1" dirty="0" err="1">
                <a:latin typeface="Palatino Linotype" panose="02040502050505030304" pitchFamily="18" charset="0"/>
              </a:rPr>
              <a:t>feriarum</a:t>
            </a:r>
            <a:r>
              <a:rPr lang="en-US" i="1" dirty="0">
                <a:latin typeface="Palatino Linotype" panose="02040502050505030304" pitchFamily="18" charset="0"/>
              </a:rPr>
              <a:t> </a:t>
            </a:r>
            <a:r>
              <a:rPr lang="en-US" i="1" dirty="0" err="1">
                <a:latin typeface="Palatino Linotype" panose="02040502050505030304" pitchFamily="18" charset="0"/>
              </a:rPr>
              <a:t>Latinarum</a:t>
            </a:r>
            <a:r>
              <a:rPr lang="en-US" i="1" dirty="0">
                <a:latin typeface="Palatino Linotype" panose="02040502050505030304" pitchFamily="18" charset="0"/>
              </a:rPr>
              <a:t> causa</a:t>
            </a:r>
            <a:endParaRPr lang="en-US" dirty="0">
              <a:latin typeface="Palatino Linotype" panose="02040502050505030304" pitchFamily="18" charset="0"/>
            </a:endParaRPr>
          </a:p>
          <a:p>
            <a:pPr lvl="1"/>
            <a:r>
              <a:rPr lang="fr-FR" i="1" dirty="0" err="1">
                <a:latin typeface="Palatino Linotype" panose="02040502050505030304" pitchFamily="18" charset="0"/>
              </a:rPr>
              <a:t>interregni</a:t>
            </a:r>
            <a:r>
              <a:rPr lang="fr-FR" i="1" dirty="0">
                <a:latin typeface="Palatino Linotype" panose="02040502050505030304" pitchFamily="18" charset="0"/>
              </a:rPr>
              <a:t> causa</a:t>
            </a:r>
            <a:r>
              <a:rPr lang="en-US" dirty="0">
                <a:latin typeface="Palatino Linotype" panose="02040502050505030304" pitchFamily="18" charset="0"/>
              </a:rPr>
              <a:t>  </a:t>
            </a:r>
          </a:p>
          <a:p>
            <a:pPr lvl="1"/>
            <a:r>
              <a:rPr lang="en-US" i="1" dirty="0" err="1">
                <a:latin typeface="Palatino Linotype" panose="02040502050505030304" pitchFamily="18" charset="0"/>
              </a:rPr>
              <a:t>seditionis</a:t>
            </a:r>
            <a:r>
              <a:rPr lang="en-US" i="1" dirty="0">
                <a:latin typeface="Palatino Linotype" panose="02040502050505030304" pitchFamily="18" charset="0"/>
              </a:rPr>
              <a:t> </a:t>
            </a:r>
            <a:r>
              <a:rPr lang="en-US" i="1" dirty="0" err="1">
                <a:latin typeface="Palatino Linotype" panose="02040502050505030304" pitchFamily="18" charset="0"/>
              </a:rPr>
              <a:t>sedendae</a:t>
            </a:r>
            <a:r>
              <a:rPr lang="en-US" i="1" dirty="0">
                <a:latin typeface="Palatino Linotype" panose="02040502050505030304" pitchFamily="18" charset="0"/>
              </a:rPr>
              <a:t> causa</a:t>
            </a:r>
            <a:r>
              <a:rPr lang="en-US" dirty="0">
                <a:latin typeface="Palatino Linotype" panose="02040502050505030304" pitchFamily="18" charset="0"/>
              </a:rPr>
              <a:t> (doubtful)</a:t>
            </a:r>
          </a:p>
        </p:txBody>
      </p:sp>
      <p:cxnSp>
        <p:nvCxnSpPr>
          <p:cNvPr id="7" name="Straight Connector 6">
            <a:extLst>
              <a:ext uri="{FF2B5EF4-FFF2-40B4-BE49-F238E27FC236}">
                <a16:creationId xmlns:a16="http://schemas.microsoft.com/office/drawing/2014/main" id="{053A3795-116A-4C4E-99C2-21FD98D517E0}"/>
              </a:ext>
            </a:extLst>
          </p:cNvPr>
          <p:cNvCxnSpPr>
            <a:cxnSpLocks/>
          </p:cNvCxnSpPr>
          <p:nvPr/>
        </p:nvCxnSpPr>
        <p:spPr>
          <a:xfrm>
            <a:off x="1103221" y="1419763"/>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52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B610-6608-F948-A5C7-C227FFDBEFD5}"/>
              </a:ext>
            </a:extLst>
          </p:cNvPr>
          <p:cNvSpPr>
            <a:spLocks noGrp="1"/>
          </p:cNvSpPr>
          <p:nvPr>
            <p:ph type="title"/>
          </p:nvPr>
        </p:nvSpPr>
        <p:spPr>
          <a:xfrm>
            <a:off x="554181" y="365125"/>
            <a:ext cx="10515600" cy="964911"/>
          </a:xfrm>
        </p:spPr>
        <p:txBody>
          <a:bodyPr>
            <a:normAutofit/>
          </a:bodyPr>
          <a:lstStyle/>
          <a:p>
            <a:r>
              <a:rPr lang="en-US" sz="3200" dirty="0">
                <a:latin typeface="Palatino Linotype" panose="02040502050505030304" pitchFamily="18" charset="0"/>
              </a:rPr>
              <a:t>Livy 7.11.4-9 (on events of 360 BCE; trans. J. Yardley)</a:t>
            </a:r>
          </a:p>
        </p:txBody>
      </p:sp>
      <p:sp>
        <p:nvSpPr>
          <p:cNvPr id="3" name="Content Placeholder 2">
            <a:extLst>
              <a:ext uri="{FF2B5EF4-FFF2-40B4-BE49-F238E27FC236}">
                <a16:creationId xmlns:a16="http://schemas.microsoft.com/office/drawing/2014/main" id="{C65FC618-D09E-9345-9B42-72C04B9AC749}"/>
              </a:ext>
            </a:extLst>
          </p:cNvPr>
          <p:cNvSpPr>
            <a:spLocks noGrp="1"/>
          </p:cNvSpPr>
          <p:nvPr>
            <p:ph idx="1"/>
          </p:nvPr>
        </p:nvSpPr>
        <p:spPr>
          <a:xfrm>
            <a:off x="554181" y="1475232"/>
            <a:ext cx="11055927" cy="5137441"/>
          </a:xfrm>
        </p:spPr>
        <p:txBody>
          <a:bodyPr>
            <a:normAutofit fontScale="62500" lnSpcReduction="20000"/>
          </a:bodyPr>
          <a:lstStyle/>
          <a:p>
            <a:pPr marL="0" indent="0" algn="just">
              <a:lnSpc>
                <a:spcPct val="120000"/>
              </a:lnSpc>
              <a:buNone/>
            </a:pPr>
            <a:r>
              <a:rPr lang="en-US" i="1" dirty="0"/>
              <a:t>et, cum </a:t>
            </a:r>
            <a:r>
              <a:rPr lang="en-US" i="1" dirty="0" err="1"/>
              <a:t>adversus</a:t>
            </a:r>
            <a:r>
              <a:rPr lang="en-US" i="1" dirty="0"/>
              <a:t> </a:t>
            </a:r>
            <a:r>
              <a:rPr lang="en-US" i="1" dirty="0" err="1"/>
              <a:t>Tiburtem</a:t>
            </a:r>
            <a:r>
              <a:rPr lang="en-US" i="1" dirty="0"/>
              <a:t> </a:t>
            </a:r>
            <a:r>
              <a:rPr lang="en-US" i="1" dirty="0" err="1"/>
              <a:t>hostem</a:t>
            </a:r>
            <a:r>
              <a:rPr lang="en-US" i="1" dirty="0"/>
              <a:t> duce </a:t>
            </a:r>
            <a:r>
              <a:rPr lang="en-US" i="1" dirty="0" err="1"/>
              <a:t>consule</a:t>
            </a:r>
            <a:r>
              <a:rPr lang="en-US" i="1" dirty="0"/>
              <a:t> </a:t>
            </a:r>
            <a:r>
              <a:rPr lang="en-US" i="1" dirty="0" err="1"/>
              <a:t>contenta</a:t>
            </a:r>
            <a:r>
              <a:rPr lang="en-US" i="1" dirty="0"/>
              <a:t> res publica </a:t>
            </a:r>
            <a:r>
              <a:rPr lang="en-US" i="1" dirty="0" err="1"/>
              <a:t>esset</a:t>
            </a:r>
            <a:r>
              <a:rPr lang="en-US" i="1" dirty="0"/>
              <a:t>, </a:t>
            </a:r>
            <a:r>
              <a:rPr lang="en-US" i="1" dirty="0" err="1"/>
              <a:t>Gallicus</a:t>
            </a:r>
            <a:r>
              <a:rPr lang="en-US" i="1" dirty="0"/>
              <a:t> </a:t>
            </a:r>
            <a:r>
              <a:rPr lang="en-US" i="1" dirty="0" err="1"/>
              <a:t>tumultus</a:t>
            </a:r>
            <a:r>
              <a:rPr lang="en-US" i="1" dirty="0"/>
              <a:t> </a:t>
            </a:r>
            <a:r>
              <a:rPr lang="en-US" i="1" dirty="0" err="1"/>
              <a:t>dictatorem</a:t>
            </a:r>
            <a:r>
              <a:rPr lang="en-US" i="1" dirty="0"/>
              <a:t> </a:t>
            </a:r>
            <a:r>
              <a:rPr lang="en-US" i="1" dirty="0" err="1"/>
              <a:t>creari</a:t>
            </a:r>
            <a:r>
              <a:rPr lang="en-US" i="1" dirty="0"/>
              <a:t> </a:t>
            </a:r>
            <a:r>
              <a:rPr lang="en-US" i="1" dirty="0" err="1"/>
              <a:t>coegit</a:t>
            </a:r>
            <a:r>
              <a:rPr lang="en-US" i="1" dirty="0"/>
              <a:t>. </a:t>
            </a:r>
            <a:r>
              <a:rPr lang="en-US" i="1" dirty="0" err="1"/>
              <a:t>creatus</a:t>
            </a:r>
            <a:r>
              <a:rPr lang="en-US" i="1" dirty="0"/>
              <a:t> Q. </a:t>
            </a:r>
            <a:r>
              <a:rPr lang="en-US" i="1" dirty="0" err="1"/>
              <a:t>Servilius</a:t>
            </a:r>
            <a:r>
              <a:rPr lang="en-US" i="1" dirty="0"/>
              <a:t> </a:t>
            </a:r>
            <a:r>
              <a:rPr lang="en-US" i="1" dirty="0" err="1"/>
              <a:t>Ahala</a:t>
            </a:r>
            <a:r>
              <a:rPr lang="en-US" i="1" dirty="0"/>
              <a:t> T. </a:t>
            </a:r>
            <a:r>
              <a:rPr lang="en-US" i="1" dirty="0" err="1"/>
              <a:t>Quinctium</a:t>
            </a:r>
            <a:r>
              <a:rPr lang="en-US" i="1" dirty="0"/>
              <a:t> </a:t>
            </a:r>
            <a:r>
              <a:rPr lang="en-US" i="1" dirty="0" err="1"/>
              <a:t>magistrum</a:t>
            </a:r>
            <a:r>
              <a:rPr lang="en-US" i="1" dirty="0"/>
              <a:t> </a:t>
            </a:r>
            <a:r>
              <a:rPr lang="en-US" i="1" dirty="0" err="1"/>
              <a:t>equitum</a:t>
            </a:r>
            <a:r>
              <a:rPr lang="en-US" i="1" dirty="0"/>
              <a:t> dixit et ex </a:t>
            </a:r>
            <a:r>
              <a:rPr lang="en-US" i="1" dirty="0" err="1"/>
              <a:t>auctoritate</a:t>
            </a:r>
            <a:r>
              <a:rPr lang="en-US" i="1" dirty="0"/>
              <a:t> </a:t>
            </a:r>
            <a:r>
              <a:rPr lang="en-US" i="1" dirty="0" err="1"/>
              <a:t>patrum</a:t>
            </a:r>
            <a:r>
              <a:rPr lang="en-US" i="1" dirty="0"/>
              <a:t>, </a:t>
            </a:r>
            <a:r>
              <a:rPr lang="en-US" i="1" dirty="0" err="1"/>
              <a:t>si</a:t>
            </a:r>
            <a:r>
              <a:rPr lang="en-US" i="1" dirty="0"/>
              <a:t> </a:t>
            </a:r>
            <a:r>
              <a:rPr lang="en-US" i="1" dirty="0" err="1"/>
              <a:t>prospere</a:t>
            </a:r>
            <a:r>
              <a:rPr lang="en-US" i="1" dirty="0"/>
              <a:t> id bellum </a:t>
            </a:r>
            <a:r>
              <a:rPr lang="en-US" i="1" dirty="0" err="1"/>
              <a:t>evenisset</a:t>
            </a:r>
            <a:r>
              <a:rPr lang="en-US" i="1" dirty="0"/>
              <a:t>, </a:t>
            </a:r>
            <a:r>
              <a:rPr lang="en-US" i="1" dirty="0" err="1"/>
              <a:t>ludos</a:t>
            </a:r>
            <a:r>
              <a:rPr lang="en-US" i="1" dirty="0"/>
              <a:t> </a:t>
            </a:r>
            <a:r>
              <a:rPr lang="en-US" i="1" dirty="0" err="1"/>
              <a:t>magnos</a:t>
            </a:r>
            <a:r>
              <a:rPr lang="en-US" i="1" dirty="0"/>
              <a:t> </a:t>
            </a:r>
            <a:r>
              <a:rPr lang="en-US" i="1" dirty="0" err="1"/>
              <a:t>vovit</a:t>
            </a:r>
            <a:r>
              <a:rPr lang="en-US" i="1" dirty="0"/>
              <a:t>. dictator ad </a:t>
            </a:r>
            <a:r>
              <a:rPr lang="en-US" i="1" dirty="0" err="1"/>
              <a:t>continendos</a:t>
            </a:r>
            <a:r>
              <a:rPr lang="en-US" i="1" dirty="0"/>
              <a:t> proprio bello </a:t>
            </a:r>
            <a:r>
              <a:rPr lang="en-US" i="1" dirty="0" err="1"/>
              <a:t>Tiburtes</a:t>
            </a:r>
            <a:r>
              <a:rPr lang="en-US" i="1" dirty="0"/>
              <a:t> </a:t>
            </a:r>
            <a:r>
              <a:rPr lang="en-US" i="1" dirty="0" err="1"/>
              <a:t>consulari</a:t>
            </a:r>
            <a:r>
              <a:rPr lang="en-US" i="1" dirty="0"/>
              <a:t> </a:t>
            </a:r>
            <a:r>
              <a:rPr lang="en-US" i="1" dirty="0" err="1"/>
              <a:t>exercitu</a:t>
            </a:r>
            <a:r>
              <a:rPr lang="en-US" i="1" dirty="0"/>
              <a:t> </a:t>
            </a:r>
            <a:r>
              <a:rPr lang="en-US" i="1" dirty="0" err="1"/>
              <a:t>iusso</a:t>
            </a:r>
            <a:r>
              <a:rPr lang="en-US" i="1" dirty="0"/>
              <a:t> </a:t>
            </a:r>
            <a:r>
              <a:rPr lang="en-US" i="1" dirty="0" err="1"/>
              <a:t>manere</a:t>
            </a:r>
            <a:r>
              <a:rPr lang="en-US" i="1" dirty="0"/>
              <a:t>, </a:t>
            </a:r>
            <a:r>
              <a:rPr lang="en-US" i="1" dirty="0" err="1"/>
              <a:t>omnes</a:t>
            </a:r>
            <a:r>
              <a:rPr lang="en-US" i="1" dirty="0"/>
              <a:t> </a:t>
            </a:r>
            <a:r>
              <a:rPr lang="en-US" i="1" dirty="0" err="1"/>
              <a:t>iuniores</a:t>
            </a:r>
            <a:r>
              <a:rPr lang="en-US" i="1" dirty="0"/>
              <a:t> </a:t>
            </a:r>
            <a:r>
              <a:rPr lang="en-US" i="1" dirty="0" err="1"/>
              <a:t>nullo</a:t>
            </a:r>
            <a:r>
              <a:rPr lang="en-US" i="1" dirty="0"/>
              <a:t> </a:t>
            </a:r>
            <a:r>
              <a:rPr lang="en-US" i="1" dirty="0" err="1"/>
              <a:t>detractante</a:t>
            </a:r>
            <a:r>
              <a:rPr lang="en-US" i="1" dirty="0"/>
              <a:t> </a:t>
            </a:r>
            <a:r>
              <a:rPr lang="en-US" i="1" dirty="0" err="1"/>
              <a:t>militiam</a:t>
            </a:r>
            <a:r>
              <a:rPr lang="en-US" i="1" dirty="0"/>
              <a:t> </a:t>
            </a:r>
            <a:r>
              <a:rPr lang="en-US" i="1" dirty="0" err="1"/>
              <a:t>sacramento</a:t>
            </a:r>
            <a:r>
              <a:rPr lang="en-US" i="1" dirty="0"/>
              <a:t> </a:t>
            </a:r>
            <a:r>
              <a:rPr lang="en-US" i="1" dirty="0" err="1"/>
              <a:t>adegit</a:t>
            </a:r>
            <a:r>
              <a:rPr lang="en-US" i="1" dirty="0"/>
              <a:t>… </a:t>
            </a:r>
            <a:r>
              <a:rPr lang="en-US" i="1" dirty="0" err="1"/>
              <a:t>egregie</a:t>
            </a:r>
            <a:r>
              <a:rPr lang="en-US" i="1" dirty="0"/>
              <a:t> cum ab </a:t>
            </a:r>
            <a:r>
              <a:rPr lang="en-US" i="1" dirty="0" err="1"/>
              <a:t>dictatore</a:t>
            </a:r>
            <a:r>
              <a:rPr lang="en-US" i="1" dirty="0"/>
              <a:t> tum ab </a:t>
            </a:r>
            <a:r>
              <a:rPr lang="en-US" i="1" dirty="0" err="1"/>
              <a:t>consule</a:t>
            </a:r>
            <a:r>
              <a:rPr lang="en-US" i="1" dirty="0"/>
              <a:t> res </a:t>
            </a:r>
            <a:r>
              <a:rPr lang="en-US" i="1" dirty="0" err="1"/>
              <a:t>gesta</a:t>
            </a:r>
            <a:r>
              <a:rPr lang="en-US" i="1" dirty="0"/>
              <a:t> est. et consul alter Fabius </a:t>
            </a:r>
            <a:r>
              <a:rPr lang="en-US" i="1" dirty="0" err="1"/>
              <a:t>proeliis</a:t>
            </a:r>
            <a:r>
              <a:rPr lang="en-US" i="1" dirty="0"/>
              <a:t> ... dictator </a:t>
            </a:r>
            <a:r>
              <a:rPr lang="en-US" i="1" dirty="0" err="1"/>
              <a:t>consulibus</a:t>
            </a:r>
            <a:r>
              <a:rPr lang="en-US" i="1" dirty="0"/>
              <a:t> in </a:t>
            </a:r>
            <a:r>
              <a:rPr lang="en-US" i="1" dirty="0" err="1"/>
              <a:t>senatu</a:t>
            </a:r>
            <a:r>
              <a:rPr lang="en-US" i="1" dirty="0"/>
              <a:t> et apud populum </a:t>
            </a:r>
            <a:r>
              <a:rPr lang="en-US" i="1" dirty="0" err="1"/>
              <a:t>magnifice</a:t>
            </a:r>
            <a:r>
              <a:rPr lang="en-US" i="1" dirty="0"/>
              <a:t> </a:t>
            </a:r>
            <a:r>
              <a:rPr lang="en-US" i="1" dirty="0" err="1"/>
              <a:t>conlaudatis</a:t>
            </a:r>
            <a:r>
              <a:rPr lang="en-US" i="1" dirty="0"/>
              <a:t> et </a:t>
            </a:r>
            <a:r>
              <a:rPr lang="en-US" i="1" dirty="0" err="1"/>
              <a:t>suarum</a:t>
            </a:r>
            <a:r>
              <a:rPr lang="en-US" i="1" dirty="0"/>
              <a:t> quoque rerum </a:t>
            </a:r>
            <a:r>
              <a:rPr lang="en-US" i="1" dirty="0" err="1"/>
              <a:t>illis</a:t>
            </a:r>
            <a:r>
              <a:rPr lang="en-US" i="1" dirty="0"/>
              <a:t> </a:t>
            </a:r>
            <a:r>
              <a:rPr lang="en-US" i="1" dirty="0" err="1"/>
              <a:t>remisso</a:t>
            </a:r>
            <a:r>
              <a:rPr lang="en-US" i="1" dirty="0"/>
              <a:t> </a:t>
            </a:r>
            <a:r>
              <a:rPr lang="en-US" i="1" dirty="0" err="1"/>
              <a:t>honore</a:t>
            </a:r>
            <a:r>
              <a:rPr lang="en-US" i="1" dirty="0"/>
              <a:t> </a:t>
            </a:r>
            <a:r>
              <a:rPr lang="en-US" i="1" dirty="0" err="1"/>
              <a:t>dictatura</a:t>
            </a:r>
            <a:r>
              <a:rPr lang="en-US" i="1" dirty="0"/>
              <a:t> se </a:t>
            </a:r>
            <a:r>
              <a:rPr lang="en-US" i="1" dirty="0" err="1"/>
              <a:t>abdicavit</a:t>
            </a:r>
            <a:r>
              <a:rPr lang="en-US" i="1" dirty="0"/>
              <a:t>. </a:t>
            </a:r>
            <a:r>
              <a:rPr lang="en-US" i="1" dirty="0" err="1"/>
              <a:t>Poetelius</a:t>
            </a:r>
            <a:r>
              <a:rPr lang="en-US" i="1" dirty="0"/>
              <a:t> de </a:t>
            </a:r>
            <a:r>
              <a:rPr lang="en-US" i="1" dirty="0" err="1"/>
              <a:t>Gallis</a:t>
            </a:r>
            <a:r>
              <a:rPr lang="en-US" i="1" dirty="0"/>
              <a:t> </a:t>
            </a:r>
            <a:r>
              <a:rPr lang="en-US" i="1" dirty="0" err="1"/>
              <a:t>Tiburtibusque</a:t>
            </a:r>
            <a:r>
              <a:rPr lang="en-US" i="1" dirty="0"/>
              <a:t> </a:t>
            </a:r>
            <a:r>
              <a:rPr lang="en-US" i="1" dirty="0" err="1"/>
              <a:t>geminum</a:t>
            </a:r>
            <a:r>
              <a:rPr lang="en-US" i="1" dirty="0"/>
              <a:t> </a:t>
            </a:r>
            <a:r>
              <a:rPr lang="en-US" i="1" dirty="0" err="1"/>
              <a:t>triumphum</a:t>
            </a:r>
            <a:r>
              <a:rPr lang="en-US" i="1" dirty="0"/>
              <a:t> </a:t>
            </a:r>
            <a:r>
              <a:rPr lang="en-US" i="1" dirty="0" err="1"/>
              <a:t>egit</a:t>
            </a:r>
            <a:r>
              <a:rPr lang="en-US" i="1" dirty="0"/>
              <a:t>: Fabio </a:t>
            </a:r>
            <a:r>
              <a:rPr lang="en-US" i="1" dirty="0" err="1"/>
              <a:t>satis</a:t>
            </a:r>
            <a:r>
              <a:rPr lang="en-US" i="1" dirty="0"/>
              <a:t> </a:t>
            </a:r>
            <a:r>
              <a:rPr lang="en-US" i="1" dirty="0" err="1"/>
              <a:t>visum</a:t>
            </a:r>
            <a:r>
              <a:rPr lang="en-US" i="1" dirty="0"/>
              <a:t> </a:t>
            </a:r>
            <a:r>
              <a:rPr lang="en-US" i="1" dirty="0" err="1"/>
              <a:t>ut</a:t>
            </a:r>
            <a:r>
              <a:rPr lang="en-US" i="1" dirty="0"/>
              <a:t> </a:t>
            </a:r>
            <a:r>
              <a:rPr lang="en-US" i="1" dirty="0" err="1"/>
              <a:t>ovans</a:t>
            </a:r>
            <a:r>
              <a:rPr lang="en-US" i="1" dirty="0"/>
              <a:t> </a:t>
            </a:r>
            <a:r>
              <a:rPr lang="en-US" i="1" dirty="0" err="1"/>
              <a:t>urbem</a:t>
            </a:r>
            <a:r>
              <a:rPr lang="en-US" i="1" dirty="0"/>
              <a:t> </a:t>
            </a:r>
            <a:r>
              <a:rPr lang="en-US" i="1" dirty="0" err="1"/>
              <a:t>iniret</a:t>
            </a:r>
            <a:r>
              <a:rPr lang="en-US" i="1" dirty="0"/>
              <a:t>.</a:t>
            </a:r>
          </a:p>
          <a:p>
            <a:pPr marL="0" indent="0" algn="just">
              <a:lnSpc>
                <a:spcPct val="120000"/>
              </a:lnSpc>
              <a:buNone/>
            </a:pPr>
            <a:endParaRPr lang="en-US" sz="200" dirty="0"/>
          </a:p>
          <a:p>
            <a:pPr marL="0" indent="0" algn="just">
              <a:lnSpc>
                <a:spcPct val="120000"/>
              </a:lnSpc>
              <a:buNone/>
            </a:pPr>
            <a:r>
              <a:rPr lang="en-US" dirty="0"/>
              <a:t>To combat the Tiburtine enemy the state was content to have a consular commander, but the Gallic incursion made the appointment of a dictator imperative. The man appointed was Quintus </a:t>
            </a:r>
            <a:r>
              <a:rPr lang="en-US" dirty="0" err="1"/>
              <a:t>Servilius</a:t>
            </a:r>
            <a:r>
              <a:rPr lang="en-US" dirty="0"/>
              <a:t> </a:t>
            </a:r>
            <a:r>
              <a:rPr lang="en-US" dirty="0" err="1"/>
              <a:t>Ahala</a:t>
            </a:r>
            <a:r>
              <a:rPr lang="en-US" dirty="0"/>
              <a:t>, who named Titus </a:t>
            </a:r>
            <a:r>
              <a:rPr lang="en-US" dirty="0" err="1"/>
              <a:t>Quinctius</a:t>
            </a:r>
            <a:r>
              <a:rPr lang="en-US" dirty="0"/>
              <a:t> as his master of horse, and with the authority of the Senate made a vow of Great Games should that war prove successful. To keep the </a:t>
            </a:r>
            <a:r>
              <a:rPr lang="en-US" dirty="0" err="1"/>
              <a:t>Tiburtines</a:t>
            </a:r>
            <a:r>
              <a:rPr lang="en-US" dirty="0"/>
              <a:t> pinned down in their own theatre of operations, the consular armies were ordered to remain in place, and the dictator made all the younger men take the oath of loyalty (and none tried to avoid service)… The operation was admirably conducted by dictator and consul alike. Fabius, the other consul, also won a decisive victory over the </a:t>
            </a:r>
            <a:r>
              <a:rPr lang="en-US" dirty="0" err="1"/>
              <a:t>Hernici</a:t>
            </a:r>
            <a:r>
              <a:rPr lang="en-US" dirty="0"/>
              <a:t>, at first in minor skirmishes, and then finally in an outstanding engagement in which the enemy launched an all-out attack … The dictator praised the consuls to the skies in the Senate and before the people, even conceding to them the glory of his own successful exploits, and after that </a:t>
            </a:r>
            <a:r>
              <a:rPr lang="en-US" dirty="0" err="1"/>
              <a:t>Poetelius</a:t>
            </a:r>
            <a:r>
              <a:rPr lang="en-US" dirty="0"/>
              <a:t> celebrated a double-triumph over the </a:t>
            </a:r>
            <a:r>
              <a:rPr lang="en-US" dirty="0" err="1"/>
              <a:t>Gauls</a:t>
            </a:r>
            <a:r>
              <a:rPr lang="en-US" dirty="0"/>
              <a:t> and </a:t>
            </a:r>
            <a:r>
              <a:rPr lang="en-US" dirty="0" err="1"/>
              <a:t>Tiburtines</a:t>
            </a:r>
            <a:r>
              <a:rPr lang="en-US" dirty="0"/>
              <a:t>; entering Rome with an ovation was thought sufficient for Fabius.</a:t>
            </a:r>
          </a:p>
        </p:txBody>
      </p:sp>
      <p:cxnSp>
        <p:nvCxnSpPr>
          <p:cNvPr id="4" name="Straight Connector 3">
            <a:extLst>
              <a:ext uri="{FF2B5EF4-FFF2-40B4-BE49-F238E27FC236}">
                <a16:creationId xmlns:a16="http://schemas.microsoft.com/office/drawing/2014/main" id="{758E94E8-5D3A-6E4D-AD2F-D419052AEFA3}"/>
              </a:ext>
            </a:extLst>
          </p:cNvPr>
          <p:cNvCxnSpPr>
            <a:cxnSpLocks/>
          </p:cNvCxnSpPr>
          <p:nvPr/>
        </p:nvCxnSpPr>
        <p:spPr>
          <a:xfrm>
            <a:off x="644375" y="1180887"/>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59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0642-DACA-AC41-827E-DA0F34AF08C3}"/>
              </a:ext>
            </a:extLst>
          </p:cNvPr>
          <p:cNvSpPr>
            <a:spLocks noGrp="1"/>
          </p:cNvSpPr>
          <p:nvPr>
            <p:ph type="title"/>
          </p:nvPr>
        </p:nvSpPr>
        <p:spPr>
          <a:xfrm>
            <a:off x="658368" y="373513"/>
            <a:ext cx="10515600" cy="1048039"/>
          </a:xfrm>
        </p:spPr>
        <p:txBody>
          <a:bodyPr>
            <a:normAutofit/>
          </a:bodyPr>
          <a:lstStyle/>
          <a:p>
            <a:r>
              <a:rPr lang="en-US" sz="3200" dirty="0">
                <a:latin typeface="Palatino Linotype" panose="02040502050505030304" pitchFamily="18" charset="0"/>
              </a:rPr>
              <a:t>Livy 7.3.4-9 (on events of 363 BCE; trans. J. Yardley)</a:t>
            </a:r>
          </a:p>
        </p:txBody>
      </p:sp>
      <p:sp>
        <p:nvSpPr>
          <p:cNvPr id="3" name="Content Placeholder 2">
            <a:extLst>
              <a:ext uri="{FF2B5EF4-FFF2-40B4-BE49-F238E27FC236}">
                <a16:creationId xmlns:a16="http://schemas.microsoft.com/office/drawing/2014/main" id="{15822447-1CC3-F142-9D90-F3287847C7DF}"/>
              </a:ext>
            </a:extLst>
          </p:cNvPr>
          <p:cNvSpPr>
            <a:spLocks noGrp="1"/>
          </p:cNvSpPr>
          <p:nvPr>
            <p:ph idx="1"/>
          </p:nvPr>
        </p:nvSpPr>
        <p:spPr>
          <a:xfrm>
            <a:off x="658368" y="1457177"/>
            <a:ext cx="11163518" cy="4883608"/>
          </a:xfrm>
        </p:spPr>
        <p:txBody>
          <a:bodyPr>
            <a:normAutofit fontScale="40000" lnSpcReduction="20000"/>
          </a:bodyPr>
          <a:lstStyle/>
          <a:p>
            <a:pPr marL="0" indent="0" algn="just">
              <a:lnSpc>
                <a:spcPct val="120000"/>
              </a:lnSpc>
              <a:buNone/>
            </a:pPr>
            <a:r>
              <a:rPr lang="en-US" sz="3800" i="1" dirty="0"/>
              <a:t>lex </a:t>
            </a:r>
            <a:r>
              <a:rPr lang="en-US" sz="3800" i="1" dirty="0" err="1"/>
              <a:t>vetusta</a:t>
            </a:r>
            <a:r>
              <a:rPr lang="en-US" sz="3800" i="1" dirty="0"/>
              <a:t> </a:t>
            </a:r>
            <a:r>
              <a:rPr lang="en-US" sz="3800" i="1" dirty="0" err="1"/>
              <a:t>est</a:t>
            </a:r>
            <a:r>
              <a:rPr lang="en-US" sz="3800" i="1" dirty="0"/>
              <a:t>, </a:t>
            </a:r>
            <a:r>
              <a:rPr lang="en-US" sz="3800" i="1" dirty="0" err="1"/>
              <a:t>priscis</a:t>
            </a:r>
            <a:r>
              <a:rPr lang="en-US" sz="3800" i="1" dirty="0"/>
              <a:t> </a:t>
            </a:r>
            <a:r>
              <a:rPr lang="en-US" sz="3800" i="1" dirty="0" err="1"/>
              <a:t>litteris</a:t>
            </a:r>
            <a:r>
              <a:rPr lang="en-US" sz="3800" i="1" dirty="0"/>
              <a:t> </a:t>
            </a:r>
            <a:r>
              <a:rPr lang="en-US" sz="3800" i="1" dirty="0" err="1"/>
              <a:t>verbisque</a:t>
            </a:r>
            <a:r>
              <a:rPr lang="en-US" sz="3800" i="1" dirty="0"/>
              <a:t> scripta, </a:t>
            </a:r>
            <a:r>
              <a:rPr lang="en-US" sz="3800" i="1" dirty="0" err="1"/>
              <a:t>ut</a:t>
            </a:r>
            <a:r>
              <a:rPr lang="en-US" sz="3800" i="1" dirty="0"/>
              <a:t> qui praetor maximus sit </a:t>
            </a:r>
            <a:r>
              <a:rPr lang="en-US" sz="3800" i="1" dirty="0" err="1"/>
              <a:t>idibus</a:t>
            </a:r>
            <a:r>
              <a:rPr lang="en-US" sz="3800" i="1" dirty="0"/>
              <a:t> </a:t>
            </a:r>
            <a:r>
              <a:rPr lang="en-US" sz="3800" i="1" dirty="0" err="1"/>
              <a:t>Septembribus</a:t>
            </a:r>
            <a:r>
              <a:rPr lang="en-US" sz="3800" i="1" dirty="0"/>
              <a:t> </a:t>
            </a:r>
            <a:r>
              <a:rPr lang="en-US" sz="3800" i="1" dirty="0" err="1"/>
              <a:t>clavum</a:t>
            </a:r>
            <a:r>
              <a:rPr lang="en-US" sz="3800" i="1" dirty="0"/>
              <a:t> </a:t>
            </a:r>
            <a:r>
              <a:rPr lang="en-US" sz="3800" i="1" dirty="0" err="1"/>
              <a:t>pangat</a:t>
            </a:r>
            <a:r>
              <a:rPr lang="en-US" sz="3800" i="1" dirty="0"/>
              <a:t>; </a:t>
            </a:r>
            <a:r>
              <a:rPr lang="en-US" sz="3800" i="1" dirty="0" err="1"/>
              <a:t>fixa</a:t>
            </a:r>
            <a:r>
              <a:rPr lang="en-US" sz="3800" i="1" dirty="0"/>
              <a:t> </a:t>
            </a:r>
            <a:r>
              <a:rPr lang="en-US" sz="3800" i="1" dirty="0" err="1"/>
              <a:t>fuit</a:t>
            </a:r>
            <a:r>
              <a:rPr lang="en-US" sz="3800" i="1" dirty="0"/>
              <a:t> </a:t>
            </a:r>
            <a:r>
              <a:rPr lang="en-US" sz="3800" i="1" dirty="0" err="1"/>
              <a:t>dextro</a:t>
            </a:r>
            <a:r>
              <a:rPr lang="en-US" sz="3800" i="1" dirty="0"/>
              <a:t> </a:t>
            </a:r>
            <a:r>
              <a:rPr lang="en-US" sz="3800" i="1" dirty="0" err="1"/>
              <a:t>lateri</a:t>
            </a:r>
            <a:r>
              <a:rPr lang="en-US" sz="3800" i="1" dirty="0"/>
              <a:t> </a:t>
            </a:r>
            <a:r>
              <a:rPr lang="en-US" sz="3800" i="1" dirty="0" err="1"/>
              <a:t>aedis</a:t>
            </a:r>
            <a:r>
              <a:rPr lang="en-US" sz="3800" i="1" dirty="0"/>
              <a:t> </a:t>
            </a:r>
            <a:r>
              <a:rPr lang="en-US" sz="3800" i="1" dirty="0" err="1"/>
              <a:t>Iovis</a:t>
            </a:r>
            <a:r>
              <a:rPr lang="en-US" sz="3800" i="1" dirty="0"/>
              <a:t> </a:t>
            </a:r>
            <a:r>
              <a:rPr lang="en-US" sz="3800" i="1" dirty="0" err="1"/>
              <a:t>optimi</a:t>
            </a:r>
            <a:r>
              <a:rPr lang="en-US" sz="3800" i="1" dirty="0"/>
              <a:t> </a:t>
            </a:r>
            <a:r>
              <a:rPr lang="en-US" sz="3800" i="1" dirty="0" err="1"/>
              <a:t>maximi</a:t>
            </a:r>
            <a:r>
              <a:rPr lang="en-US" sz="3800" i="1" dirty="0"/>
              <a:t>, ex qua </a:t>
            </a:r>
            <a:r>
              <a:rPr lang="en-US" sz="3800" i="1" dirty="0" err="1"/>
              <a:t>parte</a:t>
            </a:r>
            <a:r>
              <a:rPr lang="en-US" sz="3800" i="1" dirty="0"/>
              <a:t> </a:t>
            </a:r>
            <a:r>
              <a:rPr lang="en-US" sz="3800" i="1" dirty="0" err="1"/>
              <a:t>Minervae</a:t>
            </a:r>
            <a:r>
              <a:rPr lang="en-US" sz="3800" i="1" dirty="0"/>
              <a:t> </a:t>
            </a:r>
            <a:r>
              <a:rPr lang="en-US" sz="3800" i="1" dirty="0" err="1"/>
              <a:t>templum</a:t>
            </a:r>
            <a:r>
              <a:rPr lang="en-US" sz="3800" i="1" dirty="0"/>
              <a:t> est. </a:t>
            </a:r>
            <a:r>
              <a:rPr lang="en-US" sz="3800" i="1" dirty="0" err="1"/>
              <a:t>eum</a:t>
            </a:r>
            <a:r>
              <a:rPr lang="en-US" sz="3800" i="1" dirty="0"/>
              <a:t> </a:t>
            </a:r>
            <a:r>
              <a:rPr lang="en-US" sz="3800" i="1" dirty="0" err="1"/>
              <a:t>clavum</a:t>
            </a:r>
            <a:r>
              <a:rPr lang="en-US" sz="3800" i="1" dirty="0"/>
              <a:t>, </a:t>
            </a:r>
            <a:r>
              <a:rPr lang="en-US" sz="3800" i="1" dirty="0" err="1"/>
              <a:t>quia</a:t>
            </a:r>
            <a:r>
              <a:rPr lang="en-US" sz="3800" i="1" dirty="0"/>
              <a:t> </a:t>
            </a:r>
            <a:r>
              <a:rPr lang="en-US" sz="3800" i="1" dirty="0" err="1"/>
              <a:t>rarae</a:t>
            </a:r>
            <a:r>
              <a:rPr lang="en-US" sz="3800" i="1" dirty="0"/>
              <a:t> per </a:t>
            </a:r>
            <a:r>
              <a:rPr lang="en-US" sz="3800" i="1" dirty="0" err="1"/>
              <a:t>ea</a:t>
            </a:r>
            <a:r>
              <a:rPr lang="en-US" sz="3800" i="1" dirty="0"/>
              <a:t> </a:t>
            </a:r>
            <a:r>
              <a:rPr lang="en-US" sz="3800" i="1" dirty="0" err="1"/>
              <a:t>tempora</a:t>
            </a:r>
            <a:r>
              <a:rPr lang="en-US" sz="3800" i="1" dirty="0"/>
              <a:t> litterae </a:t>
            </a:r>
            <a:r>
              <a:rPr lang="en-US" sz="3800" i="1" dirty="0" err="1"/>
              <a:t>erant</a:t>
            </a:r>
            <a:r>
              <a:rPr lang="en-US" sz="3800" i="1" dirty="0"/>
              <a:t>, notam numeri </a:t>
            </a:r>
            <a:r>
              <a:rPr lang="en-US" sz="3800" i="1" dirty="0" err="1"/>
              <a:t>annorum</a:t>
            </a:r>
            <a:r>
              <a:rPr lang="en-US" sz="3800" i="1" dirty="0"/>
              <a:t> </a:t>
            </a:r>
            <a:r>
              <a:rPr lang="en-US" sz="3800" i="1" dirty="0" err="1"/>
              <a:t>fuisse</a:t>
            </a:r>
            <a:r>
              <a:rPr lang="en-US" sz="3800" i="1" dirty="0"/>
              <a:t> </a:t>
            </a:r>
            <a:r>
              <a:rPr lang="en-US" sz="3800" i="1" dirty="0" err="1"/>
              <a:t>ferunt</a:t>
            </a:r>
            <a:r>
              <a:rPr lang="en-US" sz="3800" i="1" dirty="0"/>
              <a:t> </a:t>
            </a:r>
            <a:r>
              <a:rPr lang="en-US" sz="3800" i="1" dirty="0" err="1"/>
              <a:t>eoque</a:t>
            </a:r>
            <a:r>
              <a:rPr lang="en-US" sz="3800" i="1" dirty="0"/>
              <a:t> </a:t>
            </a:r>
            <a:r>
              <a:rPr lang="en-US" sz="3800" i="1" dirty="0" err="1"/>
              <a:t>Minervae</a:t>
            </a:r>
            <a:r>
              <a:rPr lang="en-US" sz="3800" i="1" dirty="0"/>
              <a:t> </a:t>
            </a:r>
            <a:r>
              <a:rPr lang="en-US" sz="3800" i="1" dirty="0" err="1"/>
              <a:t>templo</a:t>
            </a:r>
            <a:r>
              <a:rPr lang="en-US" sz="3800" i="1" dirty="0"/>
              <a:t> </a:t>
            </a:r>
            <a:r>
              <a:rPr lang="en-US" sz="3800" i="1" dirty="0" err="1"/>
              <a:t>dicatam</a:t>
            </a:r>
            <a:r>
              <a:rPr lang="en-US" sz="3800" i="1" dirty="0"/>
              <a:t> </a:t>
            </a:r>
            <a:r>
              <a:rPr lang="en-US" sz="3800" i="1" dirty="0" err="1"/>
              <a:t>legem</a:t>
            </a:r>
            <a:r>
              <a:rPr lang="en-US" sz="3800" i="1" dirty="0"/>
              <a:t> </a:t>
            </a:r>
            <a:r>
              <a:rPr lang="en-US" sz="3800" i="1" dirty="0" err="1"/>
              <a:t>quia</a:t>
            </a:r>
            <a:r>
              <a:rPr lang="en-US" sz="3800" i="1" dirty="0"/>
              <a:t> numerus </a:t>
            </a:r>
            <a:r>
              <a:rPr lang="en-US" sz="3800" i="1" dirty="0" err="1"/>
              <a:t>Minervae</a:t>
            </a:r>
            <a:r>
              <a:rPr lang="en-US" sz="3800" i="1" dirty="0"/>
              <a:t> </a:t>
            </a:r>
            <a:r>
              <a:rPr lang="en-US" sz="3800" i="1" dirty="0" err="1"/>
              <a:t>inventum</a:t>
            </a:r>
            <a:r>
              <a:rPr lang="en-US" sz="3800" i="1" dirty="0"/>
              <a:t> sit. (</a:t>
            </a:r>
            <a:r>
              <a:rPr lang="en-US" sz="3800" i="1" dirty="0" err="1"/>
              <a:t>Volsiniis</a:t>
            </a:r>
            <a:r>
              <a:rPr lang="en-US" sz="3800" i="1" dirty="0"/>
              <a:t> quoque </a:t>
            </a:r>
            <a:r>
              <a:rPr lang="en-US" sz="3800" i="1" dirty="0" err="1"/>
              <a:t>clavos</a:t>
            </a:r>
            <a:r>
              <a:rPr lang="en-US" sz="3800" i="1" dirty="0"/>
              <a:t> indices numeri </a:t>
            </a:r>
            <a:r>
              <a:rPr lang="en-US" sz="3800" i="1" dirty="0" err="1"/>
              <a:t>annorum</a:t>
            </a:r>
            <a:r>
              <a:rPr lang="en-US" sz="3800" i="1" dirty="0"/>
              <a:t> </a:t>
            </a:r>
            <a:r>
              <a:rPr lang="en-US" sz="3800" i="1" dirty="0" err="1"/>
              <a:t>fixos</a:t>
            </a:r>
            <a:r>
              <a:rPr lang="en-US" sz="3800" i="1" dirty="0"/>
              <a:t> in </a:t>
            </a:r>
            <a:r>
              <a:rPr lang="en-US" sz="3800" i="1" dirty="0" err="1"/>
              <a:t>templo</a:t>
            </a:r>
            <a:r>
              <a:rPr lang="en-US" sz="3800" i="1" dirty="0"/>
              <a:t> </a:t>
            </a:r>
            <a:r>
              <a:rPr lang="en-US" sz="3800" i="1" dirty="0" err="1"/>
              <a:t>Nortiae</a:t>
            </a:r>
            <a:r>
              <a:rPr lang="en-US" sz="3800" i="1" dirty="0"/>
              <a:t>, </a:t>
            </a:r>
            <a:r>
              <a:rPr lang="en-US" sz="3800" i="1" dirty="0" err="1"/>
              <a:t>Etruscae</a:t>
            </a:r>
            <a:r>
              <a:rPr lang="en-US" sz="3800" i="1" dirty="0"/>
              <a:t> </a:t>
            </a:r>
            <a:r>
              <a:rPr lang="en-US" sz="3800" i="1" dirty="0" err="1"/>
              <a:t>deae</a:t>
            </a:r>
            <a:r>
              <a:rPr lang="en-US" sz="3800" i="1" dirty="0"/>
              <a:t>, </a:t>
            </a:r>
            <a:r>
              <a:rPr lang="en-US" sz="3800" i="1" dirty="0" err="1"/>
              <a:t>comparere</a:t>
            </a:r>
            <a:r>
              <a:rPr lang="en-US" sz="3800" i="1" dirty="0"/>
              <a:t> </a:t>
            </a:r>
            <a:r>
              <a:rPr lang="en-US" sz="3800" i="1" dirty="0" err="1"/>
              <a:t>diligens</a:t>
            </a:r>
            <a:r>
              <a:rPr lang="en-US" sz="3800" i="1" dirty="0"/>
              <a:t> </a:t>
            </a:r>
            <a:r>
              <a:rPr lang="en-US" sz="3800" i="1" dirty="0" err="1"/>
              <a:t>talium</a:t>
            </a:r>
            <a:r>
              <a:rPr lang="en-US" sz="3800" i="1" dirty="0"/>
              <a:t> </a:t>
            </a:r>
            <a:r>
              <a:rPr lang="en-US" sz="3800" i="1" dirty="0" err="1"/>
              <a:t>monumentorum</a:t>
            </a:r>
            <a:r>
              <a:rPr lang="en-US" sz="3800" i="1" dirty="0"/>
              <a:t> auctor </a:t>
            </a:r>
            <a:r>
              <a:rPr lang="en-US" sz="3800" i="1" dirty="0" err="1"/>
              <a:t>Cincius</a:t>
            </a:r>
            <a:r>
              <a:rPr lang="en-US" sz="3800" i="1" dirty="0"/>
              <a:t> </a:t>
            </a:r>
            <a:r>
              <a:rPr lang="en-US" sz="3800" i="1" dirty="0" err="1"/>
              <a:t>adfirmat</a:t>
            </a:r>
            <a:r>
              <a:rPr lang="en-US" sz="3800" i="1" dirty="0"/>
              <a:t>.) M. Horatius consul </a:t>
            </a:r>
            <a:r>
              <a:rPr lang="en-US" sz="3800" i="1" dirty="0" err="1"/>
              <a:t>ea</a:t>
            </a:r>
            <a:r>
              <a:rPr lang="en-US" sz="3800" i="1" dirty="0"/>
              <a:t> </a:t>
            </a:r>
            <a:r>
              <a:rPr lang="en-US" sz="3800" i="1" dirty="0" err="1"/>
              <a:t>lege</a:t>
            </a:r>
            <a:r>
              <a:rPr lang="en-US" sz="3800" i="1" dirty="0"/>
              <a:t> </a:t>
            </a:r>
            <a:r>
              <a:rPr lang="en-US" sz="3800" i="1" dirty="0" err="1"/>
              <a:t>templum</a:t>
            </a:r>
            <a:r>
              <a:rPr lang="en-US" sz="3800" i="1" dirty="0"/>
              <a:t> </a:t>
            </a:r>
            <a:r>
              <a:rPr lang="en-US" sz="3800" i="1" dirty="0" err="1"/>
              <a:t>Iovis</a:t>
            </a:r>
            <a:r>
              <a:rPr lang="en-US" sz="3800" i="1" dirty="0"/>
              <a:t> </a:t>
            </a:r>
            <a:r>
              <a:rPr lang="en-US" sz="3800" i="1" dirty="0" err="1"/>
              <a:t>optimi</a:t>
            </a:r>
            <a:r>
              <a:rPr lang="en-US" sz="3800" i="1" dirty="0"/>
              <a:t> </a:t>
            </a:r>
            <a:r>
              <a:rPr lang="en-US" sz="3800" i="1" dirty="0" err="1"/>
              <a:t>maximi</a:t>
            </a:r>
            <a:r>
              <a:rPr lang="en-US" sz="3800" i="1" dirty="0"/>
              <a:t> </a:t>
            </a:r>
            <a:r>
              <a:rPr lang="en-US" sz="3800" i="1" dirty="0" err="1"/>
              <a:t>dedicavit</a:t>
            </a:r>
            <a:r>
              <a:rPr lang="en-US" sz="3800" i="1" dirty="0"/>
              <a:t> anno post reges </a:t>
            </a:r>
            <a:r>
              <a:rPr lang="en-US" sz="3800" i="1" dirty="0" err="1"/>
              <a:t>exactos</a:t>
            </a:r>
            <a:r>
              <a:rPr lang="en-US" sz="3800" i="1" dirty="0"/>
              <a:t>; a </a:t>
            </a:r>
            <a:r>
              <a:rPr lang="en-US" sz="3800" i="1" dirty="0" err="1"/>
              <a:t>consulibus</a:t>
            </a:r>
            <a:r>
              <a:rPr lang="en-US" sz="3800" i="1" dirty="0"/>
              <a:t> </a:t>
            </a:r>
            <a:r>
              <a:rPr lang="en-US" sz="3800" i="1" dirty="0" err="1"/>
              <a:t>postea</a:t>
            </a:r>
            <a:r>
              <a:rPr lang="en-US" sz="3800" i="1" dirty="0"/>
              <a:t> ad </a:t>
            </a:r>
            <a:r>
              <a:rPr lang="en-US" sz="3800" i="1" dirty="0" err="1"/>
              <a:t>dictatores</a:t>
            </a:r>
            <a:r>
              <a:rPr lang="en-US" sz="3800" i="1" dirty="0"/>
              <a:t>, </a:t>
            </a:r>
            <a:r>
              <a:rPr lang="en-US" sz="3800" i="1" dirty="0" err="1"/>
              <a:t>quia</a:t>
            </a:r>
            <a:r>
              <a:rPr lang="en-US" sz="3800" i="1" dirty="0"/>
              <a:t> </a:t>
            </a:r>
            <a:r>
              <a:rPr lang="en-US" sz="3800" i="1" dirty="0" err="1"/>
              <a:t>maius</a:t>
            </a:r>
            <a:r>
              <a:rPr lang="en-US" sz="3800" i="1" dirty="0"/>
              <a:t> imperium </a:t>
            </a:r>
            <a:r>
              <a:rPr lang="en-US" sz="3800" i="1" dirty="0" err="1"/>
              <a:t>erat</a:t>
            </a:r>
            <a:r>
              <a:rPr lang="en-US" sz="3800" i="1" dirty="0"/>
              <a:t>, </a:t>
            </a:r>
            <a:r>
              <a:rPr lang="en-US" sz="3800" i="1" dirty="0" err="1"/>
              <a:t>sollemne</a:t>
            </a:r>
            <a:r>
              <a:rPr lang="en-US" sz="3800" i="1" dirty="0"/>
              <a:t> clavi </a:t>
            </a:r>
            <a:r>
              <a:rPr lang="en-US" sz="3800" i="1" dirty="0" err="1"/>
              <a:t>figendi</a:t>
            </a:r>
            <a:r>
              <a:rPr lang="en-US" sz="3800" i="1" dirty="0"/>
              <a:t> </a:t>
            </a:r>
            <a:r>
              <a:rPr lang="en-US" sz="3800" i="1" dirty="0" err="1"/>
              <a:t>translatum</a:t>
            </a:r>
            <a:r>
              <a:rPr lang="en-US" sz="3800" i="1" dirty="0"/>
              <a:t> est. </a:t>
            </a:r>
            <a:r>
              <a:rPr lang="en-US" sz="3800" i="1" dirty="0" err="1"/>
              <a:t>intermisso</a:t>
            </a:r>
            <a:r>
              <a:rPr lang="en-US" sz="3800" i="1" dirty="0"/>
              <a:t> </a:t>
            </a:r>
            <a:r>
              <a:rPr lang="en-US" sz="3800" i="1" dirty="0" err="1"/>
              <a:t>deinde</a:t>
            </a:r>
            <a:r>
              <a:rPr lang="en-US" sz="3800" i="1" dirty="0"/>
              <a:t> more </a:t>
            </a:r>
            <a:r>
              <a:rPr lang="en-US" sz="3800" i="1" dirty="0" err="1"/>
              <a:t>digna</a:t>
            </a:r>
            <a:r>
              <a:rPr lang="en-US" sz="3800" i="1" dirty="0"/>
              <a:t> </a:t>
            </a:r>
            <a:r>
              <a:rPr lang="en-US" sz="3800" i="1" dirty="0" err="1"/>
              <a:t>etiam</a:t>
            </a:r>
            <a:r>
              <a:rPr lang="en-US" sz="3800" i="1" dirty="0"/>
              <a:t> per se visa res propter </a:t>
            </a:r>
            <a:r>
              <a:rPr lang="en-US" sz="3800" i="1" dirty="0" err="1"/>
              <a:t>quam</a:t>
            </a:r>
            <a:r>
              <a:rPr lang="en-US" sz="3800" i="1" dirty="0"/>
              <a:t> dictator </a:t>
            </a:r>
            <a:r>
              <a:rPr lang="en-US" sz="3800" i="1" dirty="0" err="1"/>
              <a:t>crearetur</a:t>
            </a:r>
            <a:r>
              <a:rPr lang="en-US" sz="3800" i="1" dirty="0"/>
              <a:t>. qua de causa </a:t>
            </a:r>
            <a:r>
              <a:rPr lang="en-US" sz="3800" i="1" dirty="0" err="1"/>
              <a:t>creatus</a:t>
            </a:r>
            <a:r>
              <a:rPr lang="en-US" sz="3800" i="1" dirty="0"/>
              <a:t> L. Manlius, </a:t>
            </a:r>
            <a:r>
              <a:rPr lang="en-US" sz="3800" i="1" dirty="0" err="1"/>
              <a:t>perinde</a:t>
            </a:r>
            <a:r>
              <a:rPr lang="en-US" sz="3800" i="1" dirty="0"/>
              <a:t> ac rei </a:t>
            </a:r>
            <a:r>
              <a:rPr lang="en-US" sz="3800" i="1" dirty="0" err="1"/>
              <a:t>gerendae</a:t>
            </a:r>
            <a:r>
              <a:rPr lang="en-US" sz="3800" i="1" dirty="0"/>
              <a:t> ac non </a:t>
            </a:r>
            <a:r>
              <a:rPr lang="en-US" sz="3800" i="1" dirty="0" err="1"/>
              <a:t>solvendae</a:t>
            </a:r>
            <a:r>
              <a:rPr lang="en-US" sz="3800" i="1" dirty="0"/>
              <a:t> </a:t>
            </a:r>
            <a:r>
              <a:rPr lang="en-US" sz="3800" i="1" dirty="0" err="1"/>
              <a:t>religionis</a:t>
            </a:r>
            <a:r>
              <a:rPr lang="en-US" sz="3800" i="1" dirty="0"/>
              <a:t> gratia </a:t>
            </a:r>
            <a:r>
              <a:rPr lang="en-US" sz="3800" i="1" dirty="0" err="1"/>
              <a:t>creatus</a:t>
            </a:r>
            <a:r>
              <a:rPr lang="en-US" sz="3800" i="1" dirty="0"/>
              <a:t> </a:t>
            </a:r>
            <a:r>
              <a:rPr lang="en-US" sz="3800" i="1" dirty="0" err="1"/>
              <a:t>esset</a:t>
            </a:r>
            <a:r>
              <a:rPr lang="en-US" sz="3800" i="1" dirty="0"/>
              <a:t>, bellum </a:t>
            </a:r>
            <a:r>
              <a:rPr lang="en-US" sz="3800" i="1" dirty="0" err="1"/>
              <a:t>Hernicum</a:t>
            </a:r>
            <a:r>
              <a:rPr lang="en-US" sz="3800" i="1" dirty="0"/>
              <a:t> </a:t>
            </a:r>
            <a:r>
              <a:rPr lang="en-US" sz="3800" i="1" dirty="0" err="1"/>
              <a:t>adfectans</a:t>
            </a:r>
            <a:r>
              <a:rPr lang="en-US" sz="3800" i="1" dirty="0"/>
              <a:t> </a:t>
            </a:r>
            <a:r>
              <a:rPr lang="en-US" sz="3800" i="1" dirty="0" err="1"/>
              <a:t>dilectu</a:t>
            </a:r>
            <a:r>
              <a:rPr lang="en-US" sz="3800" i="1" dirty="0"/>
              <a:t> </a:t>
            </a:r>
            <a:r>
              <a:rPr lang="en-US" sz="3800" i="1" dirty="0" err="1"/>
              <a:t>acerbo</a:t>
            </a:r>
            <a:r>
              <a:rPr lang="en-US" sz="3800" i="1" dirty="0"/>
              <a:t> </a:t>
            </a:r>
            <a:r>
              <a:rPr lang="en-US" sz="3800" i="1" dirty="0" err="1"/>
              <a:t>iuventutem</a:t>
            </a:r>
            <a:r>
              <a:rPr lang="en-US" sz="3800" i="1" dirty="0"/>
              <a:t> </a:t>
            </a:r>
            <a:r>
              <a:rPr lang="en-US" sz="3800" i="1" dirty="0" err="1"/>
              <a:t>agitavit</a:t>
            </a:r>
            <a:r>
              <a:rPr lang="en-US" sz="3800" i="1" dirty="0"/>
              <a:t>; </a:t>
            </a:r>
            <a:r>
              <a:rPr lang="en-US" sz="3800" i="1" dirty="0" err="1"/>
              <a:t>tandemque</a:t>
            </a:r>
            <a:r>
              <a:rPr lang="en-US" sz="3800" i="1" dirty="0"/>
              <a:t> omnibus in </a:t>
            </a:r>
            <a:r>
              <a:rPr lang="en-US" sz="3800" i="1" dirty="0" err="1"/>
              <a:t>eum</a:t>
            </a:r>
            <a:r>
              <a:rPr lang="en-US" sz="3800" i="1" dirty="0"/>
              <a:t> </a:t>
            </a:r>
            <a:r>
              <a:rPr lang="en-US" sz="3800" i="1" dirty="0" err="1"/>
              <a:t>tribunis</a:t>
            </a:r>
            <a:r>
              <a:rPr lang="en-US" sz="3800" i="1" dirty="0"/>
              <a:t> </a:t>
            </a:r>
            <a:r>
              <a:rPr lang="en-US" sz="3800" i="1" dirty="0" err="1"/>
              <a:t>plebis</a:t>
            </a:r>
            <a:r>
              <a:rPr lang="en-US" sz="3800" i="1" dirty="0"/>
              <a:t> </a:t>
            </a:r>
            <a:r>
              <a:rPr lang="en-US" sz="3800" i="1" dirty="0" err="1"/>
              <a:t>coortis</a:t>
            </a:r>
            <a:r>
              <a:rPr lang="en-US" sz="3800" i="1" dirty="0"/>
              <a:t> </a:t>
            </a:r>
            <a:r>
              <a:rPr lang="en-US" sz="3800" i="1" dirty="0" err="1"/>
              <a:t>seu</a:t>
            </a:r>
            <a:r>
              <a:rPr lang="en-US" sz="3800" i="1" dirty="0"/>
              <a:t> vi </a:t>
            </a:r>
            <a:r>
              <a:rPr lang="en-US" sz="3800" i="1" dirty="0" err="1"/>
              <a:t>seu</a:t>
            </a:r>
            <a:r>
              <a:rPr lang="en-US" sz="3800" i="1" dirty="0"/>
              <a:t> </a:t>
            </a:r>
            <a:r>
              <a:rPr lang="en-US" sz="3800" i="1" dirty="0" err="1"/>
              <a:t>verecundia</a:t>
            </a:r>
            <a:r>
              <a:rPr lang="en-US" sz="3800" i="1" dirty="0"/>
              <a:t> </a:t>
            </a:r>
            <a:r>
              <a:rPr lang="en-US" sz="3800" i="1" dirty="0" err="1"/>
              <a:t>victus</a:t>
            </a:r>
            <a:r>
              <a:rPr lang="en-US" sz="3800" i="1" dirty="0"/>
              <a:t> </a:t>
            </a:r>
            <a:r>
              <a:rPr lang="en-US" sz="3800" i="1" dirty="0" err="1"/>
              <a:t>dictatura</a:t>
            </a:r>
            <a:r>
              <a:rPr lang="en-US" sz="3800" i="1" dirty="0"/>
              <a:t> </a:t>
            </a:r>
            <a:r>
              <a:rPr lang="en-US" sz="3800" i="1" dirty="0" err="1"/>
              <a:t>abiit</a:t>
            </a:r>
            <a:r>
              <a:rPr lang="en-US" sz="3800" i="1" dirty="0"/>
              <a:t>.</a:t>
            </a:r>
          </a:p>
          <a:p>
            <a:pPr marL="0" indent="0" algn="just">
              <a:lnSpc>
                <a:spcPct val="120000"/>
              </a:lnSpc>
              <a:buNone/>
            </a:pPr>
            <a:endParaRPr lang="en-US" sz="200" dirty="0"/>
          </a:p>
          <a:p>
            <a:pPr marL="0" indent="0" algn="just">
              <a:lnSpc>
                <a:spcPct val="120000"/>
              </a:lnSpc>
              <a:buNone/>
            </a:pPr>
            <a:r>
              <a:rPr lang="en-US" sz="3800" dirty="0"/>
              <a:t>There is an old law, written in archaic script and language, stipulating that the chief praetor should hammer in a nail on September 13th; it was fixed on the right side of the temple of Jupiter Optimus Maximus, at the spot where the temple of Minerva stands. Because literacy was rare in those days, that nail, they say, served to enumerate the passage of years, and the reason for its consecration in the temple of Minerva was that enumeration was Minerva’s invention. (</a:t>
            </a:r>
            <a:r>
              <a:rPr lang="en-US" sz="3800" dirty="0" err="1"/>
              <a:t>Cincius</a:t>
            </a:r>
            <a:r>
              <a:rPr lang="en-US" sz="3800" dirty="0"/>
              <a:t>, who is a meticulous scholar of such monuments, claims that nails as an annual numerical indicator are also to be seen at </a:t>
            </a:r>
            <a:r>
              <a:rPr lang="en-US" sz="3800" dirty="0" err="1"/>
              <a:t>Volsinii</a:t>
            </a:r>
            <a:r>
              <a:rPr lang="en-US" sz="3800" dirty="0"/>
              <a:t>, driven into the temple of the Etruscan goddess </a:t>
            </a:r>
            <a:r>
              <a:rPr lang="en-US" sz="3800" dirty="0" err="1"/>
              <a:t>Nortia</a:t>
            </a:r>
            <a:r>
              <a:rPr lang="en-US" sz="3800" dirty="0"/>
              <a:t>.) The consul Marcus Horatius established that law and dedicated the temple of Jupiter Optimus Maximus in the year after the expulsion of the kings. Subsequently the ceremony of hammering in the nail passed from the consuls to dictators, because these had greater authority. Then, when there was a lapse in the tradition, it was thought to be important enough in itself to have a dictator appointed expressly for that purpose. This was the reason for Lucius Manlius’ appointment, but he acted as if he had been appointed for military purposes and not in order to correct a failure in religious observance. He </a:t>
            </a:r>
            <a:r>
              <a:rPr lang="en-US" sz="3800" dirty="0" err="1"/>
              <a:t>harboured</a:t>
            </a:r>
            <a:r>
              <a:rPr lang="en-US" sz="3800" dirty="0"/>
              <a:t> ambitions for war with the </a:t>
            </a:r>
            <a:r>
              <a:rPr lang="en-US" sz="3800" dirty="0" err="1"/>
              <a:t>Hernici</a:t>
            </a:r>
            <a:r>
              <a:rPr lang="en-US" sz="3800" dirty="0"/>
              <a:t>, and plagued the young men with an oppressive conscription, but finally all the plebeian tribunes rose up against him and he resigned his dictatorship, overcome by their force or his feelings of shame.</a:t>
            </a:r>
          </a:p>
        </p:txBody>
      </p:sp>
      <p:cxnSp>
        <p:nvCxnSpPr>
          <p:cNvPr id="4" name="Straight Connector 3">
            <a:extLst>
              <a:ext uri="{FF2B5EF4-FFF2-40B4-BE49-F238E27FC236}">
                <a16:creationId xmlns:a16="http://schemas.microsoft.com/office/drawing/2014/main" id="{0894081B-52E0-5D4D-9F3F-6102460DAE80}"/>
              </a:ext>
            </a:extLst>
          </p:cNvPr>
          <p:cNvCxnSpPr>
            <a:cxnSpLocks/>
          </p:cNvCxnSpPr>
          <p:nvPr/>
        </p:nvCxnSpPr>
        <p:spPr>
          <a:xfrm>
            <a:off x="754103" y="1225851"/>
            <a:ext cx="43368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84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10109</TotalTime>
  <Words>1621</Words>
  <Application>Microsoft Macintosh PowerPoint</Application>
  <PresentationFormat>Widescreen</PresentationFormat>
  <Paragraphs>95</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BosporosU</vt:lpstr>
      <vt:lpstr>Calibri</vt:lpstr>
      <vt:lpstr>Calibri Light</vt:lpstr>
      <vt:lpstr>CapitalisTypOasis</vt:lpstr>
      <vt:lpstr>Felix Titling</vt:lpstr>
      <vt:lpstr>Palatino Linotype</vt:lpstr>
      <vt:lpstr>Office Theme</vt:lpstr>
      <vt:lpstr>The Early Roman Dictatorship:  A Dangerous Institution?    CAMWS 2022</vt:lpstr>
      <vt:lpstr>Duilius’ Columna Rostrata </vt:lpstr>
      <vt:lpstr>CIL VI 1300</vt:lpstr>
      <vt:lpstr>RIC I2 Augustus 271 = BMC 633</vt:lpstr>
      <vt:lpstr>CIL VI 1300</vt:lpstr>
      <vt:lpstr>Mommsen’s reconstruction of the text (CIL VI.1, Bormann and Henzen, 1876)</vt:lpstr>
      <vt:lpstr>Dictatorial causae</vt:lpstr>
      <vt:lpstr>Livy 7.11.4-9 (on events of 360 BCE; trans. J. Yardley)</vt:lpstr>
      <vt:lpstr>Livy 7.3.4-9 (on events of 363 BCE; trans. J. Yardley)</vt:lpstr>
      <vt:lpstr>History of the ‘original’ dictatorship</vt:lpstr>
      <vt:lpstr>The Dictatorship after Sulla</vt:lpstr>
      <vt:lpstr>Select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A Easton</dc:creator>
  <cp:lastModifiedBy>Jeffrey A Easton</cp:lastModifiedBy>
  <cp:revision>63</cp:revision>
  <dcterms:created xsi:type="dcterms:W3CDTF">2022-03-19T04:09:59Z</dcterms:created>
  <dcterms:modified xsi:type="dcterms:W3CDTF">2022-03-26T05:50:10Z</dcterms:modified>
</cp:coreProperties>
</file>