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345" r:id="rId3"/>
    <p:sldId id="312" r:id="rId4"/>
    <p:sldId id="335" r:id="rId5"/>
    <p:sldId id="336" r:id="rId6"/>
    <p:sldId id="343" r:id="rId7"/>
    <p:sldId id="348" r:id="rId8"/>
    <p:sldId id="357" r:id="rId9"/>
    <p:sldId id="330" r:id="rId10"/>
    <p:sldId id="325" r:id="rId11"/>
    <p:sldId id="344" r:id="rId12"/>
    <p:sldId id="358" r:id="rId13"/>
    <p:sldId id="359" r:id="rId14"/>
    <p:sldId id="360" r:id="rId15"/>
    <p:sldId id="361" r:id="rId16"/>
    <p:sldId id="363" r:id="rId17"/>
    <p:sldId id="350" r:id="rId18"/>
    <p:sldId id="354" r:id="rId19"/>
    <p:sldId id="352" r:id="rId20"/>
    <p:sldId id="353" r:id="rId21"/>
    <p:sldId id="355" r:id="rId22"/>
    <p:sldId id="356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A1F9D-6713-4073-B336-2E924FD9FF9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2DF7-664D-49AD-9C34-6E5058B7B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7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4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2DF7-664D-49AD-9C34-6E5058B7B5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9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E39FDCF-42CA-41F6-BB89-F93BF535CAE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12B5A8-83D6-4DB6-81B4-7E346247D925}" type="datetimeFigureOut">
              <a:rPr lang="en-US" smtClean="0"/>
              <a:t>3/4/2015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153400" cy="4343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Comparative </a:t>
            </a:r>
            <a:r>
              <a:rPr lang="en-US" sz="4000" b="1" dirty="0"/>
              <a:t>rates of text reuse </a:t>
            </a:r>
            <a:r>
              <a:rPr lang="en-US" sz="4000" b="1" dirty="0" smtClean="0"/>
              <a:t>in classical Latin hexameter poetry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Neil W. Bernstein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876800"/>
            <a:ext cx="69342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March 2015</a:t>
            </a:r>
          </a:p>
          <a:p>
            <a:r>
              <a:rPr lang="en-US" sz="2800" dirty="0" smtClean="0"/>
              <a:t>CAMWS Boulder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11" y="304800"/>
            <a:ext cx="6086978" cy="1371600"/>
          </a:xfrm>
          <a:prstGeom prst="rect">
            <a:avLst/>
          </a:prstGeom>
        </p:spPr>
      </p:pic>
      <p:pic>
        <p:nvPicPr>
          <p:cNvPr id="1026" name="Picture 2" descr="NE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52" y="5997063"/>
            <a:ext cx="2573464" cy="63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Normalization and scaling of results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Weight</a:t>
            </a:r>
            <a:r>
              <a:rPr lang="en-US" sz="3200" dirty="0" smtClean="0"/>
              <a:t> the </a:t>
            </a:r>
            <a:r>
              <a:rPr lang="en-US" sz="3200" dirty="0"/>
              <a:t>composite count of high-scoring </a:t>
            </a:r>
            <a:r>
              <a:rPr lang="en-US" sz="3200" dirty="0" smtClean="0"/>
              <a:t>hits</a:t>
            </a:r>
          </a:p>
          <a:p>
            <a:r>
              <a:rPr lang="en-US" sz="3200" b="1" dirty="0" smtClean="0"/>
              <a:t>Normalize </a:t>
            </a:r>
            <a:r>
              <a:rPr lang="en-US" sz="3200" dirty="0" smtClean="0"/>
              <a:t>the results from texts of varying lengths by multiplying number of words in source and target</a:t>
            </a:r>
          </a:p>
          <a:p>
            <a:r>
              <a:rPr lang="en-US" sz="3200" b="1" dirty="0" smtClean="0"/>
              <a:t>Scale</a:t>
            </a:r>
            <a:r>
              <a:rPr lang="en-US" sz="3200" dirty="0" smtClean="0"/>
              <a:t> the resulting scatter plot to determine the average rate of reuse in the corpus of Latin epic texts.</a:t>
            </a:r>
          </a:p>
        </p:txBody>
      </p:sp>
    </p:spTree>
    <p:extLst>
      <p:ext uri="{BB962C8B-B14F-4D97-AF65-F5344CB8AC3E}">
        <p14:creationId xmlns:p14="http://schemas.microsoft.com/office/powerpoint/2010/main" val="1166322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Conversion of scores to residual counts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smtClean="0"/>
              <a:t>Wei Lin,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Mathematics, Ohio University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C</a:t>
            </a:r>
            <a:r>
              <a:rPr lang="en-US" sz="2400" i="1" baseline="-25000" dirty="0" smtClean="0"/>
              <a:t>obs</a:t>
            </a:r>
            <a:r>
              <a:rPr lang="en-US" sz="2400" i="1" dirty="0" smtClean="0"/>
              <a:t> </a:t>
            </a:r>
            <a:r>
              <a:rPr lang="en-US" sz="2400" dirty="0"/>
              <a:t>= 0.057</a:t>
            </a:r>
            <a:r>
              <a:rPr lang="en-US" sz="2400" i="1" dirty="0"/>
              <a:t>C</a:t>
            </a:r>
            <a:r>
              <a:rPr lang="en-US" sz="2400" baseline="-25000" dirty="0"/>
              <a:t>7</a:t>
            </a:r>
            <a:r>
              <a:rPr lang="en-US" sz="2400" dirty="0"/>
              <a:t> + 0.225</a:t>
            </a:r>
            <a:r>
              <a:rPr lang="en-US" sz="2400" i="1" dirty="0"/>
              <a:t>C</a:t>
            </a:r>
            <a:r>
              <a:rPr lang="en-US" sz="2400" baseline="-25000" dirty="0"/>
              <a:t>8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baseline="-25000" dirty="0"/>
              <a:t>9</a:t>
            </a:r>
            <a:r>
              <a:rPr lang="en-US" sz="2400" i="1" dirty="0"/>
              <a:t> </a:t>
            </a:r>
            <a:r>
              <a:rPr lang="en-US" sz="2400" dirty="0"/>
              <a:t>+ 6.286</a:t>
            </a:r>
            <a:r>
              <a:rPr lang="en-US" sz="2400" i="1" dirty="0"/>
              <a:t>C</a:t>
            </a:r>
            <a:r>
              <a:rPr lang="en-US" sz="2400" baseline="-25000" dirty="0"/>
              <a:t>10</a:t>
            </a:r>
            <a:r>
              <a:rPr lang="en-US" sz="2400" dirty="0"/>
              <a:t> + </a:t>
            </a:r>
            <a:r>
              <a:rPr lang="en-US" sz="2400" dirty="0" smtClean="0"/>
              <a:t>227.744</a:t>
            </a:r>
            <a:r>
              <a:rPr lang="en-US" sz="2400" i="1" dirty="0" smtClean="0"/>
              <a:t>C</a:t>
            </a:r>
            <a:r>
              <a:rPr lang="en-US" sz="2400" baseline="-25000" dirty="0" smtClean="0"/>
              <a:t>11</a:t>
            </a:r>
            <a:endParaRPr lang="en-US" sz="2400" dirty="0"/>
          </a:p>
          <a:p>
            <a:r>
              <a:rPr lang="en-US" sz="2400" i="1" dirty="0" err="1" smtClean="0"/>
              <a:t>c</a:t>
            </a:r>
            <a:r>
              <a:rPr lang="en-US" sz="2400" i="1" baseline="-25000" dirty="0" err="1" smtClean="0"/>
              <a:t>exp</a:t>
            </a:r>
            <a:r>
              <a:rPr lang="en-US" sz="2400" i="1" dirty="0" smtClean="0"/>
              <a:t> </a:t>
            </a:r>
            <a:r>
              <a:rPr lang="en-US" sz="2400" dirty="0"/>
              <a:t>= −19.591 + 1.311</a:t>
            </a:r>
            <a:r>
              <a:rPr lang="en-US" sz="2400" i="1" dirty="0"/>
              <a:t>w</a:t>
            </a:r>
            <a:r>
              <a:rPr lang="en-US" sz="2400" i="1" baseline="-25000" dirty="0"/>
              <a:t>s</a:t>
            </a:r>
            <a:r>
              <a:rPr lang="en-US" sz="2400" dirty="0"/>
              <a:t> + 1.208</a:t>
            </a:r>
            <a:r>
              <a:rPr lang="en-US" sz="2400" i="1" dirty="0"/>
              <a:t>w</a:t>
            </a:r>
            <a:r>
              <a:rPr lang="en-US" sz="2400" i="1" baseline="-25000" dirty="0"/>
              <a:t>t</a:t>
            </a:r>
            <a:r>
              <a:rPr lang="en-US" sz="2400" dirty="0"/>
              <a:t>	</a:t>
            </a:r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C = weighted hit count</a:t>
            </a:r>
          </a:p>
          <a:p>
            <a:r>
              <a:rPr lang="en-US" sz="2400" dirty="0" smtClean="0"/>
              <a:t>Score 11 hits are more meaningful than score 7 hits</a:t>
            </a:r>
          </a:p>
          <a:p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s</a:t>
            </a:r>
            <a:r>
              <a:rPr lang="en-US" sz="2400" dirty="0" smtClean="0"/>
              <a:t> = word count of source </a:t>
            </a:r>
          </a:p>
          <a:p>
            <a:r>
              <a:rPr lang="en-US" sz="2400" i="1" dirty="0" err="1"/>
              <a:t>w</a:t>
            </a:r>
            <a:r>
              <a:rPr lang="en-US" sz="2400" i="1" baseline="-25000" dirty="0" err="1" smtClean="0"/>
              <a:t>t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 word count of target </a:t>
            </a:r>
          </a:p>
          <a:p>
            <a:r>
              <a:rPr lang="en-US" sz="2400" dirty="0" smtClean="0"/>
              <a:t>residual count (r) 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i="1" baseline="-25000" dirty="0"/>
              <a:t>obs</a:t>
            </a:r>
            <a:r>
              <a:rPr lang="en-US" sz="2400" dirty="0"/>
              <a:t> − </a:t>
            </a:r>
            <a:r>
              <a:rPr lang="en-US" sz="2400" i="1" dirty="0" err="1"/>
              <a:t>c</a:t>
            </a:r>
            <a:r>
              <a:rPr lang="en-US" sz="2400" i="1" baseline="-25000" dirty="0" err="1"/>
              <a:t>exp</a:t>
            </a:r>
            <a:endParaRPr lang="en-US" sz="2400" dirty="0" smtClean="0"/>
          </a:p>
          <a:p>
            <a:r>
              <a:rPr lang="en-US" sz="2400" dirty="0" smtClean="0"/>
              <a:t>determined by subtracting expected weighted count of </a:t>
            </a:r>
            <a:r>
              <a:rPr lang="en-US" sz="2400" i="1" dirty="0" smtClean="0"/>
              <a:t>Tesserae </a:t>
            </a:r>
            <a:r>
              <a:rPr lang="en-US" sz="2400" dirty="0" smtClean="0"/>
              <a:t>hits (based on length of texts) from actual weighted count</a:t>
            </a:r>
          </a:p>
        </p:txBody>
      </p:sp>
    </p:spTree>
    <p:extLst>
      <p:ext uri="{BB962C8B-B14F-4D97-AF65-F5344CB8AC3E}">
        <p14:creationId xmlns:p14="http://schemas.microsoft.com/office/powerpoint/2010/main" val="3138610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r>
              <a:rPr lang="en-US" sz="3200" dirty="0" smtClean="0"/>
              <a:t>Sample pairs with high positive residual counts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28765"/>
              </p:ext>
            </p:extLst>
          </p:nvPr>
        </p:nvGraphicFramePr>
        <p:xfrm>
          <a:off x="1" y="1066794"/>
          <a:ext cx="8458198" cy="5791203"/>
        </p:xfrm>
        <a:graphic>
          <a:graphicData uri="http://schemas.openxmlformats.org/drawingml/2006/table">
            <a:tbl>
              <a:tblPr firstRow="1" firstCol="1" bandRow="1"/>
              <a:tblGrid>
                <a:gridCol w="1790094"/>
                <a:gridCol w="1790094"/>
                <a:gridCol w="1790094"/>
                <a:gridCol w="3087916"/>
              </a:tblGrid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Source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Target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Standardized </a:t>
                      </a:r>
                      <a:r>
                        <a:rPr lang="en-NZ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Georgics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Aeneid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1.280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4.571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Ov</a:t>
                      </a:r>
                      <a:r>
                        <a:rPr lang="en-NZ" sz="28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Met.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Mosella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1.073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3.830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Ov</a:t>
                      </a:r>
                      <a:r>
                        <a:rPr lang="en-NZ" sz="28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Met.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Ilias</a:t>
                      </a:r>
                      <a:r>
                        <a:rPr lang="en-NZ" sz="280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NZ" sz="2800" i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Latina</a:t>
                      </a:r>
                      <a:endParaRPr lang="en-US" sz="28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0.719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2.565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Eclogues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Georgics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0.603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2.153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Aeneid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Ilias</a:t>
                      </a: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Latina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0.594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2.119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Georgics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Ov</a:t>
                      </a:r>
                      <a:r>
                        <a:rPr lang="en-NZ" sz="280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Met.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0.560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1.999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Aeneid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Punica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0.540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1.928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037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sz="3200" dirty="0" smtClean="0"/>
              <a:t>Sample pairs with residual counts close to 0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28870"/>
              </p:ext>
            </p:extLst>
          </p:nvPr>
        </p:nvGraphicFramePr>
        <p:xfrm>
          <a:off x="1" y="1066794"/>
          <a:ext cx="8458198" cy="5147736"/>
        </p:xfrm>
        <a:graphic>
          <a:graphicData uri="http://schemas.openxmlformats.org/drawingml/2006/table">
            <a:tbl>
              <a:tblPr firstRow="1" firstCol="1" bandRow="1"/>
              <a:tblGrid>
                <a:gridCol w="1790094"/>
                <a:gridCol w="1790094"/>
                <a:gridCol w="1790094"/>
                <a:gridCol w="3087916"/>
              </a:tblGrid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Source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Target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Standardized </a:t>
                      </a:r>
                      <a:r>
                        <a:rPr lang="en-NZ" sz="28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Aeneid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Man.</a:t>
                      </a:r>
                      <a:r>
                        <a:rPr lang="en-NZ" sz="2800" b="0" i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NZ" sz="28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Astr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0.011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0.039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Hor.</a:t>
                      </a:r>
                      <a:r>
                        <a:rPr lang="en-NZ" sz="2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NZ" sz="2800" b="0" i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AP</a:t>
                      </a:r>
                      <a:endParaRPr lang="en-US" sz="2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Persius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0.008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0.028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Hor. 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Epist.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Juvenal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0.003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0.010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Eclogues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VF</a:t>
                      </a:r>
                      <a:r>
                        <a:rPr lang="en-NZ" sz="2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Arg.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-0.003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-0.012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Ov</a:t>
                      </a: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Met.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VF 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Arg.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-0.006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-0.020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Hor. 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Sat.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Juvenal</a:t>
                      </a:r>
                      <a:endParaRPr lang="en-US" sz="2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-0.007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-0.026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Eclogues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 </a:t>
                      </a:r>
                      <a:r>
                        <a:rPr lang="en-NZ" sz="28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Raptu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-0.009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-0.032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39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r>
              <a:rPr lang="en-US" sz="3200" dirty="0" smtClean="0"/>
              <a:t>Sample pairs with high negative residual counts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18045"/>
              </p:ext>
            </p:extLst>
          </p:nvPr>
        </p:nvGraphicFramePr>
        <p:xfrm>
          <a:off x="1" y="1066794"/>
          <a:ext cx="8458198" cy="3860802"/>
        </p:xfrm>
        <a:graphic>
          <a:graphicData uri="http://schemas.openxmlformats.org/drawingml/2006/table">
            <a:tbl>
              <a:tblPr firstRow="1" firstCol="1" bandRow="1"/>
              <a:tblGrid>
                <a:gridCol w="1790094"/>
                <a:gridCol w="1790094"/>
                <a:gridCol w="1790094"/>
                <a:gridCol w="3087916"/>
              </a:tblGrid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Source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Target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Standardized </a:t>
                      </a:r>
                      <a:r>
                        <a:rPr lang="en-NZ" sz="28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Thebaid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</a:t>
                      </a: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uvenal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-0.434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-1.548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Man. </a:t>
                      </a:r>
                      <a:r>
                        <a:rPr lang="en-NZ" sz="28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Astr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Persius</a:t>
                      </a:r>
                      <a:endParaRPr lang="en-US" sz="2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-0.468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-1.669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Hor. </a:t>
                      </a: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Sat.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 </a:t>
                      </a:r>
                      <a:r>
                        <a:rPr lang="en-NZ" sz="28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Raptu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-0.485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-1.731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Aeneid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</a:t>
                      </a:r>
                      <a:r>
                        <a:rPr lang="en-NZ" sz="2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ersius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-0.537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-1.917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34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Persius</a:t>
                      </a:r>
                      <a:endParaRPr lang="en-US" sz="2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De </a:t>
                      </a:r>
                      <a:r>
                        <a:rPr lang="en-NZ" sz="2800" b="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Raptu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-0.579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28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-2.065</a:t>
                      </a:r>
                      <a:endParaRPr lang="en-US" sz="28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879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each </a:t>
            </a:r>
            <a:r>
              <a:rPr lang="en-US" sz="2800" dirty="0" smtClean="0"/>
              <a:t>text, determine the </a:t>
            </a:r>
            <a:r>
              <a:rPr lang="en-US" sz="2800" dirty="0"/>
              <a:t>mean value of </a:t>
            </a:r>
            <a:r>
              <a:rPr lang="en-US" sz="2800" i="1" dirty="0"/>
              <a:t>r</a:t>
            </a:r>
            <a:r>
              <a:rPr lang="en-US" sz="2800" dirty="0"/>
              <a:t> for all pairs involving that </a:t>
            </a:r>
            <a:r>
              <a:rPr lang="en-US" sz="2800" dirty="0" smtClean="0"/>
              <a:t>text.</a:t>
            </a:r>
          </a:p>
          <a:p>
            <a:r>
              <a:rPr lang="en-US" sz="2800" dirty="0" smtClean="0"/>
              <a:t>Measures how </a:t>
            </a:r>
            <a:r>
              <a:rPr lang="en-US" sz="2800" dirty="0"/>
              <a:t>often each text reuses earlier texts and is reused by later texts. 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text strongly influenced by its predecessors and influential to its successors would have a higher mean </a:t>
            </a:r>
            <a:r>
              <a:rPr lang="en-US" sz="2800" i="1" dirty="0"/>
              <a:t>r</a:t>
            </a:r>
            <a:r>
              <a:rPr lang="en-US" sz="2800" dirty="0"/>
              <a:t> than a text more peripheral to the literary tradition of Latin hexameter poetry.</a:t>
            </a:r>
          </a:p>
        </p:txBody>
      </p:sp>
    </p:spTree>
    <p:extLst>
      <p:ext uri="{BB962C8B-B14F-4D97-AF65-F5344CB8AC3E}">
        <p14:creationId xmlns:p14="http://schemas.microsoft.com/office/powerpoint/2010/main" val="122272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r>
              <a:rPr lang="en-US" sz="3200" dirty="0" smtClean="0"/>
              <a:t>Sample </a:t>
            </a:r>
            <a:r>
              <a:rPr lang="en-US" sz="3200" dirty="0"/>
              <a:t>c</a:t>
            </a:r>
            <a:r>
              <a:rPr lang="en-US" sz="3200" dirty="0" smtClean="0"/>
              <a:t>entrality measures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20467"/>
              </p:ext>
            </p:extLst>
          </p:nvPr>
        </p:nvGraphicFramePr>
        <p:xfrm>
          <a:off x="0" y="1143000"/>
          <a:ext cx="8458200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</a:rPr>
                        <a:t>Text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</a:rPr>
                        <a:t>Mean </a:t>
                      </a:r>
                      <a:r>
                        <a:rPr lang="en-NZ" sz="3200" b="0" dirty="0" smtClean="0">
                          <a:solidFill>
                            <a:schemeClr val="tx1"/>
                          </a:solidFill>
                          <a:effectLst/>
                        </a:rPr>
                        <a:t>residual</a:t>
                      </a:r>
                      <a:r>
                        <a:rPr lang="en-NZ" sz="3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NZ" sz="32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NZ" sz="3200" b="0" i="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Georgics</a:t>
                      </a:r>
                      <a:endParaRPr lang="en-US" sz="32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0.279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Aeneid</a:t>
                      </a:r>
                      <a:endParaRPr lang="en-US" sz="32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0.133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Achilleid</a:t>
                      </a:r>
                      <a:endParaRPr lang="en-US" sz="32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0.117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</a:t>
                      </a:r>
                      <a:r>
                        <a:rPr lang="en-NZ" sz="32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NZ" sz="3200" b="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Raptu</a:t>
                      </a:r>
                      <a:endParaRPr lang="en-US" sz="32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0.088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Ovid </a:t>
                      </a:r>
                      <a:r>
                        <a:rPr lang="en-NZ" sz="32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</a:t>
                      </a:r>
                      <a:r>
                        <a:rPr lang="en-NZ" sz="3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0.073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De </a:t>
                      </a:r>
                      <a:r>
                        <a:rPr lang="en-NZ" sz="3200" b="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Rerum</a:t>
                      </a:r>
                      <a:r>
                        <a:rPr lang="en-NZ" sz="3200" b="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NZ" sz="3200" b="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Naturae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-0.151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Horace </a:t>
                      </a:r>
                      <a:r>
                        <a:rPr lang="en-NZ" sz="3200" b="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Satires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-0.187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35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Persius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sz="32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-0.270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369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Provisional 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Author signal</a:t>
            </a:r>
          </a:p>
          <a:p>
            <a:r>
              <a:rPr lang="en-US" sz="3600" dirty="0" smtClean="0"/>
              <a:t>Genre signal</a:t>
            </a:r>
          </a:p>
          <a:p>
            <a:r>
              <a:rPr lang="en-US" sz="3600" dirty="0" smtClean="0"/>
              <a:t>Conceptual vs. verbal resource: Lucretius</a:t>
            </a:r>
            <a:r>
              <a:rPr lang="en-US" sz="3600" dirty="0" smtClean="0"/>
              <a:t>’ </a:t>
            </a:r>
            <a:r>
              <a:rPr lang="en-US" sz="3600" i="1" dirty="0" smtClean="0"/>
              <a:t>De </a:t>
            </a:r>
            <a:r>
              <a:rPr lang="en-US" sz="3600" i="1" dirty="0" err="1" smtClean="0"/>
              <a:t>Rerum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Natura</a:t>
            </a:r>
            <a:endParaRPr lang="en-US" sz="3600" dirty="0" smtClean="0"/>
          </a:p>
          <a:p>
            <a:r>
              <a:rPr lang="en-US" sz="3600" dirty="0" smtClean="0"/>
              <a:t>The prevalence of imitation: Flavian </a:t>
            </a:r>
            <a:r>
              <a:rPr lang="en-US" sz="3600" dirty="0" smtClean="0"/>
              <a:t>epic</a:t>
            </a:r>
          </a:p>
          <a:p>
            <a:r>
              <a:rPr lang="en-US" sz="3600" dirty="0" smtClean="0"/>
              <a:t>Late antiquity: </a:t>
            </a:r>
            <a:r>
              <a:rPr lang="en-US" sz="3600" dirty="0" err="1" smtClean="0"/>
              <a:t>Ausonius</a:t>
            </a:r>
            <a:r>
              <a:rPr lang="en-US" sz="3600" dirty="0" smtClean="0"/>
              <a:t>’ </a:t>
            </a:r>
            <a:r>
              <a:rPr lang="en-US" sz="3600" i="1" dirty="0" err="1" smtClean="0"/>
              <a:t>Mosella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459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Author signal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</a:t>
            </a:r>
            <a:r>
              <a:rPr lang="en-US" sz="3600" dirty="0" smtClean="0"/>
              <a:t>ne </a:t>
            </a:r>
            <a:r>
              <a:rPr lang="en-US" sz="3600" dirty="0"/>
              <a:t>of the </a:t>
            </a:r>
            <a:r>
              <a:rPr lang="en-US" sz="3600" b="1" dirty="0"/>
              <a:t>strongest </a:t>
            </a:r>
            <a:r>
              <a:rPr lang="en-US" sz="3600" dirty="0"/>
              <a:t>determinants of intensity of text reuse.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In </a:t>
            </a:r>
            <a:r>
              <a:rPr lang="en-US" sz="3600" dirty="0"/>
              <a:t>all 13 cases where a pair of texts was written by the same author, the reuse intensity was higher than average.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0732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Genre signal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E</a:t>
            </a:r>
            <a:r>
              <a:rPr lang="en-US" sz="3600" dirty="0" smtClean="0"/>
              <a:t>specially </a:t>
            </a:r>
            <a:r>
              <a:rPr lang="en-US" sz="3600" dirty="0"/>
              <a:t>marked when </a:t>
            </a:r>
            <a:r>
              <a:rPr lang="en-US" sz="3600" dirty="0" smtClean="0"/>
              <a:t>comparing epic </a:t>
            </a:r>
            <a:r>
              <a:rPr lang="en-US" sz="3600" dirty="0"/>
              <a:t>and satiric texts. </a:t>
            </a:r>
            <a:endParaRPr lang="en-US" sz="3600" dirty="0" smtClean="0"/>
          </a:p>
          <a:p>
            <a:pPr lvl="0"/>
            <a:r>
              <a:rPr lang="en-US" sz="3600" dirty="0" smtClean="0"/>
              <a:t>Authors </a:t>
            </a:r>
            <a:r>
              <a:rPr lang="en-US" sz="3600" dirty="0"/>
              <a:t>of satire do not often reuse the texts of epic, and vice versa. </a:t>
            </a:r>
            <a:endParaRPr lang="en-US" sz="3600" dirty="0" smtClean="0"/>
          </a:p>
          <a:p>
            <a:pPr lvl="0"/>
            <a:r>
              <a:rPr lang="en-US" sz="3600" dirty="0" smtClean="0"/>
              <a:t>The </a:t>
            </a:r>
            <a:r>
              <a:rPr lang="en-US" sz="3600" dirty="0"/>
              <a:t>quantitative results indicate a strong separation between the </a:t>
            </a:r>
            <a:r>
              <a:rPr lang="en-US" sz="3600" dirty="0" smtClean="0"/>
              <a:t>genres in terms of their vocabulary.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020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text reuse?</a:t>
            </a:r>
            <a:br>
              <a:rPr lang="en-US" sz="3200" dirty="0" smtClean="0"/>
            </a:br>
            <a:r>
              <a:rPr lang="en-US" sz="3200" dirty="0" smtClean="0"/>
              <a:t>Example of </a:t>
            </a:r>
            <a:r>
              <a:rPr lang="en-US" sz="3200" i="1" dirty="0" smtClean="0"/>
              <a:t>summa </a:t>
            </a:r>
            <a:r>
              <a:rPr lang="en-US" sz="3200" i="1" dirty="0"/>
              <a:t>dies</a:t>
            </a:r>
            <a:r>
              <a:rPr lang="en-US" sz="3200" dirty="0"/>
              <a:t>, “the final day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Statius </a:t>
            </a:r>
            <a:r>
              <a:rPr lang="en-US" sz="3200" i="1" dirty="0" err="1"/>
              <a:t>Thebaid</a:t>
            </a:r>
            <a:r>
              <a:rPr lang="en-US" sz="3200" dirty="0"/>
              <a:t> 3.624: </a:t>
            </a:r>
            <a:r>
              <a:rPr lang="en-US" sz="3200" u="sng" dirty="0"/>
              <a:t>summa dies</a:t>
            </a:r>
            <a:r>
              <a:rPr lang="en-US" sz="3200" dirty="0"/>
              <a:t>, </a:t>
            </a:r>
            <a:r>
              <a:rPr lang="en-US" sz="3200" dirty="0" err="1"/>
              <a:t>uetitumque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mortalibus</a:t>
            </a:r>
            <a:r>
              <a:rPr lang="en-US" sz="3200" dirty="0"/>
              <a:t> </a:t>
            </a:r>
            <a:r>
              <a:rPr lang="en-US" sz="3200" dirty="0" err="1"/>
              <a:t>armis</a:t>
            </a:r>
            <a:r>
              <a:rPr lang="en-US" sz="3200" dirty="0"/>
              <a:t>. </a:t>
            </a:r>
          </a:p>
          <a:p>
            <a:r>
              <a:rPr lang="en-US" sz="3200" dirty="0"/>
              <a:t>Lucan </a:t>
            </a:r>
            <a:r>
              <a:rPr lang="en-US" sz="3200" i="1" dirty="0"/>
              <a:t>Bellum </a:t>
            </a:r>
            <a:r>
              <a:rPr lang="en-US" sz="3200" i="1" dirty="0" err="1"/>
              <a:t>Civile</a:t>
            </a:r>
            <a:r>
              <a:rPr lang="en-US" sz="3200" dirty="0"/>
              <a:t> 7.195: '</a:t>
            </a:r>
            <a:r>
              <a:rPr lang="en-US" sz="3200" dirty="0" err="1"/>
              <a:t>uenit</a:t>
            </a:r>
            <a:r>
              <a:rPr lang="en-US" sz="3200" dirty="0"/>
              <a:t> </a:t>
            </a:r>
            <a:r>
              <a:rPr lang="en-US" sz="3200" u="sng" dirty="0"/>
              <a:t>summa dies</a:t>
            </a:r>
            <a:r>
              <a:rPr lang="en-US" sz="3200" dirty="0"/>
              <a:t>, </a:t>
            </a:r>
            <a:r>
              <a:rPr lang="en-US" sz="3200" dirty="0" err="1"/>
              <a:t>geritur</a:t>
            </a:r>
            <a:r>
              <a:rPr lang="en-US" sz="3200" dirty="0"/>
              <a:t> res maxima,' dixit </a:t>
            </a:r>
          </a:p>
          <a:p>
            <a:r>
              <a:rPr lang="en-US" sz="3200" dirty="0"/>
              <a:t>Virgil </a:t>
            </a:r>
            <a:r>
              <a:rPr lang="en-US" sz="3200" i="1" dirty="0"/>
              <a:t>Aeneid</a:t>
            </a:r>
            <a:r>
              <a:rPr lang="en-US" sz="3200" dirty="0"/>
              <a:t> 2.324: </a:t>
            </a:r>
            <a:r>
              <a:rPr lang="en-US" sz="3200" dirty="0" err="1"/>
              <a:t>uenit</a:t>
            </a:r>
            <a:r>
              <a:rPr lang="en-US" sz="3200" dirty="0"/>
              <a:t> </a:t>
            </a:r>
            <a:r>
              <a:rPr lang="en-US" sz="3200" u="sng" dirty="0"/>
              <a:t>summa dies</a:t>
            </a:r>
            <a:r>
              <a:rPr lang="en-US" sz="3200" dirty="0"/>
              <a:t> et </a:t>
            </a:r>
            <a:r>
              <a:rPr lang="en-US" sz="3200" dirty="0" err="1"/>
              <a:t>ineluctabile</a:t>
            </a:r>
            <a:r>
              <a:rPr lang="en-US" sz="3200" dirty="0"/>
              <a:t> tempus</a:t>
            </a:r>
          </a:p>
          <a:p>
            <a:r>
              <a:rPr lang="en-US" sz="3200" dirty="0"/>
              <a:t>Plautus </a:t>
            </a:r>
            <a:r>
              <a:rPr lang="en-US" sz="3200" i="1" dirty="0" err="1"/>
              <a:t>Persa</a:t>
            </a:r>
            <a:r>
              <a:rPr lang="en-US" sz="3200" i="1" dirty="0"/>
              <a:t> </a:t>
            </a:r>
            <a:r>
              <a:rPr lang="en-US" sz="3200" dirty="0"/>
              <a:t>34: </a:t>
            </a:r>
            <a:r>
              <a:rPr lang="en-US" sz="3200" dirty="0" err="1"/>
              <a:t>haec</a:t>
            </a:r>
            <a:r>
              <a:rPr lang="en-US" sz="3200" dirty="0"/>
              <a:t> </a:t>
            </a:r>
            <a:r>
              <a:rPr lang="en-US" sz="3200" u="sng" dirty="0"/>
              <a:t>dies summa</a:t>
            </a:r>
            <a:r>
              <a:rPr lang="en-US" sz="3200" dirty="0"/>
              <a:t> </a:t>
            </a:r>
            <a:r>
              <a:rPr lang="en-US" sz="3200" dirty="0" err="1"/>
              <a:t>hodie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, mea </a:t>
            </a:r>
            <a:r>
              <a:rPr lang="en-US" sz="3200" dirty="0" err="1"/>
              <a:t>amica</a:t>
            </a:r>
            <a:r>
              <a:rPr lang="en-US" sz="3200" dirty="0"/>
              <a:t> </a:t>
            </a:r>
            <a:r>
              <a:rPr lang="en-US" sz="3200" dirty="0" err="1"/>
              <a:t>sitne</a:t>
            </a:r>
            <a:r>
              <a:rPr lang="en-US" sz="3200" dirty="0"/>
              <a:t> </a:t>
            </a:r>
            <a:r>
              <a:rPr lang="en-US" sz="3200" dirty="0" err="1" smtClean="0"/>
              <a:t>libera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8567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Lucretius’ afterlife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257800"/>
          </a:xfrm>
        </p:spPr>
        <p:txBody>
          <a:bodyPr>
            <a:normAutofit/>
          </a:bodyPr>
          <a:lstStyle/>
          <a:p>
            <a:pPr lvl="0"/>
            <a:r>
              <a:rPr lang="en-US" sz="3200" i="1" dirty="0" smtClean="0"/>
              <a:t>De </a:t>
            </a:r>
            <a:r>
              <a:rPr lang="en-US" sz="3200" i="1" dirty="0" err="1"/>
              <a:t>Rerum</a:t>
            </a:r>
            <a:r>
              <a:rPr lang="en-US" sz="3200" i="1" dirty="0"/>
              <a:t> </a:t>
            </a:r>
            <a:r>
              <a:rPr lang="en-US" sz="3200" i="1" dirty="0" err="1"/>
              <a:t>Natura</a:t>
            </a:r>
            <a:r>
              <a:rPr lang="en-US" sz="3200" i="1" dirty="0"/>
              <a:t> </a:t>
            </a:r>
            <a:r>
              <a:rPr lang="en-US" sz="3200" dirty="0" smtClean="0"/>
              <a:t>not reused as </a:t>
            </a:r>
            <a:r>
              <a:rPr lang="en-US" sz="3200" dirty="0"/>
              <a:t>extensively as </a:t>
            </a:r>
            <a:r>
              <a:rPr lang="en-US" sz="3200" dirty="0" smtClean="0"/>
              <a:t>works of </a:t>
            </a:r>
            <a:r>
              <a:rPr lang="en-US" sz="3200" dirty="0"/>
              <a:t>Vergil and Ovid. </a:t>
            </a:r>
            <a:r>
              <a:rPr lang="en-US" sz="3200" i="1" dirty="0" smtClean="0"/>
              <a:t>r</a:t>
            </a:r>
            <a:r>
              <a:rPr lang="en-US" sz="3200" dirty="0" smtClean="0"/>
              <a:t> </a:t>
            </a:r>
            <a:r>
              <a:rPr lang="en-US" sz="3200" dirty="0"/>
              <a:t>&lt; 0.000 when paired with 21 of 23 </a:t>
            </a:r>
            <a:r>
              <a:rPr lang="en-US" sz="3200" dirty="0" err="1"/>
              <a:t>suceeding</a:t>
            </a:r>
            <a:r>
              <a:rPr lang="en-US" sz="3200" dirty="0"/>
              <a:t> target </a:t>
            </a:r>
            <a:r>
              <a:rPr lang="en-US" sz="3200" dirty="0" smtClean="0"/>
              <a:t>texts.</a:t>
            </a:r>
          </a:p>
          <a:p>
            <a:pPr lvl="0"/>
            <a:r>
              <a:rPr lang="en-US" sz="3200" dirty="0" smtClean="0"/>
              <a:t>Only </a:t>
            </a:r>
            <a:r>
              <a:rPr lang="en-US" sz="3200" dirty="0"/>
              <a:t>positive </a:t>
            </a:r>
            <a:r>
              <a:rPr lang="en-US" sz="3200" i="1" dirty="0" smtClean="0"/>
              <a:t>r</a:t>
            </a:r>
            <a:r>
              <a:rPr lang="en-US" sz="3200" dirty="0" smtClean="0"/>
              <a:t> values </a:t>
            </a:r>
            <a:r>
              <a:rPr lang="en-US" sz="3200" dirty="0"/>
              <a:t>resulted from pairings with other didactic works, Vergil’s </a:t>
            </a:r>
            <a:r>
              <a:rPr lang="en-US" sz="3200" i="1" dirty="0"/>
              <a:t>Georgics</a:t>
            </a:r>
            <a:r>
              <a:rPr lang="en-US" sz="3200" dirty="0"/>
              <a:t> and </a:t>
            </a:r>
            <a:r>
              <a:rPr lang="en-US" sz="3200" dirty="0" err="1"/>
              <a:t>Manilius</a:t>
            </a:r>
            <a:r>
              <a:rPr lang="en-US" sz="3200" dirty="0"/>
              <a:t>’ </a:t>
            </a:r>
            <a:r>
              <a:rPr lang="en-US" sz="3200" i="1" dirty="0" err="1" smtClean="0"/>
              <a:t>Astronomica</a:t>
            </a:r>
            <a:r>
              <a:rPr lang="en-US" sz="3200" dirty="0" smtClean="0"/>
              <a:t>; neither significantly </a:t>
            </a:r>
            <a:r>
              <a:rPr lang="en-US" sz="3200" dirty="0"/>
              <a:t>high. </a:t>
            </a:r>
            <a:endParaRPr lang="en-US" sz="3200" dirty="0" smtClean="0"/>
          </a:p>
          <a:p>
            <a:pPr lvl="0"/>
            <a:r>
              <a:rPr lang="en-US" sz="3200" dirty="0" smtClean="0"/>
              <a:t>Points to difference </a:t>
            </a:r>
            <a:r>
              <a:rPr lang="en-US" sz="3200" dirty="0"/>
              <a:t>between </a:t>
            </a:r>
            <a:r>
              <a:rPr lang="en-US" sz="3200" dirty="0" smtClean="0"/>
              <a:t>importance </a:t>
            </a:r>
            <a:r>
              <a:rPr lang="en-US" sz="3200" dirty="0"/>
              <a:t>of </a:t>
            </a:r>
            <a:r>
              <a:rPr lang="en-US" sz="3200" i="1" dirty="0" smtClean="0"/>
              <a:t>DRN </a:t>
            </a:r>
            <a:r>
              <a:rPr lang="en-US" sz="3200" dirty="0" smtClean="0"/>
              <a:t>as </a:t>
            </a:r>
            <a:r>
              <a:rPr lang="en-US" sz="3200" dirty="0"/>
              <a:t>a </a:t>
            </a:r>
            <a:r>
              <a:rPr lang="en-US" sz="3200" i="1" dirty="0"/>
              <a:t>conceptual</a:t>
            </a:r>
            <a:r>
              <a:rPr lang="en-US" sz="3200" dirty="0"/>
              <a:t> resource </a:t>
            </a:r>
            <a:r>
              <a:rPr lang="en-US" sz="3200" dirty="0" smtClean="0"/>
              <a:t>and </a:t>
            </a:r>
            <a:r>
              <a:rPr lang="en-US" sz="3200" dirty="0"/>
              <a:t>its relative insignificance as a </a:t>
            </a:r>
            <a:r>
              <a:rPr lang="en-US" sz="3200" i="1" dirty="0"/>
              <a:t>verbal</a:t>
            </a:r>
            <a:r>
              <a:rPr lang="en-US" sz="3200" dirty="0"/>
              <a:t> resource.</a:t>
            </a:r>
          </a:p>
        </p:txBody>
      </p:sp>
    </p:spTree>
    <p:extLst>
      <p:ext uri="{BB962C8B-B14F-4D97-AF65-F5344CB8AC3E}">
        <p14:creationId xmlns:p14="http://schemas.microsoft.com/office/powerpoint/2010/main" val="194677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/>
          <a:lstStyle/>
          <a:p>
            <a:r>
              <a:rPr lang="en-US" sz="3600" dirty="0" smtClean="0"/>
              <a:t>Flavian epic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2578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I</a:t>
            </a:r>
            <a:r>
              <a:rPr lang="en-US" sz="3200" dirty="0" smtClean="0"/>
              <a:t>ntensity </a:t>
            </a:r>
            <a:r>
              <a:rPr lang="en-US" sz="3200" dirty="0"/>
              <a:t>of text reuse of Vergil’s works by </a:t>
            </a:r>
            <a:r>
              <a:rPr lang="en-US" sz="3200" dirty="0" err="1" smtClean="0"/>
              <a:t>Valerius</a:t>
            </a:r>
            <a:r>
              <a:rPr lang="en-US" sz="3200" dirty="0" smtClean="0"/>
              <a:t> </a:t>
            </a:r>
            <a:r>
              <a:rPr lang="en-US" sz="3200" dirty="0" err="1" smtClean="0"/>
              <a:t>Flaccus</a:t>
            </a:r>
            <a:r>
              <a:rPr lang="en-US" sz="3200" dirty="0" smtClean="0"/>
              <a:t> and Statius higher </a:t>
            </a:r>
            <a:r>
              <a:rPr lang="en-US" sz="3200" dirty="0"/>
              <a:t>than </a:t>
            </a:r>
            <a:r>
              <a:rPr lang="en-US" sz="3200" dirty="0" smtClean="0"/>
              <a:t>average</a:t>
            </a:r>
            <a:r>
              <a:rPr lang="en-US" sz="3200" dirty="0"/>
              <a:t>.</a:t>
            </a:r>
            <a:endParaRPr lang="en-US" sz="3200" dirty="0" smtClean="0"/>
          </a:p>
          <a:p>
            <a:pPr lvl="0"/>
            <a:r>
              <a:rPr lang="en-US" sz="3200" dirty="0"/>
              <a:t>B</a:t>
            </a:r>
            <a:r>
              <a:rPr lang="en-US" sz="3200" dirty="0" smtClean="0"/>
              <a:t>ut not as </a:t>
            </a:r>
            <a:r>
              <a:rPr lang="en-US" sz="3200" dirty="0"/>
              <a:t>high as the intensity of reuse of any of Vergil’s works by Ovid’s </a:t>
            </a:r>
            <a:r>
              <a:rPr lang="en-US" sz="3200" i="1" dirty="0"/>
              <a:t>Metamorphoses. </a:t>
            </a:r>
            <a:endParaRPr lang="en-US" sz="3200" i="1" dirty="0" smtClean="0"/>
          </a:p>
          <a:p>
            <a:pPr lvl="0"/>
            <a:r>
              <a:rPr lang="en-US" sz="3200" dirty="0" smtClean="0"/>
              <a:t>Intertextual </a:t>
            </a:r>
            <a:r>
              <a:rPr lang="en-US" sz="3200" dirty="0"/>
              <a:t>engagement with Vergil’s texts by </a:t>
            </a:r>
            <a:r>
              <a:rPr lang="en-US" sz="3200" dirty="0" err="1"/>
              <a:t>Valerius</a:t>
            </a:r>
            <a:r>
              <a:rPr lang="en-US" sz="3200" dirty="0"/>
              <a:t> </a:t>
            </a:r>
            <a:r>
              <a:rPr lang="en-US" sz="3200" dirty="0" err="1"/>
              <a:t>Flaccus</a:t>
            </a:r>
            <a:r>
              <a:rPr lang="en-US" sz="3200" dirty="0"/>
              <a:t> and Statius is accordingly less intense than commonly assumed in the scholarship.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2087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001000" cy="1143000"/>
          </a:xfrm>
        </p:spPr>
        <p:txBody>
          <a:bodyPr/>
          <a:lstStyle/>
          <a:p>
            <a:r>
              <a:rPr lang="en-US" sz="3600" dirty="0" err="1" smtClean="0"/>
              <a:t>Ausonius</a:t>
            </a:r>
            <a:r>
              <a:rPr lang="en-US" sz="3600" dirty="0" smtClean="0"/>
              <a:t>’ </a:t>
            </a:r>
            <a:r>
              <a:rPr lang="en-US" sz="3600" i="1" dirty="0" err="1" smtClean="0"/>
              <a:t>Mosella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58200" cy="52578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I</a:t>
            </a:r>
            <a:r>
              <a:rPr lang="en-US" sz="3200" dirty="0" smtClean="0"/>
              <a:t>dentified </a:t>
            </a:r>
            <a:r>
              <a:rPr lang="en-US" sz="3200" dirty="0" smtClean="0"/>
              <a:t>in prior </a:t>
            </a:r>
            <a:r>
              <a:rPr lang="en-US" sz="3200" dirty="0"/>
              <a:t>scholarship </a:t>
            </a:r>
            <a:r>
              <a:rPr lang="en-US" sz="3200" dirty="0" smtClean="0"/>
              <a:t>as </a:t>
            </a:r>
            <a:r>
              <a:rPr lang="en-US" sz="3200" dirty="0"/>
              <a:t>primarily </a:t>
            </a:r>
            <a:r>
              <a:rPr lang="en-US" sz="3200" dirty="0" err="1"/>
              <a:t>Vergilian</a:t>
            </a:r>
            <a:r>
              <a:rPr lang="en-US" sz="3200" dirty="0"/>
              <a:t> in character, with several secondary </a:t>
            </a:r>
            <a:r>
              <a:rPr lang="en-US" sz="3200" dirty="0" smtClean="0"/>
              <a:t>influences</a:t>
            </a:r>
            <a:r>
              <a:rPr lang="en-US" sz="3200" dirty="0"/>
              <a:t>.</a:t>
            </a:r>
            <a:endParaRPr lang="en-US" sz="3200" dirty="0" smtClean="0"/>
          </a:p>
          <a:p>
            <a:pPr lvl="0"/>
            <a:r>
              <a:rPr lang="en-US" sz="3200" i="1" dirty="0" err="1" smtClean="0"/>
              <a:t>Mosella</a:t>
            </a:r>
            <a:r>
              <a:rPr lang="en-US" sz="3200" dirty="0" err="1" smtClean="0"/>
              <a:t>’s</a:t>
            </a:r>
            <a:r>
              <a:rPr lang="en-US" sz="3200" dirty="0" smtClean="0"/>
              <a:t> intensity </a:t>
            </a:r>
            <a:r>
              <a:rPr lang="en-US" sz="3200" dirty="0"/>
              <a:t>of </a:t>
            </a:r>
            <a:r>
              <a:rPr lang="en-US" sz="3200" dirty="0" smtClean="0"/>
              <a:t>reuse </a:t>
            </a:r>
            <a:r>
              <a:rPr lang="en-US" sz="3200" dirty="0"/>
              <a:t>of Ovid’s </a:t>
            </a:r>
            <a:r>
              <a:rPr lang="en-US" sz="3200" i="1" dirty="0"/>
              <a:t>Metamorphoses</a:t>
            </a:r>
            <a:r>
              <a:rPr lang="en-US" sz="3200" dirty="0"/>
              <a:t> </a:t>
            </a:r>
            <a:r>
              <a:rPr lang="en-US" sz="3200" dirty="0" smtClean="0"/>
              <a:t>highest </a:t>
            </a:r>
            <a:r>
              <a:rPr lang="en-US" sz="3200" dirty="0"/>
              <a:t>of any two independently authored texts in the </a:t>
            </a:r>
            <a:r>
              <a:rPr lang="en-US" sz="3200" dirty="0" smtClean="0"/>
              <a:t>study. </a:t>
            </a:r>
          </a:p>
          <a:p>
            <a:pPr lvl="0"/>
            <a:r>
              <a:rPr lang="en-US" sz="3200" dirty="0" smtClean="0"/>
              <a:t>Second </a:t>
            </a:r>
            <a:r>
              <a:rPr lang="en-US" sz="3200" dirty="0"/>
              <a:t>only to Vergil’s reuse of the </a:t>
            </a:r>
            <a:r>
              <a:rPr lang="en-US" sz="3200" i="1" dirty="0"/>
              <a:t>Georgics</a:t>
            </a:r>
            <a:r>
              <a:rPr lang="en-US" sz="3200" dirty="0"/>
              <a:t> in the </a:t>
            </a:r>
            <a:r>
              <a:rPr lang="en-US" sz="3200" i="1" dirty="0"/>
              <a:t>Aeneid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0096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620000" cy="1143000"/>
          </a:xfrm>
        </p:spPr>
        <p:txBody>
          <a:bodyPr/>
          <a:lstStyle/>
          <a:p>
            <a:r>
              <a:rPr lang="en-US" dirty="0" smtClean="0"/>
              <a:t>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2766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Tesserae </a:t>
            </a:r>
            <a:r>
              <a:rPr lang="en-US" sz="3200" dirty="0" smtClean="0"/>
              <a:t>team, Wei Lin, Kyle </a:t>
            </a:r>
            <a:r>
              <a:rPr lang="en-US" sz="3200" dirty="0" err="1" smtClean="0"/>
              <a:t>Gervais</a:t>
            </a:r>
            <a:endParaRPr lang="en-US" sz="3200" dirty="0" smtClean="0"/>
          </a:p>
          <a:p>
            <a:r>
              <a:rPr lang="en-US" sz="3200" dirty="0"/>
              <a:t>University at Buffalo </a:t>
            </a:r>
            <a:r>
              <a:rPr lang="en-US" sz="3200" dirty="0" smtClean="0"/>
              <a:t>Departments of Classics and Linguistics</a:t>
            </a:r>
            <a:endParaRPr lang="en-US" sz="3200" dirty="0"/>
          </a:p>
          <a:p>
            <a:r>
              <a:rPr lang="en-US" sz="3200" dirty="0" smtClean="0"/>
              <a:t>NEH Office of Digital Humanities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4224813" cy="951992"/>
          </a:xfrm>
          <a:prstGeom prst="rect">
            <a:avLst/>
          </a:prstGeom>
        </p:spPr>
      </p:pic>
      <p:pic>
        <p:nvPicPr>
          <p:cNvPr id="5" name="Picture 2" descr="NE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181600"/>
            <a:ext cx="403150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7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Tesserae</a:t>
            </a:r>
            <a:r>
              <a:rPr lang="en-US" dirty="0" smtClean="0"/>
              <a:t> Features</a:t>
            </a:r>
            <a:br>
              <a:rPr lang="en-US" dirty="0" smtClean="0"/>
            </a:br>
            <a:r>
              <a:rPr lang="en-US" sz="3600" dirty="0" smtClean="0"/>
              <a:t>tesserae.caset.buffalo.edu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Match </a:t>
            </a:r>
            <a:r>
              <a:rPr lang="en-US" sz="3200" dirty="0" smtClean="0"/>
              <a:t>two </a:t>
            </a:r>
            <a:r>
              <a:rPr lang="en-US" sz="3200" dirty="0" smtClean="0"/>
              <a:t>lexemes </a:t>
            </a:r>
            <a:r>
              <a:rPr lang="en-US" sz="3200" dirty="0" smtClean="0"/>
              <a:t>occurring together in </a:t>
            </a:r>
            <a:r>
              <a:rPr lang="en-US" sz="3200" dirty="0" smtClean="0"/>
              <a:t>two different texts</a:t>
            </a:r>
          </a:p>
          <a:p>
            <a:endParaRPr lang="en-US" sz="3200" dirty="0" smtClean="0"/>
          </a:p>
          <a:p>
            <a:r>
              <a:rPr lang="en-US" sz="3200" dirty="0" smtClean="0"/>
              <a:t>Score results by </a:t>
            </a:r>
            <a:r>
              <a:rPr lang="en-US" sz="3200" b="1" dirty="0" smtClean="0"/>
              <a:t>word frequency </a:t>
            </a:r>
            <a:r>
              <a:rPr lang="en-US" sz="3200" dirty="0" smtClean="0"/>
              <a:t>and </a:t>
            </a:r>
            <a:r>
              <a:rPr lang="en-US" sz="3200" b="1" dirty="0" smtClean="0"/>
              <a:t>phrase </a:t>
            </a:r>
            <a:r>
              <a:rPr lang="en-US" sz="3200" b="1" dirty="0" smtClean="0"/>
              <a:t>density. </a:t>
            </a:r>
            <a:r>
              <a:rPr lang="en-US" sz="3200" dirty="0"/>
              <a:t>H</a:t>
            </a:r>
            <a:r>
              <a:rPr lang="en-US" sz="3200" dirty="0" smtClean="0"/>
              <a:t>ow common are the words? How close together are they?</a:t>
            </a:r>
            <a:endParaRPr lang="en-US" sz="3000" dirty="0" smtClean="0"/>
          </a:p>
          <a:p>
            <a:endParaRPr lang="en-US" sz="3200" dirty="0" smtClean="0"/>
          </a:p>
          <a:p>
            <a:r>
              <a:rPr lang="en-US" sz="3200" dirty="0" smtClean="0"/>
              <a:t>Languages: Latin, Greek, English</a:t>
            </a:r>
          </a:p>
        </p:txBody>
      </p:sp>
    </p:spTree>
    <p:extLst>
      <p:ext uri="{BB962C8B-B14F-4D97-AF65-F5344CB8AC3E}">
        <p14:creationId xmlns:p14="http://schemas.microsoft.com/office/powerpoint/2010/main" val="143413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features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1371600"/>
            <a:ext cx="3914775" cy="4876800"/>
          </a:xfrm>
        </p:spPr>
      </p:pic>
    </p:spTree>
    <p:extLst>
      <p:ext uri="{BB962C8B-B14F-4D97-AF65-F5344CB8AC3E}">
        <p14:creationId xmlns:p14="http://schemas.microsoft.com/office/powerpoint/2010/main" val="21732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" y="0"/>
            <a:ext cx="849093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Initial results from search of </a:t>
            </a:r>
            <a:r>
              <a:rPr lang="en-US" sz="3600" dirty="0" err="1" smtClean="0"/>
              <a:t>Silius</a:t>
            </a:r>
            <a:r>
              <a:rPr lang="en-US" sz="3600" dirty="0" smtClean="0"/>
              <a:t> </a:t>
            </a:r>
            <a:r>
              <a:rPr lang="en-US" sz="3600" i="1" dirty="0" err="1" smtClean="0"/>
              <a:t>Punica</a:t>
            </a:r>
            <a:r>
              <a:rPr lang="en-US" sz="3600" dirty="0" smtClean="0"/>
              <a:t> 2 (target) and Virgil </a:t>
            </a:r>
            <a:r>
              <a:rPr lang="en-US" sz="3600" i="1" dirty="0" smtClean="0"/>
              <a:t>Aeneid </a:t>
            </a:r>
            <a:r>
              <a:rPr lang="en-US" sz="3600" dirty="0" smtClean="0"/>
              <a:t>(source)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28800"/>
            <a:ext cx="8490934" cy="4332287"/>
          </a:xfrm>
        </p:spPr>
      </p:pic>
    </p:spTree>
    <p:extLst>
      <p:ext uri="{BB962C8B-B14F-4D97-AF65-F5344CB8AC3E}">
        <p14:creationId xmlns:p14="http://schemas.microsoft.com/office/powerpoint/2010/main" val="19062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0"/>
                <a:ext cx="8458200" cy="6629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i="1" dirty="0" smtClean="0"/>
                  <a:t>Tesserae </a:t>
                </a:r>
                <a:r>
                  <a:rPr lang="en-US" sz="3600" dirty="0" smtClean="0"/>
                  <a:t>scoring formula</a:t>
                </a:r>
              </a:p>
              <a:p>
                <a:endParaRPr lang="en-US" sz="3600" dirty="0" smtClean="0"/>
              </a:p>
              <a:p>
                <a:pPr algn="ctr"/>
                <a:r>
                  <a:rPr lang="en-US" sz="4400" dirty="0" smtClean="0"/>
                  <a:t>Score </a:t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44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sz="4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4400" i="1">
                                                <a:latin typeface="Cambria Math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den>
                                    </m:f>
                                  </m:e>
                                </m:nary>
                                <m:r>
                                  <a:rPr lang="en-US" sz="4400" i="1">
                                    <a:latin typeface="Cambria Math"/>
                                  </a:rPr>
                                  <m:t>+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f>
                                      <m:fPr>
                                        <m:ctrlPr>
                                          <a:rPr lang="en-US" sz="4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𝑓</m:t>
                                        </m:r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en-US" sz="4400" i="1">
                                            <a:latin typeface="Cambria Math"/>
                                          </a:rPr>
                                          <m:t>)</m:t>
                                        </m:r>
                                      </m:den>
                                    </m:f>
                                  </m:e>
                                </m:nary>
                              </m:num>
                              <m:den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4400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US" sz="4400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sz="4400" i="1">
                                        <a:latin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4400" dirty="0"/>
              </a:p>
              <a:p>
                <a:endParaRPr lang="en-US" sz="3600" i="1" dirty="0" smtClean="0"/>
              </a:p>
              <a:p>
                <a:r>
                  <a:rPr lang="en-US" sz="3600" i="1" dirty="0" smtClean="0"/>
                  <a:t>	f(t</a:t>
                </a:r>
                <a:r>
                  <a:rPr lang="en-US" sz="3600" i="1" dirty="0"/>
                  <a:t>) </a:t>
                </a:r>
                <a:r>
                  <a:rPr lang="en-US" sz="3600" dirty="0"/>
                  <a:t>is the frequency of each matching term in the target phrase;</a:t>
                </a:r>
              </a:p>
              <a:p>
                <a:r>
                  <a:rPr lang="en-US" sz="3600" i="1" dirty="0" smtClean="0"/>
                  <a:t>	f(s</a:t>
                </a:r>
                <a:r>
                  <a:rPr lang="en-US" sz="3600" i="1" dirty="0"/>
                  <a:t>)</a:t>
                </a:r>
                <a:r>
                  <a:rPr lang="en-US" sz="3600" dirty="0"/>
                  <a:t> is the frequency of each matching term in the source phrase;</a:t>
                </a:r>
              </a:p>
              <a:p>
                <a:r>
                  <a:rPr lang="en-US" sz="3600" i="1" dirty="0" smtClean="0"/>
                  <a:t>	</a:t>
                </a:r>
                <a:r>
                  <a:rPr lang="en-US" sz="3600" i="1" dirty="0" err="1" smtClean="0"/>
                  <a:t>d</a:t>
                </a:r>
                <a:r>
                  <a:rPr lang="en-US" sz="3600" i="1" baseline="-25000" dirty="0" err="1" smtClean="0"/>
                  <a:t>t</a:t>
                </a:r>
                <a:r>
                  <a:rPr lang="en-US" sz="3600" dirty="0" smtClean="0"/>
                  <a:t> </a:t>
                </a:r>
                <a:r>
                  <a:rPr lang="en-US" sz="3600" dirty="0"/>
                  <a:t>is the distance in the target;</a:t>
                </a:r>
              </a:p>
              <a:p>
                <a:r>
                  <a:rPr lang="en-US" sz="3600" i="1" dirty="0" smtClean="0"/>
                  <a:t>	d</a:t>
                </a:r>
                <a:r>
                  <a:rPr lang="en-US" sz="3600" i="1" baseline="-25000" dirty="0" smtClean="0"/>
                  <a:t>s</a:t>
                </a:r>
                <a:r>
                  <a:rPr lang="en-US" sz="3600" b="1" dirty="0" smtClean="0"/>
                  <a:t> </a:t>
                </a:r>
                <a:r>
                  <a:rPr lang="en-US" sz="3600" dirty="0"/>
                  <a:t>is the distance in the source.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458200" cy="6629400"/>
              </a:xfrm>
              <a:prstGeom prst="rect">
                <a:avLst/>
              </a:prstGeom>
              <a:blipFill rotWithShape="0">
                <a:blip r:embed="rId2"/>
                <a:stretch>
                  <a:fillRect l="-2161" t="-137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88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Macrophilological</a:t>
            </a:r>
            <a:r>
              <a:rPr lang="en-US" sz="4000" dirty="0" smtClean="0"/>
              <a:t> applications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How “</a:t>
            </a:r>
            <a:r>
              <a:rPr lang="en-US" sz="3200" dirty="0" err="1" smtClean="0"/>
              <a:t>Lucretian</a:t>
            </a:r>
            <a:r>
              <a:rPr lang="en-US" sz="3200" dirty="0" smtClean="0"/>
              <a:t>” </a:t>
            </a:r>
            <a:r>
              <a:rPr lang="en-US" sz="3200" dirty="0"/>
              <a:t>is </a:t>
            </a:r>
            <a:r>
              <a:rPr lang="en-US" sz="3200" dirty="0" smtClean="0"/>
              <a:t>Lucan’s </a:t>
            </a:r>
            <a:r>
              <a:rPr lang="en-US" sz="3200" i="1" dirty="0" smtClean="0"/>
              <a:t>Bellum </a:t>
            </a:r>
            <a:r>
              <a:rPr lang="en-US" sz="3200" i="1" dirty="0" err="1" smtClean="0"/>
              <a:t>Civile</a:t>
            </a:r>
            <a:r>
              <a:rPr lang="en-US" sz="3200" i="1" dirty="0" smtClean="0"/>
              <a:t> </a:t>
            </a:r>
            <a:r>
              <a:rPr lang="en-US" sz="3200" dirty="0" smtClean="0"/>
              <a:t>compared </a:t>
            </a:r>
            <a:r>
              <a:rPr lang="en-US" sz="3200" dirty="0"/>
              <a:t>to </a:t>
            </a:r>
            <a:r>
              <a:rPr lang="en-US" sz="3200" dirty="0" err="1" smtClean="0"/>
              <a:t>Manilius</a:t>
            </a:r>
            <a:r>
              <a:rPr lang="en-US" sz="3200" dirty="0" smtClean="0"/>
              <a:t>’ </a:t>
            </a:r>
            <a:r>
              <a:rPr lang="en-US" sz="3200" i="1" dirty="0" err="1" smtClean="0"/>
              <a:t>Astronomica</a:t>
            </a:r>
            <a:r>
              <a:rPr lang="en-US" sz="3200" dirty="0" smtClean="0"/>
              <a:t>?</a:t>
            </a:r>
            <a:r>
              <a:rPr lang="en-US" sz="3200" i="1" dirty="0" smtClean="0"/>
              <a:t> 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How “</a:t>
            </a:r>
            <a:r>
              <a:rPr lang="en-US" sz="3200" dirty="0" err="1" smtClean="0"/>
              <a:t>Ovidian</a:t>
            </a:r>
            <a:r>
              <a:rPr lang="en-US" sz="3200" dirty="0" smtClean="0"/>
              <a:t>” is </a:t>
            </a:r>
            <a:r>
              <a:rPr lang="en-US" sz="3200" dirty="0" err="1" smtClean="0"/>
              <a:t>Valerius</a:t>
            </a:r>
            <a:r>
              <a:rPr lang="en-US" sz="3200" dirty="0" smtClean="0"/>
              <a:t>’ </a:t>
            </a:r>
            <a:r>
              <a:rPr lang="en-US" sz="3200" i="1" dirty="0" err="1" smtClean="0"/>
              <a:t>Argonautica</a:t>
            </a:r>
            <a:r>
              <a:rPr lang="en-US" sz="3200" i="1" dirty="0"/>
              <a:t> </a:t>
            </a:r>
            <a:r>
              <a:rPr lang="en-US" sz="3200" dirty="0" smtClean="0"/>
              <a:t>compared to Statius’ </a:t>
            </a:r>
            <a:r>
              <a:rPr lang="en-US" sz="3200" i="1" dirty="0" err="1"/>
              <a:t>Thebaid</a:t>
            </a:r>
            <a:r>
              <a:rPr lang="en-US" sz="3200" dirty="0"/>
              <a:t>?</a:t>
            </a:r>
          </a:p>
          <a:p>
            <a:pPr marL="114300" indent="0">
              <a:buNone/>
            </a:pPr>
            <a:endParaRPr lang="en-US" sz="3200" dirty="0" smtClean="0"/>
          </a:p>
          <a:p>
            <a:r>
              <a:rPr lang="en-US" sz="3200" dirty="0" smtClean="0"/>
              <a:t>Step toward </a:t>
            </a:r>
            <a:r>
              <a:rPr lang="en-US" sz="3200" b="1" dirty="0" smtClean="0"/>
              <a:t>objective</a:t>
            </a:r>
            <a:r>
              <a:rPr lang="en-US" sz="3200" dirty="0" smtClean="0"/>
              <a:t> quantification of text reuse within a genre and across genres.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908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sz="4000" dirty="0" smtClean="0"/>
              <a:t>This study: 7 </a:t>
            </a:r>
            <a:r>
              <a:rPr lang="en-US" sz="4000" dirty="0"/>
              <a:t>centuries of Latin </a:t>
            </a:r>
            <a:r>
              <a:rPr lang="en-US" sz="4000" dirty="0" smtClean="0"/>
              <a:t>hexameter poetry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287"/>
              </p:ext>
            </p:extLst>
          </p:nvPr>
        </p:nvGraphicFramePr>
        <p:xfrm>
          <a:off x="2" y="1219200"/>
          <a:ext cx="8381999" cy="54101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0242"/>
                <a:gridCol w="2358215"/>
                <a:gridCol w="1533542"/>
              </a:tblGrid>
              <a:tr h="394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Text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Date (approximate)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Length (words)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Lucretius, De Rerum Natura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before 55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49099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Vergil, Eclogues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42–39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5629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Horace, Satires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40–30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14282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Vergil, Georgics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36–29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14177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Horace, Epistles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23–20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9914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Vergil, Aeneid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19–29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63726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Horace, Ars Poetica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14 </a:t>
                      </a:r>
                      <a:r>
                        <a:rPr lang="en-NZ" sz="1100" cap="small">
                          <a:effectLst/>
                        </a:rPr>
                        <a:t>bce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3092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Ovid, Metamorphoses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2–8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78026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Manilius, Astronomicon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after 9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27565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Persius, Satires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before 62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4521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Lucan, Bellum Civile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64–65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51015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Ilias Latina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60–70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6630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Valerius Flaccus, Argonautica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before early 90s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37411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Statius, Thebaid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92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62701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Statius, Achilleid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95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7223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Silius Italicus, Punica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before 96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76457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Juvenal, Satires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after 96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25098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Juvencus, Historia Evangelica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330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20590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Ausonius, Mosella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370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2949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Claudian, De Raptu Proserpinae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395–397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6993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91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 err="1">
                          <a:effectLst/>
                        </a:rPr>
                        <a:t>Claudian</a:t>
                      </a:r>
                      <a:r>
                        <a:rPr lang="en-NZ" sz="1100" dirty="0">
                          <a:effectLst/>
                        </a:rPr>
                        <a:t>, De Quarto </a:t>
                      </a:r>
                      <a:r>
                        <a:rPr lang="en-NZ" sz="1100" dirty="0" err="1">
                          <a:effectLst/>
                        </a:rPr>
                        <a:t>Consulatu</a:t>
                      </a:r>
                      <a:r>
                        <a:rPr lang="en-NZ" sz="1100" dirty="0">
                          <a:effectLst/>
                        </a:rPr>
                        <a:t> </a:t>
                      </a:r>
                      <a:r>
                        <a:rPr lang="en-NZ" sz="1100" dirty="0" err="1">
                          <a:effectLst/>
                        </a:rPr>
                        <a:t>Honorii</a:t>
                      </a:r>
                      <a:r>
                        <a:rPr lang="en-NZ" sz="1100" dirty="0">
                          <a:effectLst/>
                        </a:rPr>
                        <a:t> </a:t>
                      </a:r>
                      <a:r>
                        <a:rPr lang="en-NZ" sz="1100" dirty="0" err="1">
                          <a:effectLst/>
                        </a:rPr>
                        <a:t>Augusti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397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3985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 err="1">
                          <a:effectLst/>
                        </a:rPr>
                        <a:t>Claudian</a:t>
                      </a:r>
                      <a:r>
                        <a:rPr lang="en-NZ" sz="1100" dirty="0">
                          <a:effectLst/>
                        </a:rPr>
                        <a:t>, De Bello </a:t>
                      </a:r>
                      <a:r>
                        <a:rPr lang="en-NZ" sz="1100" dirty="0" err="1">
                          <a:effectLst/>
                        </a:rPr>
                        <a:t>Gildonico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398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3184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 err="1">
                          <a:effectLst/>
                        </a:rPr>
                        <a:t>Claudian</a:t>
                      </a:r>
                      <a:r>
                        <a:rPr lang="en-NZ" sz="1100" dirty="0">
                          <a:effectLst/>
                        </a:rPr>
                        <a:t>, De </a:t>
                      </a:r>
                      <a:r>
                        <a:rPr lang="en-NZ" sz="1100" dirty="0" err="1">
                          <a:effectLst/>
                        </a:rPr>
                        <a:t>Consolatu</a:t>
                      </a:r>
                      <a:r>
                        <a:rPr lang="en-NZ" sz="1100" dirty="0">
                          <a:effectLst/>
                        </a:rPr>
                        <a:t> </a:t>
                      </a:r>
                      <a:r>
                        <a:rPr lang="en-NZ" sz="1100" dirty="0" err="1">
                          <a:effectLst/>
                        </a:rPr>
                        <a:t>Stilichonis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399–400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7580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  <a:tr h="205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Corippus, Johannis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>
                          <a:effectLst/>
                        </a:rPr>
                        <a:t>6</a:t>
                      </a:r>
                      <a:r>
                        <a:rPr lang="en-NZ" sz="1100" baseline="30000">
                          <a:effectLst/>
                        </a:rPr>
                        <a:t>th</a:t>
                      </a:r>
                      <a:r>
                        <a:rPr lang="en-NZ" sz="1100">
                          <a:effectLst/>
                        </a:rPr>
                        <a:t> c. </a:t>
                      </a:r>
                      <a:r>
                        <a:rPr lang="en-NZ" sz="1100" cap="small">
                          <a:effectLst/>
                        </a:rPr>
                        <a:t>ce</a:t>
                      </a:r>
                      <a:endParaRPr lang="en-NZ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100" dirty="0">
                          <a:effectLst/>
                        </a:rPr>
                        <a:t>32003</a:t>
                      </a:r>
                      <a:endParaRPr lang="en-NZ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390" marR="643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Large-scale comparison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000" dirty="0" smtClean="0"/>
              <a:t>Results </a:t>
            </a:r>
            <a:r>
              <a:rPr lang="en-US" sz="4000" dirty="0"/>
              <a:t>for source = Virgil </a:t>
            </a:r>
            <a:r>
              <a:rPr lang="en-US" sz="4000" i="1" dirty="0"/>
              <a:t>Aeneid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and target = Ovid </a:t>
            </a:r>
            <a:r>
              <a:rPr lang="en-US" sz="4000" i="1" dirty="0" smtClean="0"/>
              <a:t>Metamorphoses</a:t>
            </a:r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sz="4000" dirty="0" smtClean="0"/>
              <a:t>Score </a:t>
            </a:r>
            <a:r>
              <a:rPr lang="en-US" sz="4000" dirty="0"/>
              <a:t>10 hits: 60 results</a:t>
            </a:r>
          </a:p>
          <a:p>
            <a:pPr marL="114300" indent="0">
              <a:buNone/>
            </a:pPr>
            <a:r>
              <a:rPr lang="en-US" sz="4000" dirty="0"/>
              <a:t>Score 9 hits: 599 results</a:t>
            </a:r>
          </a:p>
          <a:p>
            <a:pPr marL="114300" indent="0">
              <a:buNone/>
            </a:pPr>
            <a:r>
              <a:rPr lang="en-US" sz="4000" dirty="0"/>
              <a:t>Score 8 hits: 2976 results</a:t>
            </a:r>
          </a:p>
          <a:p>
            <a:pPr marL="114300" indent="0">
              <a:buNone/>
            </a:pPr>
            <a:r>
              <a:rPr lang="en-US" sz="4000" dirty="0"/>
              <a:t>Score 7 hits: 11205 results</a:t>
            </a:r>
          </a:p>
          <a:p>
            <a:pPr marL="11430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2923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5150</TotalTime>
  <Words>1026</Words>
  <Application>Microsoft Office PowerPoint</Application>
  <PresentationFormat>On-screen Show (4:3)</PresentationFormat>
  <Paragraphs>272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</vt:lpstr>
      <vt:lpstr>Cambria Math</vt:lpstr>
      <vt:lpstr>Times New Roman</vt:lpstr>
      <vt:lpstr>Adjacency</vt:lpstr>
      <vt:lpstr>Comparative rates of text reuse in classical Latin hexameter poetry  Neil W. Bernstein</vt:lpstr>
      <vt:lpstr>What is text reuse? Example of summa dies, “the final day”</vt:lpstr>
      <vt:lpstr>Tesserae Features tesserae.caset.buffalo.edu</vt:lpstr>
      <vt:lpstr>Interface features</vt:lpstr>
      <vt:lpstr>Initial results from search of Silius Punica 2 (target) and Virgil Aeneid (source)</vt:lpstr>
      <vt:lpstr>PowerPoint Presentation</vt:lpstr>
      <vt:lpstr>Macrophilological applications</vt:lpstr>
      <vt:lpstr>This study: 7 centuries of Latin hexameter poetry</vt:lpstr>
      <vt:lpstr>Large-scale comparison</vt:lpstr>
      <vt:lpstr>Normalization and scaling of results</vt:lpstr>
      <vt:lpstr>Conversion of scores to residual counts  Wei Lin, Dept of Mathematics, Ohio University</vt:lpstr>
      <vt:lpstr>Sample pairs with high positive residual counts</vt:lpstr>
      <vt:lpstr>Sample pairs with residual counts close to 0</vt:lpstr>
      <vt:lpstr>Sample pairs with high negative residual counts</vt:lpstr>
      <vt:lpstr>Centrality</vt:lpstr>
      <vt:lpstr>Sample centrality measures</vt:lpstr>
      <vt:lpstr>Provisional conclusions</vt:lpstr>
      <vt:lpstr>Author signal</vt:lpstr>
      <vt:lpstr>Genre signal</vt:lpstr>
      <vt:lpstr>Lucretius’ afterlife</vt:lpstr>
      <vt:lpstr>Flavian epic</vt:lpstr>
      <vt:lpstr>Ausonius’ Mosella</vt:lpstr>
      <vt:lpstr>Thanks to:</vt:lpstr>
    </vt:vector>
  </TitlesOfParts>
  <Company>SUNY Campus Agreement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Large- and Small-Scale Intertextuality in Claudian’s Mythological and Historical Hexameters</dc:title>
  <dc:creator>Neil</dc:creator>
  <cp:lastModifiedBy>Neil Bernstein</cp:lastModifiedBy>
  <cp:revision>172</cp:revision>
  <dcterms:created xsi:type="dcterms:W3CDTF">2012-10-22T16:34:59Z</dcterms:created>
  <dcterms:modified xsi:type="dcterms:W3CDTF">2015-03-04T17:57:13Z</dcterms:modified>
</cp:coreProperties>
</file>