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0" r:id="rId11"/>
    <p:sldId id="282" r:id="rId12"/>
    <p:sldId id="283" r:id="rId13"/>
    <p:sldId id="284" r:id="rId14"/>
    <p:sldId id="271" r:id="rId15"/>
    <p:sldId id="272" r:id="rId16"/>
    <p:sldId id="276" r:id="rId17"/>
    <p:sldId id="275" r:id="rId18"/>
    <p:sldId id="274" r:id="rId19"/>
    <p:sldId id="285" r:id="rId20"/>
    <p:sldId id="273" r:id="rId21"/>
    <p:sldId id="277" r:id="rId22"/>
    <p:sldId id="278" r:id="rId23"/>
    <p:sldId id="279" r:id="rId24"/>
    <p:sldId id="280" r:id="rId25"/>
    <p:sldId id="281" r:id="rId26"/>
    <p:sldId id="287" r:id="rId27"/>
    <p:sldId id="286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C4626-63E2-41CF-8A09-03342764ED94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83A66-0222-4A86-9266-B9C0AD5A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2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43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2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0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5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9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0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6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3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0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E654D5-C161-424F-8B1B-8C0BFFDBC9AA}" type="datetimeFigureOut">
              <a:rPr lang="en-US" smtClean="0"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92FCD7-5F59-4261-A7F9-8AF9637E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026" name="Picture 2" descr="http://31.media.tumblr.com/tumblr_lsfreoq3BC1qkh06wo1_500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8" r="325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706880"/>
            <a:ext cx="6241816" cy="3377352"/>
          </a:xfrm>
        </p:spPr>
        <p:txBody>
          <a:bodyPr>
            <a:normAutofit/>
          </a:bodyPr>
          <a:lstStyle/>
          <a:p>
            <a:r>
              <a:rPr lang="en-US" sz="2800" dirty="0"/>
              <a:t>Follow the Latin Brick Road</a:t>
            </a:r>
            <a:br>
              <a:rPr lang="en-US" sz="2800" dirty="0"/>
            </a:br>
            <a:r>
              <a:rPr lang="en-US" sz="2800" dirty="0"/>
              <a:t>Minimalizing and Redefining Memorization in Latin Learning</a:t>
            </a:r>
            <a:br>
              <a:rPr lang="en-US" sz="2800" dirty="0"/>
            </a:b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Kenneth </a:t>
            </a:r>
            <a:r>
              <a:rPr lang="en-US" sz="2800" dirty="0"/>
              <a:t>Kitchell CAMWS 2015</a:t>
            </a:r>
          </a:p>
        </p:txBody>
      </p:sp>
    </p:spTree>
    <p:extLst>
      <p:ext uri="{BB962C8B-B14F-4D97-AF65-F5344CB8AC3E}">
        <p14:creationId xmlns:p14="http://schemas.microsoft.com/office/powerpoint/2010/main" val="6316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Neuter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>
              <a:gd name="adj" fmla="val 515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nominative and accusative of a neuter are always identical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All neuter plurals end in “a” (except…….)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Weird Declension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Minimalist/Laser Latin Reduces Memorization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23" y="1388534"/>
            <a:ext cx="4794068" cy="137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“Today, class, we learn demonstrative pronouns”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8616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Hic, </a:t>
            </a:r>
            <a:r>
              <a:rPr lang="en-US" sz="2800" b="1" dirty="0" err="1" smtClean="0"/>
              <a:t>ille</a:t>
            </a:r>
            <a:r>
              <a:rPr lang="en-US" sz="2800" b="1" dirty="0" smtClean="0"/>
              <a:t>, is, ipse, </a:t>
            </a:r>
            <a:r>
              <a:rPr lang="mi-NZ" sz="2800" b="1" dirty="0" smtClean="0"/>
              <a:t>ī</a:t>
            </a:r>
            <a:r>
              <a:rPr lang="en-US" sz="2800" b="1" dirty="0" err="1" smtClean="0"/>
              <a:t>dem</a:t>
            </a:r>
            <a:r>
              <a:rPr lang="en-US" sz="2800" b="1" dirty="0" smtClean="0"/>
              <a:t>,</a:t>
            </a:r>
            <a:endParaRPr lang="en-US" sz="2800" b="1" dirty="0"/>
          </a:p>
        </p:txBody>
      </p:sp>
      <p:pic>
        <p:nvPicPr>
          <p:cNvPr id="1028" name="Picture 4" descr="stress%20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77554"/>
            <a:ext cx="5470525" cy="41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1267853" y="4163662"/>
            <a:ext cx="3718455" cy="861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i-NZ" sz="2800" b="1" dirty="0" smtClean="0"/>
              <a:t>150 forms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90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1336" y="1752606"/>
            <a:ext cx="10280469" cy="1822514"/>
          </a:xfrm>
        </p:spPr>
        <p:txBody>
          <a:bodyPr anchor="t">
            <a:normAutofit fontScale="90000"/>
          </a:bodyPr>
          <a:lstStyle/>
          <a:p>
            <a:r>
              <a:rPr lang="mi-NZ" dirty="0" smtClean="0"/>
              <a:t>Teacher’s Challenge</a:t>
            </a:r>
            <a:br>
              <a:rPr lang="mi-NZ" dirty="0" smtClean="0"/>
            </a:br>
            <a:r>
              <a:rPr lang="mi-NZ" dirty="0" smtClean="0"/>
              <a:t>1.  How do I minimize brute mem?</a:t>
            </a:r>
            <a:br>
              <a:rPr lang="mi-NZ" dirty="0" smtClean="0"/>
            </a:br>
            <a:r>
              <a:rPr lang="mi-NZ" dirty="0" smtClean="0"/>
              <a:t>2.  How do I make this student centered learning?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56" y="800191"/>
            <a:ext cx="3239278" cy="717325"/>
          </a:xfrm>
        </p:spPr>
        <p:txBody>
          <a:bodyPr/>
          <a:lstStyle/>
          <a:p>
            <a:r>
              <a:rPr lang="en-US" dirty="0" smtClean="0"/>
              <a:t>Discovery Learning</a:t>
            </a:r>
            <a:endParaRPr lang="en-US" dirty="0"/>
          </a:p>
        </p:txBody>
      </p:sp>
      <p:pic>
        <p:nvPicPr>
          <p:cNvPr id="4098" name="Picture 2" descr="http://0.tqn.com/d/np/learning-latin/9781580628815_0177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434" y="1543642"/>
            <a:ext cx="6836967" cy="42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567" y="5532606"/>
            <a:ext cx="3718455" cy="918365"/>
          </a:xfrm>
        </p:spPr>
        <p:txBody>
          <a:bodyPr/>
          <a:lstStyle/>
          <a:p>
            <a:r>
              <a:rPr lang="en-US" dirty="0"/>
              <a:t>http://www.netplaces.com/learning-latin/pronouns/demonstrative-adjectives.htm</a:t>
            </a:r>
          </a:p>
        </p:txBody>
      </p:sp>
    </p:spTree>
    <p:extLst>
      <p:ext uri="{BB962C8B-B14F-4D97-AF65-F5344CB8AC3E}">
        <p14:creationId xmlns:p14="http://schemas.microsoft.com/office/powerpoint/2010/main" val="3676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6470" y="1021043"/>
            <a:ext cx="2984768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Recognition Learning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Student- Centered</a:t>
            </a:r>
            <a:endParaRPr lang="en-US" dirty="0"/>
          </a:p>
        </p:txBody>
      </p:sp>
      <p:pic>
        <p:nvPicPr>
          <p:cNvPr id="5122" name="Picture 2" descr="http://0.tqn.com/d/np/learning-latin/9781580628815_0175_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38" y="1303438"/>
            <a:ext cx="7982644" cy="49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Latin 3</a:t>
            </a:r>
            <a:r>
              <a:rPr lang="en-US" baseline="30000" dirty="0" smtClean="0"/>
              <a:t>rd</a:t>
            </a:r>
            <a:r>
              <a:rPr lang="en-US" dirty="0" smtClean="0"/>
              <a:t> Declension Adjectives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 is the minimal amount they have to memorize and …</a:t>
            </a:r>
          </a:p>
          <a:p>
            <a:endParaRPr lang="en-US" sz="3600" dirty="0"/>
          </a:p>
          <a:p>
            <a:r>
              <a:rPr lang="en-US" sz="3600" dirty="0" smtClean="0"/>
              <a:t>Can they discover it for themselves?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66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Declension </a:t>
            </a:r>
            <a:r>
              <a:rPr lang="en-US" dirty="0" smtClean="0"/>
              <a:t>Adjective Bricks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Declension Adjectives are I-stems</a:t>
            </a:r>
          </a:p>
          <a:p>
            <a:r>
              <a:rPr lang="en-US" sz="3600" dirty="0" smtClean="0"/>
              <a:t>There is one thing to learn only….can you find it?</a:t>
            </a:r>
          </a:p>
          <a:p>
            <a:r>
              <a:rPr lang="en-US" sz="3600" dirty="0" smtClean="0"/>
              <a:t>Remember the Neuter Rule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98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2-1-2and3rddeclensionadjectives-090925131310-phpapp02/95/2-1-2-and-3rd-declension-adjectives-6-728.jpg?cb=1253902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82" y="657276"/>
            <a:ext cx="7373566" cy="55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189" y="5160320"/>
            <a:ext cx="5690649" cy="1371600"/>
          </a:xfrm>
        </p:spPr>
        <p:txBody>
          <a:bodyPr anchor="t">
            <a:normAutofit/>
          </a:bodyPr>
          <a:lstStyle/>
          <a:p>
            <a:r>
              <a:rPr lang="mi-NZ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It can really be reduced to this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www.clker.com/cliparts/W/J/6/o/M/w/reduce-reuse-recycle-m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81" y="1023315"/>
            <a:ext cx="4966637" cy="32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45" y="597014"/>
            <a:ext cx="2924244" cy="35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2" y="1144194"/>
            <a:ext cx="4110038" cy="5173813"/>
          </a:xfrm>
        </p:spPr>
      </p:pic>
      <p:pic>
        <p:nvPicPr>
          <p:cNvPr id="23" name="Content Placeholder 2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20" y="1264920"/>
            <a:ext cx="4539049" cy="4932363"/>
          </a:xfrm>
        </p:spPr>
      </p:pic>
    </p:spTree>
    <p:extLst>
      <p:ext uri="{BB962C8B-B14F-4D97-AF65-F5344CB8AC3E}">
        <p14:creationId xmlns:p14="http://schemas.microsoft.com/office/powerpoint/2010/main" val="17089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036" y="690302"/>
            <a:ext cx="9601196" cy="1303867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Declension</a:t>
            </a:r>
            <a:br>
              <a:rPr lang="en-US" dirty="0" smtClean="0"/>
            </a:br>
            <a:r>
              <a:rPr lang="en-US" dirty="0" smtClean="0"/>
              <a:t>* = Neuter Form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64557"/>
              </p:ext>
            </p:extLst>
          </p:nvPr>
        </p:nvGraphicFramePr>
        <p:xfrm>
          <a:off x="2345987" y="1994167"/>
          <a:ext cx="7680960" cy="413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92"/>
                <a:gridCol w="1536192"/>
                <a:gridCol w="1536192"/>
                <a:gridCol w="1536192"/>
                <a:gridCol w="1536192"/>
              </a:tblGrid>
              <a:tr h="6890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I-Stem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I-Stem</a:t>
                      </a:r>
                      <a:endParaRPr lang="en-US" dirty="0"/>
                    </a:p>
                  </a:txBody>
                  <a:tcPr/>
                </a:tc>
              </a:tr>
              <a:tr h="6890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Given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Given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ia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anchor="ctr"/>
                </a:tc>
              </a:tr>
              <a:tr h="6890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ium</a:t>
                      </a:r>
                      <a:endParaRPr lang="en-US" dirty="0"/>
                    </a:p>
                  </a:txBody>
                  <a:tcPr anchor="ctr"/>
                </a:tc>
              </a:tr>
              <a:tr h="6890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ibus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890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Given*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ia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anchor="ctr"/>
                </a:tc>
              </a:tr>
              <a:tr h="6890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ibus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9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versus Recitation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If the goal is to read, then recognition is acceptable</a:t>
            </a:r>
          </a:p>
          <a:p>
            <a:r>
              <a:rPr lang="en-US" sz="3200" dirty="0" smtClean="0"/>
              <a:t>Brick --- o/m, s, t, </a:t>
            </a:r>
            <a:r>
              <a:rPr lang="en-US" sz="3200" dirty="0" err="1" smtClean="0"/>
              <a:t>mus</a:t>
            </a:r>
            <a:r>
              <a:rPr lang="en-US" sz="3200" dirty="0" smtClean="0"/>
              <a:t>, tis, </a:t>
            </a:r>
            <a:r>
              <a:rPr lang="en-US" sz="3200" dirty="0" err="1" smtClean="0"/>
              <a:t>nt</a:t>
            </a:r>
            <a:endParaRPr lang="en-US" sz="3200" dirty="0" smtClean="0"/>
          </a:p>
          <a:p>
            <a:r>
              <a:rPr lang="en-US" sz="3200" dirty="0" smtClean="0"/>
              <a:t>Brick---  or, </a:t>
            </a:r>
            <a:r>
              <a:rPr lang="en-US" sz="3200" dirty="0" err="1" smtClean="0"/>
              <a:t>ris</a:t>
            </a:r>
            <a:r>
              <a:rPr lang="en-US" sz="3200" dirty="0" smtClean="0"/>
              <a:t>, tur, </a:t>
            </a:r>
            <a:r>
              <a:rPr lang="en-US" sz="3200" dirty="0" err="1" smtClean="0"/>
              <a:t>mur</a:t>
            </a:r>
            <a:r>
              <a:rPr lang="en-US" sz="3200" dirty="0" smtClean="0"/>
              <a:t>, mini, </a:t>
            </a:r>
            <a:r>
              <a:rPr lang="en-US" sz="3200" dirty="0" err="1" smtClean="0"/>
              <a:t>ntur</a:t>
            </a:r>
            <a:endParaRPr lang="en-US" sz="3200" dirty="0" smtClean="0"/>
          </a:p>
          <a:p>
            <a:r>
              <a:rPr lang="en-US" sz="3200" dirty="0" smtClean="0"/>
              <a:t>Brick – “</a:t>
            </a:r>
            <a:r>
              <a:rPr lang="en-US" sz="3200" dirty="0" err="1" smtClean="0"/>
              <a:t>ba</a:t>
            </a:r>
            <a:r>
              <a:rPr lang="en-US" sz="3200" dirty="0" smtClean="0"/>
              <a:t>” as sign of </a:t>
            </a:r>
            <a:r>
              <a:rPr lang="en-US" sz="3200" dirty="0" smtClean="0"/>
              <a:t>imperfect</a:t>
            </a:r>
          </a:p>
        </p:txBody>
      </p:sp>
    </p:spTree>
    <p:extLst>
      <p:ext uri="{BB962C8B-B14F-4D97-AF65-F5344CB8AC3E}">
        <p14:creationId xmlns:p14="http://schemas.microsoft.com/office/powerpoint/2010/main" val="24423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Stompebamini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Frisbebant</a:t>
            </a: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endParaRPr lang="en-US" sz="3600" dirty="0"/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/>
              <a:t>Paparazzabamur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4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a little 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Brick…. </a:t>
            </a:r>
            <a:r>
              <a:rPr lang="en-US" dirty="0" smtClean="0"/>
              <a:t>Present system of possum = pot + sum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pot </a:t>
            </a:r>
            <a:r>
              <a:rPr lang="en-US" dirty="0"/>
              <a:t>+ s = </a:t>
            </a:r>
            <a:r>
              <a:rPr lang="en-US" dirty="0" err="1"/>
              <a:t>poss</a:t>
            </a:r>
            <a:r>
              <a:rPr lang="en-US" dirty="0"/>
              <a:t>        pot + vowel = pot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Recycling– </a:t>
            </a:r>
            <a:r>
              <a:rPr lang="en-US" dirty="0" err="1" smtClean="0"/>
              <a:t>eram</a:t>
            </a:r>
            <a:r>
              <a:rPr lang="en-US" dirty="0" smtClean="0"/>
              <a:t>, eras, </a:t>
            </a:r>
            <a:r>
              <a:rPr lang="en-US" dirty="0" err="1" smtClean="0"/>
              <a:t>erat</a:t>
            </a:r>
            <a:r>
              <a:rPr lang="en-US" dirty="0" smtClean="0"/>
              <a:t> as parallel of bam, bas, bat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dirty="0" err="1" smtClean="0"/>
              <a:t>ero</a:t>
            </a:r>
            <a:r>
              <a:rPr lang="en-US" dirty="0" smtClean="0"/>
              <a:t>, </a:t>
            </a:r>
            <a:r>
              <a:rPr lang="en-US" dirty="0" err="1" smtClean="0"/>
              <a:t>eris</a:t>
            </a:r>
            <a:r>
              <a:rPr lang="en-US" dirty="0" smtClean="0"/>
              <a:t>, </a:t>
            </a:r>
            <a:r>
              <a:rPr lang="en-US" dirty="0" err="1" smtClean="0"/>
              <a:t>erit</a:t>
            </a:r>
            <a:r>
              <a:rPr lang="en-US" dirty="0" smtClean="0"/>
              <a:t>, as parallel of </a:t>
            </a:r>
            <a:r>
              <a:rPr lang="en-US" dirty="0" err="1" smtClean="0"/>
              <a:t>bo</a:t>
            </a:r>
            <a:r>
              <a:rPr lang="en-US" dirty="0" smtClean="0"/>
              <a:t>, </a:t>
            </a:r>
            <a:r>
              <a:rPr lang="en-US" dirty="0" err="1" smtClean="0"/>
              <a:t>bis</a:t>
            </a:r>
            <a:r>
              <a:rPr lang="en-US" dirty="0" smtClean="0"/>
              <a:t>, bit</a:t>
            </a:r>
          </a:p>
        </p:txBody>
      </p:sp>
    </p:spTree>
    <p:extLst>
      <p:ext uri="{BB962C8B-B14F-4D97-AF65-F5344CB8AC3E}">
        <p14:creationId xmlns:p14="http://schemas.microsoft.com/office/powerpoint/2010/main" val="9100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Minimalist Recipes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2285999"/>
            <a:ext cx="2465399" cy="322669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70" y="2583310"/>
            <a:ext cx="2126716" cy="2632075"/>
          </a:xfrm>
        </p:spPr>
      </p:pic>
    </p:spTree>
    <p:extLst>
      <p:ext uri="{BB962C8B-B14F-4D97-AF65-F5344CB8AC3E}">
        <p14:creationId xmlns:p14="http://schemas.microsoft.com/office/powerpoint/2010/main" val="38795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tense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Present Stem  (2nd pp –re)</a:t>
            </a:r>
          </a:p>
          <a:p>
            <a:r>
              <a:rPr lang="en-US" dirty="0" smtClean="0"/>
              <a:t>Active + </a:t>
            </a:r>
            <a:r>
              <a:rPr lang="en-US" dirty="0" smtClean="0">
                <a:solidFill>
                  <a:srgbClr val="FF0000"/>
                </a:solidFill>
              </a:rPr>
              <a:t>ba</a:t>
            </a:r>
            <a:r>
              <a:rPr lang="en-US" dirty="0" smtClean="0">
                <a:solidFill>
                  <a:srgbClr val="00B0F0"/>
                </a:solidFill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mi-NZ" dirty="0" smtClean="0"/>
              <a:t>Passive + </a:t>
            </a:r>
            <a:r>
              <a:rPr lang="en-US" dirty="0" smtClean="0">
                <a:solidFill>
                  <a:srgbClr val="FF0000"/>
                </a:solidFill>
              </a:rPr>
              <a:t>ba</a:t>
            </a:r>
            <a:r>
              <a:rPr lang="en-US" dirty="0" smtClean="0">
                <a:solidFill>
                  <a:srgbClr val="00B0F0"/>
                </a:solidFill>
              </a:rPr>
              <a:t>r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>
                <a:solidFill>
                  <a:srgbClr val="00B0F0"/>
                </a:solidFill>
              </a:rPr>
              <a:t>ris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err="1" smtClean="0">
                <a:solidFill>
                  <a:srgbClr val="00B0F0"/>
                </a:solidFill>
              </a:rPr>
              <a:t>tur</a:t>
            </a:r>
            <a:r>
              <a:rPr lang="en-US" dirty="0" smtClean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mi-NZ" b="1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&amp; 4th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602614"/>
            <a:ext cx="4500300" cy="3378914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7636" y="2946664"/>
            <a:ext cx="4718304" cy="2632605"/>
          </a:xfrm>
        </p:spPr>
        <p:txBody>
          <a:bodyPr/>
          <a:lstStyle/>
          <a:p>
            <a:r>
              <a:rPr lang="en-US" dirty="0" smtClean="0"/>
              <a:t>Short Present Stem (+ 1sp PP –o</a:t>
            </a:r>
          </a:p>
          <a:p>
            <a:r>
              <a:rPr lang="en-US" dirty="0" smtClean="0"/>
              <a:t>Active +  </a:t>
            </a:r>
            <a:r>
              <a:rPr lang="mi-NZ" dirty="0" smtClean="0"/>
              <a:t>ēbam, ēbas, etc</a:t>
            </a:r>
          </a:p>
          <a:p>
            <a:r>
              <a:rPr lang="mi-NZ" dirty="0" smtClean="0"/>
              <a:t>Passive + bar, baris,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Using the Bricks Correctly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2730708"/>
            <a:ext cx="3689059" cy="3121511"/>
          </a:xfrm>
        </p:spPr>
      </p:pic>
    </p:spTree>
    <p:extLst>
      <p:ext uri="{BB962C8B-B14F-4D97-AF65-F5344CB8AC3E}">
        <p14:creationId xmlns:p14="http://schemas.microsoft.com/office/powerpoint/2010/main" val="17403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 dirty="0" smtClean="0"/>
              <a:t>Brain stem quiz – </a:t>
            </a:r>
            <a:br>
              <a:rPr lang="mi-NZ" dirty="0" smtClean="0"/>
            </a:br>
            <a:r>
              <a:rPr lang="mi-NZ" dirty="0" smtClean="0"/>
              <a:t>“How many things can </a:t>
            </a:r>
            <a:r>
              <a:rPr lang="mi-NZ" i="1" dirty="0" smtClean="0"/>
              <a:t>puellae</a:t>
            </a:r>
            <a:r>
              <a:rPr lang="mi-NZ" dirty="0" smtClean="0"/>
              <a:t> be?”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48518" y="3696237"/>
            <a:ext cx="2601533" cy="1352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sz="3600" dirty="0" smtClean="0"/>
              <a:t>Puellae</a:t>
            </a:r>
            <a:endParaRPr lang="en-US" sz="3600" dirty="0"/>
          </a:p>
        </p:txBody>
      </p:sp>
      <p:sp>
        <p:nvSpPr>
          <p:cNvPr id="16" name="Oval Callout 15"/>
          <p:cNvSpPr/>
          <p:nvPr/>
        </p:nvSpPr>
        <p:spPr>
          <a:xfrm>
            <a:off x="7972557" y="3039414"/>
            <a:ext cx="2601533" cy="978794"/>
          </a:xfrm>
          <a:prstGeom prst="wedgeEllipseCallout">
            <a:avLst>
              <a:gd name="adj1" fmla="val -77269"/>
              <a:gd name="adj2" fmla="val 42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dirty="0" smtClean="0"/>
              <a:t>Nom. Pl.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122599" y="2575775"/>
            <a:ext cx="2511380" cy="927279"/>
          </a:xfrm>
          <a:prstGeom prst="wedgeRoundRectCallout">
            <a:avLst>
              <a:gd name="adj1" fmla="val 54552"/>
              <a:gd name="adj2" fmla="val 76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dirty="0" smtClean="0"/>
              <a:t>Gen. Sing.</a:t>
            </a:r>
            <a:endParaRPr lang="en-US" dirty="0"/>
          </a:p>
        </p:txBody>
      </p:sp>
      <p:sp>
        <p:nvSpPr>
          <p:cNvPr id="19" name="Oval Callout 18"/>
          <p:cNvSpPr/>
          <p:nvPr/>
        </p:nvSpPr>
        <p:spPr>
          <a:xfrm>
            <a:off x="1910097" y="4372377"/>
            <a:ext cx="2936383" cy="837127"/>
          </a:xfrm>
          <a:prstGeom prst="wedgeEllipseCallout">
            <a:avLst>
              <a:gd name="adj1" fmla="val 59869"/>
              <a:gd name="adj2" fmla="val -24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dirty="0" smtClean="0"/>
              <a:t>Dat. Sing.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7972557" y="4250505"/>
            <a:ext cx="2347980" cy="1230408"/>
          </a:xfrm>
          <a:prstGeom prst="wedgeRoundRectCallout">
            <a:avLst>
              <a:gd name="adj1" fmla="val -86687"/>
              <a:gd name="adj2" fmla="val -66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i-NZ" dirty="0" smtClean="0"/>
              <a:t>Voc. Pl.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Self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457200" indent="-457200">
              <a:buClr>
                <a:schemeClr val="tx1"/>
              </a:buClr>
              <a:buAutoNum type="arabicPeriod"/>
            </a:pPr>
            <a:r>
              <a:rPr lang="mi-NZ" dirty="0" smtClean="0">
                <a:solidFill>
                  <a:schemeClr val="tx1"/>
                </a:solidFill>
              </a:rPr>
              <a:t>Do they need to have this by heart in order to read Latin?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mi-NZ" dirty="0" smtClean="0">
                <a:solidFill>
                  <a:schemeClr val="tx1"/>
                </a:solidFill>
              </a:rPr>
              <a:t>Do they know some form of this already?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mi-NZ" smtClean="0">
                <a:solidFill>
                  <a:schemeClr val="tx1"/>
                </a:solidFill>
              </a:rPr>
              <a:t>Is there a way I can have them discover the minimalist way to memorize this?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7" y="1458119"/>
            <a:ext cx="4240751" cy="415020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99" y="2560638"/>
            <a:ext cx="3158501" cy="3309937"/>
          </a:xfrm>
        </p:spPr>
      </p:pic>
    </p:spTree>
    <p:extLst>
      <p:ext uri="{BB962C8B-B14F-4D97-AF65-F5344CB8AC3E}">
        <p14:creationId xmlns:p14="http://schemas.microsoft.com/office/powerpoint/2010/main" val="12500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1143001"/>
            <a:ext cx="9804120" cy="46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Latin students need to memorize and when do they need to memorize it?</a:t>
            </a:r>
            <a:endParaRPr lang="en-US" dirty="0"/>
          </a:p>
        </p:txBody>
      </p:sp>
      <p:pic>
        <p:nvPicPr>
          <p:cNvPr id="2050" name="Picture 2" descr="https://nelatinclub.files.wordpress.com/2014/12/lati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61" y="2296161"/>
            <a:ext cx="5905499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158240" y="784013"/>
            <a:ext cx="4718304" cy="576262"/>
          </a:xfrm>
        </p:spPr>
        <p:txBody>
          <a:bodyPr/>
          <a:lstStyle/>
          <a:p>
            <a:r>
              <a:rPr lang="en-US" dirty="0" smtClean="0"/>
              <a:t>David French Boyd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2030" y="1911985"/>
            <a:ext cx="2888662" cy="454977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80010" y="890693"/>
            <a:ext cx="4718304" cy="576262"/>
          </a:xfrm>
        </p:spPr>
        <p:txBody>
          <a:bodyPr/>
          <a:lstStyle/>
          <a:p>
            <a:r>
              <a:rPr lang="en-US" dirty="0" smtClean="0"/>
              <a:t>Bo…</a:t>
            </a:r>
            <a:r>
              <a:rPr lang="en-US" dirty="0" err="1" smtClean="0"/>
              <a:t>bis</a:t>
            </a:r>
            <a:r>
              <a:rPr lang="en-US" dirty="0" smtClean="0"/>
              <a:t>….bit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19684" y="2105168"/>
            <a:ext cx="6214182" cy="33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K’s Elementary Latin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never ask you to memorize something that you don’t need in order to read Latin.  You will memorize only the “bricks” of the language</a:t>
            </a:r>
          </a:p>
          <a:p>
            <a:r>
              <a:rPr lang="en-US" dirty="0" smtClean="0"/>
              <a:t>I promise to keep memorization to a minimum but at the same time to quiz you mercilessly on </a:t>
            </a:r>
            <a:r>
              <a:rPr lang="en-US" dirty="0" smtClean="0"/>
              <a:t>what you are supposed to know.  This includes review quizzes.</a:t>
            </a:r>
            <a:endParaRPr lang="en-US" dirty="0" smtClean="0"/>
          </a:p>
          <a:p>
            <a:r>
              <a:rPr lang="en-US" dirty="0" smtClean="0"/>
              <a:t>You promise to trust me and to keep up.  One brick a day is not heavy.  Ten at once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Declension Nouns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1582" y="4004733"/>
            <a:ext cx="2285998" cy="993988"/>
          </a:xfrm>
          <a:prstGeom prst="wedgeRectCallout">
            <a:avLst>
              <a:gd name="adj1" fmla="val 91890"/>
              <a:gd name="adj2" fmla="val -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Superlatives</a:t>
            </a:r>
            <a:endParaRPr lang="en-US" sz="2400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4191000" y="3657600"/>
            <a:ext cx="3108960" cy="138684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Amicus/</a:t>
            </a:r>
            <a:r>
              <a:rPr lang="en-US" sz="2400" dirty="0" err="1" smtClean="0"/>
              <a:t>Puer</a:t>
            </a:r>
            <a:r>
              <a:rPr lang="en-US" sz="2400" dirty="0" smtClean="0"/>
              <a:t>/Liber</a:t>
            </a:r>
          </a:p>
          <a:p>
            <a:pPr algn="ctr"/>
            <a:r>
              <a:rPr lang="en-US" sz="2400" dirty="0" err="1" smtClean="0"/>
              <a:t>Donum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Puella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96198" y="2556932"/>
            <a:ext cx="2804160" cy="1100668"/>
          </a:xfrm>
          <a:prstGeom prst="wedgeRoundRectCallout">
            <a:avLst>
              <a:gd name="adj1" fmla="val -68116"/>
              <a:gd name="adj2" fmla="val 7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1/2 Adjectives</a:t>
            </a:r>
            <a:endParaRPr lang="en-US" sz="2400" dirty="0"/>
          </a:p>
        </p:txBody>
      </p:sp>
      <p:sp>
        <p:nvSpPr>
          <p:cNvPr id="10" name="Oval Callout 9"/>
          <p:cNvSpPr/>
          <p:nvPr/>
        </p:nvSpPr>
        <p:spPr>
          <a:xfrm>
            <a:off x="1402081" y="2819400"/>
            <a:ext cx="2788919" cy="838200"/>
          </a:xfrm>
          <a:prstGeom prst="wedgeEllipseCallout">
            <a:avLst>
              <a:gd name="adj1" fmla="val 52370"/>
              <a:gd name="adj2" fmla="val 67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PPP</a:t>
            </a:r>
          </a:p>
          <a:p>
            <a:pPr algn="ctr"/>
            <a:r>
              <a:rPr lang="en-US" sz="2400" dirty="0" smtClean="0"/>
              <a:t>FAP</a:t>
            </a:r>
            <a:endParaRPr lang="en-US" sz="2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8549640" y="5334000"/>
            <a:ext cx="1691640" cy="731520"/>
          </a:xfrm>
          <a:prstGeom prst="wedgeRectCallout">
            <a:avLst>
              <a:gd name="adj1" fmla="val -149405"/>
              <a:gd name="adj2" fmla="val -141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Gerundives</a:t>
            </a:r>
            <a:endParaRPr lang="en-US" sz="2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9753598" y="4312920"/>
            <a:ext cx="1493520" cy="731520"/>
          </a:xfrm>
          <a:prstGeom prst="wedgeRectCallout">
            <a:avLst>
              <a:gd name="adj1" fmla="val -237160"/>
              <a:gd name="adj2" fmla="val -20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Gerunds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5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7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Declension Nouns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52502" y="2893905"/>
            <a:ext cx="2285998" cy="993988"/>
          </a:xfrm>
          <a:prstGeom prst="wedgeRectCallout">
            <a:avLst>
              <a:gd name="adj1" fmla="val 97890"/>
              <a:gd name="adj2" fmla="val 85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Comparatives</a:t>
            </a:r>
            <a:endParaRPr lang="en-US" sz="2400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4191000" y="3657600"/>
            <a:ext cx="3108960" cy="138684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Amicus/</a:t>
            </a:r>
            <a:r>
              <a:rPr lang="en-US" sz="2400" dirty="0" err="1" smtClean="0"/>
              <a:t>Puer</a:t>
            </a:r>
            <a:r>
              <a:rPr lang="en-US" sz="2400" dirty="0" smtClean="0"/>
              <a:t>/Liber</a:t>
            </a:r>
          </a:p>
          <a:p>
            <a:pPr algn="ctr"/>
            <a:r>
              <a:rPr lang="en-US" sz="2400" dirty="0" err="1" smtClean="0"/>
              <a:t>Donum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Puella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96198" y="2556932"/>
            <a:ext cx="2804160" cy="1100668"/>
          </a:xfrm>
          <a:prstGeom prst="wedgeRoundRectCallout">
            <a:avLst>
              <a:gd name="adj1" fmla="val -68116"/>
              <a:gd name="adj2" fmla="val 7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decl. Adjectives</a:t>
            </a:r>
            <a:endParaRPr lang="en-US" sz="2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8390707" y="5389123"/>
            <a:ext cx="1493520" cy="731520"/>
          </a:xfrm>
          <a:prstGeom prst="wedgeRectCallout">
            <a:avLst>
              <a:gd name="adj1" fmla="val -149860"/>
              <a:gd name="adj2" fmla="val -148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PAPs</a:t>
            </a:r>
          </a:p>
        </p:txBody>
      </p:sp>
    </p:spTree>
    <p:extLst>
      <p:ext uri="{BB962C8B-B14F-4D97-AF65-F5344CB8AC3E}">
        <p14:creationId xmlns:p14="http://schemas.microsoft.com/office/powerpoint/2010/main" val="27752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7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540</Words>
  <Application>Microsoft Office PowerPoint</Application>
  <PresentationFormat>Widescreen</PresentationFormat>
  <Paragraphs>115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Aharoni</vt:lpstr>
      <vt:lpstr>Arial</vt:lpstr>
      <vt:lpstr>Calibri</vt:lpstr>
      <vt:lpstr>Garamond</vt:lpstr>
      <vt:lpstr>Organic</vt:lpstr>
      <vt:lpstr>         </vt:lpstr>
      <vt:lpstr>PowerPoint Presentation</vt:lpstr>
      <vt:lpstr>PowerPoint Presentation</vt:lpstr>
      <vt:lpstr>PowerPoint Presentation</vt:lpstr>
      <vt:lpstr>What do Latin students need to memorize and when do they need to memorize it?</vt:lpstr>
      <vt:lpstr>PowerPoint Presentation</vt:lpstr>
      <vt:lpstr>Dr K’s Elementary Latin Promise</vt:lpstr>
      <vt:lpstr>1st and 2nd Declension Nouns</vt:lpstr>
      <vt:lpstr>3rd Declension Nouns</vt:lpstr>
      <vt:lpstr>The Neuter Rule</vt:lpstr>
      <vt:lpstr>The Weird Declension</vt:lpstr>
      <vt:lpstr>“Today, class, we learn demonstrative pronouns”</vt:lpstr>
      <vt:lpstr>Teacher’s Challenge 1.  How do I minimize brute mem? 2.  How do I make this student centered learning?</vt:lpstr>
      <vt:lpstr>Discovery Learning</vt:lpstr>
      <vt:lpstr>   Recognition Learning  Student- Centered</vt:lpstr>
      <vt:lpstr>Laser Latin 3rd Declension Adjectives</vt:lpstr>
      <vt:lpstr>3rd Declension Adjective Bricks</vt:lpstr>
      <vt:lpstr>PowerPoint Presentation</vt:lpstr>
      <vt:lpstr>It can really be reduced to this</vt:lpstr>
      <vt:lpstr>3rd Declension * = Neuter Form</vt:lpstr>
      <vt:lpstr>Recognition versus Recitation</vt:lpstr>
      <vt:lpstr>Translate</vt:lpstr>
      <vt:lpstr>It takes a little pot</vt:lpstr>
      <vt:lpstr>Minimalist Recipes</vt:lpstr>
      <vt:lpstr>Imperfect tense</vt:lpstr>
      <vt:lpstr>Using the Bricks Correctly</vt:lpstr>
      <vt:lpstr>Brain stem quiz –  “How many things can puellae be?”</vt:lpstr>
      <vt:lpstr>Self Governance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Kitchell</dc:creator>
  <cp:lastModifiedBy>Kenneth Kitchell</cp:lastModifiedBy>
  <cp:revision>25</cp:revision>
  <dcterms:created xsi:type="dcterms:W3CDTF">2015-02-12T18:53:38Z</dcterms:created>
  <dcterms:modified xsi:type="dcterms:W3CDTF">2015-02-13T19:51:13Z</dcterms:modified>
</cp:coreProperties>
</file>