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87" r:id="rId3"/>
    <p:sldId id="288" r:id="rId4"/>
    <p:sldId id="289" r:id="rId5"/>
    <p:sldId id="261" r:id="rId6"/>
    <p:sldId id="263" r:id="rId7"/>
    <p:sldId id="262" r:id="rId8"/>
    <p:sldId id="282" r:id="rId9"/>
    <p:sldId id="290" r:id="rId10"/>
    <p:sldId id="275" r:id="rId11"/>
    <p:sldId id="277" r:id="rId12"/>
    <p:sldId id="279" r:id="rId13"/>
    <p:sldId id="280" r:id="rId14"/>
    <p:sldId id="297" r:id="rId15"/>
    <p:sldId id="293" r:id="rId16"/>
    <p:sldId id="294" r:id="rId17"/>
    <p:sldId id="295" r:id="rId18"/>
    <p:sldId id="296" r:id="rId19"/>
    <p:sldId id="291" r:id="rId20"/>
    <p:sldId id="292"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45999C-7906-4091-BB15-3D99BFCC68BE}" type="datetimeFigureOut">
              <a:rPr lang="en-US" smtClean="0"/>
              <a:t>3/24/2015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49093B-94DD-42C2-8FF0-02604AB432A9}" type="slidenum">
              <a:rPr lang="en-US" smtClean="0"/>
              <a:t>‹#›</a:t>
            </a:fld>
            <a:endParaRPr lang="en-US"/>
          </a:p>
        </p:txBody>
      </p:sp>
    </p:spTree>
    <p:extLst>
      <p:ext uri="{BB962C8B-B14F-4D97-AF65-F5344CB8AC3E}">
        <p14:creationId xmlns:p14="http://schemas.microsoft.com/office/powerpoint/2010/main" val="2121273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9093B-94DD-42C2-8FF0-02604AB432A9}" type="slidenum">
              <a:rPr lang="en-US" smtClean="0"/>
              <a:t>12</a:t>
            </a:fld>
            <a:endParaRPr lang="en-US"/>
          </a:p>
        </p:txBody>
      </p:sp>
    </p:spTree>
    <p:extLst>
      <p:ext uri="{BB962C8B-B14F-4D97-AF65-F5344CB8AC3E}">
        <p14:creationId xmlns:p14="http://schemas.microsoft.com/office/powerpoint/2010/main" val="392338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9093B-94DD-42C2-8FF0-02604AB432A9}" type="slidenum">
              <a:rPr lang="en-US" smtClean="0"/>
              <a:t>17</a:t>
            </a:fld>
            <a:endParaRPr lang="en-US"/>
          </a:p>
        </p:txBody>
      </p:sp>
    </p:spTree>
    <p:extLst>
      <p:ext uri="{BB962C8B-B14F-4D97-AF65-F5344CB8AC3E}">
        <p14:creationId xmlns:p14="http://schemas.microsoft.com/office/powerpoint/2010/main" val="158979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A4BD38-3469-4128-8072-6749699C310C}"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2513121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4BD38-3469-4128-8072-6749699C310C}"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1036894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4BD38-3469-4128-8072-6749699C310C}"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26406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A4BD38-3469-4128-8072-6749699C310C}"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2420300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A4BD38-3469-4128-8072-6749699C310C}"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347805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A4BD38-3469-4128-8072-6749699C310C}"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207052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A4BD38-3469-4128-8072-6749699C310C}" type="datetimeFigureOut">
              <a:rPr lang="en-US" smtClean="0"/>
              <a:t>3/24/2015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4239530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A4BD38-3469-4128-8072-6749699C310C}" type="datetimeFigureOut">
              <a:rPr lang="en-US" smtClean="0"/>
              <a:t>3/24/2015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67619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A4BD38-3469-4128-8072-6749699C310C}" type="datetimeFigureOut">
              <a:rPr lang="en-US" smtClean="0"/>
              <a:t>3/24/2015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2024914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4BD38-3469-4128-8072-6749699C310C}"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409382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4BD38-3469-4128-8072-6749699C310C}"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5ABAD-7EF5-404D-AA3C-C39DF66DA2E9}" type="slidenum">
              <a:rPr lang="en-US" smtClean="0"/>
              <a:t>‹#›</a:t>
            </a:fld>
            <a:endParaRPr lang="en-US"/>
          </a:p>
        </p:txBody>
      </p:sp>
    </p:spTree>
    <p:extLst>
      <p:ext uri="{BB962C8B-B14F-4D97-AF65-F5344CB8AC3E}">
        <p14:creationId xmlns:p14="http://schemas.microsoft.com/office/powerpoint/2010/main" val="4032563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4BD38-3469-4128-8072-6749699C310C}" type="datetimeFigureOut">
              <a:rPr lang="en-US" smtClean="0"/>
              <a:t>3/24/2015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5ABAD-7EF5-404D-AA3C-C39DF66DA2E9}" type="slidenum">
              <a:rPr lang="en-US" smtClean="0"/>
              <a:t>‹#›</a:t>
            </a:fld>
            <a:endParaRPr lang="en-US"/>
          </a:p>
        </p:txBody>
      </p:sp>
    </p:spTree>
    <p:extLst>
      <p:ext uri="{BB962C8B-B14F-4D97-AF65-F5344CB8AC3E}">
        <p14:creationId xmlns:p14="http://schemas.microsoft.com/office/powerpoint/2010/main" val="1750595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2133599"/>
          </a:xfrm>
        </p:spPr>
        <p:txBody>
          <a:bodyPr>
            <a:normAutofit/>
          </a:bodyPr>
          <a:lstStyle/>
          <a:p>
            <a:r>
              <a:rPr lang="en-US" sz="4000" b="1" dirty="0">
                <a:latin typeface="Arial" panose="020B0604020202020204" pitchFamily="34" charset="0"/>
                <a:cs typeface="Arial" panose="020B0604020202020204" pitchFamily="34" charset="0"/>
              </a:rPr>
              <a:t>Politics and Violence in </a:t>
            </a:r>
            <a:r>
              <a:rPr lang="en-US" sz="4000" b="1" dirty="0" smtClean="0">
                <a:latin typeface="Arial" panose="020B0604020202020204" pitchFamily="34" charset="0"/>
                <a:cs typeface="Arial" panose="020B0604020202020204" pitchFamily="34" charset="0"/>
              </a:rPr>
              <a:t/>
            </a:r>
            <a:br>
              <a:rPr lang="en-US" sz="4000" b="1" dirty="0" smtClean="0">
                <a:latin typeface="Arial" panose="020B0604020202020204" pitchFamily="34" charset="0"/>
                <a:cs typeface="Arial" panose="020B0604020202020204" pitchFamily="34" charset="0"/>
              </a:rPr>
            </a:br>
            <a:r>
              <a:rPr lang="en-US" sz="4000" b="1" dirty="0" smtClean="0">
                <a:latin typeface="Arial" panose="020B0604020202020204" pitchFamily="34" charset="0"/>
                <a:cs typeface="Arial" panose="020B0604020202020204" pitchFamily="34" charset="0"/>
              </a:rPr>
              <a:t>Jorge </a:t>
            </a:r>
            <a:r>
              <a:rPr lang="en-US" sz="4000" b="1" dirty="0" err="1">
                <a:latin typeface="Arial" panose="020B0604020202020204" pitchFamily="34" charset="0"/>
                <a:cs typeface="Arial" panose="020B0604020202020204" pitchFamily="34" charset="0"/>
              </a:rPr>
              <a:t>Alí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Triana's</a:t>
            </a:r>
            <a:r>
              <a:rPr lang="en-US" sz="4000" b="1" dirty="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
            </a:r>
            <a:br>
              <a:rPr lang="en-US" sz="4000" b="1" dirty="0" smtClean="0">
                <a:latin typeface="Arial" panose="020B0604020202020204" pitchFamily="34" charset="0"/>
                <a:cs typeface="Arial" panose="020B0604020202020204" pitchFamily="34" charset="0"/>
              </a:rPr>
            </a:br>
            <a:r>
              <a:rPr lang="en-US" sz="4000" b="1" i="1" dirty="0" err="1" smtClean="0">
                <a:latin typeface="Arial" panose="020B0604020202020204" pitchFamily="34" charset="0"/>
                <a:cs typeface="Arial" panose="020B0604020202020204" pitchFamily="34" charset="0"/>
              </a:rPr>
              <a:t>Edipo</a:t>
            </a:r>
            <a:r>
              <a:rPr lang="en-US" sz="4000" b="1" i="1" dirty="0" smtClean="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Alcalde</a:t>
            </a:r>
            <a:endParaRPr lang="en-US" sz="4000" b="1" i="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914400" y="4191000"/>
            <a:ext cx="7391400" cy="1447800"/>
          </a:xfrm>
        </p:spPr>
        <p:txBody>
          <a:bodyPr>
            <a:normAutofit/>
          </a:bodyPr>
          <a:lstStyle/>
          <a:p>
            <a:r>
              <a:rPr lang="en-GB" sz="2800" dirty="0">
                <a:latin typeface="Arial" panose="020B0604020202020204" pitchFamily="34" charset="0"/>
                <a:cs typeface="Arial" panose="020B0604020202020204" pitchFamily="34" charset="0"/>
              </a:rPr>
              <a:t>Annette M. </a:t>
            </a:r>
            <a:r>
              <a:rPr lang="en-GB" sz="2800" dirty="0" err="1">
                <a:latin typeface="Arial" panose="020B0604020202020204" pitchFamily="34" charset="0"/>
                <a:cs typeface="Arial" panose="020B0604020202020204" pitchFamily="34" charset="0"/>
              </a:rPr>
              <a:t>Baertschi</a:t>
            </a:r>
            <a:r>
              <a:rPr lang="en-GB" sz="2800" dirty="0">
                <a:latin typeface="Arial" panose="020B0604020202020204" pitchFamily="34" charset="0"/>
                <a:cs typeface="Arial" panose="020B0604020202020204" pitchFamily="34" charset="0"/>
              </a:rPr>
              <a:t>, Bryn </a:t>
            </a:r>
            <a:r>
              <a:rPr lang="en-GB" sz="2800" dirty="0" err="1">
                <a:latin typeface="Arial" panose="020B0604020202020204" pitchFamily="34" charset="0"/>
                <a:cs typeface="Arial" panose="020B0604020202020204" pitchFamily="34" charset="0"/>
              </a:rPr>
              <a:t>Mawr</a:t>
            </a:r>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College</a:t>
            </a:r>
          </a:p>
          <a:p>
            <a:r>
              <a:rPr lang="en-GB" sz="2800" dirty="0">
                <a:latin typeface="Arial" panose="020B0604020202020204" pitchFamily="34" charset="0"/>
                <a:cs typeface="Arial" panose="020B0604020202020204" pitchFamily="34" charset="0"/>
              </a:rPr>
              <a:t>CAMWS Annual Meeting, Boulder, </a:t>
            </a:r>
            <a:r>
              <a:rPr lang="en-GB" sz="2800" dirty="0" smtClean="0">
                <a:latin typeface="Arial" panose="020B0604020202020204" pitchFamily="34" charset="0"/>
                <a:cs typeface="Arial" panose="020B0604020202020204" pitchFamily="34" charset="0"/>
              </a:rPr>
              <a:t>3/27/2015</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539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noProof="1" smtClean="0">
                <a:latin typeface="Arial" panose="020B0604020202020204" pitchFamily="34" charset="0"/>
                <a:cs typeface="Arial" panose="020B0604020202020204" pitchFamily="34" charset="0"/>
              </a:rPr>
              <a:t>Edipo and Creonte</a:t>
            </a:r>
            <a:endParaRPr lang="en-US" sz="4000" noProof="1">
              <a:latin typeface="Arial" panose="020B0604020202020204" pitchFamily="34" charset="0"/>
              <a:cs typeface="Arial" panose="020B0604020202020204" pitchFamily="34" charset="0"/>
            </a:endParaRPr>
          </a:p>
        </p:txBody>
      </p:sp>
      <p:pic>
        <p:nvPicPr>
          <p:cNvPr id="1945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804" t="4799" r="15575" b="9820"/>
          <a:stretch/>
        </p:blipFill>
        <p:spPr bwMode="auto">
          <a:xfrm>
            <a:off x="1447800" y="1524000"/>
            <a:ext cx="6450075" cy="444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980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noProof="1" smtClean="0">
                <a:latin typeface="Arial" panose="020B0604020202020204" pitchFamily="34" charset="0"/>
                <a:cs typeface="Arial" panose="020B0604020202020204" pitchFamily="34" charset="0"/>
              </a:rPr>
              <a:t>La Violencia</a:t>
            </a:r>
            <a:endParaRPr lang="en-US" sz="4000" noProof="1">
              <a:latin typeface="Arial" panose="020B0604020202020204" pitchFamily="34" charset="0"/>
              <a:cs typeface="Arial" panose="020B0604020202020204" pitchFamily="34" charset="0"/>
            </a:endParaRPr>
          </a:p>
        </p:txBody>
      </p:sp>
      <p:pic>
        <p:nvPicPr>
          <p:cNvPr id="2150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245" t="2501" r="15686" b="8840"/>
          <a:stretch/>
        </p:blipFill>
        <p:spPr bwMode="auto">
          <a:xfrm>
            <a:off x="1371600" y="1413960"/>
            <a:ext cx="6438860" cy="464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630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noProof="1">
                <a:latin typeface="Arial" panose="020B0604020202020204" pitchFamily="34" charset="0"/>
                <a:cs typeface="Arial" panose="020B0604020202020204" pitchFamily="34" charset="0"/>
              </a:rPr>
              <a:t>La Violencia</a:t>
            </a:r>
            <a:endParaRPr lang="en-US" dirty="0"/>
          </a:p>
        </p:txBody>
      </p:sp>
      <p:pic>
        <p:nvPicPr>
          <p:cNvPr id="2355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135" t="2697" r="15576" b="8840"/>
          <a:stretch/>
        </p:blipFill>
        <p:spPr bwMode="auto">
          <a:xfrm>
            <a:off x="1447800" y="1524000"/>
            <a:ext cx="6384807" cy="458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931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noProof="1">
                <a:latin typeface="Arial" panose="020B0604020202020204" pitchFamily="34" charset="0"/>
                <a:cs typeface="Arial" panose="020B0604020202020204" pitchFamily="34" charset="0"/>
              </a:rPr>
              <a:t>La Violencia</a:t>
            </a:r>
            <a:endParaRPr lang="en-US" dirty="0"/>
          </a:p>
        </p:txBody>
      </p:sp>
      <p:pic>
        <p:nvPicPr>
          <p:cNvPr id="2457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693" t="2502" r="15465" b="10061"/>
          <a:stretch/>
        </p:blipFill>
        <p:spPr bwMode="auto">
          <a:xfrm>
            <a:off x="1295400" y="1447800"/>
            <a:ext cx="6613083" cy="4657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295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Tiresias</a:t>
            </a:r>
            <a:endParaRPr lang="en-US" sz="4000" dirty="0">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355" t="2501" r="15355" b="9427"/>
          <a:stretch/>
        </p:blipFill>
        <p:spPr bwMode="auto">
          <a:xfrm>
            <a:off x="1295400" y="1371600"/>
            <a:ext cx="6629400" cy="473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1140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noProof="1" smtClean="0">
                <a:latin typeface="Arial" panose="020B0604020202020204" pitchFamily="34" charset="0"/>
                <a:cs typeface="Arial" panose="020B0604020202020204" pitchFamily="34" charset="0"/>
              </a:rPr>
              <a:t>Deyanira</a:t>
            </a:r>
            <a:endParaRPr lang="en-US" sz="4000" noProof="1">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148" r="13479" b="6486"/>
          <a:stretch/>
        </p:blipFill>
        <p:spPr bwMode="auto">
          <a:xfrm>
            <a:off x="1295400" y="1393172"/>
            <a:ext cx="6546542" cy="4693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969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The Truth</a:t>
            </a:r>
            <a:endParaRPr lang="en-US" sz="4000" dirty="0">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259" r="13810" b="6290"/>
          <a:stretch/>
        </p:blipFill>
        <p:spPr bwMode="auto">
          <a:xfrm>
            <a:off x="1371600" y="1447800"/>
            <a:ext cx="6582428" cy="4757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27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noProof="1" smtClean="0">
                <a:latin typeface="Arial" panose="020B0604020202020204" pitchFamily="34" charset="0"/>
                <a:cs typeface="Arial" panose="020B0604020202020204" pitchFamily="34" charset="0"/>
              </a:rPr>
              <a:t>Creonte in Power</a:t>
            </a:r>
            <a:endParaRPr lang="en-US" sz="4000" noProof="1">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147" r="15796" b="6093"/>
          <a:stretch/>
        </p:blipFill>
        <p:spPr bwMode="auto">
          <a:xfrm>
            <a:off x="1371600" y="1447800"/>
            <a:ext cx="6477000" cy="481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9060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830" t="871" r="13357" b="7302"/>
          <a:stretch/>
        </p:blipFill>
        <p:spPr bwMode="auto">
          <a:xfrm>
            <a:off x="1286522" y="1415988"/>
            <a:ext cx="6692067" cy="468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049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Select Bibliography</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r>
              <a:rPr lang="en-US" sz="2200" noProof="1" smtClean="0">
                <a:latin typeface="Arial" panose="020B0604020202020204" pitchFamily="34" charset="0"/>
                <a:cs typeface="Arial" panose="020B0604020202020204" pitchFamily="34" charset="0"/>
              </a:rPr>
              <a:t>L. S. Acón, “</a:t>
            </a:r>
            <a:r>
              <a:rPr lang="en-US" sz="2200" i="1" noProof="1" smtClean="0">
                <a:latin typeface="Arial" panose="020B0604020202020204" pitchFamily="34" charset="0"/>
                <a:cs typeface="Arial" panose="020B0604020202020204" pitchFamily="34" charset="0"/>
              </a:rPr>
              <a:t>Edipo Alcalde</a:t>
            </a:r>
            <a:r>
              <a:rPr lang="en-US" sz="2200" noProof="1" smtClean="0">
                <a:latin typeface="Arial" panose="020B0604020202020204" pitchFamily="34" charset="0"/>
                <a:cs typeface="Arial" panose="020B0604020202020204" pitchFamily="34" charset="0"/>
              </a:rPr>
              <a:t>: Reelectura edípica de Alí Triana,” </a:t>
            </a:r>
            <a:r>
              <a:rPr lang="en-US" sz="2200" i="1" noProof="1" smtClean="0">
                <a:latin typeface="Arial" panose="020B0604020202020204" pitchFamily="34" charset="0"/>
                <a:cs typeface="Arial" panose="020B0604020202020204" pitchFamily="34" charset="0"/>
              </a:rPr>
              <a:t>Escena</a:t>
            </a:r>
            <a:r>
              <a:rPr lang="en-US" sz="2200" noProof="1" smtClean="0">
                <a:latin typeface="Arial" panose="020B0604020202020204" pitchFamily="34" charset="0"/>
                <a:cs typeface="Arial" panose="020B0604020202020204" pitchFamily="34" charset="0"/>
              </a:rPr>
              <a:t> 30 (2007), 67–75</a:t>
            </a:r>
          </a:p>
          <a:p>
            <a:r>
              <a:rPr lang="en-US" sz="2200" noProof="1" smtClean="0">
                <a:latin typeface="Arial" panose="020B0604020202020204" pitchFamily="34" charset="0"/>
                <a:cs typeface="Arial" panose="020B0604020202020204" pitchFamily="34" charset="0"/>
              </a:rPr>
              <a:t>M. R. Calpe, “La creación del espacio trágico en la obra de Gabriel Garciá Márquez: Una </a:t>
            </a:r>
            <a:r>
              <a:rPr lang="en-US" sz="2200" noProof="1" smtClean="0">
                <a:latin typeface="Arial" panose="020B0604020202020204" pitchFamily="34" charset="0"/>
                <a:cs typeface="Arial" panose="020B0604020202020204" pitchFamily="34" charset="0"/>
              </a:rPr>
              <a:t>lectura </a:t>
            </a:r>
            <a:r>
              <a:rPr lang="en-US" sz="2200" noProof="1" smtClean="0">
                <a:latin typeface="Arial" panose="020B0604020202020204" pitchFamily="34" charset="0"/>
                <a:cs typeface="Arial" panose="020B0604020202020204" pitchFamily="34" charset="0"/>
              </a:rPr>
              <a:t>sofoclea,” </a:t>
            </a:r>
            <a:r>
              <a:rPr lang="en-US" sz="2200" i="1" noProof="1" smtClean="0">
                <a:latin typeface="Arial" panose="020B0604020202020204" pitchFamily="34" charset="0"/>
                <a:cs typeface="Arial" panose="020B0604020202020204" pitchFamily="34" charset="0"/>
              </a:rPr>
              <a:t>Synthesis</a:t>
            </a:r>
            <a:r>
              <a:rPr lang="en-US" sz="2200" noProof="1" smtClean="0">
                <a:latin typeface="Arial" panose="020B0604020202020204" pitchFamily="34" charset="0"/>
                <a:cs typeface="Arial" panose="020B0604020202020204" pitchFamily="34" charset="0"/>
              </a:rPr>
              <a:t> 19 (2012), 43–61</a:t>
            </a:r>
          </a:p>
          <a:p>
            <a:r>
              <a:rPr lang="en-US" sz="2200" noProof="1" smtClean="0">
                <a:latin typeface="Arial" panose="020B0604020202020204" pitchFamily="34" charset="0"/>
                <a:cs typeface="Arial" panose="020B0604020202020204" pitchFamily="34" charset="0"/>
              </a:rPr>
              <a:t>M. E. Davis, “Sophocles, Garciá Márquez and the Labyrinth </a:t>
            </a:r>
            <a:r>
              <a:rPr lang="en-US" sz="2200" noProof="1" smtClean="0">
                <a:latin typeface="Arial" panose="020B0604020202020204" pitchFamily="34" charset="0"/>
                <a:cs typeface="Arial" panose="020B0604020202020204" pitchFamily="34" charset="0"/>
              </a:rPr>
              <a:t>of </a:t>
            </a:r>
            <a:r>
              <a:rPr lang="en-US" sz="2200" noProof="1" smtClean="0">
                <a:latin typeface="Arial" panose="020B0604020202020204" pitchFamily="34" charset="0"/>
                <a:cs typeface="Arial" panose="020B0604020202020204" pitchFamily="34" charset="0"/>
              </a:rPr>
              <a:t>Power,” </a:t>
            </a:r>
            <a:r>
              <a:rPr lang="en-US" sz="2200" i="1" noProof="1" smtClean="0">
                <a:latin typeface="Arial" panose="020B0604020202020204" pitchFamily="34" charset="0"/>
                <a:cs typeface="Arial" panose="020B0604020202020204" pitchFamily="34" charset="0"/>
              </a:rPr>
              <a:t>Revista Hispánica Moderna</a:t>
            </a:r>
            <a:r>
              <a:rPr lang="en-US" sz="2200" noProof="1" smtClean="0">
                <a:latin typeface="Arial" panose="020B0604020202020204" pitchFamily="34" charset="0"/>
                <a:cs typeface="Arial" panose="020B0604020202020204" pitchFamily="34" charset="0"/>
              </a:rPr>
              <a:t> 44 (1991), 108–123</a:t>
            </a:r>
          </a:p>
          <a:p>
            <a:r>
              <a:rPr lang="en-US" sz="2200" noProof="1" smtClean="0">
                <a:latin typeface="Arial" panose="020B0604020202020204" pitchFamily="34" charset="0"/>
                <a:cs typeface="Arial" panose="020B0604020202020204" pitchFamily="34" charset="0"/>
              </a:rPr>
              <a:t>P. Michelakis, </a:t>
            </a:r>
            <a:r>
              <a:rPr lang="en-US" sz="2200" i="1" noProof="1" smtClean="0">
                <a:latin typeface="Arial" panose="020B0604020202020204" pitchFamily="34" charset="0"/>
                <a:cs typeface="Arial" panose="020B0604020202020204" pitchFamily="34" charset="0"/>
              </a:rPr>
              <a:t>Greek Tragedy on Screen</a:t>
            </a:r>
            <a:r>
              <a:rPr lang="en-US" sz="2200" noProof="1" smtClean="0">
                <a:latin typeface="Arial" panose="020B0604020202020204" pitchFamily="34" charset="0"/>
                <a:cs typeface="Arial" panose="020B0604020202020204" pitchFamily="34" charset="0"/>
              </a:rPr>
              <a:t>, Oxford 2013</a:t>
            </a:r>
          </a:p>
          <a:p>
            <a:r>
              <a:rPr lang="en-US" sz="2200" noProof="1" smtClean="0">
                <a:latin typeface="Arial" panose="020B0604020202020204" pitchFamily="34" charset="0"/>
                <a:cs typeface="Arial" panose="020B0604020202020204" pitchFamily="34" charset="0"/>
              </a:rPr>
              <a:t>M. F. Nelli,  “</a:t>
            </a:r>
            <a:r>
              <a:rPr lang="en-US" sz="2200" i="1" noProof="1" smtClean="0">
                <a:latin typeface="Arial" panose="020B0604020202020204" pitchFamily="34" charset="0"/>
                <a:cs typeface="Arial" panose="020B0604020202020204" pitchFamily="34" charset="0"/>
              </a:rPr>
              <a:t>Oedipus Tyrannus</a:t>
            </a:r>
            <a:r>
              <a:rPr lang="en-US" sz="2200" noProof="1" smtClean="0">
                <a:latin typeface="Arial" panose="020B0604020202020204" pitchFamily="34" charset="0"/>
                <a:cs typeface="Arial" panose="020B0604020202020204" pitchFamily="34" charset="0"/>
              </a:rPr>
              <a:t> in </a:t>
            </a:r>
            <a:r>
              <a:rPr lang="en-US" sz="2200" noProof="1" smtClean="0">
                <a:latin typeface="Arial" panose="020B0604020202020204" pitchFamily="34" charset="0"/>
                <a:cs typeface="Arial" panose="020B0604020202020204" pitchFamily="34" charset="0"/>
              </a:rPr>
              <a:t>South </a:t>
            </a:r>
            <a:r>
              <a:rPr lang="en-US" sz="2200" noProof="1" smtClean="0">
                <a:latin typeface="Arial" panose="020B0604020202020204" pitchFamily="34" charset="0"/>
                <a:cs typeface="Arial" panose="020B0604020202020204" pitchFamily="34" charset="0"/>
              </a:rPr>
              <a:t>America,” </a:t>
            </a:r>
            <a:r>
              <a:rPr lang="en-US" sz="2200" noProof="1" smtClean="0">
                <a:latin typeface="Arial" panose="020B0604020202020204" pitchFamily="34" charset="0"/>
                <a:cs typeface="Arial" panose="020B0604020202020204" pitchFamily="34" charset="0"/>
              </a:rPr>
              <a:t>in</a:t>
            </a:r>
            <a:r>
              <a:rPr lang="en-US" sz="2200" noProof="1" smtClean="0">
                <a:latin typeface="Arial" panose="020B0604020202020204" pitchFamily="34" charset="0"/>
                <a:cs typeface="Arial" panose="020B0604020202020204" pitchFamily="34" charset="0"/>
              </a:rPr>
              <a:t>: </a:t>
            </a:r>
            <a:r>
              <a:rPr lang="en-US" sz="2200" noProof="1" smtClean="0">
                <a:latin typeface="Arial" panose="020B0604020202020204" pitchFamily="34" charset="0"/>
                <a:cs typeface="Arial" panose="020B0604020202020204" pitchFamily="34" charset="0"/>
              </a:rPr>
              <a:t>K. Bosher</a:t>
            </a:r>
            <a:r>
              <a:rPr lang="en-US" sz="2200" noProof="1" smtClean="0">
                <a:latin typeface="Arial" panose="020B0604020202020204" pitchFamily="34" charset="0"/>
                <a:cs typeface="Arial" panose="020B0604020202020204" pitchFamily="34" charset="0"/>
              </a:rPr>
              <a:t>, F. Macintosh, J</a:t>
            </a:r>
            <a:r>
              <a:rPr lang="en-US" sz="2200" noProof="1" smtClean="0">
                <a:latin typeface="Arial" panose="020B0604020202020204" pitchFamily="34" charset="0"/>
                <a:cs typeface="Arial" panose="020B0604020202020204" pitchFamily="34" charset="0"/>
              </a:rPr>
              <a:t>. </a:t>
            </a:r>
            <a:r>
              <a:rPr lang="en-US" sz="2200" noProof="1" smtClean="0">
                <a:latin typeface="Arial" panose="020B0604020202020204" pitchFamily="34" charset="0"/>
                <a:cs typeface="Arial" panose="020B0604020202020204" pitchFamily="34" charset="0"/>
              </a:rPr>
              <a:t>McConnell</a:t>
            </a:r>
            <a:r>
              <a:rPr lang="en-US" sz="2200" noProof="1" smtClean="0">
                <a:latin typeface="Arial" panose="020B0604020202020204" pitchFamily="34" charset="0"/>
                <a:cs typeface="Arial" panose="020B0604020202020204" pitchFamily="34" charset="0"/>
              </a:rPr>
              <a:t>, P. Rankine (eds.), </a:t>
            </a:r>
            <a:r>
              <a:rPr lang="en-US" sz="2200" i="1" noProof="1" smtClean="0">
                <a:latin typeface="Arial" panose="020B0604020202020204" pitchFamily="34" charset="0"/>
                <a:cs typeface="Arial" panose="020B0604020202020204" pitchFamily="34" charset="0"/>
              </a:rPr>
              <a:t>The Oxford Handbook of Greek Drama in the Americas</a:t>
            </a:r>
            <a:r>
              <a:rPr lang="en-US" sz="2200" noProof="1" smtClean="0">
                <a:latin typeface="Arial" panose="020B0604020202020204" pitchFamily="34" charset="0"/>
                <a:cs typeface="Arial" panose="020B0604020202020204" pitchFamily="34" charset="0"/>
              </a:rPr>
              <a:t>, Oxford 2015 (forthcoming)</a:t>
            </a:r>
          </a:p>
          <a:p>
            <a:endParaRPr lang="en-US" sz="2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060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noProof="1" smtClean="0">
                <a:latin typeface="Arial" panose="020B0604020202020204" pitchFamily="34" charset="0"/>
                <a:cs typeface="Arial" panose="020B0604020202020204" pitchFamily="34" charset="0"/>
              </a:rPr>
              <a:t>Edipo </a:t>
            </a:r>
            <a:r>
              <a:rPr lang="en-US" sz="4000" i="1" noProof="1" smtClean="0">
                <a:latin typeface="Arial" panose="020B0604020202020204" pitchFamily="34" charset="0"/>
                <a:cs typeface="Arial" panose="020B0604020202020204" pitchFamily="34" charset="0"/>
              </a:rPr>
              <a:t>Alcalde</a:t>
            </a:r>
            <a:r>
              <a:rPr lang="en-US" sz="4000" noProof="1" smtClean="0">
                <a:latin typeface="Arial" panose="020B0604020202020204" pitchFamily="34" charset="0"/>
                <a:cs typeface="Arial" panose="020B0604020202020204" pitchFamily="34" charset="0"/>
              </a:rPr>
              <a:t> </a:t>
            </a:r>
            <a:r>
              <a:rPr lang="en-US" sz="4000" noProof="1" smtClean="0">
                <a:latin typeface="Arial" panose="020B0604020202020204" pitchFamily="34" charset="0"/>
                <a:cs typeface="Arial" panose="020B0604020202020204" pitchFamily="34" charset="0"/>
              </a:rPr>
              <a:t>(</a:t>
            </a:r>
            <a:r>
              <a:rPr lang="en-US" sz="4000" i="1" noProof="1" smtClean="0">
                <a:latin typeface="Arial" panose="020B0604020202020204" pitchFamily="34" charset="0"/>
                <a:cs typeface="Arial" panose="020B0604020202020204" pitchFamily="34" charset="0"/>
              </a:rPr>
              <a:t>Oedipus Mayor</a:t>
            </a:r>
            <a:r>
              <a:rPr lang="en-US" sz="4000" noProof="1" smtClean="0">
                <a:latin typeface="Arial" panose="020B0604020202020204" pitchFamily="34" charset="0"/>
                <a:cs typeface="Arial" panose="020B0604020202020204" pitchFamily="34" charset="0"/>
              </a:rPr>
              <a:t>)</a:t>
            </a:r>
            <a:endParaRPr lang="en-US" sz="4000" noProof="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4800600"/>
          </a:xfrm>
        </p:spPr>
        <p:txBody>
          <a:bodyPr>
            <a:normAutofit/>
          </a:bodyPr>
          <a:lstStyle/>
          <a:p>
            <a:r>
              <a:rPr lang="en-US" sz="2600" noProof="1" smtClean="0">
                <a:latin typeface="Arial" panose="020B0604020202020204" pitchFamily="34" charset="0"/>
                <a:cs typeface="Arial" panose="020B0604020202020204" pitchFamily="34" charset="0"/>
              </a:rPr>
              <a:t>Director: Jorge Alí Triana</a:t>
            </a:r>
          </a:p>
          <a:p>
            <a:pPr marL="0" indent="0">
              <a:buNone/>
            </a:pPr>
            <a:endParaRPr lang="en-US" sz="400" noProof="1" smtClean="0">
              <a:latin typeface="Arial" panose="020B0604020202020204" pitchFamily="34" charset="0"/>
              <a:cs typeface="Arial" panose="020B0604020202020204" pitchFamily="34" charset="0"/>
            </a:endParaRPr>
          </a:p>
          <a:p>
            <a:r>
              <a:rPr lang="en-US" sz="2600" noProof="1" smtClean="0">
                <a:latin typeface="Arial" panose="020B0604020202020204" pitchFamily="34" charset="0"/>
                <a:cs typeface="Arial" panose="020B0604020202020204" pitchFamily="34" charset="0"/>
              </a:rPr>
              <a:t>Cast</a:t>
            </a:r>
            <a:r>
              <a:rPr lang="en-US" sz="2600"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 </a:t>
            </a:r>
            <a:r>
              <a:rPr lang="en-GB" sz="2600" noProof="1" smtClean="0">
                <a:latin typeface="Arial" panose="020B0604020202020204" pitchFamily="34" charset="0"/>
                <a:cs typeface="Arial" panose="020B0604020202020204" pitchFamily="34" charset="0"/>
              </a:rPr>
              <a:t>Jorge </a:t>
            </a:r>
            <a:r>
              <a:rPr lang="en-GB" sz="2600" noProof="1" smtClean="0">
                <a:latin typeface="Arial" panose="020B0604020202020204" pitchFamily="34" charset="0"/>
                <a:cs typeface="Arial" panose="020B0604020202020204" pitchFamily="34" charset="0"/>
              </a:rPr>
              <a:t>Perugorría (Edipo)</a:t>
            </a:r>
          </a:p>
          <a:p>
            <a:pPr marL="457200" lvl="1" indent="0">
              <a:buNone/>
            </a:pPr>
            <a:r>
              <a:rPr lang="en-GB" sz="2600" noProof="1" smtClean="0">
                <a:latin typeface="Arial" panose="020B0604020202020204" pitchFamily="34" charset="0"/>
                <a:cs typeface="Arial" panose="020B0604020202020204" pitchFamily="34" charset="0"/>
              </a:rPr>
              <a:t>	</a:t>
            </a:r>
            <a:r>
              <a:rPr lang="en-GB" sz="2600"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 </a:t>
            </a:r>
            <a:r>
              <a:rPr lang="en-GB" sz="2600" noProof="1" smtClean="0">
                <a:latin typeface="Arial" panose="020B0604020202020204" pitchFamily="34" charset="0"/>
                <a:cs typeface="Arial" panose="020B0604020202020204" pitchFamily="34" charset="0"/>
              </a:rPr>
              <a:t>Ángela </a:t>
            </a:r>
            <a:r>
              <a:rPr lang="en-GB" sz="2600" noProof="1" smtClean="0">
                <a:latin typeface="Arial" panose="020B0604020202020204" pitchFamily="34" charset="0"/>
                <a:cs typeface="Arial" panose="020B0604020202020204" pitchFamily="34" charset="0"/>
              </a:rPr>
              <a:t>Molina (Yocasta)</a:t>
            </a:r>
          </a:p>
          <a:p>
            <a:pPr marL="457200" lvl="1" indent="0">
              <a:buNone/>
            </a:pPr>
            <a:r>
              <a:rPr lang="en-GB" sz="2600" noProof="1" smtClean="0">
                <a:latin typeface="Arial" panose="020B0604020202020204" pitchFamily="34" charset="0"/>
                <a:cs typeface="Arial" panose="020B0604020202020204" pitchFamily="34" charset="0"/>
              </a:rPr>
              <a:t>	</a:t>
            </a:r>
            <a:r>
              <a:rPr lang="en-GB" sz="2600"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 Francisco </a:t>
            </a:r>
            <a:r>
              <a:rPr lang="en-US" sz="2600" noProof="1" smtClean="0">
                <a:latin typeface="Arial" panose="020B0604020202020204" pitchFamily="34" charset="0"/>
                <a:cs typeface="Arial" panose="020B0604020202020204" pitchFamily="34" charset="0"/>
              </a:rPr>
              <a:t>(Paco) Rabal (Tiresias)</a:t>
            </a:r>
          </a:p>
          <a:p>
            <a:pPr marL="457200" lvl="1" indent="0">
              <a:buNone/>
            </a:pPr>
            <a:r>
              <a:rPr lang="en-US" sz="2600"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 </a:t>
            </a:r>
            <a:r>
              <a:rPr lang="pt-BR" sz="2600" noProof="1" smtClean="0">
                <a:latin typeface="Arial" panose="020B0604020202020204" pitchFamily="34" charset="0"/>
                <a:cs typeface="Arial" panose="020B0604020202020204" pitchFamily="34" charset="0"/>
              </a:rPr>
              <a:t>Jairo </a:t>
            </a:r>
            <a:r>
              <a:rPr lang="pt-BR" sz="2600" noProof="1" smtClean="0">
                <a:latin typeface="Arial" panose="020B0604020202020204" pitchFamily="34" charset="0"/>
                <a:cs typeface="Arial" panose="020B0604020202020204" pitchFamily="34" charset="0"/>
              </a:rPr>
              <a:t>Camargo (Creonte)</a:t>
            </a:r>
          </a:p>
          <a:p>
            <a:pPr marL="457200" lvl="1" indent="0">
              <a:buNone/>
            </a:pPr>
            <a:r>
              <a:rPr lang="pt-BR" sz="2600" noProof="1" smtClean="0">
                <a:latin typeface="Arial" panose="020B0604020202020204" pitchFamily="34" charset="0"/>
                <a:cs typeface="Arial" panose="020B0604020202020204" pitchFamily="34" charset="0"/>
              </a:rPr>
              <a:t>	</a:t>
            </a:r>
            <a:r>
              <a:rPr lang="pt-BR" sz="2600"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 </a:t>
            </a:r>
            <a:r>
              <a:rPr lang="pt-BR" sz="2600" noProof="1" smtClean="0">
                <a:latin typeface="Arial" panose="020B0604020202020204" pitchFamily="34" charset="0"/>
                <a:cs typeface="Arial" panose="020B0604020202020204" pitchFamily="34" charset="0"/>
              </a:rPr>
              <a:t>Jorge </a:t>
            </a:r>
            <a:r>
              <a:rPr lang="pt-BR" sz="2600" noProof="1" smtClean="0">
                <a:latin typeface="Arial" panose="020B0604020202020204" pitchFamily="34" charset="0"/>
                <a:cs typeface="Arial" panose="020B0604020202020204" pitchFamily="34" charset="0"/>
              </a:rPr>
              <a:t>Martinez (Priest)</a:t>
            </a:r>
          </a:p>
          <a:p>
            <a:pPr marL="457200" lvl="1" indent="0">
              <a:buNone/>
            </a:pPr>
            <a:r>
              <a:rPr lang="pt-BR" sz="2600"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 </a:t>
            </a:r>
            <a:r>
              <a:rPr lang="pt-BR" sz="2600" noProof="1" smtClean="0">
                <a:latin typeface="Arial" panose="020B0604020202020204" pitchFamily="34" charset="0"/>
                <a:cs typeface="Arial" panose="020B0604020202020204" pitchFamily="34" charset="0"/>
              </a:rPr>
              <a:t>Miriam </a:t>
            </a:r>
            <a:r>
              <a:rPr lang="pt-BR" sz="2600" noProof="1" smtClean="0">
                <a:latin typeface="Arial" panose="020B0604020202020204" pitchFamily="34" charset="0"/>
                <a:cs typeface="Arial" panose="020B0604020202020204" pitchFamily="34" charset="0"/>
              </a:rPr>
              <a:t>Colon (Deyanira)</a:t>
            </a:r>
          </a:p>
          <a:p>
            <a:pPr marL="457200" lvl="1" indent="0">
              <a:buNone/>
            </a:pPr>
            <a:endParaRPr lang="en-US" sz="400" b="1" noProof="1" smtClean="0">
              <a:latin typeface="Arial" panose="020B0604020202020204" pitchFamily="34" charset="0"/>
              <a:cs typeface="Arial" panose="020B0604020202020204" pitchFamily="34" charset="0"/>
            </a:endParaRPr>
          </a:p>
          <a:p>
            <a:pPr marL="53975" lvl="1" indent="0">
              <a:buNone/>
            </a:pPr>
            <a:r>
              <a:rPr lang="pt-BR" sz="2600" noProof="1" smtClean="0">
                <a:latin typeface="Arial" panose="020B0604020202020204" pitchFamily="34" charset="0"/>
                <a:cs typeface="Arial" panose="020B0604020202020204" pitchFamily="34" charset="0"/>
              </a:rPr>
              <a:t>•  Screenplay: </a:t>
            </a:r>
            <a:r>
              <a:rPr lang="en-US" sz="2600" noProof="1" smtClean="0">
                <a:latin typeface="Arial" panose="020B0604020202020204" pitchFamily="34" charset="0"/>
                <a:cs typeface="Arial" panose="020B0604020202020204" pitchFamily="34" charset="0"/>
              </a:rPr>
              <a:t>Gabriel García Márquez</a:t>
            </a:r>
          </a:p>
          <a:p>
            <a:pPr marL="53975" lvl="1" indent="0">
              <a:buNone/>
            </a:pPr>
            <a:endParaRPr lang="en-US" sz="400" noProof="1" smtClean="0">
              <a:latin typeface="Arial" panose="020B0604020202020204" pitchFamily="34" charset="0"/>
              <a:cs typeface="Arial" panose="020B0604020202020204" pitchFamily="34" charset="0"/>
            </a:endParaRPr>
          </a:p>
          <a:p>
            <a:pPr marL="53975" lvl="1" indent="0">
              <a:buNone/>
            </a:pPr>
            <a:r>
              <a:rPr lang="en-US" sz="2600" noProof="1" smtClean="0">
                <a:latin typeface="Arial" panose="020B0604020202020204" pitchFamily="34" charset="0"/>
                <a:cs typeface="Arial" panose="020B0604020202020204" pitchFamily="34" charset="0"/>
              </a:rPr>
              <a:t>•  Theatrical release: 1996; DVD release: 2007</a:t>
            </a:r>
            <a:endParaRPr lang="pt-BR" sz="2600" noProof="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906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Select Bibliography (cont.)</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47800"/>
            <a:ext cx="8229600" cy="5029200"/>
          </a:xfrm>
        </p:spPr>
        <p:txBody>
          <a:bodyPr>
            <a:noAutofit/>
          </a:bodyPr>
          <a:lstStyle/>
          <a:p>
            <a:pPr>
              <a:lnSpc>
                <a:spcPct val="120000"/>
              </a:lnSpc>
              <a:spcBef>
                <a:spcPts val="528"/>
              </a:spcBef>
            </a:pPr>
            <a:r>
              <a:rPr lang="en-US" sz="2200" noProof="1" smtClean="0">
                <a:latin typeface="Arial" panose="020B0604020202020204" pitchFamily="34" charset="0"/>
                <a:cs typeface="Arial" panose="020B0604020202020204" pitchFamily="34" charset="0"/>
              </a:rPr>
              <a:t>J. L. Rivera-Betancur, S. Ruiz-Moreno, “Representations of the Armed Conflict in Colombian Cinema,” </a:t>
            </a:r>
            <a:r>
              <a:rPr lang="en-US" sz="2200" i="1" noProof="1" smtClean="0">
                <a:latin typeface="Arial" panose="020B0604020202020204" pitchFamily="34" charset="0"/>
                <a:cs typeface="Arial" panose="020B0604020202020204" pitchFamily="34" charset="0"/>
              </a:rPr>
              <a:t>Revista Latina de Comunicación Social</a:t>
            </a:r>
            <a:r>
              <a:rPr lang="en-US" sz="2200" noProof="1" smtClean="0">
                <a:latin typeface="Arial" panose="020B0604020202020204" pitchFamily="34" charset="0"/>
                <a:cs typeface="Arial" panose="020B0604020202020204" pitchFamily="34" charset="0"/>
              </a:rPr>
              <a:t> 65 (2010), 503–515</a:t>
            </a:r>
          </a:p>
          <a:p>
            <a:pPr>
              <a:lnSpc>
                <a:spcPct val="120000"/>
              </a:lnSpc>
              <a:spcBef>
                <a:spcPts val="528"/>
              </a:spcBef>
            </a:pPr>
            <a:r>
              <a:rPr lang="en-US" sz="2200" noProof="1" smtClean="0">
                <a:latin typeface="Arial" panose="020B0604020202020204" pitchFamily="34" charset="0"/>
                <a:cs typeface="Arial" panose="020B0604020202020204" pitchFamily="34" charset="0"/>
              </a:rPr>
              <a:t>A. Rocco</a:t>
            </a:r>
            <a:r>
              <a:rPr lang="en-US" sz="2200" noProof="1" smtClean="0">
                <a:latin typeface="Arial" panose="020B0604020202020204" pitchFamily="34" charset="0"/>
                <a:cs typeface="Arial" panose="020B0604020202020204" pitchFamily="34" charset="0"/>
              </a:rPr>
              <a:t>, </a:t>
            </a:r>
            <a:r>
              <a:rPr lang="en-US" sz="2200" i="1" noProof="1" smtClean="0">
                <a:latin typeface="Arial" panose="020B0604020202020204" pitchFamily="34" charset="0"/>
                <a:cs typeface="Arial" panose="020B0604020202020204" pitchFamily="34" charset="0"/>
              </a:rPr>
              <a:t>Gabriel </a:t>
            </a:r>
            <a:r>
              <a:rPr lang="en-US" sz="2200" i="1" noProof="1" smtClean="0">
                <a:latin typeface="Arial" panose="020B0604020202020204" pitchFamily="34" charset="0"/>
                <a:cs typeface="Arial" panose="020B0604020202020204" pitchFamily="34" charset="0"/>
              </a:rPr>
              <a:t>García Márquez and </a:t>
            </a:r>
            <a:r>
              <a:rPr lang="en-US" sz="2200" i="1" noProof="1" smtClean="0">
                <a:latin typeface="Arial" panose="020B0604020202020204" pitchFamily="34" charset="0"/>
                <a:cs typeface="Arial" panose="020B0604020202020204" pitchFamily="34" charset="0"/>
              </a:rPr>
              <a:t>the </a:t>
            </a:r>
            <a:r>
              <a:rPr lang="en-US" sz="2200" i="1" noProof="1" smtClean="0">
                <a:latin typeface="Arial" panose="020B0604020202020204" pitchFamily="34" charset="0"/>
                <a:cs typeface="Arial" panose="020B0604020202020204" pitchFamily="34" charset="0"/>
              </a:rPr>
              <a:t>Cinema. </a:t>
            </a:r>
            <a:r>
              <a:rPr lang="en-US" sz="2200" i="1" noProof="1" smtClean="0">
                <a:latin typeface="Arial" panose="020B0604020202020204" pitchFamily="34" charset="0"/>
                <a:cs typeface="Arial" panose="020B0604020202020204" pitchFamily="34" charset="0"/>
              </a:rPr>
              <a:t>Life and Works</a:t>
            </a:r>
            <a:r>
              <a:rPr lang="en-US" sz="2200" noProof="1" smtClean="0">
                <a:latin typeface="Arial" panose="020B0604020202020204" pitchFamily="34" charset="0"/>
                <a:cs typeface="Arial" panose="020B0604020202020204" pitchFamily="34" charset="0"/>
              </a:rPr>
              <a:t>, </a:t>
            </a:r>
            <a:r>
              <a:rPr lang="en-US" sz="2200" noProof="1" smtClean="0">
                <a:latin typeface="Arial" panose="020B0604020202020204" pitchFamily="34" charset="0"/>
                <a:cs typeface="Arial" panose="020B0604020202020204" pitchFamily="34" charset="0"/>
              </a:rPr>
              <a:t>Woodbridge, Suffolk </a:t>
            </a:r>
            <a:r>
              <a:rPr lang="en-US" sz="2200" noProof="1" smtClean="0">
                <a:latin typeface="Arial" panose="020B0604020202020204" pitchFamily="34" charset="0"/>
                <a:cs typeface="Arial" panose="020B0604020202020204" pitchFamily="34" charset="0"/>
              </a:rPr>
              <a:t>2014</a:t>
            </a:r>
          </a:p>
          <a:p>
            <a:pPr>
              <a:lnSpc>
                <a:spcPct val="120000"/>
              </a:lnSpc>
              <a:spcBef>
                <a:spcPts val="528"/>
              </a:spcBef>
            </a:pPr>
            <a:r>
              <a:rPr lang="en-US" sz="2200" noProof="1" smtClean="0">
                <a:latin typeface="Arial" panose="020B0604020202020204" pitchFamily="34" charset="0"/>
                <a:cs typeface="Arial" panose="020B0604020202020204" pitchFamily="34" charset="0"/>
              </a:rPr>
              <a:t>H. Ruiz, “Jorge Alí Triana, </a:t>
            </a:r>
            <a:r>
              <a:rPr lang="en-US" sz="2200" i="1" noProof="1" smtClean="0">
                <a:latin typeface="Arial" panose="020B0604020202020204" pitchFamily="34" charset="0"/>
                <a:cs typeface="Arial" panose="020B0604020202020204" pitchFamily="34" charset="0"/>
              </a:rPr>
              <a:t>Edipo Alcalde</a:t>
            </a:r>
            <a:r>
              <a:rPr lang="en-US" sz="2200" noProof="1" smtClean="0">
                <a:latin typeface="Arial" panose="020B0604020202020204" pitchFamily="34" charset="0"/>
                <a:cs typeface="Arial" panose="020B0604020202020204" pitchFamily="34" charset="0"/>
              </a:rPr>
              <a:t>,” </a:t>
            </a:r>
            <a:r>
              <a:rPr lang="en-US" sz="2200" i="1" noProof="1" smtClean="0">
                <a:latin typeface="Arial" panose="020B0604020202020204" pitchFamily="34" charset="0"/>
                <a:cs typeface="Arial" panose="020B0604020202020204" pitchFamily="34" charset="0"/>
              </a:rPr>
              <a:t>Casqui</a:t>
            </a:r>
            <a:r>
              <a:rPr lang="en-US" sz="2200" noProof="1" smtClean="0">
                <a:latin typeface="Arial" panose="020B0604020202020204" pitchFamily="34" charset="0"/>
                <a:cs typeface="Arial" panose="020B0604020202020204" pitchFamily="34" charset="0"/>
              </a:rPr>
              <a:t> 28 (1999), 135–138</a:t>
            </a:r>
          </a:p>
          <a:p>
            <a:pPr>
              <a:lnSpc>
                <a:spcPct val="120000"/>
              </a:lnSpc>
              <a:spcBef>
                <a:spcPts val="528"/>
              </a:spcBef>
            </a:pPr>
            <a:r>
              <a:rPr lang="en-US" sz="2200" noProof="1" smtClean="0">
                <a:latin typeface="Arial" panose="020B0604020202020204" pitchFamily="34" charset="0"/>
                <a:cs typeface="Arial" panose="020B0604020202020204" pitchFamily="34" charset="0"/>
              </a:rPr>
              <a:t>P. Swanson (ed.), </a:t>
            </a:r>
            <a:r>
              <a:rPr lang="en-US" sz="2200" i="1" noProof="1" smtClean="0">
                <a:latin typeface="Arial" panose="020B0604020202020204" pitchFamily="34" charset="0"/>
                <a:cs typeface="Arial" panose="020B0604020202020204" pitchFamily="34" charset="0"/>
              </a:rPr>
              <a:t>The Cambridge Companion to Gabriel Garciá Márquez</a:t>
            </a:r>
            <a:r>
              <a:rPr lang="en-US" sz="2200" noProof="1" smtClean="0">
                <a:latin typeface="Arial" panose="020B0604020202020204" pitchFamily="34" charset="0"/>
                <a:cs typeface="Arial" panose="020B0604020202020204" pitchFamily="34" charset="0"/>
              </a:rPr>
              <a:t>, Cambridge/New York 2010</a:t>
            </a:r>
          </a:p>
          <a:p>
            <a:pPr>
              <a:lnSpc>
                <a:spcPct val="120000"/>
              </a:lnSpc>
              <a:spcBef>
                <a:spcPts val="528"/>
              </a:spcBef>
            </a:pPr>
            <a:r>
              <a:rPr lang="en-GB" sz="2200" noProof="1" smtClean="0">
                <a:latin typeface="Arial" panose="020B0604020202020204" pitchFamily="34" charset="0"/>
                <a:cs typeface="Arial" panose="020B0604020202020204" pitchFamily="34" charset="0"/>
              </a:rPr>
              <a:t>M. M. Winkler, </a:t>
            </a:r>
            <a:r>
              <a:rPr lang="en-GB" sz="2200" i="1" noProof="1" smtClean="0">
                <a:latin typeface="Arial" panose="020B0604020202020204" pitchFamily="34" charset="0"/>
                <a:cs typeface="Arial" panose="020B0604020202020204" pitchFamily="34" charset="0"/>
              </a:rPr>
              <a:t>Cinema and Classical Texts. Apollo’s New Light</a:t>
            </a:r>
            <a:r>
              <a:rPr lang="en-GB" sz="2200" noProof="1" smtClean="0">
                <a:latin typeface="Arial" panose="020B0604020202020204" pitchFamily="34" charset="0"/>
                <a:cs typeface="Arial" panose="020B0604020202020204" pitchFamily="34" charset="0"/>
              </a:rPr>
              <a:t>, Cambridge 2009</a:t>
            </a:r>
            <a:endParaRPr lang="en-US" sz="2200" noProof="1" smtClean="0">
              <a:latin typeface="Arial" panose="020B0604020202020204" pitchFamily="34" charset="0"/>
              <a:cs typeface="Arial" panose="020B0604020202020204" pitchFamily="34" charset="0"/>
            </a:endParaRPr>
          </a:p>
          <a:p>
            <a:endParaRPr lang="en-US" sz="2200" dirty="0"/>
          </a:p>
          <a:p>
            <a:endParaRPr lang="en-US" sz="2200" dirty="0"/>
          </a:p>
        </p:txBody>
      </p:sp>
    </p:spTree>
    <p:extLst>
      <p:ext uri="{BB962C8B-B14F-4D97-AF65-F5344CB8AC3E}">
        <p14:creationId xmlns:p14="http://schemas.microsoft.com/office/powerpoint/2010/main" val="4017965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noProof="1">
                <a:latin typeface="Arial" panose="020B0604020202020204" pitchFamily="34" charset="0"/>
                <a:cs typeface="Arial" panose="020B0604020202020204" pitchFamily="34" charset="0"/>
              </a:rPr>
              <a:t>Gabriel García Márquez</a:t>
            </a:r>
            <a:endParaRPr lang="en-US" sz="4000" dirty="0"/>
          </a:p>
        </p:txBody>
      </p:sp>
      <p:sp>
        <p:nvSpPr>
          <p:cNvPr id="3" name="Content Placeholder 2"/>
          <p:cNvSpPr>
            <a:spLocks noGrp="1"/>
          </p:cNvSpPr>
          <p:nvPr>
            <p:ph idx="1"/>
          </p:nvPr>
        </p:nvSpPr>
        <p:spPr/>
        <p:txBody>
          <a:bodyPr>
            <a:normAutofit/>
          </a:bodyPr>
          <a:lstStyle/>
          <a:p>
            <a:pPr marL="400050" indent="-400050">
              <a:buNone/>
            </a:pPr>
            <a:r>
              <a:rPr lang="en-US" sz="2600" noProof="1" smtClean="0">
                <a:latin typeface="Arial" panose="020B0604020202020204" pitchFamily="34" charset="0"/>
                <a:cs typeface="Arial" panose="020B0604020202020204" pitchFamily="34" charset="0"/>
              </a:rPr>
              <a:t>Autobiography: </a:t>
            </a:r>
            <a:r>
              <a:rPr lang="en-US" sz="2600" i="1" noProof="1" smtClean="0">
                <a:latin typeface="Arial" panose="020B0604020202020204" pitchFamily="34" charset="0"/>
                <a:cs typeface="Arial" panose="020B0604020202020204" pitchFamily="34" charset="0"/>
              </a:rPr>
              <a:t>Living to Tell the Tale (Vivir para contarla</a:t>
            </a:r>
            <a:r>
              <a:rPr lang="en-US" sz="2600" noProof="1" smtClean="0">
                <a:latin typeface="Arial" panose="020B0604020202020204" pitchFamily="34" charset="0"/>
                <a:cs typeface="Arial" panose="020B0604020202020204" pitchFamily="34" charset="0"/>
              </a:rPr>
              <a:t>, 2002)</a:t>
            </a:r>
          </a:p>
          <a:p>
            <a:pPr marL="0" indent="0">
              <a:buNone/>
            </a:pPr>
            <a:endParaRPr lang="en-US" sz="1200" noProof="1" smtClean="0">
              <a:latin typeface="Arial" panose="020B0604020202020204" pitchFamily="34" charset="0"/>
              <a:cs typeface="Arial" panose="020B0604020202020204" pitchFamily="34" charset="0"/>
            </a:endParaRPr>
          </a:p>
          <a:p>
            <a:pPr marL="0" indent="0">
              <a:buNone/>
            </a:pPr>
            <a:r>
              <a:rPr lang="en-US" sz="2600" noProof="1" smtClean="0">
                <a:latin typeface="Arial" panose="020B0604020202020204" pitchFamily="34" charset="0"/>
                <a:cs typeface="Arial" panose="020B0604020202020204" pitchFamily="34" charset="0"/>
              </a:rPr>
              <a:t>Works </a:t>
            </a:r>
            <a:r>
              <a:rPr lang="en-US" sz="2600" noProof="1" smtClean="0">
                <a:latin typeface="Arial" panose="020B0604020202020204" pitchFamily="34" charset="0"/>
                <a:cs typeface="Arial" panose="020B0604020202020204" pitchFamily="34" charset="0"/>
              </a:rPr>
              <a:t>influenced </a:t>
            </a:r>
            <a:r>
              <a:rPr lang="en-US" sz="2600" noProof="1" smtClean="0">
                <a:latin typeface="Arial" panose="020B0604020202020204" pitchFamily="34" charset="0"/>
                <a:cs typeface="Arial" panose="020B0604020202020204" pitchFamily="34" charset="0"/>
              </a:rPr>
              <a:t>by Sophocles, </a:t>
            </a:r>
            <a:r>
              <a:rPr lang="en-US" sz="2600" i="1" noProof="1" smtClean="0">
                <a:latin typeface="Arial" panose="020B0604020202020204" pitchFamily="34" charset="0"/>
                <a:cs typeface="Arial" panose="020B0604020202020204" pitchFamily="34" charset="0"/>
              </a:rPr>
              <a:t>Oedipus the King</a:t>
            </a:r>
            <a:r>
              <a:rPr lang="en-US" sz="2600" noProof="1" smtClean="0">
                <a:latin typeface="Arial" panose="020B0604020202020204" pitchFamily="34" charset="0"/>
                <a:cs typeface="Arial" panose="020B0604020202020204" pitchFamily="34" charset="0"/>
              </a:rPr>
              <a:t>:</a:t>
            </a:r>
          </a:p>
          <a:p>
            <a:r>
              <a:rPr lang="en-US" sz="2600" i="1" noProof="1" smtClean="0">
                <a:latin typeface="Arial" panose="020B0604020202020204" pitchFamily="34" charset="0"/>
                <a:cs typeface="Arial" panose="020B0604020202020204" pitchFamily="34" charset="0"/>
              </a:rPr>
              <a:t>Autumn of the Patriarch </a:t>
            </a:r>
            <a:r>
              <a:rPr lang="en-US" sz="2600" noProof="1" smtClean="0">
                <a:latin typeface="Arial" panose="020B0604020202020204" pitchFamily="34" charset="0"/>
                <a:cs typeface="Arial" panose="020B0604020202020204" pitchFamily="34" charset="0"/>
              </a:rPr>
              <a:t>(</a:t>
            </a:r>
            <a:r>
              <a:rPr lang="en-US" sz="2600" i="1" noProof="1" smtClean="0">
                <a:latin typeface="Arial" panose="020B0604020202020204" pitchFamily="34" charset="0"/>
                <a:cs typeface="Arial" panose="020B0604020202020204" pitchFamily="34" charset="0"/>
              </a:rPr>
              <a:t>El otoño del patriarca</a:t>
            </a:r>
            <a:r>
              <a:rPr lang="en-US" sz="2600" noProof="1" smtClean="0">
                <a:latin typeface="Arial" panose="020B0604020202020204" pitchFamily="34" charset="0"/>
                <a:cs typeface="Arial" panose="020B0604020202020204" pitchFamily="34" charset="0"/>
              </a:rPr>
              <a:t>,</a:t>
            </a:r>
            <a:r>
              <a:rPr lang="en-US" sz="2600" i="1"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1975)</a:t>
            </a:r>
          </a:p>
          <a:p>
            <a:r>
              <a:rPr lang="en-US" sz="2600" i="1" noProof="1" smtClean="0">
                <a:latin typeface="Arial" panose="020B0604020202020204" pitchFamily="34" charset="0"/>
                <a:cs typeface="Arial" panose="020B0604020202020204" pitchFamily="34" charset="0"/>
              </a:rPr>
              <a:t>Chronicle of a Death Foretold </a:t>
            </a:r>
            <a:r>
              <a:rPr lang="en-US" sz="2600" noProof="1" smtClean="0">
                <a:latin typeface="Arial" panose="020B0604020202020204" pitchFamily="34" charset="0"/>
                <a:cs typeface="Arial" panose="020B0604020202020204" pitchFamily="34" charset="0"/>
              </a:rPr>
              <a:t>(</a:t>
            </a:r>
            <a:r>
              <a:rPr lang="en-US" sz="2600" i="1" noProof="1" smtClean="0">
                <a:latin typeface="Arial" panose="020B0604020202020204" pitchFamily="34" charset="0"/>
                <a:cs typeface="Arial" panose="020B0604020202020204" pitchFamily="34" charset="0"/>
              </a:rPr>
              <a:t>Crónica de una muerte anunciada</a:t>
            </a:r>
            <a:r>
              <a:rPr lang="en-US" sz="2600" noProof="1" smtClean="0">
                <a:latin typeface="Arial" panose="020B0604020202020204" pitchFamily="34" charset="0"/>
                <a:cs typeface="Arial" panose="020B0604020202020204" pitchFamily="34" charset="0"/>
              </a:rPr>
              <a:t>,</a:t>
            </a:r>
            <a:r>
              <a:rPr lang="en-US" sz="2600" i="1" noProof="1" smtClean="0">
                <a:latin typeface="Arial" panose="020B0604020202020204" pitchFamily="34" charset="0"/>
                <a:cs typeface="Arial" panose="020B0604020202020204" pitchFamily="34" charset="0"/>
              </a:rPr>
              <a:t> </a:t>
            </a:r>
            <a:r>
              <a:rPr lang="en-US" sz="2600" noProof="1" smtClean="0">
                <a:latin typeface="Arial" panose="020B0604020202020204" pitchFamily="34" charset="0"/>
                <a:cs typeface="Arial" panose="020B0604020202020204" pitchFamily="34" charset="0"/>
              </a:rPr>
              <a:t>1981)</a:t>
            </a:r>
          </a:p>
          <a:p>
            <a:r>
              <a:rPr lang="en-US" sz="2600" i="1" noProof="1" smtClean="0">
                <a:latin typeface="Arial" panose="020B0604020202020204" pitchFamily="34" charset="0"/>
                <a:cs typeface="Arial" panose="020B0604020202020204" pitchFamily="34" charset="0"/>
              </a:rPr>
              <a:t>The General in His Labyrinth </a:t>
            </a:r>
            <a:r>
              <a:rPr lang="en-US" sz="2600" noProof="1" smtClean="0">
                <a:latin typeface="Arial" panose="020B0604020202020204" pitchFamily="34" charset="0"/>
                <a:cs typeface="Arial" panose="020B0604020202020204" pitchFamily="34" charset="0"/>
              </a:rPr>
              <a:t>(</a:t>
            </a:r>
            <a:r>
              <a:rPr lang="en-US" sz="2600" i="1" noProof="1" smtClean="0">
                <a:latin typeface="Arial" panose="020B0604020202020204" pitchFamily="34" charset="0"/>
                <a:cs typeface="Arial" panose="020B0604020202020204" pitchFamily="34" charset="0"/>
              </a:rPr>
              <a:t>El general en su laberinto</a:t>
            </a:r>
            <a:r>
              <a:rPr lang="en-US" sz="2600" noProof="1" smtClean="0">
                <a:latin typeface="Arial" panose="020B0604020202020204" pitchFamily="34" charset="0"/>
                <a:cs typeface="Arial" panose="020B0604020202020204" pitchFamily="34" charset="0"/>
              </a:rPr>
              <a:t>, 1989)</a:t>
            </a:r>
            <a:endParaRPr lang="en-US" sz="2600"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1400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noProof="1">
                <a:latin typeface="Arial" panose="020B0604020202020204" pitchFamily="34" charset="0"/>
                <a:cs typeface="Arial" panose="020B0604020202020204" pitchFamily="34" charset="0"/>
              </a:rPr>
              <a:t>Gabriel García Márquez</a:t>
            </a:r>
            <a:endParaRPr lang="en-US" sz="4000" dirty="0"/>
          </a:p>
        </p:txBody>
      </p:sp>
      <p:sp>
        <p:nvSpPr>
          <p:cNvPr id="3" name="Content Placeholder 2"/>
          <p:cNvSpPr>
            <a:spLocks noGrp="1"/>
          </p:cNvSpPr>
          <p:nvPr>
            <p:ph idx="1"/>
          </p:nvPr>
        </p:nvSpPr>
        <p:spPr>
          <a:xfrm>
            <a:off x="457200" y="1524000"/>
            <a:ext cx="8229600" cy="4602163"/>
          </a:xfrm>
        </p:spPr>
        <p:txBody>
          <a:bodyPr>
            <a:noAutofit/>
          </a:bodyPr>
          <a:lstStyle/>
          <a:p>
            <a:pPr marL="0" indent="0">
              <a:buNone/>
            </a:pPr>
            <a:r>
              <a:rPr lang="en-US" sz="2600" dirty="0">
                <a:latin typeface="Arial" panose="020B0604020202020204" pitchFamily="34" charset="0"/>
                <a:cs typeface="Arial" panose="020B0604020202020204" pitchFamily="34" charset="0"/>
              </a:rPr>
              <a:t>“What most moved me about </a:t>
            </a:r>
            <a:r>
              <a:rPr lang="en-US" sz="2600" i="1" dirty="0">
                <a:latin typeface="Arial" panose="020B0604020202020204" pitchFamily="34" charset="0"/>
                <a:cs typeface="Arial" panose="020B0604020202020204" pitchFamily="34" charset="0"/>
              </a:rPr>
              <a:t>Oedipus Rex</a:t>
            </a:r>
            <a:r>
              <a:rPr lang="en-US" sz="2600" dirty="0">
                <a:latin typeface="Arial" panose="020B0604020202020204" pitchFamily="34" charset="0"/>
                <a:cs typeface="Arial" panose="020B0604020202020204" pitchFamily="34" charset="0"/>
              </a:rPr>
              <a:t> in 1949 was its tremendous resemblance to the Colombian situation. […] The situation as it was then was not the same as it is today, of course, but it was very like it; and if we just scratch the surface it won’t take much to discover that it also resembles the way things were yesterday, and the day before yesterday, and the way they always were. […] I am about to say something to you that I shall never again repeat in public: I believe that the Colombian situation will always be like this. Aren’t we talking about </a:t>
            </a:r>
            <a:r>
              <a:rPr lang="en-US" sz="2600" i="1" dirty="0" err="1">
                <a:latin typeface="Arial" panose="020B0604020202020204" pitchFamily="34" charset="0"/>
                <a:cs typeface="Arial" panose="020B0604020202020204" pitchFamily="34" charset="0"/>
              </a:rPr>
              <a:t>fatum</a:t>
            </a:r>
            <a:r>
              <a:rPr lang="en-US" sz="2600" dirty="0">
                <a:latin typeface="Arial" panose="020B0604020202020204" pitchFamily="34" charset="0"/>
                <a:cs typeface="Arial" panose="020B0604020202020204" pitchFamily="34" charset="0"/>
              </a:rPr>
              <a:t>? Well, there you have it. I find this mystery fascinating.”</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995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noProof="1" smtClean="0">
                <a:latin typeface="Arial" panose="020B0604020202020204" pitchFamily="34" charset="0"/>
                <a:cs typeface="Arial" panose="020B0604020202020204" pitchFamily="34" charset="0"/>
              </a:rPr>
              <a:t>The </a:t>
            </a:r>
            <a:r>
              <a:rPr lang="en-US" sz="4000" i="1" noProof="1" smtClean="0">
                <a:latin typeface="Arial" panose="020B0604020202020204" pitchFamily="34" charset="0"/>
                <a:cs typeface="Arial" panose="020B0604020202020204" pitchFamily="34" charset="0"/>
              </a:rPr>
              <a:t>Alcalde</a:t>
            </a:r>
            <a:endParaRPr lang="en-US" sz="4000" i="1" noProof="1">
              <a:latin typeface="Arial" panose="020B0604020202020204" pitchFamily="34" charset="0"/>
              <a:cs typeface="Arial" panose="020B0604020202020204" pitchFamily="34" charset="0"/>
            </a:endParaRP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981" t="2305" r="15776" b="8839"/>
          <a:stretch/>
        </p:blipFill>
        <p:spPr bwMode="auto">
          <a:xfrm>
            <a:off x="1524000" y="1524000"/>
            <a:ext cx="6292912" cy="456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82916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noProof="1" smtClean="0">
                <a:latin typeface="Arial" panose="020B0604020202020204" pitchFamily="34" charset="0"/>
                <a:cs typeface="Arial" panose="020B0604020202020204" pitchFamily="34" charset="0"/>
              </a:rPr>
              <a:t>Yocasta</a:t>
            </a:r>
            <a:endParaRPr lang="en-US" sz="4000" noProof="1">
              <a:latin typeface="Arial" panose="020B0604020202020204" pitchFamily="34" charset="0"/>
              <a:cs typeface="Arial" panose="020B0604020202020204" pitchFamily="34" charset="0"/>
            </a:endParaRPr>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914" t="2109" r="15906" b="9428"/>
          <a:stretch/>
        </p:blipFill>
        <p:spPr bwMode="auto">
          <a:xfrm>
            <a:off x="1447801" y="1508776"/>
            <a:ext cx="6248400" cy="449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42773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noProof="1" smtClean="0">
                <a:latin typeface="Arial" panose="020B0604020202020204" pitchFamily="34" charset="0"/>
                <a:cs typeface="Arial" panose="020B0604020202020204" pitchFamily="34" charset="0"/>
              </a:rPr>
              <a:t>Creonte</a:t>
            </a:r>
            <a:endParaRPr lang="en-US" sz="4000" noProof="1">
              <a:latin typeface="Arial" panose="020B0604020202020204" pitchFamily="34" charset="0"/>
              <a:cs typeface="Arial" panose="020B0604020202020204" pitchFamily="34" charset="0"/>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147" t="1128" r="13149" b="6290"/>
          <a:stretch/>
        </p:blipFill>
        <p:spPr bwMode="auto">
          <a:xfrm>
            <a:off x="1295400" y="1434112"/>
            <a:ext cx="6705600" cy="473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741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The Priest</a:t>
            </a:r>
            <a:endParaRPr lang="en-US" sz="4000" dirty="0">
              <a:latin typeface="Arial" panose="020B0604020202020204" pitchFamily="34" charset="0"/>
              <a:cs typeface="Arial" panose="020B0604020202020204" pitchFamily="34" charset="0"/>
            </a:endParaRPr>
          </a:p>
        </p:txBody>
      </p:sp>
      <p:pic>
        <p:nvPicPr>
          <p:cNvPr id="276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024" t="1912" r="15355" b="8840"/>
          <a:stretch/>
        </p:blipFill>
        <p:spPr bwMode="auto">
          <a:xfrm>
            <a:off x="1371600" y="1524000"/>
            <a:ext cx="6345732" cy="457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81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noProof="1" smtClean="0">
                <a:latin typeface="Arial" panose="020B0604020202020204" pitchFamily="34" charset="0"/>
                <a:cs typeface="Arial" panose="020B0604020202020204" pitchFamily="34" charset="0"/>
              </a:rPr>
              <a:t>Edipo and Yocasta</a:t>
            </a:r>
            <a:endParaRPr lang="en-US" sz="4000" noProof="1">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908" t="2097" r="15566" b="9042"/>
          <a:stretch/>
        </p:blipFill>
        <p:spPr bwMode="auto">
          <a:xfrm>
            <a:off x="1424291" y="1600200"/>
            <a:ext cx="62954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905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510</Words>
  <Application>Microsoft Office PowerPoint</Application>
  <PresentationFormat>On-screen Show (4:3)</PresentationFormat>
  <Paragraphs>53</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Politics and Violence in  Jorge Alí Triana's  Edipo Alcalde</vt:lpstr>
      <vt:lpstr>Edipo Alcalde (Oedipus Mayor)</vt:lpstr>
      <vt:lpstr>Gabriel García Márquez</vt:lpstr>
      <vt:lpstr>Gabriel García Márquez</vt:lpstr>
      <vt:lpstr>The Alcalde</vt:lpstr>
      <vt:lpstr>Yocasta</vt:lpstr>
      <vt:lpstr>Creonte</vt:lpstr>
      <vt:lpstr>The Priest</vt:lpstr>
      <vt:lpstr>Edipo and Yocasta</vt:lpstr>
      <vt:lpstr>Edipo and Creonte</vt:lpstr>
      <vt:lpstr>La Violencia</vt:lpstr>
      <vt:lpstr>La Violencia</vt:lpstr>
      <vt:lpstr>La Violencia</vt:lpstr>
      <vt:lpstr>Tiresias</vt:lpstr>
      <vt:lpstr>Deyanira</vt:lpstr>
      <vt:lpstr>The Truth</vt:lpstr>
      <vt:lpstr>Creonte in Power</vt:lpstr>
      <vt:lpstr>The End</vt:lpstr>
      <vt:lpstr>Select Bibliography</vt:lpstr>
      <vt:lpstr>Select Bibliography (cont.)</vt:lpstr>
    </vt:vector>
  </TitlesOfParts>
  <Company>Bryn Mawr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Annette’s Presentation</dc:title>
  <dc:creator>Annette Baertschi</dc:creator>
  <cp:lastModifiedBy>Annette Baertschi</cp:lastModifiedBy>
  <cp:revision>49</cp:revision>
  <dcterms:created xsi:type="dcterms:W3CDTF">2015-03-23T01:55:29Z</dcterms:created>
  <dcterms:modified xsi:type="dcterms:W3CDTF">2015-03-25T04:48:16Z</dcterms:modified>
</cp:coreProperties>
</file>