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362" r:id="rId2"/>
    <p:sldId id="379" r:id="rId3"/>
    <p:sldId id="377" r:id="rId4"/>
    <p:sldId id="366" r:id="rId5"/>
    <p:sldId id="384" r:id="rId6"/>
    <p:sldId id="337" r:id="rId7"/>
    <p:sldId id="378" r:id="rId8"/>
    <p:sldId id="383" r:id="rId9"/>
    <p:sldId id="381" r:id="rId10"/>
    <p:sldId id="382" r:id="rId11"/>
    <p:sldId id="292" r:id="rId12"/>
    <p:sldId id="293" r:id="rId13"/>
    <p:sldId id="294" r:id="rId14"/>
    <p:sldId id="330" r:id="rId15"/>
    <p:sldId id="299" r:id="rId16"/>
    <p:sldId id="298" r:id="rId17"/>
    <p:sldId id="307" r:id="rId18"/>
    <p:sldId id="309" r:id="rId19"/>
    <p:sldId id="310" r:id="rId20"/>
    <p:sldId id="321" r:id="rId21"/>
    <p:sldId id="319" r:id="rId22"/>
    <p:sldId id="322" r:id="rId23"/>
    <p:sldId id="323" r:id="rId24"/>
    <p:sldId id="333" r:id="rId25"/>
    <p:sldId id="334" r:id="rId26"/>
    <p:sldId id="338" r:id="rId27"/>
    <p:sldId id="339" r:id="rId28"/>
    <p:sldId id="341" r:id="rId29"/>
    <p:sldId id="340" r:id="rId30"/>
    <p:sldId id="360" r:id="rId31"/>
    <p:sldId id="325" r:id="rId32"/>
    <p:sldId id="326" r:id="rId33"/>
    <p:sldId id="343" r:id="rId34"/>
    <p:sldId id="345" r:id="rId35"/>
    <p:sldId id="346" r:id="rId36"/>
    <p:sldId id="348" r:id="rId37"/>
    <p:sldId id="349" r:id="rId38"/>
    <p:sldId id="361" r:id="rId39"/>
    <p:sldId id="364" r:id="rId40"/>
    <p:sldId id="376" r:id="rId41"/>
    <p:sldId id="375" r:id="rId42"/>
    <p:sldId id="350" r:id="rId43"/>
    <p:sldId id="353" r:id="rId44"/>
    <p:sldId id="354" r:id="rId45"/>
    <p:sldId id="355" r:id="rId46"/>
    <p:sldId id="356" r:id="rId47"/>
    <p:sldId id="357" r:id="rId48"/>
    <p:sldId id="358" r:id="rId49"/>
    <p:sldId id="359"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000"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9268A510-0617-4AE0-AB6E-10022CC715A5}" type="datetimeFigureOut">
              <a:rPr lang="en-US" smtClean="0"/>
              <a:t>3/26/2015</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D2577806-01D0-420C-8299-2F2EDF1452C0}" type="slidenum">
              <a:rPr lang="en-US" smtClean="0"/>
              <a:t>‹#›</a:t>
            </a:fld>
            <a:endParaRPr lang="en-US"/>
          </a:p>
        </p:txBody>
      </p:sp>
    </p:spTree>
    <p:extLst>
      <p:ext uri="{BB962C8B-B14F-4D97-AF65-F5344CB8AC3E}">
        <p14:creationId xmlns:p14="http://schemas.microsoft.com/office/powerpoint/2010/main" val="748630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6207B9D-BB77-4FE5-A9F5-0999D36B7C0C}" type="datetimeFigureOut">
              <a:rPr lang="en-US" smtClean="0"/>
              <a:pPr/>
              <a:t>3/26/2015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5</a:t>
            </a:fld>
            <a:endParaRPr lang="en-US"/>
          </a:p>
        </p:txBody>
      </p:sp>
    </p:spTree>
    <p:extLst>
      <p:ext uri="{BB962C8B-B14F-4D97-AF65-F5344CB8AC3E}">
        <p14:creationId xmlns:p14="http://schemas.microsoft.com/office/powerpoint/2010/main" val="3341041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6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6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70FA5C12-67B3-4A76-A50A-B0AF8E107535}" type="slidenum">
              <a:rPr lang="en-US" sz="1300"/>
              <a:pPr eaLnBrk="1" hangingPunct="1"/>
              <a:t>16</a:t>
            </a:fld>
            <a:endParaRPr lang="en-US" sz="1300"/>
          </a:p>
        </p:txBody>
      </p:sp>
    </p:spTree>
    <p:extLst>
      <p:ext uri="{BB962C8B-B14F-4D97-AF65-F5344CB8AC3E}">
        <p14:creationId xmlns:p14="http://schemas.microsoft.com/office/powerpoint/2010/main" val="4146635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7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69C0E049-0A9A-4CE0-AD23-7DE27BB2D269}" type="slidenum">
              <a:rPr lang="en-US" sz="1300"/>
              <a:pPr eaLnBrk="1" hangingPunct="1"/>
              <a:t>17</a:t>
            </a:fld>
            <a:endParaRPr lang="en-US" sz="1300"/>
          </a:p>
        </p:txBody>
      </p:sp>
    </p:spTree>
    <p:extLst>
      <p:ext uri="{BB962C8B-B14F-4D97-AF65-F5344CB8AC3E}">
        <p14:creationId xmlns:p14="http://schemas.microsoft.com/office/powerpoint/2010/main" val="3998501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9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AE72364F-E3D5-483D-89F4-BA4F44A2ACFD}" type="slidenum">
              <a:rPr lang="en-US" sz="1300"/>
              <a:pPr eaLnBrk="1" hangingPunct="1"/>
              <a:t>18</a:t>
            </a:fld>
            <a:endParaRPr lang="en-US" sz="1300"/>
          </a:p>
        </p:txBody>
      </p:sp>
    </p:spTree>
    <p:extLst>
      <p:ext uri="{BB962C8B-B14F-4D97-AF65-F5344CB8AC3E}">
        <p14:creationId xmlns:p14="http://schemas.microsoft.com/office/powerpoint/2010/main" val="1129847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80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CF7CF262-6169-46E0-A0A3-74397995902C}" type="slidenum">
              <a:rPr lang="en-US" sz="1300"/>
              <a:pPr eaLnBrk="1" hangingPunct="1"/>
              <a:t>19</a:t>
            </a:fld>
            <a:endParaRPr lang="en-US" sz="1300"/>
          </a:p>
        </p:txBody>
      </p:sp>
    </p:spTree>
    <p:extLst>
      <p:ext uri="{BB962C8B-B14F-4D97-AF65-F5344CB8AC3E}">
        <p14:creationId xmlns:p14="http://schemas.microsoft.com/office/powerpoint/2010/main" val="710874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DF3762-BE71-4829-AE03-6C684D7ADA87}"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1994336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316C54-3F9B-47E7-990D-622A194EFF47}"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18471008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1AC723-B6AA-46BB-9A13-AB696F6D7CB4}" type="slidenum">
              <a:rPr lang="en-US"/>
              <a:pPr fontAlgn="base">
                <a:spcBef>
                  <a:spcPct val="0"/>
                </a:spcBef>
                <a:spcAft>
                  <a:spcPct val="0"/>
                </a:spcAft>
              </a:pPr>
              <a:t>23</a:t>
            </a:fld>
            <a:endParaRPr lang="en-US"/>
          </a:p>
        </p:txBody>
      </p:sp>
    </p:spTree>
    <p:extLst>
      <p:ext uri="{BB962C8B-B14F-4D97-AF65-F5344CB8AC3E}">
        <p14:creationId xmlns:p14="http://schemas.microsoft.com/office/powerpoint/2010/main" val="840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1AC723-B6AA-46BB-9A13-AB696F6D7CB4}"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253832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525317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32</a:t>
            </a:fld>
            <a:endParaRPr lang="en-US"/>
          </a:p>
        </p:txBody>
      </p:sp>
    </p:spTree>
    <p:extLst>
      <p:ext uri="{BB962C8B-B14F-4D97-AF65-F5344CB8AC3E}">
        <p14:creationId xmlns:p14="http://schemas.microsoft.com/office/powerpoint/2010/main" val="3619836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7308703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33</a:t>
            </a:fld>
            <a:endParaRPr lang="en-US"/>
          </a:p>
        </p:txBody>
      </p:sp>
    </p:spTree>
    <p:extLst>
      <p:ext uri="{BB962C8B-B14F-4D97-AF65-F5344CB8AC3E}">
        <p14:creationId xmlns:p14="http://schemas.microsoft.com/office/powerpoint/2010/main" val="24709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34</a:t>
            </a:fld>
            <a:endParaRPr lang="en-US"/>
          </a:p>
        </p:txBody>
      </p:sp>
    </p:spTree>
    <p:extLst>
      <p:ext uri="{BB962C8B-B14F-4D97-AF65-F5344CB8AC3E}">
        <p14:creationId xmlns:p14="http://schemas.microsoft.com/office/powerpoint/2010/main" val="832457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3929852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36</a:t>
            </a:fld>
            <a:endParaRPr lang="en-US"/>
          </a:p>
        </p:txBody>
      </p:sp>
    </p:spTree>
    <p:extLst>
      <p:ext uri="{BB962C8B-B14F-4D97-AF65-F5344CB8AC3E}">
        <p14:creationId xmlns:p14="http://schemas.microsoft.com/office/powerpoint/2010/main" val="24770334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37</a:t>
            </a:fld>
            <a:endParaRPr lang="en-US"/>
          </a:p>
        </p:txBody>
      </p:sp>
    </p:spTree>
    <p:extLst>
      <p:ext uri="{BB962C8B-B14F-4D97-AF65-F5344CB8AC3E}">
        <p14:creationId xmlns:p14="http://schemas.microsoft.com/office/powerpoint/2010/main" val="12081507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40</a:t>
            </a:fld>
            <a:endParaRPr lang="en-US"/>
          </a:p>
        </p:txBody>
      </p:sp>
    </p:spTree>
    <p:extLst>
      <p:ext uri="{BB962C8B-B14F-4D97-AF65-F5344CB8AC3E}">
        <p14:creationId xmlns:p14="http://schemas.microsoft.com/office/powerpoint/2010/main" val="15430194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41</a:t>
            </a:fld>
            <a:endParaRPr lang="en-US"/>
          </a:p>
        </p:txBody>
      </p:sp>
    </p:spTree>
    <p:extLst>
      <p:ext uri="{BB962C8B-B14F-4D97-AF65-F5344CB8AC3E}">
        <p14:creationId xmlns:p14="http://schemas.microsoft.com/office/powerpoint/2010/main" val="1543019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42</a:t>
            </a:fld>
            <a:endParaRPr lang="en-US"/>
          </a:p>
        </p:txBody>
      </p:sp>
    </p:spTree>
    <p:extLst>
      <p:ext uri="{BB962C8B-B14F-4D97-AF65-F5344CB8AC3E}">
        <p14:creationId xmlns:p14="http://schemas.microsoft.com/office/powerpoint/2010/main" val="27685672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Dickinson College Commentaries</a:t>
            </a:r>
            <a:r>
              <a:rPr lang="en-US" baseline="0" dirty="0" smtClean="0"/>
              <a:t> vocabulary: http://dcc.dickinson.edu/greek-core-list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43</a:t>
            </a:fld>
            <a:endParaRPr lang="en-US"/>
          </a:p>
        </p:txBody>
      </p:sp>
    </p:spTree>
    <p:extLst>
      <p:ext uri="{BB962C8B-B14F-4D97-AF65-F5344CB8AC3E}">
        <p14:creationId xmlns:p14="http://schemas.microsoft.com/office/powerpoint/2010/main" val="40600909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44</a:t>
            </a:fld>
            <a:endParaRPr lang="en-US"/>
          </a:p>
        </p:txBody>
      </p:sp>
    </p:spTree>
    <p:extLst>
      <p:ext uri="{BB962C8B-B14F-4D97-AF65-F5344CB8AC3E}">
        <p14:creationId xmlns:p14="http://schemas.microsoft.com/office/powerpoint/2010/main" val="858665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defTabSz="966612">
              <a:spcBef>
                <a:spcPct val="0"/>
              </a:spcBef>
              <a:defRPr/>
            </a:pPr>
            <a:r>
              <a:rPr lang="en-US" dirty="0" smtClean="0"/>
              <a:t>This is the vocabulary that appears on both the DCC and NT 30+ list</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3129546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45</a:t>
            </a:fld>
            <a:endParaRPr lang="en-US"/>
          </a:p>
        </p:txBody>
      </p:sp>
    </p:spTree>
    <p:extLst>
      <p:ext uri="{BB962C8B-B14F-4D97-AF65-F5344CB8AC3E}">
        <p14:creationId xmlns:p14="http://schemas.microsoft.com/office/powerpoint/2010/main" val="12881002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46</a:t>
            </a:fld>
            <a:endParaRPr lang="en-US"/>
          </a:p>
        </p:txBody>
      </p:sp>
    </p:spTree>
    <p:extLst>
      <p:ext uri="{BB962C8B-B14F-4D97-AF65-F5344CB8AC3E}">
        <p14:creationId xmlns:p14="http://schemas.microsoft.com/office/powerpoint/2010/main" val="1376967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47</a:t>
            </a:fld>
            <a:endParaRPr lang="en-US"/>
          </a:p>
        </p:txBody>
      </p:sp>
    </p:spTree>
    <p:extLst>
      <p:ext uri="{BB962C8B-B14F-4D97-AF65-F5344CB8AC3E}">
        <p14:creationId xmlns:p14="http://schemas.microsoft.com/office/powerpoint/2010/main" val="28844137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48</a:t>
            </a:fld>
            <a:endParaRPr lang="en-US"/>
          </a:p>
        </p:txBody>
      </p:sp>
    </p:spTree>
    <p:extLst>
      <p:ext uri="{BB962C8B-B14F-4D97-AF65-F5344CB8AC3E}">
        <p14:creationId xmlns:p14="http://schemas.microsoft.com/office/powerpoint/2010/main" val="17951603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49</a:t>
            </a:fld>
            <a:endParaRPr lang="en-US"/>
          </a:p>
        </p:txBody>
      </p:sp>
    </p:spTree>
    <p:extLst>
      <p:ext uri="{BB962C8B-B14F-4D97-AF65-F5344CB8AC3E}">
        <p14:creationId xmlns:p14="http://schemas.microsoft.com/office/powerpoint/2010/main" val="53020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defTabSz="966612">
              <a:spcBef>
                <a:spcPct val="0"/>
              </a:spcBef>
              <a:defRPr/>
            </a:pPr>
            <a:r>
              <a:rPr lang="en-US" dirty="0" smtClean="0"/>
              <a:t>This is the vocabulary that appears on both the DCC and NT 30+ list</a:t>
            </a:r>
            <a:r>
              <a:rPr lang="en-US" baseline="0" dirty="0" smtClean="0"/>
              <a:t>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816511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1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104D18D3-4E40-4EE4-B58F-4C8FB699DAEC}" type="slidenum">
              <a:rPr lang="en-US" sz="1300"/>
              <a:pPr eaLnBrk="1" hangingPunct="1"/>
              <a:t>11</a:t>
            </a:fld>
            <a:endParaRPr lang="en-US" sz="1300"/>
          </a:p>
        </p:txBody>
      </p:sp>
    </p:spTree>
    <p:extLst>
      <p:ext uri="{BB962C8B-B14F-4D97-AF65-F5344CB8AC3E}">
        <p14:creationId xmlns:p14="http://schemas.microsoft.com/office/powerpoint/2010/main" val="3235126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D6898FC0-275A-4214-A73A-6CB84A26A3DA}" type="slidenum">
              <a:rPr lang="en-US" sz="1300"/>
              <a:pPr eaLnBrk="1" hangingPunct="1"/>
              <a:t>12</a:t>
            </a:fld>
            <a:endParaRPr lang="en-US" sz="1300"/>
          </a:p>
        </p:txBody>
      </p:sp>
    </p:spTree>
    <p:extLst>
      <p:ext uri="{BB962C8B-B14F-4D97-AF65-F5344CB8AC3E}">
        <p14:creationId xmlns:p14="http://schemas.microsoft.com/office/powerpoint/2010/main" val="282471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F8691421-BF12-4E22-9316-7AC631634747}" type="slidenum">
              <a:rPr lang="en-US" sz="1300"/>
              <a:pPr eaLnBrk="1" hangingPunct="1"/>
              <a:t>13</a:t>
            </a:fld>
            <a:endParaRPr lang="en-US" sz="1300"/>
          </a:p>
        </p:txBody>
      </p:sp>
    </p:spTree>
    <p:extLst>
      <p:ext uri="{BB962C8B-B14F-4D97-AF65-F5344CB8AC3E}">
        <p14:creationId xmlns:p14="http://schemas.microsoft.com/office/powerpoint/2010/main" val="3096722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2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D6898FC0-275A-4214-A73A-6CB84A26A3DA}" type="slidenum">
              <a:rPr lang="en-US" sz="1300"/>
              <a:pPr eaLnBrk="1" hangingPunct="1"/>
              <a:t>14</a:t>
            </a:fld>
            <a:endParaRPr lang="en-US" sz="1300"/>
          </a:p>
        </p:txBody>
      </p:sp>
    </p:spTree>
    <p:extLst>
      <p:ext uri="{BB962C8B-B14F-4D97-AF65-F5344CB8AC3E}">
        <p14:creationId xmlns:p14="http://schemas.microsoft.com/office/powerpoint/2010/main" val="4260267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3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66681" indent="-294877" eaLnBrk="0" hangingPunct="0">
              <a:defRPr sz="2400">
                <a:solidFill>
                  <a:schemeClr val="tx1"/>
                </a:solidFill>
                <a:latin typeface="Times New Roman" pitchFamily="18" charset="0"/>
              </a:defRPr>
            </a:lvl2pPr>
            <a:lvl3pPr marL="1179509" indent="-235901" eaLnBrk="0" hangingPunct="0">
              <a:defRPr sz="2400">
                <a:solidFill>
                  <a:schemeClr val="tx1"/>
                </a:solidFill>
                <a:latin typeface="Times New Roman" pitchFamily="18" charset="0"/>
              </a:defRPr>
            </a:lvl3pPr>
            <a:lvl4pPr marL="1651312" indent="-235901" eaLnBrk="0" hangingPunct="0">
              <a:defRPr sz="2400">
                <a:solidFill>
                  <a:schemeClr val="tx1"/>
                </a:solidFill>
                <a:latin typeface="Times New Roman" pitchFamily="18" charset="0"/>
              </a:defRPr>
            </a:lvl4pPr>
            <a:lvl5pPr marL="2123116" indent="-235901" eaLnBrk="0" hangingPunct="0">
              <a:defRPr sz="2400">
                <a:solidFill>
                  <a:schemeClr val="tx1"/>
                </a:solidFill>
                <a:latin typeface="Times New Roman" pitchFamily="18" charset="0"/>
              </a:defRPr>
            </a:lvl5pPr>
            <a:lvl6pPr marL="2594919" indent="-235901" eaLnBrk="0" fontAlgn="base" hangingPunct="0">
              <a:spcBef>
                <a:spcPct val="0"/>
              </a:spcBef>
              <a:spcAft>
                <a:spcPct val="0"/>
              </a:spcAft>
              <a:defRPr sz="2400">
                <a:solidFill>
                  <a:schemeClr val="tx1"/>
                </a:solidFill>
                <a:latin typeface="Times New Roman" pitchFamily="18" charset="0"/>
              </a:defRPr>
            </a:lvl6pPr>
            <a:lvl7pPr marL="3066722" indent="-235901" eaLnBrk="0" fontAlgn="base" hangingPunct="0">
              <a:spcBef>
                <a:spcPct val="0"/>
              </a:spcBef>
              <a:spcAft>
                <a:spcPct val="0"/>
              </a:spcAft>
              <a:defRPr sz="2400">
                <a:solidFill>
                  <a:schemeClr val="tx1"/>
                </a:solidFill>
                <a:latin typeface="Times New Roman" pitchFamily="18" charset="0"/>
              </a:defRPr>
            </a:lvl7pPr>
            <a:lvl8pPr marL="3538526" indent="-235901" eaLnBrk="0" fontAlgn="base" hangingPunct="0">
              <a:spcBef>
                <a:spcPct val="0"/>
              </a:spcBef>
              <a:spcAft>
                <a:spcPct val="0"/>
              </a:spcAft>
              <a:defRPr sz="2400">
                <a:solidFill>
                  <a:schemeClr val="tx1"/>
                </a:solidFill>
                <a:latin typeface="Times New Roman" pitchFamily="18" charset="0"/>
              </a:defRPr>
            </a:lvl8pPr>
            <a:lvl9pPr marL="4010329" indent="-235901" eaLnBrk="0" fontAlgn="base" hangingPunct="0">
              <a:spcBef>
                <a:spcPct val="0"/>
              </a:spcBef>
              <a:spcAft>
                <a:spcPct val="0"/>
              </a:spcAft>
              <a:defRPr sz="2400">
                <a:solidFill>
                  <a:schemeClr val="tx1"/>
                </a:solidFill>
                <a:latin typeface="Times New Roman" pitchFamily="18" charset="0"/>
              </a:defRPr>
            </a:lvl9pPr>
          </a:lstStyle>
          <a:p>
            <a:pPr eaLnBrk="1" hangingPunct="1"/>
            <a:fld id="{F8691421-BF12-4E22-9316-7AC631634747}" type="slidenum">
              <a:rPr lang="en-US" sz="1300"/>
              <a:pPr eaLnBrk="1" hangingPunct="1"/>
              <a:t>15</a:t>
            </a:fld>
            <a:endParaRPr lang="en-US" sz="1300"/>
          </a:p>
        </p:txBody>
      </p:sp>
    </p:spTree>
    <p:extLst>
      <p:ext uri="{BB962C8B-B14F-4D97-AF65-F5344CB8AC3E}">
        <p14:creationId xmlns:p14="http://schemas.microsoft.com/office/powerpoint/2010/main" val="1554163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3/26/2015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major@ls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dcc.dickinson.edu/greek-core-lis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2060"/>
                </a:solidFill>
                <a:latin typeface="Times New Roman" panose="02020603050405020304" pitchFamily="18" charset="0"/>
                <a:cs typeface="Times New Roman" panose="02020603050405020304" pitchFamily="18" charset="0"/>
              </a:rPr>
              <a:t>Using Present Tense Markers </a:t>
            </a:r>
            <a:r>
              <a:rPr lang="el-GR" dirty="0" smtClean="0">
                <a:solidFill>
                  <a:srgbClr val="002060"/>
                </a:solidFill>
                <a:latin typeface="Times New Roman" panose="02020603050405020304" pitchFamily="18" charset="0"/>
                <a:cs typeface="Times New Roman" panose="02020603050405020304" pitchFamily="18" charset="0"/>
              </a:rPr>
              <a:t/>
            </a:r>
            <a:br>
              <a:rPr lang="el-GR"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to </a:t>
            </a:r>
            <a:r>
              <a:rPr lang="en-US" dirty="0">
                <a:solidFill>
                  <a:srgbClr val="002060"/>
                </a:solidFill>
                <a:latin typeface="Times New Roman" panose="02020603050405020304" pitchFamily="18" charset="0"/>
                <a:cs typeface="Times New Roman" panose="02020603050405020304" pitchFamily="18" charset="0"/>
              </a:rPr>
              <a:t>Make Beginning Greek Easier</a:t>
            </a:r>
            <a:endParaRPr lang="en-US" dirty="0">
              <a:solidFill>
                <a:srgbClr val="002060"/>
              </a:solidFill>
            </a:endParaRPr>
          </a:p>
        </p:txBody>
      </p:sp>
      <p:sp>
        <p:nvSpPr>
          <p:cNvPr id="3" name="Content Placeholder 2"/>
          <p:cNvSpPr>
            <a:spLocks noGrp="1"/>
          </p:cNvSpPr>
          <p:nvPr>
            <p:ph idx="1"/>
          </p:nvPr>
        </p:nvSpPr>
        <p:spPr>
          <a:xfrm>
            <a:off x="457200" y="1600200"/>
            <a:ext cx="8229600" cy="4876800"/>
          </a:xfrm>
        </p:spPr>
        <p:txBody>
          <a:bodyPr>
            <a:noAutofit/>
          </a:bodyPr>
          <a:lstStyle/>
          <a:p>
            <a:pPr marL="0" indent="0" algn="ctr">
              <a:buNone/>
            </a:pPr>
            <a:endParaRPr lang="en-US" sz="2800" dirty="0" smtClean="0">
              <a:solidFill>
                <a:srgbClr val="002060"/>
              </a:solidFill>
              <a:latin typeface="Times New Roman" pitchFamily="18" charset="0"/>
              <a:cs typeface="Times New Roman" pitchFamily="18" charset="0"/>
            </a:endParaRPr>
          </a:p>
          <a:p>
            <a:pPr marL="0" indent="0" algn="ctr">
              <a:buNone/>
            </a:pPr>
            <a:r>
              <a:rPr lang="en-US" dirty="0">
                <a:solidFill>
                  <a:srgbClr val="002060"/>
                </a:solidFill>
                <a:latin typeface="Times New Roman" pitchFamily="18" charset="0"/>
                <a:cs typeface="Times New Roman" pitchFamily="18" charset="0"/>
              </a:rPr>
              <a:t>Growing Greek: </a:t>
            </a:r>
            <a:endParaRPr lang="el-GR" dirty="0" smtClean="0">
              <a:solidFill>
                <a:srgbClr val="002060"/>
              </a:solidFill>
              <a:latin typeface="Times New Roman" pitchFamily="18" charset="0"/>
              <a:cs typeface="Times New Roman" pitchFamily="18" charset="0"/>
            </a:endParaRPr>
          </a:p>
          <a:p>
            <a:pPr marL="0" indent="0" algn="ctr">
              <a:buNone/>
            </a:pPr>
            <a:r>
              <a:rPr lang="en-US" dirty="0" smtClean="0">
                <a:solidFill>
                  <a:srgbClr val="002060"/>
                </a:solidFill>
                <a:latin typeface="Times New Roman" pitchFamily="18" charset="0"/>
                <a:cs typeface="Times New Roman" pitchFamily="18" charset="0"/>
              </a:rPr>
              <a:t>New </a:t>
            </a:r>
            <a:r>
              <a:rPr lang="en-US" dirty="0">
                <a:solidFill>
                  <a:srgbClr val="002060"/>
                </a:solidFill>
                <a:latin typeface="Times New Roman" pitchFamily="18" charset="0"/>
                <a:cs typeface="Times New Roman" pitchFamily="18" charset="0"/>
              </a:rPr>
              <a:t>Activities and Resources </a:t>
            </a:r>
            <a:endParaRPr lang="el-GR" dirty="0" smtClean="0">
              <a:solidFill>
                <a:srgbClr val="002060"/>
              </a:solidFill>
              <a:latin typeface="Times New Roman" pitchFamily="18" charset="0"/>
              <a:cs typeface="Times New Roman" pitchFamily="18" charset="0"/>
            </a:endParaRPr>
          </a:p>
          <a:p>
            <a:pPr marL="0" indent="0" algn="ctr">
              <a:buNone/>
            </a:pPr>
            <a:r>
              <a:rPr lang="en-US" dirty="0" smtClean="0">
                <a:solidFill>
                  <a:srgbClr val="002060"/>
                </a:solidFill>
                <a:latin typeface="Times New Roman" pitchFamily="18" charset="0"/>
                <a:cs typeface="Times New Roman" pitchFamily="18" charset="0"/>
              </a:rPr>
              <a:t>at </a:t>
            </a:r>
            <a:r>
              <a:rPr lang="en-US" dirty="0">
                <a:solidFill>
                  <a:srgbClr val="002060"/>
                </a:solidFill>
                <a:latin typeface="Times New Roman" pitchFamily="18" charset="0"/>
                <a:cs typeface="Times New Roman" pitchFamily="18" charset="0"/>
              </a:rPr>
              <a:t>the Beginning Level</a:t>
            </a:r>
          </a:p>
          <a:p>
            <a:pPr marL="0" indent="0" algn="ctr">
              <a:buNone/>
            </a:pPr>
            <a:endParaRPr lang="el-GR" sz="2400" dirty="0" smtClean="0">
              <a:solidFill>
                <a:srgbClr val="002060"/>
              </a:solidFill>
              <a:latin typeface="Times New Roman" pitchFamily="18" charset="0"/>
              <a:cs typeface="Times New Roman" pitchFamily="18" charset="0"/>
            </a:endParaRPr>
          </a:p>
          <a:p>
            <a:pPr marL="0" indent="0" algn="ctr">
              <a:buNone/>
            </a:pPr>
            <a:endParaRPr lang="el-GR" sz="2400" dirty="0">
              <a:solidFill>
                <a:srgbClr val="002060"/>
              </a:solidFill>
              <a:latin typeface="Times New Roman" pitchFamily="18" charset="0"/>
              <a:cs typeface="Times New Roman" pitchFamily="18" charset="0"/>
            </a:endParaRPr>
          </a:p>
          <a:p>
            <a:pPr marL="0" indent="0" algn="ctr">
              <a:buNone/>
            </a:pPr>
            <a:r>
              <a:rPr lang="en-US" sz="2400" dirty="0" smtClean="0">
                <a:solidFill>
                  <a:srgbClr val="002060"/>
                </a:solidFill>
                <a:latin typeface="Times New Roman" pitchFamily="18" charset="0"/>
                <a:cs typeface="Times New Roman" pitchFamily="18" charset="0"/>
              </a:rPr>
              <a:t>CAMWS – Boulder, CO</a:t>
            </a:r>
            <a:endParaRPr lang="en-US" sz="2400" dirty="0">
              <a:solidFill>
                <a:srgbClr val="002060"/>
              </a:solidFill>
              <a:latin typeface="Times New Roman" pitchFamily="18" charset="0"/>
              <a:cs typeface="Times New Roman" pitchFamily="18" charset="0"/>
            </a:endParaRPr>
          </a:p>
          <a:p>
            <a:pPr marL="0" indent="0" algn="ctr">
              <a:buNone/>
            </a:pPr>
            <a:r>
              <a:rPr lang="en-US" sz="2400" dirty="0" smtClean="0">
                <a:solidFill>
                  <a:srgbClr val="002060"/>
                </a:solidFill>
                <a:latin typeface="Times New Roman" pitchFamily="18" charset="0"/>
                <a:cs typeface="Times New Roman" pitchFamily="18" charset="0"/>
              </a:rPr>
              <a:t>Thursday March 26</a:t>
            </a: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2015 3:30-5:15pm</a:t>
            </a:r>
            <a:endParaRPr lang="en-US" sz="2400" dirty="0">
              <a:solidFill>
                <a:srgbClr val="002060"/>
              </a:solidFill>
              <a:latin typeface="Times New Roman" pitchFamily="18" charset="0"/>
              <a:cs typeface="Times New Roman" pitchFamily="18" charset="0"/>
            </a:endParaRPr>
          </a:p>
          <a:p>
            <a:pPr marL="0" indent="0" algn="ctr">
              <a:buNone/>
            </a:pPr>
            <a:r>
              <a:rPr lang="en-US" sz="2400" dirty="0">
                <a:solidFill>
                  <a:srgbClr val="002060"/>
                </a:solidFill>
                <a:latin typeface="Times New Roman" pitchFamily="18" charset="0"/>
                <a:cs typeface="Times New Roman" pitchFamily="18" charset="0"/>
              </a:rPr>
              <a:t>Wilfred E. Major</a:t>
            </a:r>
          </a:p>
          <a:p>
            <a:pPr marL="0" indent="0" algn="ctr">
              <a:buNone/>
            </a:pPr>
            <a:r>
              <a:rPr lang="en-US" sz="2400" dirty="0">
                <a:solidFill>
                  <a:srgbClr val="002060"/>
                </a:solidFill>
                <a:latin typeface="Times New Roman" pitchFamily="18" charset="0"/>
                <a:cs typeface="Times New Roman" pitchFamily="18" charset="0"/>
                <a:hlinkClick r:id="rId2"/>
              </a:rPr>
              <a:t>wmajor@lsu.edu</a:t>
            </a:r>
            <a:r>
              <a:rPr lang="en-US" sz="2400" dirty="0">
                <a:solidFill>
                  <a:srgbClr val="002060"/>
                </a:solidFill>
                <a:latin typeface="Times New Roman" pitchFamily="18" charset="0"/>
                <a:cs typeface="Times New Roman" pitchFamily="18" charset="0"/>
              </a:rPr>
              <a:t> </a:t>
            </a:r>
          </a:p>
        </p:txBody>
      </p:sp>
    </p:spTree>
    <p:extLst>
      <p:ext uri="{BB962C8B-B14F-4D97-AF65-F5344CB8AC3E}">
        <p14:creationId xmlns:p14="http://schemas.microsoft.com/office/powerpoint/2010/main" val="2367419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a:t>
            </a:r>
            <a:r>
              <a:rPr lang="el-GR" sz="2800" b="1" dirty="0" smtClean="0">
                <a:solidFill>
                  <a:srgbClr val="FFFF00"/>
                </a:solidFill>
                <a:latin typeface="Times New Roman" pitchFamily="18" charset="0"/>
                <a:cs typeface="Times New Roman" pitchFamily="18" charset="0"/>
              </a:rPr>
              <a:t>μι</a:t>
            </a:r>
            <a:r>
              <a:rPr lang="en-US" sz="2800" b="1" dirty="0" smtClean="0">
                <a:solidFill>
                  <a:srgbClr val="FFFF00"/>
                </a:solidFill>
                <a:latin typeface="Times New Roman" pitchFamily="18" charset="0"/>
                <a:cs typeface="Times New Roman" pitchFamily="18" charset="0"/>
              </a:rPr>
              <a:t> </a:t>
            </a:r>
            <a:r>
              <a:rPr lang="en-US" sz="2800" b="1" dirty="0">
                <a:solidFill>
                  <a:srgbClr val="FFFF00"/>
                </a:solidFill>
                <a:latin typeface="Times New Roman" pitchFamily="18" charset="0"/>
                <a:cs typeface="Times New Roman" pitchFamily="18" charset="0"/>
              </a:rPr>
              <a:t>Verbs </a:t>
            </a:r>
            <a:r>
              <a:rPr lang="en-US" sz="2000" dirty="0">
                <a:solidFill>
                  <a:schemeClr val="bg1"/>
                </a:solidFill>
                <a:latin typeface="Times New Roman" pitchFamily="18" charset="0"/>
                <a:cs typeface="Times New Roman" pitchFamily="18" charset="0"/>
              </a:rPr>
              <a:t>(</a:t>
            </a:r>
            <a:r>
              <a:rPr lang="en-US" sz="2000" u="sng" dirty="0">
                <a:solidFill>
                  <a:schemeClr val="bg1"/>
                </a:solidFill>
                <a:latin typeface="Times New Roman" pitchFamily="18" charset="0"/>
                <a:cs typeface="Times New Roman" pitchFamily="18" charset="0"/>
              </a:rPr>
              <a:t>present tense markers underlined</a:t>
            </a:r>
            <a:r>
              <a:rPr lang="el-GR" sz="2000" dirty="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ἀπο</a:t>
            </a:r>
            <a:r>
              <a:rPr lang="el-GR" sz="2400" dirty="0" smtClean="0">
                <a:solidFill>
                  <a:schemeClr val="bg1"/>
                </a:solidFill>
                <a:latin typeface="Times New Roman" pitchFamily="18" charset="0"/>
                <a:cs typeface="Times New Roman" pitchFamily="18" charset="0"/>
                <a:sym typeface="Wingdings" pitchFamily="2" charset="2"/>
              </a:rPr>
              <a:t> + </a:t>
            </a:r>
            <a:r>
              <a:rPr lang="el-GR" sz="2400" dirty="0" smtClean="0">
                <a:solidFill>
                  <a:schemeClr val="bg1"/>
                </a:solidFill>
                <a:latin typeface="Palatino Linotype" pitchFamily="18" charset="0"/>
                <a:cs typeface="Times New Roman" pitchFamily="18" charset="0"/>
                <a:sym typeface="Wingdings" pitchFamily="2" charset="2"/>
              </a:rPr>
              <a:t>ολ-</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rPr>
              <a:t>ἀπόλ</a:t>
            </a:r>
            <a:r>
              <a:rPr lang="el-GR" sz="2400" u="sng" dirty="0" smtClean="0">
                <a:solidFill>
                  <a:srgbClr val="FFFF00"/>
                </a:solidFill>
                <a:latin typeface="Palatino Linotype" pitchFamily="18" charset="0"/>
                <a:cs typeface="Times New Roman" pitchFamily="18" charset="0"/>
              </a:rPr>
              <a:t>λ</a:t>
            </a:r>
            <a:r>
              <a:rPr lang="el-GR" sz="2400" dirty="0" smtClean="0">
                <a:solidFill>
                  <a:srgbClr val="FFFF00"/>
                </a:solidFill>
                <a:latin typeface="Palatino Linotype" pitchFamily="18" charset="0"/>
                <a:cs typeface="Times New Roman" pitchFamily="18" charset="0"/>
              </a:rPr>
              <a:t>υμι</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ἀπολῶ</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ἀπώλεσα</a:t>
            </a:r>
            <a:r>
              <a:rPr lang="el-GR"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kill</a:t>
            </a:r>
            <a:r>
              <a:rPr lang="en-US" sz="2400" dirty="0">
                <a:solidFill>
                  <a:schemeClr val="bg1"/>
                </a:solidFill>
                <a:latin typeface="Times New Roman" pitchFamily="18" charset="0"/>
                <a:cs typeface="Times New Roman" pitchFamily="18" charset="0"/>
              </a:rPr>
              <a:t>, destroy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δω</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u="sng" dirty="0" smtClean="0">
                <a:solidFill>
                  <a:srgbClr val="FFFF00"/>
                </a:solidFill>
                <a:latin typeface="Palatino Linotype" pitchFamily="18" charset="0"/>
                <a:cs typeface="Times New Roman" pitchFamily="18" charset="0"/>
              </a:rPr>
              <a:t>δί</a:t>
            </a:r>
            <a:r>
              <a:rPr lang="el-GR" sz="2400" dirty="0" smtClean="0">
                <a:solidFill>
                  <a:srgbClr val="FFFF00"/>
                </a:solidFill>
                <a:latin typeface="Palatino Linotype" pitchFamily="18" charset="0"/>
                <a:cs typeface="Times New Roman" pitchFamily="18" charset="0"/>
              </a:rPr>
              <a:t>δωμι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δώσω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ἔδωκα</a:t>
            </a:r>
            <a:r>
              <a:rPr lang="el-GR"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give </a:t>
            </a:r>
          </a:p>
          <a:p>
            <a:pPr lvl="1">
              <a:defRPr/>
            </a:pPr>
            <a:r>
              <a:rPr lang="el-GR" sz="2000" dirty="0" smtClean="0">
                <a:solidFill>
                  <a:srgbClr val="FFFF00"/>
                </a:solidFill>
                <a:latin typeface="Palatino Linotype" pitchFamily="18" charset="0"/>
                <a:cs typeface="Times New Roman" pitchFamily="18" charset="0"/>
              </a:rPr>
              <a:t>ἀπο</a:t>
            </a:r>
            <a:r>
              <a:rPr lang="el-GR" sz="2000" u="sng" dirty="0" smtClean="0">
                <a:solidFill>
                  <a:srgbClr val="FFFF00"/>
                </a:solidFill>
                <a:latin typeface="Palatino Linotype" pitchFamily="18" charset="0"/>
                <a:cs typeface="Times New Roman" pitchFamily="18" charset="0"/>
              </a:rPr>
              <a:t>δί</a:t>
            </a:r>
            <a:r>
              <a:rPr lang="el-GR" sz="2000" dirty="0" smtClean="0">
                <a:solidFill>
                  <a:srgbClr val="FFFF00"/>
                </a:solidFill>
                <a:latin typeface="Palatino Linotype" pitchFamily="18" charset="0"/>
                <a:cs typeface="Times New Roman" pitchFamily="18" charset="0"/>
              </a:rPr>
              <a:t>δωμι, ἀποδώσω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ἀπέδωκα </a:t>
            </a:r>
            <a:r>
              <a:rPr lang="en-US" sz="2000" dirty="0" smtClean="0">
                <a:solidFill>
                  <a:schemeClr val="bg1"/>
                </a:solidFill>
                <a:latin typeface="Times New Roman" pitchFamily="18" charset="0"/>
                <a:cs typeface="Times New Roman" pitchFamily="18" charset="0"/>
              </a:rPr>
              <a:t>give back </a:t>
            </a:r>
          </a:p>
          <a:p>
            <a:pPr lvl="1">
              <a:defRPr/>
            </a:pPr>
            <a:r>
              <a:rPr lang="el-GR" sz="2000" dirty="0">
                <a:solidFill>
                  <a:srgbClr val="FFFF00"/>
                </a:solidFill>
                <a:latin typeface="Palatino Linotype" pitchFamily="18" charset="0"/>
                <a:cs typeface="Times New Roman" pitchFamily="18" charset="0"/>
              </a:rPr>
              <a:t>π</a:t>
            </a:r>
            <a:r>
              <a:rPr lang="el-GR" sz="2000" dirty="0" smtClean="0">
                <a:solidFill>
                  <a:srgbClr val="FFFF00"/>
                </a:solidFill>
                <a:latin typeface="Palatino Linotype" pitchFamily="18" charset="0"/>
                <a:cs typeface="Times New Roman" pitchFamily="18" charset="0"/>
              </a:rPr>
              <a:t>αρα</a:t>
            </a:r>
            <a:r>
              <a:rPr lang="el-GR" sz="2000" u="sng" dirty="0" smtClean="0">
                <a:solidFill>
                  <a:srgbClr val="FFFF00"/>
                </a:solidFill>
                <a:latin typeface="Palatino Linotype" pitchFamily="18" charset="0"/>
                <a:cs typeface="Times New Roman" pitchFamily="18" charset="0"/>
              </a:rPr>
              <a:t>δί</a:t>
            </a:r>
            <a:r>
              <a:rPr lang="el-GR" sz="2000" dirty="0" smtClean="0">
                <a:solidFill>
                  <a:srgbClr val="FFFF00"/>
                </a:solidFill>
                <a:latin typeface="Palatino Linotype" pitchFamily="18" charset="0"/>
                <a:cs typeface="Times New Roman" pitchFamily="18" charset="0"/>
              </a:rPr>
              <a:t>δωμι, παραδώσω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παρέδωκα </a:t>
            </a:r>
            <a:r>
              <a:rPr lang="en-US" sz="2000" dirty="0" smtClean="0">
                <a:solidFill>
                  <a:schemeClr val="bg1"/>
                </a:solidFill>
                <a:latin typeface="Times New Roman" pitchFamily="18" charset="0"/>
                <a:cs typeface="Times New Roman" pitchFamily="18" charset="0"/>
              </a:rPr>
              <a:t>hand over, deliver</a:t>
            </a:r>
            <a:endParaRPr lang="el-GR" sz="2000" dirty="0" smtClean="0">
              <a:solidFill>
                <a:schemeClr val="bg1"/>
              </a:solidFill>
              <a:latin typeface="Times New Roman" pitchFamily="18" charset="0"/>
              <a:cs typeface="Times New Roman" pitchFamily="18" charset="0"/>
            </a:endParaRPr>
          </a:p>
          <a:p>
            <a:pPr>
              <a:defRPr/>
            </a:pPr>
            <a:r>
              <a:rPr lang="el-GR" sz="2400" dirty="0" smtClean="0">
                <a:solidFill>
                  <a:schemeClr val="bg1"/>
                </a:solidFill>
                <a:latin typeface="Palatino Linotype" pitchFamily="18" charset="0"/>
                <a:cs typeface="Times New Roman" pitchFamily="18" charset="0"/>
                <a:sym typeface="Wingdings" pitchFamily="2" charset="2"/>
              </a:rPr>
              <a:t>ἥ</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u="sng" dirty="0" smtClean="0">
                <a:solidFill>
                  <a:srgbClr val="FFFF00"/>
                </a:solidFill>
                <a:latin typeface="Palatino Linotype" pitchFamily="18" charset="0"/>
                <a:cs typeface="Times New Roman" pitchFamily="18" charset="0"/>
              </a:rPr>
              <a:t>ἵ</a:t>
            </a:r>
            <a:r>
              <a:rPr lang="el-GR" sz="2400" dirty="0" smtClean="0">
                <a:solidFill>
                  <a:srgbClr val="FFFF00"/>
                </a:solidFill>
                <a:latin typeface="Palatino Linotype" pitchFamily="18" charset="0"/>
                <a:cs typeface="Times New Roman" pitchFamily="18" charset="0"/>
              </a:rPr>
              <a:t>ημι</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ἥσω</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ἧκα</a:t>
            </a:r>
            <a:r>
              <a:rPr lang="el-GR" sz="2400" dirty="0" smtClean="0">
                <a:solidFill>
                  <a:srgbClr val="FFFF00"/>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throw </a:t>
            </a:r>
          </a:p>
          <a:p>
            <a:pPr lvl="1">
              <a:defRPr/>
            </a:pPr>
            <a:r>
              <a:rPr lang="el-GR" sz="2000" dirty="0" smtClean="0">
                <a:solidFill>
                  <a:srgbClr val="FFFF00"/>
                </a:solidFill>
                <a:latin typeface="Palatino Linotype" pitchFamily="18" charset="0"/>
                <a:cs typeface="Times New Roman" pitchFamily="18" charset="0"/>
              </a:rPr>
              <a:t>ἀφ</a:t>
            </a:r>
            <a:r>
              <a:rPr lang="el-GR" sz="2000" u="sng" dirty="0" smtClean="0">
                <a:solidFill>
                  <a:srgbClr val="FFFF00"/>
                </a:solidFill>
                <a:latin typeface="Palatino Linotype" pitchFamily="18" charset="0"/>
                <a:cs typeface="Times New Roman" pitchFamily="18" charset="0"/>
              </a:rPr>
              <a:t>ί</a:t>
            </a:r>
            <a:r>
              <a:rPr lang="el-GR" sz="2000" dirty="0" smtClean="0">
                <a:solidFill>
                  <a:srgbClr val="FFFF00"/>
                </a:solidFill>
                <a:latin typeface="Palatino Linotype" pitchFamily="18" charset="0"/>
                <a:cs typeface="Times New Roman" pitchFamily="18" charset="0"/>
              </a:rPr>
              <a:t>ημι, ἀφήσω</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ἀφῆκα </a:t>
            </a:r>
            <a:r>
              <a:rPr lang="en-US" sz="2000" dirty="0" smtClean="0">
                <a:solidFill>
                  <a:schemeClr val="bg1"/>
                </a:solidFill>
                <a:latin typeface="Times New Roman" pitchFamily="18" charset="0"/>
                <a:cs typeface="Times New Roman" pitchFamily="18" charset="0"/>
              </a:rPr>
              <a:t>let go, allow, forgive  </a:t>
            </a:r>
          </a:p>
          <a:p>
            <a:pPr>
              <a:defRPr/>
            </a:pPr>
            <a:r>
              <a:rPr lang="el-GR" sz="2400" dirty="0">
                <a:solidFill>
                  <a:schemeClr val="bg1"/>
                </a:solidFill>
                <a:latin typeface="Palatino Linotype" pitchFamily="18" charset="0"/>
                <a:cs typeface="Times New Roman" pitchFamily="18" charset="0"/>
                <a:sym typeface="Wingdings" pitchFamily="2" charset="2"/>
              </a:rPr>
              <a:t>στη</a:t>
            </a:r>
            <a:r>
              <a:rPr lang="el-GR" sz="2400" dirty="0">
                <a:solidFill>
                  <a:schemeClr val="bg1"/>
                </a:solidFill>
                <a:latin typeface="Times New Roman" pitchFamily="18" charset="0"/>
                <a:cs typeface="Times New Roman" pitchFamily="18" charset="0"/>
                <a:sym typeface="Wingdings" pitchFamily="2" charset="2"/>
              </a:rPr>
              <a:t>-  </a:t>
            </a:r>
            <a:r>
              <a:rPr lang="el-GR" sz="2400" u="sng" dirty="0">
                <a:solidFill>
                  <a:srgbClr val="FFFF00"/>
                </a:solidFill>
                <a:latin typeface="Palatino Linotype" pitchFamily="18" charset="0"/>
                <a:cs typeface="Times New Roman" pitchFamily="18" charset="0"/>
              </a:rPr>
              <a:t>ἵ</a:t>
            </a:r>
            <a:r>
              <a:rPr lang="el-GR" sz="2400" dirty="0">
                <a:solidFill>
                  <a:srgbClr val="FFFF00"/>
                </a:solidFill>
                <a:latin typeface="Palatino Linotype" pitchFamily="18" charset="0"/>
                <a:cs typeface="Times New Roman" pitchFamily="18" charset="0"/>
              </a:rPr>
              <a:t>στημι</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στήσω</a:t>
            </a:r>
            <a:r>
              <a:rPr lang="en-US" sz="2400" dirty="0">
                <a:solidFill>
                  <a:schemeClr val="bg1"/>
                </a:solidFill>
                <a:latin typeface="Times New Roman" pitchFamily="18" charset="0"/>
                <a:cs typeface="Times New Roman" pitchFamily="18" charset="0"/>
              </a:rPr>
              <a:t>,</a:t>
            </a:r>
            <a:r>
              <a:rPr lang="el-GR" sz="2400" dirty="0">
                <a:solidFill>
                  <a:schemeClr val="bg1"/>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ἔστησα</a:t>
            </a:r>
            <a:r>
              <a:rPr lang="el-GR" sz="2400" dirty="0">
                <a:solidFill>
                  <a:schemeClr val="bg1"/>
                </a:solidFill>
                <a:latin typeface="Palatino Linotype" pitchFamily="18" charset="0"/>
                <a:cs typeface="Times New Roman" pitchFamily="18" charset="0"/>
              </a:rPr>
              <a:t>/</a:t>
            </a:r>
            <a:r>
              <a:rPr lang="el-GR" sz="2400" dirty="0">
                <a:solidFill>
                  <a:srgbClr val="FFFF00"/>
                </a:solidFill>
                <a:latin typeface="Palatino Linotype" pitchFamily="18" charset="0"/>
                <a:cs typeface="Times New Roman" pitchFamily="18" charset="0"/>
              </a:rPr>
              <a:t>ἔστην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stand </a:t>
            </a:r>
          </a:p>
          <a:p>
            <a:pPr>
              <a:defRPr/>
            </a:pPr>
            <a:r>
              <a:rPr lang="el-GR" sz="2400" dirty="0" smtClean="0">
                <a:solidFill>
                  <a:schemeClr val="bg1"/>
                </a:solidFill>
                <a:latin typeface="Palatino Linotype" pitchFamily="18" charset="0"/>
                <a:cs typeface="Times New Roman" pitchFamily="18" charset="0"/>
                <a:sym typeface="Wingdings" pitchFamily="2" charset="2"/>
              </a:rPr>
              <a:t>θη</a:t>
            </a:r>
            <a:r>
              <a:rPr lang="el-GR" sz="2400" dirty="0" smtClean="0">
                <a:solidFill>
                  <a:schemeClr val="bg1"/>
                </a:solidFill>
                <a:latin typeface="Times New Roman" pitchFamily="18" charset="0"/>
                <a:cs typeface="Times New Roman" pitchFamily="18" charset="0"/>
                <a:sym typeface="Wingdings" pitchFamily="2" charset="2"/>
              </a:rPr>
              <a:t>- </a:t>
            </a:r>
            <a:r>
              <a:rPr lang="el-GR" sz="2400" dirty="0">
                <a:solidFill>
                  <a:schemeClr val="bg1"/>
                </a:solidFill>
                <a:latin typeface="Times New Roman" pitchFamily="18" charset="0"/>
                <a:cs typeface="Times New Roman" pitchFamily="18" charset="0"/>
                <a:sym typeface="Wingdings" pitchFamily="2" charset="2"/>
              </a:rPr>
              <a:t> </a:t>
            </a:r>
            <a:r>
              <a:rPr lang="el-GR" sz="2400" u="sng" dirty="0">
                <a:solidFill>
                  <a:srgbClr val="FFFF00"/>
                </a:solidFill>
                <a:latin typeface="Palatino Linotype" pitchFamily="18" charset="0"/>
                <a:cs typeface="Times New Roman" pitchFamily="18" charset="0"/>
              </a:rPr>
              <a:t>τί</a:t>
            </a:r>
            <a:r>
              <a:rPr lang="el-GR" sz="2400" dirty="0">
                <a:solidFill>
                  <a:srgbClr val="FFFF00"/>
                </a:solidFill>
                <a:latin typeface="Palatino Linotype" pitchFamily="18" charset="0"/>
                <a:cs typeface="Times New Roman" pitchFamily="18" charset="0"/>
              </a:rPr>
              <a:t>θημι</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θήσω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ἔθηκα</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put, make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7839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16387" name="Rectangle 3"/>
          <p:cNvSpPr>
            <a:spLocks noGrp="1" noChangeArrowheads="1"/>
          </p:cNvSpPr>
          <p:nvPr>
            <p:ph type="body" idx="1"/>
          </p:nvPr>
        </p:nvSpPr>
        <p:spPr>
          <a:xfrm>
            <a:off x="457200" y="1600200"/>
            <a:ext cx="8153400" cy="4525963"/>
          </a:xfrm>
        </p:spPr>
        <p:txBody>
          <a:bodyPr/>
          <a:lstStyle/>
          <a:p>
            <a:pPr eaLnBrk="1" hangingPunct="1">
              <a:buFontTx/>
              <a:buNone/>
            </a:pPr>
            <a:r>
              <a:rPr lang="en-US" sz="2800" dirty="0" smtClean="0">
                <a:solidFill>
                  <a:schemeClr val="bg1"/>
                </a:solidFill>
                <a:latin typeface="Times New Roman" pitchFamily="18" charset="0"/>
                <a:cs typeface="Times New Roman" pitchFamily="18" charset="0"/>
              </a:rPr>
              <a:t>An essential principle about the ancient Greek alphabet:</a:t>
            </a:r>
          </a:p>
          <a:p>
            <a:pPr algn="ctr">
              <a:buNone/>
            </a:pPr>
            <a:r>
              <a:rPr lang="en-US" sz="2800" b="1" dirty="0">
                <a:solidFill>
                  <a:srgbClr val="FFFF00"/>
                </a:solidFill>
                <a:latin typeface="Times New Roman" pitchFamily="18" charset="0"/>
                <a:cs typeface="Times New Roman" pitchFamily="18" charset="0"/>
              </a:rPr>
              <a:t>SPELL IT LIKE IT SOUNDS</a:t>
            </a:r>
            <a:r>
              <a:rPr lang="en-US" sz="2800" b="1" dirty="0" smtClean="0">
                <a:solidFill>
                  <a:srgbClr val="FFFF00"/>
                </a:solidFill>
                <a:latin typeface="Times New Roman" pitchFamily="18" charset="0"/>
                <a:cs typeface="Times New Roman" pitchFamily="18" charset="0"/>
              </a:rPr>
              <a:t>!</a:t>
            </a:r>
            <a:endParaRPr lang="en-US" sz="2800" dirty="0" smtClean="0">
              <a:solidFill>
                <a:schemeClr val="bg1"/>
              </a:solidFill>
              <a:latin typeface="Times New Roman" pitchFamily="18" charset="0"/>
              <a:cs typeface="Times New Roman" pitchFamily="18" charset="0"/>
            </a:endParaRPr>
          </a:p>
          <a:p>
            <a:pPr eaLnBrk="1" hangingPunct="1"/>
            <a:endParaRPr lang="en-US" dirty="0" smtClean="0">
              <a:solidFill>
                <a:schemeClr val="bg1"/>
              </a:solidFill>
              <a:latin typeface="Times New Roman" pitchFamily="18" charset="0"/>
              <a:cs typeface="Times New Roman" pitchFamily="18" charset="0"/>
            </a:endParaRPr>
          </a:p>
          <a:p>
            <a:pPr eaLnBrk="1" hangingPunct="1"/>
            <a:r>
              <a:rPr lang="en-US" sz="2400" dirty="0" smtClean="0">
                <a:solidFill>
                  <a:schemeClr val="bg1"/>
                </a:solidFill>
                <a:latin typeface="Times New Roman" pitchFamily="18" charset="0"/>
                <a:cs typeface="Times New Roman" pitchFamily="18" charset="0"/>
              </a:rPr>
              <a:t>Greeks in antiquity spelled words the way they pronounced them.</a:t>
            </a:r>
          </a:p>
          <a:p>
            <a:pPr eaLnBrk="1" hangingPunct="1"/>
            <a:r>
              <a:rPr lang="en-US" sz="2400" dirty="0" smtClean="0">
                <a:solidFill>
                  <a:schemeClr val="bg1"/>
                </a:solidFill>
                <a:latin typeface="Times New Roman" pitchFamily="18" charset="0"/>
                <a:cs typeface="Times New Roman" pitchFamily="18" charset="0"/>
              </a:rPr>
              <a:t>If they changed the pronunciation of a word, they changed the spelling to match.</a:t>
            </a:r>
          </a:p>
        </p:txBody>
      </p:sp>
    </p:spTree>
    <p:extLst>
      <p:ext uri="{BB962C8B-B14F-4D97-AF65-F5344CB8AC3E}">
        <p14:creationId xmlns:p14="http://schemas.microsoft.com/office/powerpoint/2010/main" val="1706992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17411" name="Rectangle 3"/>
          <p:cNvSpPr>
            <a:spLocks noGrp="1" noChangeArrowheads="1"/>
          </p:cNvSpPr>
          <p:nvPr>
            <p:ph type="body" idx="1"/>
          </p:nvPr>
        </p:nvSpPr>
        <p:spPr>
          <a:xfrm>
            <a:off x="457200" y="1600200"/>
            <a:ext cx="8153400" cy="4525963"/>
          </a:xfrm>
        </p:spPr>
        <p:txBody>
          <a:bodyPr>
            <a:normAutofit/>
          </a:bodyPr>
          <a:lstStyle/>
          <a:p>
            <a:pPr>
              <a:buNone/>
            </a:pPr>
            <a:r>
              <a:rPr lang="en-US" sz="2800" dirty="0">
                <a:solidFill>
                  <a:schemeClr val="bg1"/>
                </a:solidFill>
                <a:latin typeface="Times New Roman" pitchFamily="18" charset="0"/>
                <a:cs typeface="Times New Roman" pitchFamily="18" charset="0"/>
              </a:rPr>
              <a:t>An essential principle about the ancient Greek alphabet:</a:t>
            </a:r>
            <a:endParaRPr lang="en-US" sz="2400" dirty="0">
              <a:solidFill>
                <a:schemeClr val="bg1"/>
              </a:solidFill>
              <a:latin typeface="Times New Roman" pitchFamily="18" charset="0"/>
              <a:cs typeface="Times New Roman" pitchFamily="18" charset="0"/>
            </a:endParaRPr>
          </a:p>
          <a:p>
            <a:pPr algn="ctr">
              <a:buNone/>
            </a:pPr>
            <a:r>
              <a:rPr lang="en-US" sz="2800" b="1" dirty="0">
                <a:solidFill>
                  <a:srgbClr val="FFFF00"/>
                </a:solidFill>
                <a:latin typeface="Times New Roman" pitchFamily="18" charset="0"/>
                <a:cs typeface="Times New Roman" pitchFamily="18" charset="0"/>
              </a:rPr>
              <a:t>SPELL IT LIKE IT SOUNDS</a:t>
            </a:r>
            <a:r>
              <a:rPr lang="en-US" sz="2800" b="1" dirty="0" smtClean="0">
                <a:solidFill>
                  <a:srgbClr val="FFFF00"/>
                </a:solidFill>
                <a:latin typeface="Times New Roman" pitchFamily="18" charset="0"/>
                <a:cs typeface="Times New Roman" pitchFamily="18" charset="0"/>
              </a:rPr>
              <a:t>!</a:t>
            </a:r>
            <a:endParaRPr lang="en-US" sz="2800" dirty="0">
              <a:solidFill>
                <a:schemeClr val="bg1"/>
              </a:solidFill>
              <a:latin typeface="Times New Roman" pitchFamily="18" charset="0"/>
              <a:cs typeface="Times New Roman" pitchFamily="18" charset="0"/>
            </a:endParaRPr>
          </a:p>
          <a:p>
            <a:pPr marL="0" indent="0" eaLnBrk="1" hangingPunct="1">
              <a:buNone/>
            </a:pPr>
            <a:endParaRPr lang="en-US" sz="2400" dirty="0" smtClean="0">
              <a:solidFill>
                <a:schemeClr val="bg1"/>
              </a:solidFill>
              <a:latin typeface="Times New Roman" pitchFamily="18" charset="0"/>
              <a:cs typeface="Times New Roman" pitchFamily="18" charset="0"/>
            </a:endParaRPr>
          </a:p>
          <a:p>
            <a:pPr eaLnBrk="1" hangingPunct="1"/>
            <a:r>
              <a:rPr lang="en-US" sz="2400" dirty="0" smtClean="0">
                <a:solidFill>
                  <a:schemeClr val="bg1"/>
                </a:solidFill>
                <a:latin typeface="Times New Roman" pitchFamily="18" charset="0"/>
                <a:cs typeface="Times New Roman" pitchFamily="18" charset="0"/>
              </a:rPr>
              <a:t>Consider the verb “record” (</a:t>
            </a:r>
            <a:r>
              <a:rPr lang="en-US" sz="2400" dirty="0" err="1" smtClean="0">
                <a:solidFill>
                  <a:schemeClr val="bg1"/>
                </a:solidFill>
                <a:latin typeface="Times New Roman" pitchFamily="18" charset="0"/>
                <a:cs typeface="Times New Roman" pitchFamily="18" charset="0"/>
              </a:rPr>
              <a:t>reCORD</a:t>
            </a:r>
            <a:r>
              <a:rPr lang="en-US" sz="2400" dirty="0" smtClean="0">
                <a:solidFill>
                  <a:schemeClr val="bg1"/>
                </a:solidFill>
                <a:latin typeface="Times New Roman" pitchFamily="18" charset="0"/>
                <a:cs typeface="Times New Roman" pitchFamily="18" charset="0"/>
              </a:rPr>
              <a:t>) </a:t>
            </a:r>
          </a:p>
          <a:p>
            <a:pPr marL="0" indent="0" eaLnBrk="1" hangingPunct="1">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and the noun “record” (</a:t>
            </a:r>
            <a:r>
              <a:rPr lang="en-US" sz="2400" dirty="0" err="1" smtClean="0">
                <a:solidFill>
                  <a:schemeClr val="bg1"/>
                </a:solidFill>
                <a:latin typeface="Times New Roman" pitchFamily="18" charset="0"/>
                <a:cs typeface="Times New Roman" pitchFamily="18" charset="0"/>
              </a:rPr>
              <a:t>RECord</a:t>
            </a:r>
            <a:r>
              <a:rPr lang="en-US" sz="2400" dirty="0" smtClean="0">
                <a:solidFill>
                  <a:schemeClr val="bg1"/>
                </a:solidFill>
                <a:latin typeface="Times New Roman" pitchFamily="18" charset="0"/>
                <a:cs typeface="Times New Roman" pitchFamily="18" charset="0"/>
              </a:rPr>
              <a:t>), </a:t>
            </a:r>
          </a:p>
          <a:p>
            <a:pPr marL="0" indent="0" eaLnBrk="1" hangingPunct="1">
              <a:buNone/>
            </a:pPr>
            <a:r>
              <a:rPr lang="en-US" sz="2400" dirty="0" smtClean="0">
                <a:solidFill>
                  <a:schemeClr val="bg1"/>
                </a:solidFill>
                <a:latin typeface="Times New Roman" pitchFamily="18" charset="0"/>
                <a:cs typeface="Times New Roman" pitchFamily="18" charset="0"/>
              </a:rPr>
              <a:t>which are spelled alike but pronounced differently in English.</a:t>
            </a:r>
          </a:p>
          <a:p>
            <a:pPr marL="0" indent="0" eaLnBrk="1" hangingPunct="1">
              <a:buNone/>
            </a:pPr>
            <a:endParaRPr lang="en-US" sz="2400" dirty="0" smtClean="0">
              <a:solidFill>
                <a:schemeClr val="bg1"/>
              </a:solidFill>
              <a:latin typeface="Times New Roman" pitchFamily="18" charset="0"/>
              <a:cs typeface="Times New Roman" pitchFamily="18" charset="0"/>
            </a:endParaRPr>
          </a:p>
          <a:p>
            <a:pPr eaLnBrk="1" hangingPunct="1"/>
            <a:r>
              <a:rPr lang="en-US" sz="2400" dirty="0" smtClean="0">
                <a:solidFill>
                  <a:schemeClr val="bg1"/>
                </a:solidFill>
                <a:latin typeface="Times New Roman" pitchFamily="18" charset="0"/>
                <a:cs typeface="Times New Roman" pitchFamily="18" charset="0"/>
              </a:rPr>
              <a:t>In Greek, such words would be spelled according to their pronunciations: “</a:t>
            </a:r>
            <a:r>
              <a:rPr lang="en-US" sz="2400" dirty="0" err="1" smtClean="0">
                <a:solidFill>
                  <a:schemeClr val="bg1"/>
                </a:solidFill>
                <a:latin typeface="Times New Roman" pitchFamily="18" charset="0"/>
                <a:cs typeface="Times New Roman" pitchFamily="18" charset="0"/>
              </a:rPr>
              <a:t>rikórd</a:t>
            </a:r>
            <a:r>
              <a:rPr lang="en-US" sz="2400" dirty="0" smtClean="0">
                <a:solidFill>
                  <a:schemeClr val="bg1"/>
                </a:solidFill>
                <a:latin typeface="Times New Roman" pitchFamily="18" charset="0"/>
                <a:cs typeface="Times New Roman" pitchFamily="18" charset="0"/>
              </a:rPr>
              <a:t>” and “</a:t>
            </a:r>
            <a:r>
              <a:rPr lang="en-US" sz="2400" dirty="0" err="1" smtClean="0">
                <a:solidFill>
                  <a:schemeClr val="bg1"/>
                </a:solidFill>
                <a:latin typeface="Times New Roman" pitchFamily="18" charset="0"/>
                <a:cs typeface="Times New Roman" pitchFamily="18" charset="0"/>
              </a:rPr>
              <a:t>rékerd</a:t>
            </a:r>
            <a:r>
              <a:rPr lang="en-US" sz="2400" dirty="0" smtClean="0">
                <a:solidFill>
                  <a:schemeClr val="bg1"/>
                </a:solidFill>
                <a:latin typeface="Times New Roman" pitchFamily="18" charset="0"/>
                <a:cs typeface="Times New Roman" pitchFamily="18" charset="0"/>
              </a:rPr>
              <a:t>”</a:t>
            </a:r>
          </a:p>
        </p:txBody>
      </p:sp>
    </p:spTree>
    <p:extLst>
      <p:ext uri="{BB962C8B-B14F-4D97-AF65-F5344CB8AC3E}">
        <p14:creationId xmlns:p14="http://schemas.microsoft.com/office/powerpoint/2010/main" val="1946946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18435" name="Rectangle 3"/>
          <p:cNvSpPr>
            <a:spLocks noGrp="1" noChangeArrowheads="1"/>
          </p:cNvSpPr>
          <p:nvPr>
            <p:ph type="body" idx="1"/>
          </p:nvPr>
        </p:nvSpPr>
        <p:spPr>
          <a:xfrm>
            <a:off x="457200" y="1600200"/>
            <a:ext cx="8153400" cy="4525963"/>
          </a:xfrm>
        </p:spPr>
        <p:txBody>
          <a:bodyPr>
            <a:normAutofit/>
          </a:bodyPr>
          <a:lstStyle/>
          <a:p>
            <a:pPr>
              <a:buNone/>
            </a:pPr>
            <a:r>
              <a:rPr lang="en-US" sz="2800" dirty="0">
                <a:solidFill>
                  <a:schemeClr val="bg1"/>
                </a:solidFill>
                <a:latin typeface="Times New Roman" pitchFamily="18" charset="0"/>
                <a:cs typeface="Times New Roman" pitchFamily="18" charset="0"/>
              </a:rPr>
              <a:t>An essential principle about the ancient Greek alphabet:</a:t>
            </a:r>
          </a:p>
          <a:p>
            <a:pPr algn="ctr">
              <a:buNone/>
            </a:pPr>
            <a:r>
              <a:rPr lang="en-US" sz="2800" b="1" dirty="0">
                <a:solidFill>
                  <a:srgbClr val="FFFF00"/>
                </a:solidFill>
                <a:latin typeface="Times New Roman" pitchFamily="18" charset="0"/>
                <a:cs typeface="Times New Roman" pitchFamily="18" charset="0"/>
              </a:rPr>
              <a:t>SPELL IT LIKE IT SOUNDS</a:t>
            </a:r>
            <a:r>
              <a:rPr lang="en-US" sz="2800" b="1" dirty="0" smtClean="0">
                <a:solidFill>
                  <a:srgbClr val="FFFF00"/>
                </a:solidFill>
                <a:latin typeface="Times New Roman" pitchFamily="18" charset="0"/>
                <a:cs typeface="Times New Roman" pitchFamily="18" charset="0"/>
              </a:rPr>
              <a:t>!</a:t>
            </a:r>
            <a:endParaRPr lang="en-US" sz="2800" dirty="0">
              <a:solidFill>
                <a:schemeClr val="bg1"/>
              </a:solidFill>
              <a:latin typeface="Times New Roman" pitchFamily="18" charset="0"/>
              <a:cs typeface="Times New Roman" pitchFamily="18" charset="0"/>
            </a:endParaRPr>
          </a:p>
          <a:p>
            <a:pPr eaLnBrk="1" hangingPunct="1">
              <a:buFontTx/>
              <a:buNone/>
            </a:pPr>
            <a:endParaRPr lang="en-US" sz="2800" dirty="0" smtClean="0">
              <a:solidFill>
                <a:schemeClr val="bg1"/>
              </a:solidFill>
              <a:latin typeface="Times New Roman" pitchFamily="18" charset="0"/>
              <a:cs typeface="Times New Roman" pitchFamily="18" charset="0"/>
            </a:endParaRPr>
          </a:p>
          <a:p>
            <a:pPr eaLnBrk="1" hangingPunct="1">
              <a:buFontTx/>
              <a:buNone/>
            </a:pPr>
            <a:r>
              <a:rPr lang="en-US" sz="2400" dirty="0" smtClean="0">
                <a:solidFill>
                  <a:schemeClr val="bg1"/>
                </a:solidFill>
                <a:latin typeface="Times New Roman" pitchFamily="18" charset="0"/>
                <a:cs typeface="Times New Roman" pitchFamily="18" charset="0"/>
              </a:rPr>
              <a:t>Imagine these examples in English:</a:t>
            </a:r>
          </a:p>
          <a:p>
            <a:pPr eaLnBrk="1" hangingPunct="1"/>
            <a:r>
              <a:rPr lang="en-US" sz="2400" dirty="0" smtClean="0">
                <a:solidFill>
                  <a:schemeClr val="bg1"/>
                </a:solidFill>
                <a:latin typeface="Times New Roman" pitchFamily="18" charset="0"/>
                <a:cs typeface="Times New Roman" pitchFamily="18" charset="0"/>
              </a:rPr>
              <a:t>If anyone pronounced “going” as “</a:t>
            </a:r>
            <a:r>
              <a:rPr lang="en-US" sz="2400" dirty="0" err="1" smtClean="0">
                <a:solidFill>
                  <a:schemeClr val="bg1"/>
                </a:solidFill>
                <a:latin typeface="Times New Roman" pitchFamily="18" charset="0"/>
                <a:cs typeface="Times New Roman" pitchFamily="18" charset="0"/>
              </a:rPr>
              <a:t>gonna</a:t>
            </a:r>
            <a:r>
              <a:rPr lang="en-US" sz="2400" dirty="0" smtClean="0">
                <a:solidFill>
                  <a:schemeClr val="bg1"/>
                </a:solidFill>
                <a:latin typeface="Times New Roman" pitchFamily="18" charset="0"/>
                <a:cs typeface="Times New Roman" pitchFamily="18" charset="0"/>
              </a:rPr>
              <a:t>,” </a:t>
            </a:r>
          </a:p>
          <a:p>
            <a:pPr marL="0" indent="0" eaLnBrk="1" hangingPunct="1">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they would spell it “</a:t>
            </a:r>
            <a:r>
              <a:rPr lang="en-US" sz="2400" dirty="0" err="1" smtClean="0">
                <a:solidFill>
                  <a:schemeClr val="bg1"/>
                </a:solidFill>
                <a:latin typeface="Times New Roman" pitchFamily="18" charset="0"/>
                <a:cs typeface="Times New Roman" pitchFamily="18" charset="0"/>
              </a:rPr>
              <a:t>gonna</a:t>
            </a:r>
            <a:r>
              <a:rPr lang="en-US" sz="2400" dirty="0" smtClean="0">
                <a:solidFill>
                  <a:schemeClr val="bg1"/>
                </a:solidFill>
                <a:latin typeface="Times New Roman" pitchFamily="18" charset="0"/>
                <a:cs typeface="Times New Roman" pitchFamily="18" charset="0"/>
              </a:rPr>
              <a:t>.”</a:t>
            </a:r>
          </a:p>
          <a:p>
            <a:pPr marL="0" indent="0" eaLnBrk="1" hangingPunct="1">
              <a:buNone/>
            </a:pPr>
            <a:endParaRPr lang="en-US" sz="2400" dirty="0" smtClean="0">
              <a:solidFill>
                <a:schemeClr val="bg1"/>
              </a:solidFill>
              <a:latin typeface="Times New Roman" pitchFamily="18" charset="0"/>
              <a:cs typeface="Times New Roman" pitchFamily="18" charset="0"/>
            </a:endParaRPr>
          </a:p>
          <a:p>
            <a:pPr eaLnBrk="1" hangingPunct="1"/>
            <a:r>
              <a:rPr lang="en-US" sz="2400" dirty="0" smtClean="0">
                <a:solidFill>
                  <a:schemeClr val="bg1"/>
                </a:solidFill>
                <a:latin typeface="Times New Roman" pitchFamily="18" charset="0"/>
                <a:cs typeface="Times New Roman" pitchFamily="18" charset="0"/>
              </a:rPr>
              <a:t>Homophones like “but” and “butt” would both be spelled “but,” even though they have different meanings. </a:t>
            </a:r>
          </a:p>
        </p:txBody>
      </p:sp>
    </p:spTree>
    <p:extLst>
      <p:ext uri="{BB962C8B-B14F-4D97-AF65-F5344CB8AC3E}">
        <p14:creationId xmlns:p14="http://schemas.microsoft.com/office/powerpoint/2010/main" val="946537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b="1" dirty="0" smtClean="0">
              <a:solidFill>
                <a:schemeClr val="bg1"/>
              </a:solidFill>
            </a:endParaRPr>
          </a:p>
        </p:txBody>
      </p:sp>
      <p:sp>
        <p:nvSpPr>
          <p:cNvPr id="17411" name="Rectangle 3"/>
          <p:cNvSpPr>
            <a:spLocks noGrp="1" noChangeArrowheads="1"/>
          </p:cNvSpPr>
          <p:nvPr>
            <p:ph type="body" idx="1"/>
          </p:nvPr>
        </p:nvSpPr>
        <p:spPr>
          <a:xfrm>
            <a:off x="457200" y="1600200"/>
            <a:ext cx="8153400" cy="4876800"/>
          </a:xfrm>
        </p:spPr>
        <p:txBody>
          <a:bodyPr>
            <a:normAutofit/>
          </a:bodyPr>
          <a:lstStyle/>
          <a:p>
            <a:pPr>
              <a:buNone/>
            </a:pPr>
            <a:r>
              <a:rPr lang="en-US" sz="2800" dirty="0">
                <a:solidFill>
                  <a:schemeClr val="bg1"/>
                </a:solidFill>
                <a:latin typeface="Times New Roman" pitchFamily="18" charset="0"/>
                <a:cs typeface="Times New Roman" pitchFamily="18" charset="0"/>
              </a:rPr>
              <a:t>An essential principle about the ancient Greek alphabet:</a:t>
            </a:r>
            <a:endParaRPr lang="en-US" sz="2400" dirty="0">
              <a:solidFill>
                <a:schemeClr val="bg1"/>
              </a:solidFill>
              <a:latin typeface="Times New Roman" pitchFamily="18" charset="0"/>
              <a:cs typeface="Times New Roman" pitchFamily="18" charset="0"/>
            </a:endParaRPr>
          </a:p>
          <a:p>
            <a:pPr algn="ctr">
              <a:buNone/>
            </a:pPr>
            <a:r>
              <a:rPr lang="en-US" sz="2800" b="1" dirty="0">
                <a:solidFill>
                  <a:srgbClr val="FFFF00"/>
                </a:solidFill>
                <a:latin typeface="Times New Roman" pitchFamily="18" charset="0"/>
                <a:cs typeface="Times New Roman" pitchFamily="18" charset="0"/>
              </a:rPr>
              <a:t>SPELL IT LIKE IT SOUNDS</a:t>
            </a:r>
            <a:r>
              <a:rPr lang="en-US" sz="2800" b="1" dirty="0" smtClean="0">
                <a:solidFill>
                  <a:srgbClr val="FFFF00"/>
                </a:solidFill>
                <a:latin typeface="Times New Roman" pitchFamily="18" charset="0"/>
                <a:cs typeface="Times New Roman" pitchFamily="18" charset="0"/>
              </a:rPr>
              <a:t>!</a:t>
            </a:r>
            <a:endParaRPr lang="en-US" sz="2800" dirty="0">
              <a:solidFill>
                <a:schemeClr val="bg1"/>
              </a:solidFill>
              <a:latin typeface="Times New Roman" pitchFamily="18" charset="0"/>
              <a:cs typeface="Times New Roman" pitchFamily="18" charset="0"/>
            </a:endParaRPr>
          </a:p>
          <a:p>
            <a:pPr marL="0" indent="0" eaLnBrk="1" hangingPunct="1">
              <a:buNone/>
            </a:pPr>
            <a:endParaRPr lang="en-US" sz="2400" dirty="0">
              <a:solidFill>
                <a:schemeClr val="bg1"/>
              </a:solidFill>
              <a:latin typeface="Times New Roman" pitchFamily="18" charset="0"/>
              <a:cs typeface="Times New Roman" pitchFamily="18" charset="0"/>
            </a:endParaRPr>
          </a:p>
          <a:p>
            <a:pPr marL="0" indent="0" eaLnBrk="1" hangingPunct="1">
              <a:buNone/>
            </a:pPr>
            <a:r>
              <a:rPr lang="en-US" sz="2400" dirty="0" smtClean="0">
                <a:solidFill>
                  <a:schemeClr val="bg1"/>
                </a:solidFill>
                <a:latin typeface="Times New Roman" pitchFamily="18" charset="0"/>
                <a:cs typeface="Times New Roman" pitchFamily="18" charset="0"/>
              </a:rPr>
              <a:t>However you teach </a:t>
            </a:r>
            <a:r>
              <a:rPr lang="en-US" sz="2400" dirty="0" smtClean="0">
                <a:solidFill>
                  <a:srgbClr val="FFFF00"/>
                </a:solidFill>
                <a:latin typeface="Times New Roman" pitchFamily="18" charset="0"/>
                <a:cs typeface="Times New Roman" pitchFamily="18" charset="0"/>
              </a:rPr>
              <a:t>accents</a:t>
            </a:r>
            <a:r>
              <a:rPr lang="en-US" sz="2400" dirty="0" smtClean="0">
                <a:solidFill>
                  <a:schemeClr val="bg1"/>
                </a:solidFill>
                <a:latin typeface="Times New Roman" pitchFamily="18" charset="0"/>
                <a:cs typeface="Times New Roman" pitchFamily="18" charset="0"/>
              </a:rPr>
              <a:t>, make the core principle that the accents are written to help pronounce the words! </a:t>
            </a:r>
          </a:p>
          <a:p>
            <a:pPr marL="0" indent="0" eaLnBrk="1" hangingPunct="1">
              <a:buNone/>
            </a:pPr>
            <a:endParaRPr lang="en-US" sz="2400" dirty="0">
              <a:solidFill>
                <a:schemeClr val="bg1"/>
              </a:solidFill>
              <a:latin typeface="Times New Roman" pitchFamily="18" charset="0"/>
              <a:cs typeface="Times New Roman" pitchFamily="18" charset="0"/>
            </a:endParaRPr>
          </a:p>
          <a:p>
            <a:pPr marL="0" indent="0" eaLnBrk="1" hangingPunct="1">
              <a:buNone/>
            </a:pPr>
            <a:r>
              <a:rPr lang="en-US" sz="2400" dirty="0" smtClean="0">
                <a:solidFill>
                  <a:schemeClr val="bg1"/>
                </a:solidFill>
                <a:latin typeface="Times New Roman" pitchFamily="18" charset="0"/>
                <a:cs typeface="Times New Roman" pitchFamily="18" charset="0"/>
              </a:rPr>
              <a:t>Rather than an arcane set of rules, </a:t>
            </a:r>
            <a:r>
              <a:rPr lang="en-US" sz="2400" dirty="0" smtClean="0">
                <a:solidFill>
                  <a:srgbClr val="FFFF00"/>
                </a:solidFill>
                <a:latin typeface="Times New Roman" pitchFamily="18" charset="0"/>
                <a:cs typeface="Times New Roman" pitchFamily="18" charset="0"/>
              </a:rPr>
              <a:t>accents</a:t>
            </a:r>
            <a:r>
              <a:rPr lang="en-US" sz="2400" dirty="0" smtClean="0">
                <a:solidFill>
                  <a:schemeClr val="bg1"/>
                </a:solidFill>
                <a:latin typeface="Times New Roman" pitchFamily="18" charset="0"/>
                <a:cs typeface="Times New Roman" pitchFamily="18" charset="0"/>
              </a:rPr>
              <a:t> are written in so you do not have to remember where the accents are! </a:t>
            </a:r>
          </a:p>
          <a:p>
            <a:pPr marL="0" indent="0" eaLnBrk="1" hangingPunct="1">
              <a:buNone/>
            </a:pPr>
            <a:endParaRPr lang="en-US" sz="2400" dirty="0">
              <a:solidFill>
                <a:schemeClr val="bg1"/>
              </a:solidFill>
              <a:latin typeface="Times New Roman" pitchFamily="18" charset="0"/>
              <a:cs typeface="Times New Roman" pitchFamily="18" charset="0"/>
            </a:endParaRPr>
          </a:p>
          <a:p>
            <a:pPr marL="0" indent="0" eaLnBrk="1" hangingPunct="1">
              <a:buNone/>
            </a:pPr>
            <a:r>
              <a:rPr lang="en-US" sz="2400" dirty="0" smtClean="0">
                <a:solidFill>
                  <a:schemeClr val="bg1"/>
                </a:solidFill>
                <a:latin typeface="Times New Roman" pitchFamily="18" charset="0"/>
                <a:cs typeface="Times New Roman" pitchFamily="18" charset="0"/>
              </a:rPr>
              <a:t>Once again, the writing system is exceptionally committed to recording the sound of the spoken language. </a:t>
            </a:r>
          </a:p>
        </p:txBody>
      </p:sp>
    </p:spTree>
    <p:extLst>
      <p:ext uri="{BB962C8B-B14F-4D97-AF65-F5344CB8AC3E}">
        <p14:creationId xmlns:p14="http://schemas.microsoft.com/office/powerpoint/2010/main" val="3788488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18435" name="Rectangle 3"/>
          <p:cNvSpPr>
            <a:spLocks noGrp="1" noChangeArrowheads="1"/>
          </p:cNvSpPr>
          <p:nvPr>
            <p:ph type="body" idx="1"/>
          </p:nvPr>
        </p:nvSpPr>
        <p:spPr>
          <a:xfrm>
            <a:off x="457200" y="1600200"/>
            <a:ext cx="7848600" cy="4525963"/>
          </a:xfrm>
        </p:spPr>
        <p:txBody>
          <a:bodyPr>
            <a:normAutofit/>
          </a:bodyPr>
          <a:lstStyle/>
          <a:p>
            <a:pPr eaLnBrk="1" hangingPunct="1">
              <a:buFontTx/>
              <a:buNone/>
            </a:pPr>
            <a:r>
              <a:rPr lang="en-US" sz="2400" dirty="0" smtClean="0">
                <a:solidFill>
                  <a:schemeClr val="bg1"/>
                </a:solidFill>
                <a:latin typeface="Times New Roman" pitchFamily="18" charset="0"/>
                <a:cs typeface="Times New Roman" pitchFamily="18" charset="0"/>
              </a:rPr>
              <a:t>Now we start learning the Greek alphabet. </a:t>
            </a:r>
          </a:p>
          <a:p>
            <a:pPr eaLnBrk="1" hangingPunct="1">
              <a:buFontTx/>
              <a:buNone/>
            </a:pPr>
            <a:r>
              <a:rPr lang="en-US" sz="2400" dirty="0" smtClean="0">
                <a:solidFill>
                  <a:schemeClr val="bg1"/>
                </a:solidFill>
                <a:latin typeface="Times New Roman" pitchFamily="18" charset="0"/>
                <a:cs typeface="Times New Roman" pitchFamily="18" charset="0"/>
              </a:rPr>
              <a:t>We learn how to make the letters, but equally importantly, what sounds the letters represent. </a:t>
            </a:r>
          </a:p>
          <a:p>
            <a:pPr eaLnBrk="1" hangingPunct="1">
              <a:buFontTx/>
              <a:buNone/>
            </a:pPr>
            <a:endParaRPr lang="en-US" sz="2400" dirty="0" smtClean="0">
              <a:solidFill>
                <a:schemeClr val="bg1"/>
              </a:solidFill>
              <a:latin typeface="Times New Roman" pitchFamily="18" charset="0"/>
              <a:cs typeface="Times New Roman" pitchFamily="18" charset="0"/>
            </a:endParaRPr>
          </a:p>
          <a:p>
            <a:pPr eaLnBrk="1" hangingPunct="1">
              <a:buFontTx/>
              <a:buNone/>
            </a:pPr>
            <a:r>
              <a:rPr lang="en-US" sz="2400" dirty="0" smtClean="0">
                <a:solidFill>
                  <a:schemeClr val="bg1"/>
                </a:solidFill>
                <a:latin typeface="Times New Roman" pitchFamily="18" charset="0"/>
                <a:cs typeface="Times New Roman" pitchFamily="18" charset="0"/>
              </a:rPr>
              <a:t>Whereas in English, the consonants tend to dominate, in Greek the </a:t>
            </a:r>
            <a:r>
              <a:rPr lang="en-US" sz="2400" b="1" dirty="0" smtClean="0">
                <a:solidFill>
                  <a:srgbClr val="FFFF00"/>
                </a:solidFill>
                <a:latin typeface="Times New Roman" pitchFamily="18" charset="0"/>
                <a:cs typeface="Times New Roman" pitchFamily="18" charset="0"/>
              </a:rPr>
              <a:t>vowels</a:t>
            </a:r>
            <a:r>
              <a:rPr lang="en-US" sz="2400" dirty="0" smtClean="0">
                <a:solidFill>
                  <a:schemeClr val="bg1"/>
                </a:solidFill>
                <a:latin typeface="Times New Roman" pitchFamily="18" charset="0"/>
                <a:cs typeface="Times New Roman" pitchFamily="18" charset="0"/>
              </a:rPr>
              <a:t> are more important. </a:t>
            </a:r>
          </a:p>
          <a:p>
            <a:pPr eaLnBrk="1" hangingPunct="1">
              <a:buFontTx/>
              <a:buNone/>
            </a:pPr>
            <a:r>
              <a:rPr lang="en-US" sz="2400" dirty="0" smtClean="0">
                <a:solidFill>
                  <a:schemeClr val="bg1"/>
                </a:solidFill>
                <a:latin typeface="Times New Roman" pitchFamily="18" charset="0"/>
                <a:cs typeface="Times New Roman" pitchFamily="18" charset="0"/>
              </a:rPr>
              <a:t>So we start with the </a:t>
            </a:r>
            <a:r>
              <a:rPr lang="en-US" sz="2400" b="1" dirty="0" smtClean="0">
                <a:solidFill>
                  <a:srgbClr val="FFFF00"/>
                </a:solidFill>
                <a:latin typeface="Times New Roman" pitchFamily="18" charset="0"/>
                <a:cs typeface="Times New Roman" pitchFamily="18" charset="0"/>
              </a:rPr>
              <a:t>Greek vowels</a:t>
            </a:r>
            <a:r>
              <a:rPr lang="en-US" sz="2400" dirty="0" smtClean="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412931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2531" name="Rectangle 3"/>
          <p:cNvSpPr>
            <a:spLocks noGrp="1" noChangeArrowheads="1"/>
          </p:cNvSpPr>
          <p:nvPr>
            <p:ph type="body" sz="half" idx="1"/>
          </p:nvPr>
        </p:nvSpPr>
        <p:spPr>
          <a:xfrm>
            <a:off x="685800" y="2438400"/>
            <a:ext cx="3810000" cy="4114800"/>
          </a:xfrm>
        </p:spPr>
        <p:txBody>
          <a:bodyPr/>
          <a:lstStyle/>
          <a:p>
            <a:pPr eaLnBrk="1" hangingPunct="1"/>
            <a:r>
              <a:rPr lang="el-GR" sz="3200" b="1" dirty="0" smtClean="0">
                <a:solidFill>
                  <a:srgbClr val="FFFF00"/>
                </a:solidFill>
                <a:latin typeface="Palatino Linotype" pitchFamily="18" charset="0"/>
              </a:rPr>
              <a:t>α</a:t>
            </a:r>
            <a:r>
              <a:rPr lang="el-GR"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“ah”</a:t>
            </a:r>
          </a:p>
          <a:p>
            <a:pPr eaLnBrk="1" hangingPunct="1"/>
            <a:r>
              <a:rPr lang="el-GR" sz="3200" b="1" dirty="0" smtClean="0">
                <a:solidFill>
                  <a:srgbClr val="FFFF00"/>
                </a:solidFill>
                <a:latin typeface="Palatino Linotype" pitchFamily="18" charset="0"/>
              </a:rPr>
              <a:t>ε</a:t>
            </a:r>
            <a:r>
              <a:rPr lang="el-GR" sz="3600" dirty="0" smtClean="0">
                <a:solidFill>
                  <a:schemeClr val="bg1"/>
                </a:solidFill>
                <a:latin typeface="Palatino Linotype" pitchFamily="18" charset="0"/>
              </a:rPr>
              <a:t> </a:t>
            </a:r>
            <a:r>
              <a:rPr lang="en-US"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“eh”</a:t>
            </a:r>
          </a:p>
          <a:p>
            <a:pPr eaLnBrk="1" hangingPunct="1"/>
            <a:r>
              <a:rPr lang="el-GR" sz="3200" b="1" dirty="0" smtClean="0">
                <a:solidFill>
                  <a:srgbClr val="FFFF00"/>
                </a:solidFill>
                <a:latin typeface="Palatino Linotype" pitchFamily="18" charset="0"/>
              </a:rPr>
              <a:t>ι</a:t>
            </a:r>
            <a:r>
              <a:rPr lang="el-GR" sz="3600" dirty="0" smtClean="0">
                <a:solidFill>
                  <a:schemeClr val="bg1"/>
                </a:solidFill>
                <a:latin typeface="Palatino Linotype" pitchFamily="18" charset="0"/>
              </a:rPr>
              <a:t> </a:t>
            </a:r>
            <a:r>
              <a:rPr lang="en-US"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a:t>
            </a:r>
            <a:r>
              <a:rPr lang="en-US" sz="3600" dirty="0" err="1" smtClean="0">
                <a:solidFill>
                  <a:schemeClr val="bg1"/>
                </a:solidFill>
                <a:latin typeface="Times New Roman" pitchFamily="18" charset="0"/>
                <a:cs typeface="Times New Roman" pitchFamily="18" charset="0"/>
              </a:rPr>
              <a:t>ih</a:t>
            </a:r>
            <a:r>
              <a:rPr lang="en-US" sz="3600" dirty="0" smtClean="0">
                <a:solidFill>
                  <a:schemeClr val="bg1"/>
                </a:solidFill>
                <a:latin typeface="Times New Roman" pitchFamily="18" charset="0"/>
                <a:cs typeface="Times New Roman" pitchFamily="18" charset="0"/>
              </a:rPr>
              <a:t>”</a:t>
            </a:r>
          </a:p>
          <a:p>
            <a:pPr eaLnBrk="1" hangingPunct="1"/>
            <a:r>
              <a:rPr lang="el-GR" sz="3200" b="1" dirty="0" smtClean="0">
                <a:solidFill>
                  <a:srgbClr val="FFFF00"/>
                </a:solidFill>
                <a:latin typeface="Palatino Linotype" pitchFamily="18" charset="0"/>
              </a:rPr>
              <a:t>ο</a:t>
            </a:r>
            <a:r>
              <a:rPr lang="el-GR"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“o”</a:t>
            </a:r>
          </a:p>
          <a:p>
            <a:pPr eaLnBrk="1" hangingPunct="1"/>
            <a:r>
              <a:rPr lang="el-GR" sz="3200" b="1" dirty="0" smtClean="0">
                <a:solidFill>
                  <a:srgbClr val="FFFF00"/>
                </a:solidFill>
                <a:latin typeface="Palatino Linotype" pitchFamily="18" charset="0"/>
              </a:rPr>
              <a:t>υ</a:t>
            </a:r>
            <a:r>
              <a:rPr lang="el-GR" sz="32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“u”</a:t>
            </a:r>
            <a:endParaRPr lang="en-US" sz="3600" dirty="0" smtClean="0">
              <a:latin typeface="Times New Roman" pitchFamily="18" charset="0"/>
              <a:cs typeface="Times New Roman" pitchFamily="18" charset="0"/>
            </a:endParaRPr>
          </a:p>
        </p:txBody>
      </p:sp>
      <p:sp>
        <p:nvSpPr>
          <p:cNvPr id="22532" name="Rectangle 4"/>
          <p:cNvSpPr>
            <a:spLocks noGrp="1" noChangeArrowheads="1"/>
          </p:cNvSpPr>
          <p:nvPr>
            <p:ph type="body" sz="half" idx="2"/>
          </p:nvPr>
        </p:nvSpPr>
        <p:spPr>
          <a:xfrm>
            <a:off x="4648200" y="2438400"/>
            <a:ext cx="3810000" cy="4114800"/>
          </a:xfrm>
        </p:spPr>
        <p:txBody>
          <a:bodyPr/>
          <a:lstStyle/>
          <a:p>
            <a:pPr eaLnBrk="1" hangingPunct="1"/>
            <a:r>
              <a:rPr lang="el-GR" sz="3200" b="1" dirty="0" smtClean="0">
                <a:solidFill>
                  <a:srgbClr val="FFFF00"/>
                </a:solidFill>
                <a:latin typeface="Palatino Linotype" pitchFamily="18" charset="0"/>
              </a:rPr>
              <a:t>ᾱ</a:t>
            </a:r>
            <a:r>
              <a:rPr lang="el-GR"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a:t>
            </a:r>
            <a:r>
              <a:rPr lang="en-US" sz="3600" dirty="0" err="1" smtClean="0">
                <a:solidFill>
                  <a:schemeClr val="bg1"/>
                </a:solidFill>
                <a:latin typeface="Times New Roman" pitchFamily="18" charset="0"/>
                <a:cs typeface="Times New Roman" pitchFamily="18" charset="0"/>
              </a:rPr>
              <a:t>aah</a:t>
            </a:r>
            <a:r>
              <a:rPr lang="en-US" sz="3600" dirty="0" smtClean="0">
                <a:solidFill>
                  <a:schemeClr val="bg1"/>
                </a:solidFill>
                <a:latin typeface="Times New Roman" pitchFamily="18" charset="0"/>
                <a:cs typeface="Times New Roman" pitchFamily="18" charset="0"/>
              </a:rPr>
              <a:t>”</a:t>
            </a:r>
          </a:p>
          <a:p>
            <a:pPr eaLnBrk="1" hangingPunct="1"/>
            <a:r>
              <a:rPr lang="el-GR" sz="3200" b="1" dirty="0" smtClean="0">
                <a:solidFill>
                  <a:srgbClr val="FFFF00"/>
                </a:solidFill>
                <a:latin typeface="Palatino Linotype" pitchFamily="18" charset="0"/>
              </a:rPr>
              <a:t>η</a:t>
            </a:r>
            <a:r>
              <a:rPr lang="el-GR" sz="32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“ay”</a:t>
            </a:r>
          </a:p>
          <a:p>
            <a:pPr eaLnBrk="1" hangingPunct="1"/>
            <a:r>
              <a:rPr lang="el-GR" sz="3200" b="1" dirty="0" smtClean="0">
                <a:solidFill>
                  <a:srgbClr val="FFFF00"/>
                </a:solidFill>
                <a:latin typeface="Palatino Linotype" pitchFamily="18" charset="0"/>
              </a:rPr>
              <a:t>ῑ</a:t>
            </a:r>
            <a:r>
              <a:rPr lang="el-GR" sz="3200" dirty="0" smtClean="0">
                <a:solidFill>
                  <a:schemeClr val="bg1"/>
                </a:solidFill>
                <a:latin typeface="Palatino Linotype" pitchFamily="18" charset="0"/>
              </a:rPr>
              <a:t> </a:t>
            </a:r>
            <a:r>
              <a:rPr lang="en-US" sz="32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a:t>
            </a:r>
            <a:r>
              <a:rPr lang="en-US" sz="3600" dirty="0" err="1" smtClean="0">
                <a:solidFill>
                  <a:schemeClr val="bg1"/>
                </a:solidFill>
                <a:latin typeface="Times New Roman" pitchFamily="18" charset="0"/>
                <a:cs typeface="Times New Roman" pitchFamily="18" charset="0"/>
              </a:rPr>
              <a:t>ee</a:t>
            </a:r>
            <a:r>
              <a:rPr lang="en-US" sz="3600" dirty="0" smtClean="0">
                <a:solidFill>
                  <a:schemeClr val="bg1"/>
                </a:solidFill>
                <a:latin typeface="Times New Roman" pitchFamily="18" charset="0"/>
                <a:cs typeface="Times New Roman" pitchFamily="18" charset="0"/>
              </a:rPr>
              <a:t>” </a:t>
            </a:r>
          </a:p>
          <a:p>
            <a:pPr eaLnBrk="1" hangingPunct="1"/>
            <a:r>
              <a:rPr lang="el-GR" sz="3200" b="1" dirty="0" smtClean="0">
                <a:solidFill>
                  <a:srgbClr val="FFFF00"/>
                </a:solidFill>
                <a:latin typeface="Palatino Linotype" pitchFamily="18" charset="0"/>
              </a:rPr>
              <a:t>ω</a:t>
            </a:r>
            <a:r>
              <a:rPr lang="el-GR"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“oh”</a:t>
            </a:r>
          </a:p>
          <a:p>
            <a:pPr eaLnBrk="1" hangingPunct="1"/>
            <a:r>
              <a:rPr lang="el-GR" sz="3600" b="1" dirty="0" smtClean="0">
                <a:solidFill>
                  <a:srgbClr val="FFFF00"/>
                </a:solidFill>
                <a:latin typeface="Palatino Linotype" pitchFamily="18" charset="0"/>
              </a:rPr>
              <a:t>ῡ</a:t>
            </a:r>
            <a:r>
              <a:rPr lang="el-GR" sz="3600" dirty="0" smtClean="0">
                <a:solidFill>
                  <a:schemeClr val="bg1"/>
                </a:solidFill>
                <a:latin typeface="Palatino Linotype" pitchFamily="18" charset="0"/>
              </a:rPr>
              <a:t> </a:t>
            </a:r>
            <a:r>
              <a:rPr lang="en-US" sz="3600" dirty="0" smtClean="0">
                <a:solidFill>
                  <a:schemeClr val="bg1"/>
                </a:solidFill>
                <a:latin typeface="Times New Roman" pitchFamily="18" charset="0"/>
                <a:cs typeface="Times New Roman" pitchFamily="18" charset="0"/>
              </a:rPr>
              <a:t>“</a:t>
            </a:r>
            <a:r>
              <a:rPr lang="el-GR" sz="3600" dirty="0" smtClean="0">
                <a:solidFill>
                  <a:schemeClr val="bg1"/>
                </a:solidFill>
                <a:latin typeface="Times New Roman" pitchFamily="18" charset="0"/>
                <a:cs typeface="Times New Roman" pitchFamily="18" charset="0"/>
              </a:rPr>
              <a:t>οο</a:t>
            </a:r>
            <a:r>
              <a:rPr lang="en-US" sz="3600" dirty="0" smtClean="0">
                <a:solidFill>
                  <a:schemeClr val="bg1"/>
                </a:solidFill>
                <a:latin typeface="Times New Roman" pitchFamily="18" charset="0"/>
                <a:cs typeface="Times New Roman" pitchFamily="18" charset="0"/>
              </a:rPr>
              <a:t>h”</a:t>
            </a:r>
          </a:p>
        </p:txBody>
      </p:sp>
      <p:sp>
        <p:nvSpPr>
          <p:cNvPr id="22533" name="Text Box 8"/>
          <p:cNvSpPr txBox="1">
            <a:spLocks noChangeArrowheads="1"/>
          </p:cNvSpPr>
          <p:nvPr/>
        </p:nvSpPr>
        <p:spPr bwMode="auto">
          <a:xfrm>
            <a:off x="1050925" y="1793875"/>
            <a:ext cx="10438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u="sng" dirty="0">
                <a:solidFill>
                  <a:srgbClr val="FFFF00"/>
                </a:solidFill>
                <a:cs typeface="Times New Roman" pitchFamily="18" charset="0"/>
              </a:rPr>
              <a:t>Short</a:t>
            </a:r>
          </a:p>
        </p:txBody>
      </p:sp>
      <p:sp>
        <p:nvSpPr>
          <p:cNvPr id="22534" name="Text Box 9"/>
          <p:cNvSpPr txBox="1">
            <a:spLocks noChangeArrowheads="1"/>
          </p:cNvSpPr>
          <p:nvPr/>
        </p:nvSpPr>
        <p:spPr bwMode="auto">
          <a:xfrm>
            <a:off x="4953000" y="1828800"/>
            <a:ext cx="9829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u="sng" dirty="0">
                <a:solidFill>
                  <a:srgbClr val="FFFF00"/>
                </a:solidFill>
                <a:cs typeface="Times New Roman" pitchFamily="18" charset="0"/>
              </a:rPr>
              <a:t>Long</a:t>
            </a:r>
            <a:endParaRPr lang="en-US" b="1" u="sng" dirty="0">
              <a:solidFill>
                <a:srgbClr val="FFFF00"/>
              </a:solidFill>
              <a:cs typeface="Times New Roman" pitchFamily="18" charset="0"/>
            </a:endParaRPr>
          </a:p>
        </p:txBody>
      </p:sp>
      <p:sp>
        <p:nvSpPr>
          <p:cNvPr id="22535" name="Text Box 10"/>
          <p:cNvSpPr txBox="1">
            <a:spLocks noChangeArrowheads="1"/>
          </p:cNvSpPr>
          <p:nvPr/>
        </p:nvSpPr>
        <p:spPr bwMode="auto">
          <a:xfrm>
            <a:off x="533400" y="6019800"/>
            <a:ext cx="7909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a:solidFill>
                  <a:schemeClr val="bg1"/>
                </a:solidFill>
                <a:cs typeface="Times New Roman" pitchFamily="18" charset="0"/>
              </a:rPr>
              <a:t>Like English, Greek has </a:t>
            </a:r>
            <a:r>
              <a:rPr lang="en-US" b="1" dirty="0">
                <a:solidFill>
                  <a:srgbClr val="FFFF00"/>
                </a:solidFill>
                <a:cs typeface="Times New Roman" pitchFamily="18" charset="0"/>
              </a:rPr>
              <a:t>short</a:t>
            </a:r>
            <a:r>
              <a:rPr lang="en-US" dirty="0">
                <a:solidFill>
                  <a:schemeClr val="bg1"/>
                </a:solidFill>
                <a:cs typeface="Times New Roman" pitchFamily="18" charset="0"/>
              </a:rPr>
              <a:t> and </a:t>
            </a:r>
            <a:r>
              <a:rPr lang="en-US" b="1" dirty="0">
                <a:solidFill>
                  <a:srgbClr val="FFFF00"/>
                </a:solidFill>
                <a:cs typeface="Times New Roman" pitchFamily="18" charset="0"/>
              </a:rPr>
              <a:t>long</a:t>
            </a:r>
            <a:r>
              <a:rPr lang="en-US" dirty="0">
                <a:solidFill>
                  <a:schemeClr val="bg1"/>
                </a:solidFill>
                <a:cs typeface="Times New Roman" pitchFamily="18" charset="0"/>
              </a:rPr>
              <a:t> versions of its vowels.</a:t>
            </a:r>
          </a:p>
        </p:txBody>
      </p:sp>
    </p:spTree>
    <p:extLst>
      <p:ext uri="{BB962C8B-B14F-4D97-AF65-F5344CB8AC3E}">
        <p14:creationId xmlns:p14="http://schemas.microsoft.com/office/powerpoint/2010/main" val="2937195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3555" name="Rectangle 3"/>
          <p:cNvSpPr>
            <a:spLocks noGrp="1" noChangeArrowheads="1"/>
          </p:cNvSpPr>
          <p:nvPr>
            <p:ph type="body" idx="1"/>
          </p:nvPr>
        </p:nvSpPr>
        <p:spPr>
          <a:xfrm>
            <a:off x="685800" y="1981200"/>
            <a:ext cx="7772400" cy="4343400"/>
          </a:xfrm>
        </p:spPr>
        <p:txBody>
          <a:bodyPr>
            <a:normAutofit/>
          </a:bodyPr>
          <a:lstStyle/>
          <a:p>
            <a:pPr eaLnBrk="1" hangingPunct="1">
              <a:lnSpc>
                <a:spcPct val="90000"/>
              </a:lnSpc>
              <a:buFontTx/>
              <a:buNone/>
            </a:pPr>
            <a:r>
              <a:rPr lang="en-US" sz="2800" b="1" dirty="0" smtClean="0">
                <a:solidFill>
                  <a:srgbClr val="FFFF00"/>
                </a:solidFill>
                <a:latin typeface="Times New Roman" pitchFamily="18" charset="0"/>
                <a:cs typeface="Times New Roman" pitchFamily="18" charset="0"/>
              </a:rPr>
              <a:t>Saying two vowels in a row </a:t>
            </a:r>
          </a:p>
          <a:p>
            <a:pPr>
              <a:lnSpc>
                <a:spcPct val="90000"/>
              </a:lnSpc>
            </a:pPr>
            <a:r>
              <a:rPr lang="en-US" sz="2400" dirty="0" smtClean="0">
                <a:solidFill>
                  <a:schemeClr val="bg1"/>
                </a:solidFill>
                <a:latin typeface="Times New Roman" pitchFamily="18" charset="0"/>
                <a:cs typeface="Times New Roman" pitchFamily="18" charset="0"/>
              </a:rPr>
              <a:t>Speakers of Classical Greek did not like to say</a:t>
            </a:r>
          </a:p>
          <a:p>
            <a:pPr marL="400050" lvl="1" indent="0">
              <a:lnSpc>
                <a:spcPct val="90000"/>
              </a:lnSpc>
              <a:buNone/>
            </a:pPr>
            <a:r>
              <a:rPr lang="en-US" sz="2400" dirty="0" smtClean="0">
                <a:solidFill>
                  <a:schemeClr val="bg1"/>
                </a:solidFill>
                <a:latin typeface="Times New Roman" pitchFamily="18" charset="0"/>
                <a:cs typeface="Times New Roman" pitchFamily="18" charset="0"/>
              </a:rPr>
              <a:t>two vowel sounds in a row.  </a:t>
            </a:r>
          </a:p>
          <a:p>
            <a:pPr>
              <a:lnSpc>
                <a:spcPct val="90000"/>
              </a:lnSpc>
            </a:pPr>
            <a:r>
              <a:rPr lang="en-US" sz="2400" dirty="0" smtClean="0">
                <a:solidFill>
                  <a:schemeClr val="bg1"/>
                </a:solidFill>
                <a:latin typeface="Times New Roman" pitchFamily="18" charset="0"/>
                <a:cs typeface="Times New Roman" pitchFamily="18" charset="0"/>
              </a:rPr>
              <a:t>Consequently, if two vowels came together, </a:t>
            </a:r>
          </a:p>
          <a:p>
            <a:pPr marL="0" indent="0">
              <a:lnSpc>
                <a:spcPct val="90000"/>
              </a:lnSpc>
              <a:buNone/>
            </a:pP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they tended to merge them into one </a:t>
            </a:r>
          </a:p>
          <a:p>
            <a:pPr marL="800100" lvl="2" indent="0">
              <a:lnSpc>
                <a:spcPct val="90000"/>
              </a:lnSpc>
              <a:buNone/>
            </a:pPr>
            <a:r>
              <a:rPr lang="en-US" dirty="0" smtClean="0">
                <a:solidFill>
                  <a:schemeClr val="bg1"/>
                </a:solidFill>
                <a:latin typeface="Times New Roman" pitchFamily="18" charset="0"/>
                <a:cs typeface="Times New Roman" pitchFamily="18" charset="0"/>
              </a:rPr>
              <a:t>(called a “</a:t>
            </a:r>
            <a:r>
              <a:rPr lang="en-US" b="1" dirty="0" smtClean="0">
                <a:solidFill>
                  <a:srgbClr val="FFFF00"/>
                </a:solidFill>
                <a:latin typeface="Times New Roman" pitchFamily="18" charset="0"/>
                <a:cs typeface="Times New Roman" pitchFamily="18" charset="0"/>
              </a:rPr>
              <a:t>diphthong</a:t>
            </a:r>
            <a:r>
              <a:rPr lang="en-US" dirty="0" smtClean="0">
                <a:solidFill>
                  <a:schemeClr val="bg1"/>
                </a:solidFill>
                <a:latin typeface="Times New Roman" pitchFamily="18" charset="0"/>
                <a:cs typeface="Times New Roman" pitchFamily="18" charset="0"/>
              </a:rPr>
              <a:t>,” Greek for “double sound”) </a:t>
            </a:r>
          </a:p>
          <a:p>
            <a:pPr marL="400050" lvl="1" indent="0">
              <a:lnSpc>
                <a:spcPct val="90000"/>
              </a:lnSpc>
              <a:buNone/>
            </a:pPr>
            <a:r>
              <a:rPr lang="en-US" sz="2400" dirty="0" smtClean="0">
                <a:solidFill>
                  <a:schemeClr val="bg1"/>
                </a:solidFill>
                <a:latin typeface="Times New Roman" pitchFamily="18" charset="0"/>
                <a:cs typeface="Times New Roman" pitchFamily="18" charset="0"/>
              </a:rPr>
              <a:t>	or </a:t>
            </a:r>
            <a:r>
              <a:rPr lang="en-US" sz="2400" b="1" dirty="0" smtClean="0">
                <a:solidFill>
                  <a:srgbClr val="FFFF00"/>
                </a:solidFill>
                <a:latin typeface="Times New Roman" pitchFamily="18" charset="0"/>
                <a:cs typeface="Times New Roman" pitchFamily="18" charset="0"/>
              </a:rPr>
              <a:t>contract</a:t>
            </a:r>
            <a:r>
              <a:rPr lang="en-US" sz="2400" dirty="0" smtClean="0">
                <a:solidFill>
                  <a:schemeClr val="bg1"/>
                </a:solidFill>
                <a:latin typeface="Times New Roman" pitchFamily="18" charset="0"/>
                <a:cs typeface="Times New Roman" pitchFamily="18" charset="0"/>
              </a:rPr>
              <a:t> them.  </a:t>
            </a:r>
          </a:p>
          <a:p>
            <a:pPr eaLnBrk="1" hangingPunct="1">
              <a:lnSpc>
                <a:spcPct val="90000"/>
              </a:lnSpc>
            </a:pPr>
            <a:r>
              <a:rPr lang="en-US" sz="2400" dirty="0" smtClean="0">
                <a:solidFill>
                  <a:schemeClr val="bg1"/>
                </a:solidFill>
                <a:latin typeface="Times New Roman" pitchFamily="18" charset="0"/>
                <a:cs typeface="Times New Roman" pitchFamily="18" charset="0"/>
              </a:rPr>
              <a:t>Specifically: </a:t>
            </a:r>
          </a:p>
          <a:p>
            <a:pPr lvl="1"/>
            <a:r>
              <a:rPr lang="en-US" sz="2400" dirty="0" smtClean="0">
                <a:solidFill>
                  <a:schemeClr val="bg1"/>
                </a:solidFill>
                <a:latin typeface="Times New Roman" pitchFamily="18" charset="0"/>
                <a:cs typeface="Times New Roman" pitchFamily="18" charset="0"/>
              </a:rPr>
              <a:t>A vowel + </a:t>
            </a:r>
            <a:r>
              <a:rPr lang="el-GR" sz="2400" b="1" dirty="0" smtClean="0">
                <a:solidFill>
                  <a:srgbClr val="FFFF00"/>
                </a:solidFill>
                <a:latin typeface="Palatino Linotype" pitchFamily="18" charset="0"/>
                <a:cs typeface="Times New Roman" pitchFamily="18" charset="0"/>
              </a:rPr>
              <a:t>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υ</a:t>
            </a:r>
            <a:r>
              <a:rPr lang="en-US" sz="2400" dirty="0" smtClean="0">
                <a:solidFill>
                  <a:schemeClr val="bg1"/>
                </a:solidFill>
                <a:latin typeface="Times New Roman" pitchFamily="18" charset="0"/>
                <a:cs typeface="Times New Roman" pitchFamily="18" charset="0"/>
              </a:rPr>
              <a:t> forms a diphthong.</a:t>
            </a:r>
          </a:p>
          <a:p>
            <a:pPr lvl="1"/>
            <a:r>
              <a:rPr lang="el-GR" sz="2400" b="1" dirty="0" smtClean="0">
                <a:solidFill>
                  <a:srgbClr val="FFFF00"/>
                </a:solidFill>
                <a:latin typeface="Palatino Linotype" pitchFamily="18" charset="0"/>
                <a:cs typeface="Times New Roman" pitchFamily="18" charset="0"/>
              </a:rPr>
              <a:t>α</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ε</a:t>
            </a:r>
            <a:r>
              <a:rPr lang="en-US" sz="2400" dirty="0" smtClean="0">
                <a:solidFill>
                  <a:schemeClr val="bg1"/>
                </a:solidFill>
                <a:latin typeface="Times New Roman" pitchFamily="18" charset="0"/>
                <a:cs typeface="Times New Roman" pitchFamily="18" charset="0"/>
              </a:rPr>
              <a:t> and</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ο</a:t>
            </a:r>
            <a:r>
              <a:rPr lang="en-US" sz="2400" dirty="0" smtClean="0">
                <a:solidFill>
                  <a:schemeClr val="bg1"/>
                </a:solidFill>
                <a:latin typeface="Times New Roman" pitchFamily="18" charset="0"/>
                <a:cs typeface="Times New Roman" pitchFamily="18" charset="0"/>
              </a:rPr>
              <a:t> contract with each other. </a:t>
            </a:r>
          </a:p>
        </p:txBody>
      </p:sp>
    </p:spTree>
    <p:extLst>
      <p:ext uri="{BB962C8B-B14F-4D97-AF65-F5344CB8AC3E}">
        <p14:creationId xmlns:p14="http://schemas.microsoft.com/office/powerpoint/2010/main" val="996152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5603" name="Rectangle 3"/>
          <p:cNvSpPr>
            <a:spLocks noGrp="1" noChangeArrowheads="1"/>
          </p:cNvSpPr>
          <p:nvPr>
            <p:ph type="body" idx="1"/>
          </p:nvPr>
        </p:nvSpPr>
        <p:spPr>
          <a:xfrm>
            <a:off x="609600" y="1600200"/>
            <a:ext cx="7772400" cy="4495800"/>
          </a:xfrm>
        </p:spPr>
        <p:txBody>
          <a:bodyPr>
            <a:normAutofit/>
          </a:bodyPr>
          <a:lstStyle/>
          <a:p>
            <a:pPr eaLnBrk="1" hangingPunct="1">
              <a:buFontTx/>
              <a:buNone/>
            </a:pPr>
            <a:r>
              <a:rPr lang="en-US" sz="2800" dirty="0" smtClean="0">
                <a:solidFill>
                  <a:schemeClr val="bg1"/>
                </a:solidFill>
                <a:latin typeface="Times New Roman" pitchFamily="18" charset="0"/>
                <a:cs typeface="Times New Roman" pitchFamily="18" charset="0"/>
              </a:rPr>
              <a:t>A vowel + </a:t>
            </a:r>
            <a:r>
              <a:rPr lang="el-GR" sz="2800" b="1" dirty="0" smtClean="0">
                <a:solidFill>
                  <a:srgbClr val="FFFF00"/>
                </a:solidFill>
                <a:latin typeface="Palatino Linotype" pitchFamily="18" charset="0"/>
              </a:rPr>
              <a:t>ι</a:t>
            </a:r>
            <a:r>
              <a:rPr lang="en-US" sz="2800" dirty="0" smtClean="0">
                <a:solidFill>
                  <a:schemeClr val="bg1"/>
                </a:solidFill>
                <a:latin typeface="Palatino Linotype"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forms a diphthong:</a:t>
            </a:r>
          </a:p>
          <a:p>
            <a:pPr eaLnBrk="1" hangingPunct="1"/>
            <a:r>
              <a:rPr lang="el-GR" sz="2800" b="1" dirty="0" smtClean="0">
                <a:solidFill>
                  <a:srgbClr val="FFFF00"/>
                </a:solidFill>
                <a:latin typeface="Palatino Linotype" pitchFamily="18" charset="0"/>
              </a:rPr>
              <a:t>α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ι</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αι</a:t>
            </a:r>
            <a:r>
              <a:rPr lang="el-GR" sz="2800" dirty="0" smtClean="0">
                <a:solidFill>
                  <a:schemeClr val="bg1"/>
                </a:solidFill>
                <a:latin typeface="Palatino Linotype" pitchFamily="18" charset="0"/>
              </a:rPr>
              <a:t> </a:t>
            </a:r>
            <a:r>
              <a:rPr lang="en-US" sz="2800" dirty="0" smtClean="0">
                <a:solidFill>
                  <a:schemeClr val="bg1"/>
                </a:solidFill>
                <a:latin typeface="Times New Roman" pitchFamily="18" charset="0"/>
                <a:cs typeface="Times New Roman" pitchFamily="18" charset="0"/>
              </a:rPr>
              <a:t>“eye”</a:t>
            </a:r>
            <a:endParaRPr lang="el-GR" sz="2800" b="1" dirty="0" smtClean="0">
              <a:solidFill>
                <a:srgbClr val="FFFF00"/>
              </a:solidFill>
              <a:latin typeface="Times New Roman" pitchFamily="18" charset="0"/>
              <a:cs typeface="Times New Roman" pitchFamily="18" charset="0"/>
            </a:endParaRPr>
          </a:p>
          <a:p>
            <a:pPr lvl="1" eaLnBrk="1" hangingPunct="1"/>
            <a:r>
              <a:rPr lang="el-GR" sz="2400" b="1" dirty="0" smtClean="0">
                <a:solidFill>
                  <a:srgbClr val="FFFF00"/>
                </a:solidFill>
                <a:latin typeface="Palatino Linotype" pitchFamily="18" charset="0"/>
              </a:rPr>
              <a:t>ᾱ </a:t>
            </a:r>
            <a:r>
              <a:rPr lang="en-US" sz="2400" dirty="0" smtClean="0">
                <a:solidFill>
                  <a:schemeClr val="bg1"/>
                </a:solidFill>
                <a:latin typeface="Palatino Linotype" pitchFamily="18" charset="0"/>
                <a:cs typeface="Times New Roman" pitchFamily="18" charset="0"/>
              </a:rPr>
              <a:t>+ </a:t>
            </a:r>
            <a:r>
              <a:rPr lang="el-GR" sz="2400" b="1" dirty="0" smtClean="0">
                <a:solidFill>
                  <a:srgbClr val="FFFF00"/>
                </a:solidFill>
                <a:latin typeface="Palatino Linotype" pitchFamily="18" charset="0"/>
              </a:rPr>
              <a:t>ι</a:t>
            </a:r>
            <a:r>
              <a:rPr lang="el-GR" sz="2400" dirty="0" smtClean="0">
                <a:solidFill>
                  <a:schemeClr val="bg1"/>
                </a:solidFill>
                <a:latin typeface="Palatino Linotype" pitchFamily="18" charset="0"/>
              </a:rPr>
              <a:t> = </a:t>
            </a:r>
            <a:r>
              <a:rPr lang="el-GR" sz="2400" b="1" dirty="0" smtClean="0">
                <a:solidFill>
                  <a:srgbClr val="FFFF00"/>
                </a:solidFill>
                <a:latin typeface="Palatino Linotype" pitchFamily="18" charset="0"/>
                <a:cs typeface="Times New Roman" pitchFamily="18" charset="0"/>
              </a:rPr>
              <a:t>ᾱι</a:t>
            </a:r>
            <a:r>
              <a:rPr lang="en-US" sz="24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n-US" sz="2400" dirty="0" err="1" smtClean="0">
                <a:solidFill>
                  <a:schemeClr val="bg1"/>
                </a:solidFill>
                <a:latin typeface="Times New Roman" pitchFamily="18" charset="0"/>
                <a:cs typeface="Times New Roman" pitchFamily="18" charset="0"/>
              </a:rPr>
              <a:t>aah</a:t>
            </a:r>
            <a:r>
              <a:rPr lang="en-US" sz="2400" dirty="0" smtClean="0">
                <a:solidFill>
                  <a:schemeClr val="bg1"/>
                </a:solidFill>
                <a:latin typeface="Times New Roman" pitchFamily="18" charset="0"/>
                <a:cs typeface="Times New Roman" pitchFamily="18" charset="0"/>
              </a:rPr>
              <a:t>” usually written </a:t>
            </a:r>
            <a:r>
              <a:rPr lang="el-GR" sz="2400" b="1" dirty="0" smtClean="0">
                <a:solidFill>
                  <a:srgbClr val="FFFF00"/>
                </a:solidFill>
                <a:latin typeface="Palatino Linotype" pitchFamily="18" charset="0"/>
              </a:rPr>
              <a:t>ᾳ</a:t>
            </a:r>
          </a:p>
          <a:p>
            <a:pPr eaLnBrk="1" hangingPunct="1"/>
            <a:r>
              <a:rPr lang="el-GR" sz="2800" b="1" dirty="0" smtClean="0">
                <a:solidFill>
                  <a:srgbClr val="FFFF00"/>
                </a:solidFill>
                <a:latin typeface="Palatino Linotype" pitchFamily="18" charset="0"/>
              </a:rPr>
              <a:t>ε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ι</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ει</a:t>
            </a:r>
            <a:r>
              <a:rPr lang="el-GR" sz="2800" dirty="0" smtClean="0">
                <a:solidFill>
                  <a:schemeClr val="bg1"/>
                </a:solidFill>
                <a:latin typeface="Palatino Linotype" pitchFamily="18" charset="0"/>
              </a:rPr>
              <a:t> </a:t>
            </a:r>
            <a:r>
              <a:rPr lang="en-US" sz="2800" dirty="0" smtClean="0">
                <a:solidFill>
                  <a:schemeClr val="bg1"/>
                </a:solidFill>
                <a:latin typeface="Times New Roman" pitchFamily="18" charset="0"/>
                <a:cs typeface="Times New Roman" pitchFamily="18" charset="0"/>
              </a:rPr>
              <a:t>“ay” </a:t>
            </a:r>
            <a:endParaRPr lang="el-GR" sz="2800" b="1" dirty="0" smtClean="0">
              <a:solidFill>
                <a:srgbClr val="FFFF00"/>
              </a:solidFill>
              <a:latin typeface="Times New Roman" pitchFamily="18" charset="0"/>
              <a:cs typeface="Times New Roman" pitchFamily="18" charset="0"/>
            </a:endParaRPr>
          </a:p>
          <a:p>
            <a:pPr lvl="1" eaLnBrk="1" hangingPunct="1"/>
            <a:r>
              <a:rPr lang="el-GR" sz="2400" b="1" dirty="0" smtClean="0">
                <a:solidFill>
                  <a:srgbClr val="FFFF00"/>
                </a:solidFill>
                <a:latin typeface="Palatino Linotype" pitchFamily="18" charset="0"/>
              </a:rPr>
              <a:t>η </a:t>
            </a:r>
            <a:r>
              <a:rPr lang="en-US" sz="2400" dirty="0" smtClean="0">
                <a:solidFill>
                  <a:schemeClr val="bg1"/>
                </a:solidFill>
                <a:latin typeface="Palatino Linotype" pitchFamily="18" charset="0"/>
                <a:cs typeface="Times New Roman" pitchFamily="18" charset="0"/>
              </a:rPr>
              <a:t>+ </a:t>
            </a:r>
            <a:r>
              <a:rPr lang="el-GR" sz="2400" b="1" dirty="0" smtClean="0">
                <a:solidFill>
                  <a:srgbClr val="FFFF00"/>
                </a:solidFill>
                <a:latin typeface="Palatino Linotype" pitchFamily="18" charset="0"/>
              </a:rPr>
              <a:t>ι</a:t>
            </a:r>
            <a:r>
              <a:rPr lang="el-GR" sz="2400" dirty="0" smtClean="0">
                <a:solidFill>
                  <a:schemeClr val="bg1"/>
                </a:solidFill>
                <a:latin typeface="Palatino Linotype" pitchFamily="18" charset="0"/>
              </a:rPr>
              <a:t> = </a:t>
            </a:r>
            <a:r>
              <a:rPr lang="el-GR" sz="2400" b="1" dirty="0" smtClean="0">
                <a:solidFill>
                  <a:srgbClr val="FFFF00"/>
                </a:solidFill>
                <a:latin typeface="Palatino Linotype" pitchFamily="18" charset="0"/>
              </a:rPr>
              <a:t>ηι </a:t>
            </a:r>
            <a:r>
              <a:rPr lang="en-US" sz="2400" dirty="0" smtClean="0">
                <a:solidFill>
                  <a:schemeClr val="bg1"/>
                </a:solidFill>
                <a:latin typeface="Times New Roman" pitchFamily="18" charset="0"/>
                <a:cs typeface="Times New Roman" pitchFamily="18" charset="0"/>
              </a:rPr>
              <a:t>“ay” usually written </a:t>
            </a:r>
            <a:r>
              <a:rPr lang="el-GR" sz="2400" b="1" dirty="0" smtClean="0">
                <a:solidFill>
                  <a:srgbClr val="FFFF00"/>
                </a:solidFill>
                <a:latin typeface="Palatino Linotype" pitchFamily="18" charset="0"/>
              </a:rPr>
              <a:t>ῃ</a:t>
            </a:r>
            <a:r>
              <a:rPr lang="el-GR" sz="2400" dirty="0" smtClean="0">
                <a:solidFill>
                  <a:schemeClr val="bg1"/>
                </a:solidFill>
                <a:latin typeface="Palatino Linotype" pitchFamily="18" charset="0"/>
              </a:rPr>
              <a:t> </a:t>
            </a:r>
            <a:endParaRPr lang="el-GR" sz="2400" b="1" dirty="0" smtClean="0">
              <a:solidFill>
                <a:srgbClr val="FFFF00"/>
              </a:solidFill>
              <a:latin typeface="Palatino Linotype" pitchFamily="18" charset="0"/>
            </a:endParaRPr>
          </a:p>
          <a:p>
            <a:pPr eaLnBrk="1" hangingPunct="1"/>
            <a:r>
              <a:rPr lang="el-GR" sz="2800" b="1" dirty="0" smtClean="0">
                <a:solidFill>
                  <a:srgbClr val="FFFF00"/>
                </a:solidFill>
                <a:latin typeface="Palatino Linotype" pitchFamily="18" charset="0"/>
              </a:rPr>
              <a:t>ο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ι</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οι</a:t>
            </a:r>
            <a:r>
              <a:rPr lang="el-GR" sz="2800" dirty="0" smtClean="0">
                <a:solidFill>
                  <a:schemeClr val="bg1"/>
                </a:solidFill>
                <a:latin typeface="Palatino Linotype" pitchFamily="18" charset="0"/>
              </a:rPr>
              <a:t> </a:t>
            </a:r>
            <a:r>
              <a:rPr lang="en-US" sz="2800" dirty="0" smtClean="0">
                <a:solidFill>
                  <a:schemeClr val="bg1"/>
                </a:solidFill>
                <a:latin typeface="Times New Roman" pitchFamily="18" charset="0"/>
                <a:cs typeface="Times New Roman" pitchFamily="18" charset="0"/>
              </a:rPr>
              <a:t>“</a:t>
            </a:r>
            <a:r>
              <a:rPr lang="en-US" sz="2800" dirty="0" err="1" smtClean="0">
                <a:solidFill>
                  <a:schemeClr val="bg1"/>
                </a:solidFill>
                <a:latin typeface="Times New Roman" pitchFamily="18" charset="0"/>
                <a:cs typeface="Times New Roman" pitchFamily="18" charset="0"/>
              </a:rPr>
              <a:t>oy</a:t>
            </a:r>
            <a:r>
              <a:rPr lang="en-US" sz="2800" dirty="0" smtClean="0">
                <a:solidFill>
                  <a:schemeClr val="bg1"/>
                </a:solidFill>
                <a:latin typeface="Times New Roman" pitchFamily="18" charset="0"/>
                <a:cs typeface="Times New Roman" pitchFamily="18" charset="0"/>
              </a:rPr>
              <a:t>” </a:t>
            </a:r>
            <a:endParaRPr lang="el-GR" sz="2800" b="1" dirty="0" smtClean="0">
              <a:solidFill>
                <a:srgbClr val="FFFF00"/>
              </a:solidFill>
              <a:latin typeface="Times New Roman" pitchFamily="18" charset="0"/>
              <a:cs typeface="Times New Roman" pitchFamily="18" charset="0"/>
            </a:endParaRPr>
          </a:p>
          <a:p>
            <a:pPr lvl="1" eaLnBrk="1" hangingPunct="1"/>
            <a:r>
              <a:rPr lang="el-GR" sz="2400" b="1" dirty="0" smtClean="0">
                <a:solidFill>
                  <a:srgbClr val="FFFF00"/>
                </a:solidFill>
                <a:latin typeface="Palatino Linotype" pitchFamily="18" charset="0"/>
              </a:rPr>
              <a:t>ω </a:t>
            </a:r>
            <a:r>
              <a:rPr lang="en-US" sz="2400" dirty="0" smtClean="0">
                <a:solidFill>
                  <a:schemeClr val="bg1"/>
                </a:solidFill>
                <a:latin typeface="Palatino Linotype" pitchFamily="18" charset="0"/>
                <a:cs typeface="Times New Roman" pitchFamily="18" charset="0"/>
              </a:rPr>
              <a:t>+ </a:t>
            </a:r>
            <a:r>
              <a:rPr lang="el-GR" sz="2400" b="1" dirty="0" smtClean="0">
                <a:solidFill>
                  <a:srgbClr val="FFFF00"/>
                </a:solidFill>
                <a:latin typeface="Palatino Linotype" pitchFamily="18" charset="0"/>
              </a:rPr>
              <a:t>ι</a:t>
            </a:r>
            <a:r>
              <a:rPr lang="el-GR" sz="2400" dirty="0" smtClean="0">
                <a:solidFill>
                  <a:schemeClr val="bg1"/>
                </a:solidFill>
                <a:latin typeface="Palatino Linotype" pitchFamily="18" charset="0"/>
              </a:rPr>
              <a:t> = </a:t>
            </a:r>
            <a:r>
              <a:rPr lang="el-GR" sz="2400" b="1" dirty="0" smtClean="0">
                <a:solidFill>
                  <a:srgbClr val="FFFF00"/>
                </a:solidFill>
                <a:latin typeface="Palatino Linotype" pitchFamily="18" charset="0"/>
              </a:rPr>
              <a:t>ωι </a:t>
            </a:r>
            <a:r>
              <a:rPr lang="en-US" sz="2400" dirty="0" smtClean="0">
                <a:solidFill>
                  <a:schemeClr val="bg1"/>
                </a:solidFill>
                <a:latin typeface="Times New Roman" pitchFamily="18" charset="0"/>
                <a:cs typeface="Times New Roman" pitchFamily="18" charset="0"/>
              </a:rPr>
              <a:t>“oh” usually written </a:t>
            </a:r>
            <a:r>
              <a:rPr lang="el-GR" sz="2400" b="1" dirty="0" smtClean="0">
                <a:solidFill>
                  <a:srgbClr val="FFFF00"/>
                </a:solidFill>
                <a:latin typeface="Palatino Linotype" pitchFamily="18" charset="0"/>
              </a:rPr>
              <a:t>ῳ</a:t>
            </a:r>
            <a:r>
              <a:rPr lang="el-GR" sz="2400" dirty="0" smtClean="0">
                <a:solidFill>
                  <a:schemeClr val="bg1"/>
                </a:solidFill>
                <a:latin typeface="Palatino Linotype" pitchFamily="18" charset="0"/>
              </a:rPr>
              <a:t> </a:t>
            </a:r>
          </a:p>
          <a:p>
            <a:pPr eaLnBrk="1" hangingPunct="1"/>
            <a:r>
              <a:rPr lang="el-GR" sz="2800" b="1" dirty="0" smtClean="0">
                <a:solidFill>
                  <a:srgbClr val="FFFF00"/>
                </a:solidFill>
                <a:latin typeface="Palatino Linotype" pitchFamily="18" charset="0"/>
              </a:rPr>
              <a:t>υ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ι</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υι</a:t>
            </a:r>
            <a:r>
              <a:rPr lang="el-GR" sz="2800" dirty="0" smtClean="0">
                <a:solidFill>
                  <a:schemeClr val="bg1"/>
                </a:solidFill>
                <a:latin typeface="Palatino Linotype" pitchFamily="18" charset="0"/>
              </a:rPr>
              <a:t> </a:t>
            </a:r>
            <a:r>
              <a:rPr lang="en-US" sz="2800" dirty="0" smtClean="0">
                <a:solidFill>
                  <a:schemeClr val="bg1"/>
                </a:solidFill>
                <a:latin typeface="Times New Roman" pitchFamily="18" charset="0"/>
                <a:cs typeface="Times New Roman" pitchFamily="18" charset="0"/>
              </a:rPr>
              <a:t>“wee”</a:t>
            </a:r>
          </a:p>
        </p:txBody>
      </p:sp>
    </p:spTree>
    <p:extLst>
      <p:ext uri="{BB962C8B-B14F-4D97-AF65-F5344CB8AC3E}">
        <p14:creationId xmlns:p14="http://schemas.microsoft.com/office/powerpoint/2010/main" val="24390256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6627" name="Rectangle 1027"/>
          <p:cNvSpPr>
            <a:spLocks noGrp="1" noChangeArrowheads="1"/>
          </p:cNvSpPr>
          <p:nvPr>
            <p:ph type="body" idx="1"/>
          </p:nvPr>
        </p:nvSpPr>
        <p:spPr>
          <a:xfrm>
            <a:off x="609600" y="1600200"/>
            <a:ext cx="8153400" cy="4525963"/>
          </a:xfrm>
        </p:spPr>
        <p:txBody>
          <a:bodyPr>
            <a:normAutofit/>
          </a:bodyPr>
          <a:lstStyle/>
          <a:p>
            <a:pPr eaLnBrk="1" hangingPunct="1">
              <a:buFontTx/>
              <a:buNone/>
            </a:pPr>
            <a:r>
              <a:rPr lang="en-US" sz="2800" dirty="0" smtClean="0">
                <a:solidFill>
                  <a:schemeClr val="bg1"/>
                </a:solidFill>
                <a:latin typeface="Times New Roman" pitchFamily="18" charset="0"/>
                <a:cs typeface="Times New Roman" pitchFamily="18" charset="0"/>
              </a:rPr>
              <a:t>A vowel +</a:t>
            </a:r>
            <a:r>
              <a:rPr lang="el-GR" sz="2800" dirty="0" smtClean="0">
                <a:solidFill>
                  <a:schemeClr val="bg1"/>
                </a:solidFill>
                <a:latin typeface="Times New Roman" pitchFamily="18" charset="0"/>
                <a:cs typeface="Times New Roman" pitchFamily="18" charset="0"/>
              </a:rPr>
              <a:t> </a:t>
            </a:r>
            <a:r>
              <a:rPr lang="el-GR" sz="2800" b="1" dirty="0" smtClean="0">
                <a:solidFill>
                  <a:srgbClr val="FFFF00"/>
                </a:solidFill>
                <a:latin typeface="Times New Roman" pitchFamily="18" charset="0"/>
                <a:cs typeface="Times New Roman" pitchFamily="18" charset="0"/>
              </a:rPr>
              <a:t>υ</a:t>
            </a:r>
            <a:r>
              <a:rPr lang="en-US" sz="2800" dirty="0" smtClean="0">
                <a:solidFill>
                  <a:schemeClr val="bg1"/>
                </a:solidFill>
                <a:latin typeface="Times New Roman" pitchFamily="18" charset="0"/>
                <a:cs typeface="Times New Roman" pitchFamily="18" charset="0"/>
              </a:rPr>
              <a:t> forms a diphthong: </a:t>
            </a:r>
          </a:p>
          <a:p>
            <a:pPr eaLnBrk="1" hangingPunct="1"/>
            <a:r>
              <a:rPr lang="el-GR" sz="2800" b="1" dirty="0" smtClean="0">
                <a:solidFill>
                  <a:srgbClr val="FFFF00"/>
                </a:solidFill>
                <a:latin typeface="Palatino Linotype" pitchFamily="18" charset="0"/>
              </a:rPr>
              <a:t>α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υ</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αυ</a:t>
            </a:r>
            <a:r>
              <a:rPr lang="el-GR" sz="2800" dirty="0" smtClean="0">
                <a:solidFill>
                  <a:schemeClr val="bg1"/>
                </a:solidFill>
                <a:latin typeface="Palatino Linotype" pitchFamily="18" charset="0"/>
              </a:rPr>
              <a:t> </a:t>
            </a:r>
            <a:r>
              <a:rPr lang="en-US" sz="2800" dirty="0" smtClean="0">
                <a:solidFill>
                  <a:schemeClr val="bg1"/>
                </a:solidFill>
                <a:latin typeface="Times New Roman" pitchFamily="18" charset="0"/>
                <a:cs typeface="Times New Roman" pitchFamily="18" charset="0"/>
              </a:rPr>
              <a:t>“</a:t>
            </a:r>
            <a:r>
              <a:rPr lang="en-US" sz="2800" dirty="0" err="1" smtClean="0">
                <a:solidFill>
                  <a:schemeClr val="bg1"/>
                </a:solidFill>
                <a:latin typeface="Times New Roman" pitchFamily="18" charset="0"/>
                <a:cs typeface="Times New Roman" pitchFamily="18" charset="0"/>
              </a:rPr>
              <a:t>ow</a:t>
            </a:r>
            <a:r>
              <a:rPr lang="en-US" sz="2800" dirty="0" smtClean="0">
                <a:solidFill>
                  <a:schemeClr val="bg1"/>
                </a:solidFill>
                <a:latin typeface="Times New Roman" pitchFamily="18" charset="0"/>
                <a:cs typeface="Times New Roman" pitchFamily="18" charset="0"/>
              </a:rPr>
              <a:t>!”</a:t>
            </a:r>
            <a:endParaRPr lang="el-GR" sz="2800" b="1" dirty="0" smtClean="0">
              <a:solidFill>
                <a:srgbClr val="FFFF00"/>
              </a:solidFill>
              <a:latin typeface="Times New Roman" pitchFamily="18" charset="0"/>
              <a:cs typeface="Times New Roman" pitchFamily="18" charset="0"/>
            </a:endParaRPr>
          </a:p>
          <a:p>
            <a:pPr eaLnBrk="1" hangingPunct="1"/>
            <a:endParaRPr lang="en-US" sz="2800" b="1" dirty="0" smtClean="0">
              <a:solidFill>
                <a:srgbClr val="FFFF00"/>
              </a:solidFill>
              <a:latin typeface="Palatino Linotype" pitchFamily="18" charset="0"/>
            </a:endParaRPr>
          </a:p>
          <a:p>
            <a:pPr eaLnBrk="1" hangingPunct="1"/>
            <a:r>
              <a:rPr lang="el-GR" sz="2800" b="1" dirty="0" smtClean="0">
                <a:solidFill>
                  <a:srgbClr val="FFFF00"/>
                </a:solidFill>
                <a:latin typeface="Palatino Linotype" pitchFamily="18" charset="0"/>
              </a:rPr>
              <a:t>ε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υ</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ευ</a:t>
            </a:r>
            <a:r>
              <a:rPr lang="el-GR" sz="2800" dirty="0" smtClean="0">
                <a:solidFill>
                  <a:schemeClr val="bg1"/>
                </a:solidFill>
                <a:latin typeface="Palatino Linotype" pitchFamily="18" charset="0"/>
              </a:rPr>
              <a:t> </a:t>
            </a:r>
            <a:r>
              <a:rPr lang="en-US" sz="2800" dirty="0" smtClean="0">
                <a:solidFill>
                  <a:schemeClr val="bg1"/>
                </a:solidFill>
                <a:latin typeface="Times New Roman" pitchFamily="18" charset="0"/>
                <a:cs typeface="Times New Roman" pitchFamily="18" charset="0"/>
              </a:rPr>
              <a:t>“</a:t>
            </a:r>
            <a:r>
              <a:rPr lang="en-US" sz="2800" dirty="0" err="1" smtClean="0">
                <a:solidFill>
                  <a:schemeClr val="bg1"/>
                </a:solidFill>
                <a:latin typeface="Times New Roman" pitchFamily="18" charset="0"/>
                <a:cs typeface="Times New Roman" pitchFamily="18" charset="0"/>
              </a:rPr>
              <a:t>eu</a:t>
            </a:r>
            <a:r>
              <a:rPr lang="en-US" sz="2800" dirty="0" smtClean="0">
                <a:solidFill>
                  <a:schemeClr val="bg1"/>
                </a:solidFill>
                <a:latin typeface="Times New Roman" pitchFamily="18" charset="0"/>
                <a:cs typeface="Times New Roman" pitchFamily="18" charset="0"/>
              </a:rPr>
              <a:t>” </a:t>
            </a:r>
            <a:endParaRPr lang="el-GR" sz="2800" b="1" dirty="0" smtClean="0">
              <a:solidFill>
                <a:srgbClr val="FFFF00"/>
              </a:solidFill>
              <a:latin typeface="Times New Roman" pitchFamily="18" charset="0"/>
              <a:cs typeface="Times New Roman" pitchFamily="18" charset="0"/>
            </a:endParaRPr>
          </a:p>
          <a:p>
            <a:pPr lvl="1" eaLnBrk="1" hangingPunct="1"/>
            <a:endParaRPr lang="el-GR" sz="2400" b="1" dirty="0" smtClean="0">
              <a:solidFill>
                <a:srgbClr val="FFFF00"/>
              </a:solidFill>
              <a:latin typeface="Palatino Linotype" pitchFamily="18" charset="0"/>
            </a:endParaRPr>
          </a:p>
          <a:p>
            <a:pPr eaLnBrk="1" hangingPunct="1"/>
            <a:r>
              <a:rPr lang="el-GR" sz="2800" b="1" dirty="0" smtClean="0">
                <a:solidFill>
                  <a:srgbClr val="FFFF00"/>
                </a:solidFill>
                <a:latin typeface="Palatino Linotype" pitchFamily="18" charset="0"/>
              </a:rPr>
              <a:t>ο </a:t>
            </a:r>
            <a:r>
              <a:rPr lang="en-US" sz="2800" dirty="0" smtClean="0">
                <a:solidFill>
                  <a:schemeClr val="bg1"/>
                </a:solidFill>
                <a:latin typeface="Palatino Linotype" pitchFamily="18" charset="0"/>
                <a:cs typeface="Times New Roman" pitchFamily="18" charset="0"/>
              </a:rPr>
              <a:t>+ </a:t>
            </a:r>
            <a:r>
              <a:rPr lang="el-GR" sz="2800" b="1" dirty="0" smtClean="0">
                <a:solidFill>
                  <a:srgbClr val="FFFF00"/>
                </a:solidFill>
                <a:latin typeface="Palatino Linotype" pitchFamily="18" charset="0"/>
              </a:rPr>
              <a:t>υ</a:t>
            </a:r>
            <a:r>
              <a:rPr lang="el-GR" sz="2800" dirty="0" smtClean="0">
                <a:solidFill>
                  <a:schemeClr val="bg1"/>
                </a:solidFill>
                <a:latin typeface="Palatino Linotype" pitchFamily="18" charset="0"/>
              </a:rPr>
              <a:t> = </a:t>
            </a:r>
            <a:r>
              <a:rPr lang="el-GR" sz="2800" b="1" dirty="0" smtClean="0">
                <a:solidFill>
                  <a:srgbClr val="FFFF00"/>
                </a:solidFill>
                <a:latin typeface="Palatino Linotype" pitchFamily="18" charset="0"/>
              </a:rPr>
              <a:t>ου </a:t>
            </a:r>
            <a:r>
              <a:rPr lang="en-US" sz="2800" dirty="0" smtClean="0">
                <a:solidFill>
                  <a:schemeClr val="bg1"/>
                </a:solidFill>
                <a:latin typeface="Times New Roman" pitchFamily="18" charset="0"/>
                <a:cs typeface="Times New Roman" pitchFamily="18" charset="0"/>
              </a:rPr>
              <a:t>“</a:t>
            </a:r>
            <a:r>
              <a:rPr lang="en-US" sz="2800" dirty="0" err="1" smtClean="0">
                <a:solidFill>
                  <a:schemeClr val="bg1"/>
                </a:solidFill>
                <a:latin typeface="Times New Roman" pitchFamily="18" charset="0"/>
                <a:cs typeface="Times New Roman" pitchFamily="18" charset="0"/>
              </a:rPr>
              <a:t>oo</a:t>
            </a:r>
            <a:r>
              <a:rPr lang="en-US" sz="2800" dirty="0" smtClean="0">
                <a:solidFill>
                  <a:schemeClr val="bg1"/>
                </a:solidFill>
                <a:latin typeface="Times New Roman" pitchFamily="18" charset="0"/>
                <a:cs typeface="Times New Roman" pitchFamily="18" charset="0"/>
              </a:rPr>
              <a:t>” </a:t>
            </a:r>
            <a:endParaRPr lang="el-GR" sz="2800" b="1" dirty="0" smtClean="0">
              <a:solidFill>
                <a:srgbClr val="FFFF00"/>
              </a:solidFill>
              <a:latin typeface="Times New Roman" pitchFamily="18" charset="0"/>
              <a:cs typeface="Times New Roman" pitchFamily="18" charset="0"/>
            </a:endParaRPr>
          </a:p>
          <a:p>
            <a:pPr lvl="1" eaLnBrk="1" hangingPunct="1"/>
            <a:endParaRPr lang="en-US" sz="2400" dirty="0" smtClean="0">
              <a:solidFill>
                <a:schemeClr val="bg1"/>
              </a:solidFill>
              <a:latin typeface="Palatino Linotype" pitchFamily="18" charset="0"/>
            </a:endParaRPr>
          </a:p>
        </p:txBody>
      </p:sp>
    </p:spTree>
    <p:extLst>
      <p:ext uri="{BB962C8B-B14F-4D97-AF65-F5344CB8AC3E}">
        <p14:creationId xmlns:p14="http://schemas.microsoft.com/office/powerpoint/2010/main" val="216652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88026868"/>
              </p:ext>
            </p:extLst>
          </p:nvPr>
        </p:nvGraphicFramePr>
        <p:xfrm>
          <a:off x="3505200" y="3733800"/>
          <a:ext cx="5257800" cy="2895600"/>
        </p:xfrm>
        <a:graphic>
          <a:graphicData uri="http://schemas.openxmlformats.org/drawingml/2006/table">
            <a:tbl>
              <a:tblPr firstRow="1" bandRow="1">
                <a:tableStyleId>{5C22544A-7EE6-4342-B048-85BDC9FD1C3A}</a:tableStyleId>
              </a:tblPr>
              <a:tblGrid>
                <a:gridCol w="2628900"/>
                <a:gridCol w="2628900"/>
              </a:tblGrid>
              <a:tr h="609600">
                <a:tc>
                  <a:txBody>
                    <a:bodyPr/>
                    <a:lstStyle/>
                    <a:p>
                      <a:pPr algn="ctr"/>
                      <a:r>
                        <a:rPr lang="en-US" sz="2400" dirty="0" smtClean="0">
                          <a:solidFill>
                            <a:srgbClr val="FFFF00"/>
                          </a:solidFill>
                          <a:latin typeface="Times New Roman" panose="02020603050405020304" pitchFamily="18" charset="0"/>
                          <a:cs typeface="Times New Roman" panose="02020603050405020304" pitchFamily="18" charset="0"/>
                        </a:rPr>
                        <a:t>stem</a:t>
                      </a:r>
                      <a:r>
                        <a:rPr lang="en-US" sz="2400" dirty="0" smtClean="0">
                          <a:solidFill>
                            <a:schemeClr val="bg1"/>
                          </a:solidFill>
                          <a:latin typeface="Times New Roman" panose="02020603050405020304" pitchFamily="18" charset="0"/>
                          <a:cs typeface="Times New Roman" panose="02020603050405020304" pitchFamily="18" charset="0"/>
                        </a:rPr>
                        <a:t> </a:t>
                      </a:r>
                      <a:endParaRPr lang="en-US" sz="2400" dirty="0"/>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personal</a:t>
                      </a:r>
                      <a:r>
                        <a:rPr lang="en-US" sz="2400" baseline="0" dirty="0" smtClean="0">
                          <a:solidFill>
                            <a:srgbClr val="FFFF00"/>
                          </a:solidFill>
                          <a:latin typeface="Times New Roman" panose="02020603050405020304" pitchFamily="18" charset="0"/>
                          <a:cs typeface="Times New Roman" panose="02020603050405020304" pitchFamily="18" charset="0"/>
                        </a:rPr>
                        <a:t> e</a:t>
                      </a:r>
                      <a:r>
                        <a:rPr lang="en-US" sz="2400" dirty="0" smtClean="0">
                          <a:solidFill>
                            <a:srgbClr val="FFFF00"/>
                          </a:solidFill>
                          <a:latin typeface="Times New Roman" panose="02020603050405020304" pitchFamily="18" charset="0"/>
                          <a:cs typeface="Times New Roman" panose="02020603050405020304" pitchFamily="18" charset="0"/>
                        </a:rPr>
                        <a:t>ndings</a:t>
                      </a:r>
                    </a:p>
                  </a:txBody>
                  <a:tcPr>
                    <a:noFill/>
                  </a:tcPr>
                </a:tc>
              </a:tr>
              <a:tr h="1219200">
                <a:tc>
                  <a:txBody>
                    <a:bodyPr/>
                    <a:lstStyle/>
                    <a:p>
                      <a:pPr algn="ctr"/>
                      <a:endParaRPr lang="el-GR" sz="2400" b="1" baseline="0" dirty="0" smtClean="0">
                        <a:solidFill>
                          <a:srgbClr val="FFFF00"/>
                        </a:solidFill>
                        <a:latin typeface="Palatino Linotype" panose="02040502050505030304" pitchFamily="18" charset="0"/>
                        <a:cs typeface="Times New Roman" panose="02020603050405020304" pitchFamily="18" charset="0"/>
                      </a:endParaRPr>
                    </a:p>
                    <a:p>
                      <a:pPr algn="ctr"/>
                      <a:r>
                        <a:rPr lang="el-GR" sz="2400" b="1" baseline="0" dirty="0" smtClean="0">
                          <a:solidFill>
                            <a:srgbClr val="FFFF00"/>
                          </a:solidFill>
                          <a:latin typeface="Palatino Linotype" panose="02040502050505030304" pitchFamily="18" charset="0"/>
                          <a:cs typeface="Times New Roman" panose="02020603050405020304" pitchFamily="18" charset="0"/>
                        </a:rPr>
                        <a:t>λυ </a:t>
                      </a:r>
                    </a:p>
                    <a:p>
                      <a:pPr algn="ctr"/>
                      <a:endParaRPr lang="el-GR" sz="2400" b="1" baseline="0" dirty="0" smtClean="0">
                        <a:solidFill>
                          <a:srgbClr val="FFFF00"/>
                        </a:solidFill>
                        <a:latin typeface="Palatino Linotype" panose="02040502050505030304" pitchFamily="18" charset="0"/>
                        <a:cs typeface="Times New Roman" panose="02020603050405020304" pitchFamily="18" charset="0"/>
                      </a:endParaRPr>
                    </a:p>
                  </a:txBody>
                  <a:tcPr>
                    <a:noFill/>
                  </a:tcPr>
                </a:tc>
                <a:tc>
                  <a:txBody>
                    <a:bodyPr/>
                    <a:lstStyle/>
                    <a:p>
                      <a:pPr marL="57150" indent="0" algn="ctr">
                        <a:buNone/>
                      </a:pPr>
                      <a:endParaRPr lang="el-GR" sz="2400" b="1" baseline="0" dirty="0" smtClean="0">
                        <a:solidFill>
                          <a:srgbClr val="FFFF00"/>
                        </a:solidFill>
                        <a:latin typeface="Palatino Linotype" panose="02040502050505030304" pitchFamily="18" charset="0"/>
                        <a:cs typeface="Times New Roman" panose="02020603050405020304" pitchFamily="18" charset="0"/>
                      </a:endParaRPr>
                    </a:p>
                    <a:p>
                      <a:pPr marL="57150" indent="0" algn="ctr">
                        <a:buNone/>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a:t>
                      </a:r>
                    </a:p>
                    <a:p>
                      <a:pPr marL="57150" indent="0" algn="ctr">
                        <a:buNone/>
                      </a:pPr>
                      <a:endParaRPr lang="en-US" sz="2400" dirty="0" smtClean="0">
                        <a:solidFill>
                          <a:schemeClr val="bg1"/>
                        </a:solidFill>
                        <a:latin typeface="Times New Roman" panose="02020603050405020304" pitchFamily="18" charset="0"/>
                        <a:cs typeface="Times New Roman" panose="02020603050405020304" pitchFamily="18" charset="0"/>
                      </a:endParaRPr>
                    </a:p>
                    <a:p>
                      <a:pPr marL="57150" indent="0" algn="ctr">
                        <a:buNone/>
                      </a:pPr>
                      <a:endParaRPr lang="en-US" sz="2400" dirty="0" smtClean="0">
                        <a:solidFill>
                          <a:schemeClr val="bg1"/>
                        </a:solidFill>
                        <a:latin typeface="Times New Roman" panose="02020603050405020304" pitchFamily="18" charset="0"/>
                        <a:cs typeface="Times New Roman" panose="02020603050405020304" pitchFamily="18" charset="0"/>
                      </a:endParaRPr>
                    </a:p>
                    <a:p>
                      <a:pPr marL="57150" indent="0" algn="ctr">
                        <a:buNone/>
                      </a:pPr>
                      <a:endParaRPr lang="en-US" sz="2400" dirty="0" smtClean="0">
                        <a:solidFill>
                          <a:schemeClr val="bg1"/>
                        </a:solidFill>
                        <a:latin typeface="Times New Roman" panose="02020603050405020304" pitchFamily="18" charset="0"/>
                        <a:cs typeface="Times New Roman" panose="02020603050405020304" pitchFamily="18" charset="0"/>
                      </a:endParaRPr>
                    </a:p>
                    <a:p>
                      <a:pPr marL="57150" indent="0" algn="ctr">
                        <a:buNone/>
                      </a:pPr>
                      <a:endParaRPr lang="en-US" sz="2400" dirty="0" smtClean="0">
                        <a:solidFill>
                          <a:schemeClr val="bg1"/>
                        </a:solidFill>
                        <a:latin typeface="Times New Roman" panose="02020603050405020304" pitchFamily="18" charset="0"/>
                        <a:cs typeface="Times New Roman" panose="02020603050405020304" pitchFamily="18" charset="0"/>
                      </a:endParaRPr>
                    </a:p>
                  </a:txBody>
                  <a:tcPr>
                    <a:noFill/>
                  </a:tcPr>
                </a:tc>
              </a:tr>
            </a:tbl>
          </a:graphicData>
        </a:graphic>
      </p:graphicFrame>
      <p:sp>
        <p:nvSpPr>
          <p:cNvPr id="5" name="TextBox 4"/>
          <p:cNvSpPr txBox="1"/>
          <p:nvPr/>
        </p:nvSpPr>
        <p:spPr>
          <a:xfrm>
            <a:off x="304800" y="2209800"/>
            <a:ext cx="8610600" cy="1261884"/>
          </a:xfrm>
          <a:prstGeom prst="rect">
            <a:avLst/>
          </a:prstGeom>
          <a:noFill/>
        </p:spPr>
        <p:txBody>
          <a:bodyPr wrap="square" rtlCol="0">
            <a:spAutoFit/>
          </a:bodyPr>
          <a:lstStyle/>
          <a:p>
            <a:r>
              <a:rPr lang="en-US" sz="2800" dirty="0">
                <a:solidFill>
                  <a:srgbClr val="FFFF00"/>
                </a:solidFill>
                <a:latin typeface="Times New Roman" panose="02020603050405020304" pitchFamily="18" charset="0"/>
                <a:cs typeface="Times New Roman" panose="02020603050405020304" pitchFamily="18" charset="0"/>
              </a:rPr>
              <a:t>Verbs </a:t>
            </a:r>
            <a:endParaRPr lang="en-US" sz="2800" dirty="0" smtClean="0">
              <a:solidFill>
                <a:srgbClr val="FFFF00"/>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A standard way students first learn the construction of Greek verbs: </a:t>
            </a:r>
            <a:endParaRPr lang="en-US" sz="2400" dirty="0">
              <a:solidFill>
                <a:schemeClr val="bg1"/>
              </a:solidFill>
              <a:latin typeface="Times New Roman" panose="02020603050405020304" pitchFamily="18" charset="0"/>
              <a:cs typeface="Times New Roman" panose="02020603050405020304" pitchFamily="18" charset="0"/>
            </a:endParaRPr>
          </a:p>
          <a:p>
            <a:pPr lvl="1" algn="ctr"/>
            <a:r>
              <a:rPr lang="el-GR" sz="2400" dirty="0" smtClean="0">
                <a:solidFill>
                  <a:srgbClr val="FFFF00"/>
                </a:solidFill>
                <a:latin typeface="Palatino Linotype" panose="02040502050505030304" pitchFamily="18" charset="0"/>
                <a:cs typeface="Times New Roman" panose="02020603050405020304" pitchFamily="18" charset="0"/>
              </a:rPr>
              <a:t>λύω</a:t>
            </a:r>
            <a:endParaRPr lang="en-US" sz="2800" dirty="0">
              <a:solidFill>
                <a:srgbClr val="FFFF00"/>
              </a:solidFill>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2489378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TextBox 2"/>
          <p:cNvSpPr txBox="1"/>
          <p:nvPr/>
        </p:nvSpPr>
        <p:spPr>
          <a:xfrm>
            <a:off x="914400" y="1828800"/>
            <a:ext cx="3586238" cy="523220"/>
          </a:xfrm>
          <a:prstGeom prst="rect">
            <a:avLst/>
          </a:prstGeom>
          <a:noFill/>
        </p:spPr>
        <p:txBody>
          <a:bodyPr wrap="none" rtlCol="0">
            <a:spAutoFit/>
          </a:bodyPr>
          <a:lstStyle/>
          <a:p>
            <a:r>
              <a:rPr lang="el-GR" sz="2800" b="1" dirty="0">
                <a:solidFill>
                  <a:srgbClr val="FFFF00"/>
                </a:solidFill>
                <a:latin typeface="Palatino Linotype" pitchFamily="18" charset="0"/>
              </a:rPr>
              <a:t>α</a:t>
            </a:r>
            <a:r>
              <a:rPr lang="en-US" sz="2800" dirty="0">
                <a:solidFill>
                  <a:schemeClr val="bg1"/>
                </a:solidFill>
                <a:latin typeface="Times New Roman" pitchFamily="18" charset="0"/>
                <a:cs typeface="Times New Roman" pitchFamily="18" charset="0"/>
              </a:rPr>
              <a:t>,</a:t>
            </a:r>
            <a:r>
              <a:rPr lang="el-GR" sz="2800" dirty="0">
                <a:solidFill>
                  <a:schemeClr val="bg1"/>
                </a:solidFill>
              </a:rPr>
              <a:t> </a:t>
            </a:r>
            <a:r>
              <a:rPr lang="el-GR" sz="2800" b="1" dirty="0">
                <a:solidFill>
                  <a:srgbClr val="FFFF00"/>
                </a:solidFill>
                <a:latin typeface="Palatino Linotype" pitchFamily="18" charset="0"/>
              </a:rPr>
              <a:t>ε</a:t>
            </a:r>
            <a:r>
              <a:rPr lang="en-US" sz="2800" dirty="0">
                <a:solidFill>
                  <a:schemeClr val="bg1"/>
                </a:solidFill>
                <a:cs typeface="Times New Roman" pitchFamily="18" charset="0"/>
              </a:rPr>
              <a:t> </a:t>
            </a:r>
            <a:r>
              <a:rPr lang="en-US" sz="2800" dirty="0">
                <a:solidFill>
                  <a:schemeClr val="bg1"/>
                </a:solidFill>
                <a:latin typeface="Times New Roman" pitchFamily="18" charset="0"/>
                <a:cs typeface="Times New Roman" pitchFamily="18" charset="0"/>
              </a:rPr>
              <a:t>and</a:t>
            </a:r>
            <a:r>
              <a:rPr lang="el-GR" sz="2800" dirty="0">
                <a:solidFill>
                  <a:schemeClr val="bg1"/>
                </a:solidFill>
              </a:rPr>
              <a:t> </a:t>
            </a:r>
            <a:r>
              <a:rPr lang="el-GR" sz="2800" b="1" dirty="0">
                <a:solidFill>
                  <a:srgbClr val="FFFF00"/>
                </a:solidFill>
                <a:latin typeface="Palatino Linotype" pitchFamily="18" charset="0"/>
              </a:rPr>
              <a:t>ο</a:t>
            </a:r>
            <a:r>
              <a:rPr lang="en-US" sz="2800" dirty="0">
                <a:solidFill>
                  <a:schemeClr val="bg1"/>
                </a:solidFill>
                <a:cs typeface="Times New Roman" pitchFamily="18" charset="0"/>
              </a:rPr>
              <a:t> + </a:t>
            </a:r>
            <a:r>
              <a:rPr lang="el-GR" sz="2800" b="1" dirty="0">
                <a:solidFill>
                  <a:srgbClr val="FFFF00"/>
                </a:solidFill>
                <a:latin typeface="Palatino Linotype" pitchFamily="18" charset="0"/>
              </a:rPr>
              <a:t>α</a:t>
            </a:r>
            <a:r>
              <a:rPr lang="en-US" sz="2800" dirty="0">
                <a:solidFill>
                  <a:schemeClr val="bg1"/>
                </a:solidFill>
                <a:cs typeface="Times New Roman" pitchFamily="18" charset="0"/>
              </a:rPr>
              <a:t> </a:t>
            </a:r>
            <a:r>
              <a:rPr lang="en-US" sz="2800" dirty="0">
                <a:solidFill>
                  <a:schemeClr val="bg1"/>
                </a:solidFill>
                <a:latin typeface="Times New Roman" pitchFamily="18" charset="0"/>
                <a:cs typeface="Times New Roman" pitchFamily="18" charset="0"/>
              </a:rPr>
              <a:t>contract</a:t>
            </a:r>
            <a:r>
              <a:rPr lang="en-US" sz="2800" dirty="0" smtClean="0">
                <a:solidFill>
                  <a:schemeClr val="bg1"/>
                </a:solidFill>
                <a:latin typeface="Times New Roman" pitchFamily="18" charset="0"/>
                <a:cs typeface="Times New Roman" pitchFamily="18" charset="0"/>
              </a:rPr>
              <a:t>:</a:t>
            </a:r>
            <a:endParaRPr lang="en-US" sz="2800" dirty="0">
              <a:solidFill>
                <a:schemeClr val="bg1"/>
              </a:solidFill>
              <a:latin typeface="Times New Roman" pitchFamily="18" charset="0"/>
              <a:cs typeface="Times New Roman" pitchFamily="18" charset="0"/>
            </a:endParaRPr>
          </a:p>
        </p:txBody>
      </p:sp>
      <p:sp>
        <p:nvSpPr>
          <p:cNvPr id="4" name="TextBox 3"/>
          <p:cNvSpPr txBox="1"/>
          <p:nvPr/>
        </p:nvSpPr>
        <p:spPr>
          <a:xfrm>
            <a:off x="914400" y="2891136"/>
            <a:ext cx="1784463" cy="2246769"/>
          </a:xfrm>
          <a:prstGeom prst="rect">
            <a:avLst/>
          </a:prstGeom>
          <a:noFill/>
        </p:spPr>
        <p:txBody>
          <a:bodyPr wrap="none" rtlCol="0">
            <a:spAutoFit/>
          </a:bodyPr>
          <a:lstStyle/>
          <a:p>
            <a:r>
              <a:rPr lang="el-GR" sz="2800" b="1" dirty="0">
                <a:solidFill>
                  <a:srgbClr val="FFFF00"/>
                </a:solidFill>
                <a:latin typeface="Palatino Linotype" pitchFamily="18" charset="0"/>
              </a:rPr>
              <a:t>α</a:t>
            </a:r>
            <a:r>
              <a:rPr lang="el-GR" sz="2800" b="1" dirty="0">
                <a:solidFill>
                  <a:srgbClr val="FFFF00"/>
                </a:solidFill>
              </a:rPr>
              <a:t> </a:t>
            </a:r>
            <a:r>
              <a:rPr lang="en-US" sz="2800" dirty="0">
                <a:solidFill>
                  <a:schemeClr val="bg1"/>
                </a:solidFill>
                <a:cs typeface="Times New Roman" pitchFamily="18" charset="0"/>
              </a:rPr>
              <a:t>+ </a:t>
            </a:r>
            <a:r>
              <a:rPr lang="el-GR" sz="2800" b="1" dirty="0">
                <a:solidFill>
                  <a:srgbClr val="FFFF00"/>
                </a:solidFill>
                <a:latin typeface="Palatino Linotype" pitchFamily="18" charset="0"/>
              </a:rPr>
              <a:t>α</a:t>
            </a:r>
            <a:r>
              <a:rPr lang="el-GR" sz="2800" dirty="0">
                <a:solidFill>
                  <a:schemeClr val="bg1"/>
                </a:solidFill>
              </a:rPr>
              <a:t> = </a:t>
            </a:r>
            <a:r>
              <a:rPr lang="el-GR" sz="2800" b="1" dirty="0">
                <a:solidFill>
                  <a:srgbClr val="FFFF00"/>
                </a:solidFill>
                <a:latin typeface="Palatino Linotype" pitchFamily="18" charset="0"/>
              </a:rPr>
              <a:t>ᾱ</a:t>
            </a:r>
            <a:r>
              <a:rPr lang="el-GR" sz="2800" dirty="0">
                <a:solidFill>
                  <a:schemeClr val="bg1"/>
                </a:solidFill>
              </a:rPr>
              <a:t> </a:t>
            </a:r>
            <a:endParaRPr lang="el-GR" sz="2800" b="1" dirty="0">
              <a:solidFill>
                <a:srgbClr val="FFFF00"/>
              </a:solidFill>
            </a:endParaRPr>
          </a:p>
          <a:p>
            <a:pPr lvl="1"/>
            <a:endParaRPr lang="el-GR" sz="2800" b="1" dirty="0">
              <a:solidFill>
                <a:srgbClr val="FFFF00"/>
              </a:solidFill>
            </a:endParaRPr>
          </a:p>
          <a:p>
            <a:r>
              <a:rPr lang="el-GR" sz="2800" b="1" dirty="0">
                <a:solidFill>
                  <a:srgbClr val="FFFF00"/>
                </a:solidFill>
                <a:latin typeface="Palatino Linotype" pitchFamily="18" charset="0"/>
              </a:rPr>
              <a:t>ε</a:t>
            </a:r>
            <a:r>
              <a:rPr lang="el-GR" sz="2800" b="1" dirty="0">
                <a:solidFill>
                  <a:srgbClr val="FFFF00"/>
                </a:solidFill>
              </a:rPr>
              <a:t> </a:t>
            </a:r>
            <a:r>
              <a:rPr lang="en-US" sz="2800" dirty="0">
                <a:solidFill>
                  <a:schemeClr val="bg1"/>
                </a:solidFill>
                <a:cs typeface="Times New Roman" pitchFamily="18" charset="0"/>
              </a:rPr>
              <a:t>+ </a:t>
            </a:r>
            <a:r>
              <a:rPr lang="el-GR" sz="2800" b="1" dirty="0">
                <a:solidFill>
                  <a:srgbClr val="FFFF00"/>
                </a:solidFill>
                <a:latin typeface="Palatino Linotype" pitchFamily="18" charset="0"/>
              </a:rPr>
              <a:t>α</a:t>
            </a:r>
            <a:r>
              <a:rPr lang="el-GR" sz="2800" dirty="0">
                <a:solidFill>
                  <a:schemeClr val="bg1"/>
                </a:solidFill>
              </a:rPr>
              <a:t> = </a:t>
            </a:r>
            <a:r>
              <a:rPr lang="el-GR" sz="2800" b="1" dirty="0">
                <a:solidFill>
                  <a:srgbClr val="FFFF00"/>
                </a:solidFill>
                <a:latin typeface="Palatino Linotype" pitchFamily="18" charset="0"/>
              </a:rPr>
              <a:t>η</a:t>
            </a:r>
            <a:r>
              <a:rPr lang="el-GR" sz="2800" dirty="0">
                <a:solidFill>
                  <a:schemeClr val="bg1"/>
                </a:solidFill>
              </a:rPr>
              <a:t> </a:t>
            </a:r>
            <a:r>
              <a:rPr lang="en-US" sz="2800" dirty="0">
                <a:solidFill>
                  <a:schemeClr val="bg1"/>
                </a:solidFill>
                <a:cs typeface="Times New Roman" pitchFamily="18" charset="0"/>
              </a:rPr>
              <a:t> </a:t>
            </a:r>
            <a:endParaRPr lang="el-GR" sz="2800" b="1" dirty="0">
              <a:solidFill>
                <a:srgbClr val="FFFF00"/>
              </a:solidFill>
            </a:endParaRPr>
          </a:p>
          <a:p>
            <a:pPr lvl="1"/>
            <a:endParaRPr lang="el-GR" sz="2800" b="1" dirty="0">
              <a:solidFill>
                <a:srgbClr val="FFFF00"/>
              </a:solidFill>
            </a:endParaRPr>
          </a:p>
          <a:p>
            <a:r>
              <a:rPr lang="el-GR" sz="2800" b="1" dirty="0">
                <a:solidFill>
                  <a:srgbClr val="FFFF00"/>
                </a:solidFill>
                <a:latin typeface="Palatino Linotype" pitchFamily="18" charset="0"/>
              </a:rPr>
              <a:t>ο</a:t>
            </a:r>
            <a:r>
              <a:rPr lang="el-GR" sz="2800" b="1" dirty="0">
                <a:solidFill>
                  <a:srgbClr val="FFFF00"/>
                </a:solidFill>
              </a:rPr>
              <a:t> </a:t>
            </a:r>
            <a:r>
              <a:rPr lang="en-US" sz="2800" dirty="0">
                <a:solidFill>
                  <a:schemeClr val="bg1"/>
                </a:solidFill>
                <a:cs typeface="Times New Roman" pitchFamily="18" charset="0"/>
              </a:rPr>
              <a:t>+ </a:t>
            </a:r>
            <a:r>
              <a:rPr lang="el-GR" sz="2800" b="1" dirty="0">
                <a:solidFill>
                  <a:srgbClr val="FFFF00"/>
                </a:solidFill>
                <a:latin typeface="Palatino Linotype" pitchFamily="18" charset="0"/>
              </a:rPr>
              <a:t>α</a:t>
            </a:r>
            <a:r>
              <a:rPr lang="el-GR" sz="2800" dirty="0">
                <a:solidFill>
                  <a:schemeClr val="bg1"/>
                </a:solidFill>
              </a:rPr>
              <a:t> = </a:t>
            </a:r>
            <a:r>
              <a:rPr lang="el-GR" sz="2800" b="1" dirty="0">
                <a:solidFill>
                  <a:srgbClr val="FFFF00"/>
                </a:solidFill>
                <a:latin typeface="Palatino Linotype" pitchFamily="18" charset="0"/>
              </a:rPr>
              <a:t>ω</a:t>
            </a:r>
            <a:r>
              <a:rPr lang="el-GR" sz="2800" dirty="0">
                <a:solidFill>
                  <a:schemeClr val="bg1"/>
                </a:solidFill>
              </a:rPr>
              <a:t> </a:t>
            </a:r>
            <a:r>
              <a:rPr lang="en-US" sz="2800" dirty="0">
                <a:solidFill>
                  <a:schemeClr val="bg1"/>
                </a:solidFill>
                <a:cs typeface="Times New Roman" pitchFamily="18" charset="0"/>
              </a:rPr>
              <a:t> </a:t>
            </a:r>
            <a:endParaRPr lang="el-GR" sz="2800" b="1" dirty="0">
              <a:solidFill>
                <a:srgbClr val="FFFF00"/>
              </a:solidFill>
            </a:endParaRPr>
          </a:p>
        </p:txBody>
      </p:sp>
      <p:sp>
        <p:nvSpPr>
          <p:cNvPr id="5" name="TextBox 4"/>
          <p:cNvSpPr txBox="1"/>
          <p:nvPr/>
        </p:nvSpPr>
        <p:spPr>
          <a:xfrm>
            <a:off x="3572435" y="2891136"/>
            <a:ext cx="1858201" cy="2246769"/>
          </a:xfrm>
          <a:prstGeom prst="rect">
            <a:avLst/>
          </a:prstGeom>
          <a:noFill/>
        </p:spPr>
        <p:txBody>
          <a:bodyPr wrap="none" rtlCol="0">
            <a:spAutoFit/>
          </a:bodyPr>
          <a:lstStyle/>
          <a:p>
            <a:r>
              <a:rPr lang="el-GR" sz="2800" b="1" dirty="0">
                <a:solidFill>
                  <a:srgbClr val="FFFF00"/>
                </a:solidFill>
                <a:latin typeface="Palatino Linotype" pitchFamily="18" charset="0"/>
              </a:rPr>
              <a:t>α</a:t>
            </a:r>
            <a:r>
              <a:rPr lang="el-GR" sz="2800" b="1" dirty="0">
                <a:solidFill>
                  <a:srgbClr val="FFFF00"/>
                </a:solidFill>
              </a:rPr>
              <a:t> </a:t>
            </a:r>
            <a:r>
              <a:rPr lang="en-US" sz="2800" dirty="0">
                <a:solidFill>
                  <a:schemeClr val="bg1"/>
                </a:solidFill>
                <a:cs typeface="Times New Roman" pitchFamily="18" charset="0"/>
              </a:rPr>
              <a:t>+ </a:t>
            </a:r>
            <a:r>
              <a:rPr lang="el-GR" sz="2800" b="1" dirty="0">
                <a:solidFill>
                  <a:srgbClr val="FFFF00"/>
                </a:solidFill>
                <a:latin typeface="Palatino Linotype" pitchFamily="18" charset="0"/>
              </a:rPr>
              <a:t>ε</a:t>
            </a:r>
            <a:r>
              <a:rPr lang="el-GR" sz="2800" dirty="0">
                <a:solidFill>
                  <a:schemeClr val="bg1"/>
                </a:solidFill>
              </a:rPr>
              <a:t> = </a:t>
            </a:r>
            <a:r>
              <a:rPr lang="el-GR" sz="2800" b="1" dirty="0">
                <a:solidFill>
                  <a:srgbClr val="FFFF00"/>
                </a:solidFill>
                <a:latin typeface="Palatino Linotype" pitchFamily="18" charset="0"/>
              </a:rPr>
              <a:t>ᾱ</a:t>
            </a:r>
            <a:r>
              <a:rPr lang="el-GR" sz="2800" dirty="0">
                <a:solidFill>
                  <a:schemeClr val="bg1"/>
                </a:solidFill>
              </a:rPr>
              <a:t> </a:t>
            </a:r>
            <a:endParaRPr lang="el-GR" sz="2800" b="1" dirty="0">
              <a:solidFill>
                <a:srgbClr val="FFFF00"/>
              </a:solidFill>
            </a:endParaRPr>
          </a:p>
          <a:p>
            <a:pPr lvl="1"/>
            <a:endParaRPr lang="el-GR" sz="2800" b="1" dirty="0">
              <a:solidFill>
                <a:srgbClr val="FFFF00"/>
              </a:solidFill>
            </a:endParaRPr>
          </a:p>
          <a:p>
            <a:r>
              <a:rPr lang="el-GR" sz="2800" b="1" dirty="0">
                <a:solidFill>
                  <a:srgbClr val="FFFF00"/>
                </a:solidFill>
                <a:latin typeface="Palatino Linotype" pitchFamily="18" charset="0"/>
              </a:rPr>
              <a:t>ε</a:t>
            </a:r>
            <a:r>
              <a:rPr lang="el-GR" sz="2800" b="1" dirty="0">
                <a:solidFill>
                  <a:srgbClr val="FFFF00"/>
                </a:solidFill>
              </a:rPr>
              <a:t> </a:t>
            </a:r>
            <a:r>
              <a:rPr lang="en-US" sz="2800" dirty="0">
                <a:solidFill>
                  <a:schemeClr val="bg1"/>
                </a:solidFill>
                <a:cs typeface="Times New Roman" pitchFamily="18" charset="0"/>
              </a:rPr>
              <a:t>+ </a:t>
            </a:r>
            <a:r>
              <a:rPr lang="el-GR" sz="2800" b="1" dirty="0">
                <a:solidFill>
                  <a:srgbClr val="FFFF00"/>
                </a:solidFill>
                <a:latin typeface="Palatino Linotype" pitchFamily="18" charset="0"/>
              </a:rPr>
              <a:t>ε</a:t>
            </a:r>
            <a:r>
              <a:rPr lang="el-GR" sz="2800" dirty="0">
                <a:solidFill>
                  <a:schemeClr val="bg1"/>
                </a:solidFill>
              </a:rPr>
              <a:t> = </a:t>
            </a:r>
            <a:r>
              <a:rPr lang="el-GR" sz="2800" b="1" dirty="0">
                <a:solidFill>
                  <a:srgbClr val="FFFF00"/>
                </a:solidFill>
                <a:latin typeface="Palatino Linotype" pitchFamily="18" charset="0"/>
              </a:rPr>
              <a:t>ει</a:t>
            </a:r>
            <a:r>
              <a:rPr lang="el-GR" sz="2800" dirty="0">
                <a:solidFill>
                  <a:schemeClr val="bg1"/>
                </a:solidFill>
              </a:rPr>
              <a:t> </a:t>
            </a:r>
            <a:r>
              <a:rPr lang="en-US" sz="2800" dirty="0">
                <a:solidFill>
                  <a:schemeClr val="bg1"/>
                </a:solidFill>
                <a:cs typeface="Times New Roman" pitchFamily="18" charset="0"/>
              </a:rPr>
              <a:t> </a:t>
            </a:r>
            <a:endParaRPr lang="el-GR" sz="2800" b="1" dirty="0">
              <a:solidFill>
                <a:srgbClr val="FFFF00"/>
              </a:solidFill>
            </a:endParaRPr>
          </a:p>
          <a:p>
            <a:pPr lvl="1"/>
            <a:endParaRPr lang="el-GR" sz="2800" b="1" dirty="0">
              <a:solidFill>
                <a:srgbClr val="FFFF00"/>
              </a:solidFill>
            </a:endParaRPr>
          </a:p>
          <a:p>
            <a:r>
              <a:rPr lang="el-GR" sz="2800" b="1" dirty="0">
                <a:solidFill>
                  <a:srgbClr val="FFFF00"/>
                </a:solidFill>
                <a:latin typeface="Palatino Linotype" pitchFamily="18" charset="0"/>
              </a:rPr>
              <a:t>ο</a:t>
            </a:r>
            <a:r>
              <a:rPr lang="el-GR" sz="2800" b="1" dirty="0">
                <a:solidFill>
                  <a:srgbClr val="FFFF00"/>
                </a:solidFill>
              </a:rPr>
              <a:t> </a:t>
            </a:r>
            <a:r>
              <a:rPr lang="en-US" sz="2800" dirty="0">
                <a:solidFill>
                  <a:schemeClr val="bg1"/>
                </a:solidFill>
                <a:cs typeface="Times New Roman" pitchFamily="18" charset="0"/>
              </a:rPr>
              <a:t>+ </a:t>
            </a:r>
            <a:r>
              <a:rPr lang="el-GR" sz="2800" b="1" dirty="0">
                <a:solidFill>
                  <a:srgbClr val="FFFF00"/>
                </a:solidFill>
                <a:latin typeface="Palatino Linotype" pitchFamily="18" charset="0"/>
              </a:rPr>
              <a:t>ε</a:t>
            </a:r>
            <a:r>
              <a:rPr lang="el-GR" sz="2800" dirty="0">
                <a:solidFill>
                  <a:schemeClr val="bg1"/>
                </a:solidFill>
              </a:rPr>
              <a:t> = </a:t>
            </a:r>
            <a:r>
              <a:rPr lang="el-GR" sz="2800" b="1" dirty="0">
                <a:solidFill>
                  <a:srgbClr val="FFFF00"/>
                </a:solidFill>
                <a:latin typeface="Palatino Linotype" pitchFamily="18" charset="0"/>
              </a:rPr>
              <a:t>ου</a:t>
            </a:r>
            <a:r>
              <a:rPr lang="el-GR" sz="2800" dirty="0">
                <a:solidFill>
                  <a:schemeClr val="bg1"/>
                </a:solidFill>
                <a:latin typeface="Palatino Linotype" pitchFamily="18" charset="0"/>
              </a:rPr>
              <a:t> </a:t>
            </a:r>
            <a:r>
              <a:rPr lang="en-US" sz="2800" dirty="0">
                <a:solidFill>
                  <a:schemeClr val="bg1"/>
                </a:solidFill>
                <a:latin typeface="Palatino Linotype" pitchFamily="18" charset="0"/>
                <a:cs typeface="Times New Roman" pitchFamily="18" charset="0"/>
              </a:rPr>
              <a:t> </a:t>
            </a:r>
            <a:endParaRPr lang="el-GR" sz="2800" b="1" dirty="0">
              <a:solidFill>
                <a:srgbClr val="FFFF00"/>
              </a:solidFill>
              <a:latin typeface="Palatino Linotype" pitchFamily="18" charset="0"/>
            </a:endParaRPr>
          </a:p>
        </p:txBody>
      </p:sp>
      <p:sp>
        <p:nvSpPr>
          <p:cNvPr id="6" name="TextBox 5"/>
          <p:cNvSpPr txBox="1"/>
          <p:nvPr/>
        </p:nvSpPr>
        <p:spPr>
          <a:xfrm>
            <a:off x="7010400" y="3581400"/>
            <a:ext cx="184731" cy="369332"/>
          </a:xfrm>
          <a:prstGeom prst="rect">
            <a:avLst/>
          </a:prstGeom>
          <a:noFill/>
        </p:spPr>
        <p:txBody>
          <a:bodyPr wrap="none" rtlCol="0">
            <a:spAutoFit/>
          </a:bodyPr>
          <a:lstStyle/>
          <a:p>
            <a:endParaRPr lang="en-US" dirty="0"/>
          </a:p>
        </p:txBody>
      </p:sp>
      <p:sp>
        <p:nvSpPr>
          <p:cNvPr id="9" name="TextBox 8"/>
          <p:cNvSpPr txBox="1"/>
          <p:nvPr/>
        </p:nvSpPr>
        <p:spPr>
          <a:xfrm>
            <a:off x="6275455" y="2886587"/>
            <a:ext cx="1904689" cy="2246769"/>
          </a:xfrm>
          <a:prstGeom prst="rect">
            <a:avLst/>
          </a:prstGeom>
          <a:noFill/>
        </p:spPr>
        <p:txBody>
          <a:bodyPr wrap="none" rtlCol="0">
            <a:spAutoFit/>
          </a:bodyPr>
          <a:lstStyle/>
          <a:p>
            <a:r>
              <a:rPr lang="el-GR" sz="2800" b="1" dirty="0" smtClean="0">
                <a:solidFill>
                  <a:srgbClr val="FFFF00"/>
                </a:solidFill>
                <a:latin typeface="Palatino Linotype" pitchFamily="18" charset="0"/>
              </a:rPr>
              <a:t>α</a:t>
            </a:r>
            <a:r>
              <a:rPr lang="el-GR" sz="2800" b="1" dirty="0" smtClean="0">
                <a:solidFill>
                  <a:srgbClr val="FFFF00"/>
                </a:solidFill>
              </a:rPr>
              <a:t> </a:t>
            </a:r>
            <a:r>
              <a:rPr lang="en-US" sz="2800" dirty="0" smtClean="0">
                <a:solidFill>
                  <a:schemeClr val="bg1"/>
                </a:solidFill>
                <a:cs typeface="Times New Roman" pitchFamily="18" charset="0"/>
              </a:rPr>
              <a:t>+ </a:t>
            </a:r>
            <a:r>
              <a:rPr lang="el-GR" sz="2800" b="1" dirty="0" smtClean="0">
                <a:solidFill>
                  <a:srgbClr val="FFFF00"/>
                </a:solidFill>
                <a:latin typeface="Palatino Linotype" pitchFamily="18" charset="0"/>
              </a:rPr>
              <a:t>ο</a:t>
            </a:r>
            <a:r>
              <a:rPr lang="el-GR" sz="2800" dirty="0" smtClean="0">
                <a:solidFill>
                  <a:schemeClr val="bg1"/>
                </a:solidFill>
              </a:rPr>
              <a:t> = </a:t>
            </a:r>
            <a:r>
              <a:rPr lang="el-GR" sz="2800" b="1" dirty="0" smtClean="0">
                <a:solidFill>
                  <a:srgbClr val="FFFF00"/>
                </a:solidFill>
                <a:latin typeface="Palatino Linotype" pitchFamily="18" charset="0"/>
              </a:rPr>
              <a:t>ω</a:t>
            </a:r>
            <a:r>
              <a:rPr lang="el-GR" sz="2800" dirty="0" smtClean="0">
                <a:solidFill>
                  <a:schemeClr val="bg1"/>
                </a:solidFill>
              </a:rPr>
              <a:t> </a:t>
            </a:r>
            <a:endParaRPr lang="el-GR" sz="2800" b="1" dirty="0" smtClean="0">
              <a:solidFill>
                <a:srgbClr val="FFFF00"/>
              </a:solidFill>
            </a:endParaRPr>
          </a:p>
          <a:p>
            <a:pPr lvl="1"/>
            <a:endParaRPr lang="el-GR" sz="2800" b="1" dirty="0" smtClean="0">
              <a:solidFill>
                <a:srgbClr val="FFFF00"/>
              </a:solidFill>
            </a:endParaRPr>
          </a:p>
          <a:p>
            <a:r>
              <a:rPr lang="el-GR" sz="2800" b="1" dirty="0" smtClean="0">
                <a:solidFill>
                  <a:srgbClr val="FFFF00"/>
                </a:solidFill>
                <a:latin typeface="Palatino Linotype" pitchFamily="18" charset="0"/>
              </a:rPr>
              <a:t>ε</a:t>
            </a:r>
            <a:r>
              <a:rPr lang="el-GR" sz="2800" b="1" dirty="0" smtClean="0">
                <a:solidFill>
                  <a:srgbClr val="FFFF00"/>
                </a:solidFill>
              </a:rPr>
              <a:t> </a:t>
            </a:r>
            <a:r>
              <a:rPr lang="en-US" sz="2800" dirty="0" smtClean="0">
                <a:solidFill>
                  <a:schemeClr val="bg1"/>
                </a:solidFill>
                <a:cs typeface="Times New Roman" pitchFamily="18" charset="0"/>
              </a:rPr>
              <a:t>+ </a:t>
            </a:r>
            <a:r>
              <a:rPr lang="el-GR" sz="2800" b="1" dirty="0" smtClean="0">
                <a:solidFill>
                  <a:srgbClr val="FFFF00"/>
                </a:solidFill>
                <a:latin typeface="Palatino Linotype" pitchFamily="18" charset="0"/>
              </a:rPr>
              <a:t>ο</a:t>
            </a:r>
            <a:r>
              <a:rPr lang="el-GR" sz="2800" dirty="0" smtClean="0">
                <a:solidFill>
                  <a:schemeClr val="bg1"/>
                </a:solidFill>
              </a:rPr>
              <a:t> = </a:t>
            </a:r>
            <a:r>
              <a:rPr lang="el-GR" sz="2800" b="1" dirty="0" smtClean="0">
                <a:solidFill>
                  <a:srgbClr val="FFFF00"/>
                </a:solidFill>
                <a:latin typeface="Palatino Linotype" pitchFamily="18" charset="0"/>
              </a:rPr>
              <a:t>ου</a:t>
            </a:r>
            <a:r>
              <a:rPr lang="el-GR" sz="2800" dirty="0" smtClean="0">
                <a:solidFill>
                  <a:schemeClr val="bg1"/>
                </a:solidFill>
                <a:latin typeface="Palatino Linotype" pitchFamily="18" charset="0"/>
              </a:rPr>
              <a:t> </a:t>
            </a:r>
            <a:endParaRPr lang="el-GR" sz="2800" b="1" dirty="0" smtClean="0">
              <a:solidFill>
                <a:srgbClr val="FFFF00"/>
              </a:solidFill>
            </a:endParaRPr>
          </a:p>
          <a:p>
            <a:pPr lvl="1"/>
            <a:endParaRPr lang="el-GR" sz="2800" b="1" dirty="0" smtClean="0">
              <a:solidFill>
                <a:srgbClr val="FFFF00"/>
              </a:solidFill>
            </a:endParaRPr>
          </a:p>
          <a:p>
            <a:r>
              <a:rPr lang="el-GR" sz="2800" b="1" dirty="0" smtClean="0">
                <a:solidFill>
                  <a:srgbClr val="FFFF00"/>
                </a:solidFill>
                <a:latin typeface="Palatino Linotype" pitchFamily="18" charset="0"/>
              </a:rPr>
              <a:t>ο</a:t>
            </a:r>
            <a:r>
              <a:rPr lang="el-GR" sz="2800" b="1" dirty="0" smtClean="0">
                <a:solidFill>
                  <a:srgbClr val="FFFF00"/>
                </a:solidFill>
              </a:rPr>
              <a:t> </a:t>
            </a:r>
            <a:r>
              <a:rPr lang="en-US" sz="2800" dirty="0" smtClean="0">
                <a:solidFill>
                  <a:schemeClr val="bg1"/>
                </a:solidFill>
                <a:cs typeface="Times New Roman" pitchFamily="18" charset="0"/>
              </a:rPr>
              <a:t>+ </a:t>
            </a:r>
            <a:r>
              <a:rPr lang="el-GR" sz="2800" b="1" dirty="0" smtClean="0">
                <a:solidFill>
                  <a:srgbClr val="FFFF00"/>
                </a:solidFill>
                <a:latin typeface="Palatino Linotype" pitchFamily="18" charset="0"/>
              </a:rPr>
              <a:t>ο</a:t>
            </a:r>
            <a:r>
              <a:rPr lang="el-GR" sz="2800" dirty="0" smtClean="0">
                <a:solidFill>
                  <a:schemeClr val="bg1"/>
                </a:solidFill>
              </a:rPr>
              <a:t> = </a:t>
            </a:r>
            <a:r>
              <a:rPr lang="el-GR" sz="2800" b="1" dirty="0" smtClean="0">
                <a:solidFill>
                  <a:srgbClr val="FFFF00"/>
                </a:solidFill>
                <a:latin typeface="Palatino Linotype" pitchFamily="18" charset="0"/>
              </a:rPr>
              <a:t>ου</a:t>
            </a:r>
            <a:r>
              <a:rPr lang="el-GR" sz="2800" dirty="0" smtClean="0">
                <a:solidFill>
                  <a:schemeClr val="bg1"/>
                </a:solidFill>
                <a:latin typeface="Palatino Linotype" pitchFamily="18" charset="0"/>
              </a:rPr>
              <a:t> </a:t>
            </a:r>
            <a:r>
              <a:rPr lang="en-US" sz="2800" dirty="0" smtClean="0">
                <a:solidFill>
                  <a:schemeClr val="bg1"/>
                </a:solidFill>
                <a:latin typeface="Palatino Linotype" pitchFamily="18" charset="0"/>
                <a:cs typeface="Times New Roman" pitchFamily="18" charset="0"/>
              </a:rPr>
              <a:t> </a:t>
            </a:r>
            <a:endParaRPr lang="el-GR" sz="2800" b="1" dirty="0">
              <a:solidFill>
                <a:srgbClr val="FFFF00"/>
              </a:solidFill>
              <a:latin typeface="Palatino Linotype" pitchFamily="18" charset="0"/>
            </a:endParaRPr>
          </a:p>
        </p:txBody>
      </p:sp>
    </p:spTree>
    <p:extLst>
      <p:ext uri="{BB962C8B-B14F-4D97-AF65-F5344CB8AC3E}">
        <p14:creationId xmlns:p14="http://schemas.microsoft.com/office/powerpoint/2010/main" val="3407796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34819" name="Rectangle 3"/>
          <p:cNvSpPr>
            <a:spLocks noGrp="1" noChangeArrowheads="1"/>
          </p:cNvSpPr>
          <p:nvPr>
            <p:ph type="body" idx="1"/>
          </p:nvPr>
        </p:nvSpPr>
        <p:spPr>
          <a:xfrm>
            <a:off x="381000" y="1981200"/>
            <a:ext cx="8458200" cy="4495800"/>
          </a:xfrm>
        </p:spPr>
        <p:txBody>
          <a:bodyPr rtlCol="0">
            <a:normAutofit/>
          </a:bodyPr>
          <a:lstStyle/>
          <a:p>
            <a:pPr fontAlgn="auto">
              <a:spcAft>
                <a:spcPts val="0"/>
              </a:spcAft>
              <a:buFontTx/>
              <a:buNone/>
              <a:defRPr/>
            </a:pPr>
            <a:r>
              <a:rPr lang="en-US" sz="2800" b="1" dirty="0" smtClean="0">
                <a:solidFill>
                  <a:srgbClr val="FFFF00"/>
                </a:solidFill>
                <a:latin typeface="Times New Roman" pitchFamily="18" charset="0"/>
                <a:cs typeface="Times New Roman" pitchFamily="18" charset="0"/>
              </a:rPr>
              <a:t>CONSONANTS</a:t>
            </a:r>
            <a:r>
              <a:rPr lang="en-US" sz="2800" dirty="0" smtClean="0">
                <a:solidFill>
                  <a:schemeClr val="bg1"/>
                </a:solidFill>
                <a:latin typeface="Times New Roman" pitchFamily="18" charset="0"/>
                <a:cs typeface="Times New Roman" pitchFamily="18" charset="0"/>
              </a:rPr>
              <a:t> </a:t>
            </a:r>
          </a:p>
          <a:p>
            <a:pPr fontAlgn="auto">
              <a:spcAft>
                <a:spcPts val="0"/>
              </a:spcAft>
              <a:buFontTx/>
              <a:buNone/>
              <a:defRPr/>
            </a:pPr>
            <a:r>
              <a:rPr lang="en-US" sz="2800" u="sng" dirty="0" smtClean="0">
                <a:solidFill>
                  <a:srgbClr val="FFFF00"/>
                </a:solidFill>
                <a:latin typeface="Times New Roman" pitchFamily="18" charset="0"/>
                <a:cs typeface="Times New Roman" pitchFamily="18" charset="0"/>
              </a:rPr>
              <a:t>Labial</a:t>
            </a:r>
            <a:r>
              <a:rPr lang="en-US" sz="2800" dirty="0" smtClean="0">
                <a:solidFill>
                  <a:schemeClr val="bg1"/>
                </a:solidFill>
                <a:latin typeface="Times New Roman" pitchFamily="18" charset="0"/>
                <a:cs typeface="Times New Roman" pitchFamily="18" charset="0"/>
              </a:rPr>
              <a:t>			</a:t>
            </a:r>
            <a:r>
              <a:rPr lang="en-US" sz="2800" u="sng" dirty="0" smtClean="0">
                <a:solidFill>
                  <a:srgbClr val="FFFF00"/>
                </a:solidFill>
                <a:latin typeface="Times New Roman" pitchFamily="18" charset="0"/>
                <a:cs typeface="Times New Roman" pitchFamily="18" charset="0"/>
              </a:rPr>
              <a:t>Dental</a:t>
            </a:r>
            <a:r>
              <a:rPr lang="en-US" sz="2800" dirty="0" smtClean="0">
                <a:solidFill>
                  <a:schemeClr val="bg1"/>
                </a:solidFill>
                <a:latin typeface="Times New Roman" pitchFamily="18" charset="0"/>
                <a:cs typeface="Times New Roman" pitchFamily="18" charset="0"/>
              </a:rPr>
              <a:t>		</a:t>
            </a:r>
            <a:r>
              <a:rPr lang="en-US" sz="2800" u="sng" dirty="0" smtClean="0">
                <a:solidFill>
                  <a:srgbClr val="FFFF00"/>
                </a:solidFill>
                <a:latin typeface="Times New Roman" pitchFamily="18" charset="0"/>
                <a:cs typeface="Times New Roman" pitchFamily="18" charset="0"/>
              </a:rPr>
              <a:t>Palatal</a:t>
            </a:r>
          </a:p>
          <a:p>
            <a:pPr fontAlgn="auto">
              <a:spcAft>
                <a:spcPts val="0"/>
              </a:spcAft>
              <a:buFont typeface="Arial" pitchFamily="34" charset="0"/>
              <a:buNone/>
              <a:defRPr/>
            </a:pPr>
            <a:r>
              <a:rPr lang="el-GR" sz="2800" dirty="0" smtClean="0">
                <a:solidFill>
                  <a:schemeClr val="bg1"/>
                </a:solidFill>
                <a:latin typeface="Palatino Linotype" pitchFamily="18" charset="0"/>
                <a:cs typeface="Times New Roman" pitchFamily="18" charset="0"/>
              </a:rPr>
              <a:t>π	</a:t>
            </a:r>
            <a:r>
              <a:rPr lang="en-US" sz="2800" dirty="0" smtClean="0">
                <a:solidFill>
                  <a:schemeClr val="bg1"/>
                </a:solidFill>
                <a:latin typeface="Times New Roman" pitchFamily="18" charset="0"/>
                <a:cs typeface="Times New Roman" pitchFamily="18" charset="0"/>
              </a:rPr>
              <a:t>p</a:t>
            </a:r>
            <a:r>
              <a:rPr lang="el-GR"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τ</a:t>
            </a:r>
            <a:r>
              <a:rPr lang="en-US" sz="2800" dirty="0" smtClean="0">
                <a:solidFill>
                  <a:schemeClr val="bg1"/>
                </a:solidFill>
                <a:latin typeface="Palatino Linotype"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t</a:t>
            </a:r>
            <a:r>
              <a:rPr lang="el-GR"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κ</a:t>
            </a:r>
            <a:r>
              <a:rPr lang="en-US" sz="2800" dirty="0" smtClean="0">
                <a:solidFill>
                  <a:schemeClr val="bg1"/>
                </a:solidFill>
                <a:latin typeface="Palatino Linotype"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k	= unvoiced</a:t>
            </a:r>
          </a:p>
          <a:p>
            <a:pPr fontAlgn="auto">
              <a:spcAft>
                <a:spcPts val="0"/>
              </a:spcAft>
              <a:buFont typeface="Arial" pitchFamily="34" charset="0"/>
              <a:buNone/>
              <a:defRPr/>
            </a:pPr>
            <a:r>
              <a:rPr lang="el-GR" sz="2800" dirty="0" smtClean="0">
                <a:solidFill>
                  <a:schemeClr val="bg1"/>
                </a:solidFill>
                <a:latin typeface="Palatino Linotype" pitchFamily="18" charset="0"/>
                <a:cs typeface="Times New Roman" pitchFamily="18" charset="0"/>
              </a:rPr>
              <a:t>β </a:t>
            </a:r>
            <a:r>
              <a:rPr lang="en-US" sz="2800" dirty="0" smtClean="0">
                <a:solidFill>
                  <a:schemeClr val="bg1"/>
                </a:solidFill>
                <a:latin typeface="Times New Roman" pitchFamily="18" charset="0"/>
                <a:cs typeface="Times New Roman" pitchFamily="18" charset="0"/>
              </a:rPr>
              <a:t>b			</a:t>
            </a:r>
            <a:r>
              <a:rPr lang="el-GR" sz="2800" dirty="0" smtClean="0">
                <a:solidFill>
                  <a:schemeClr val="bg1"/>
                </a:solidFill>
                <a:latin typeface="Palatino Linotype" pitchFamily="18" charset="0"/>
                <a:cs typeface="Times New Roman" pitchFamily="18" charset="0"/>
              </a:rPr>
              <a:t>δ </a:t>
            </a:r>
            <a:r>
              <a:rPr lang="en-US" sz="2800" dirty="0" smtClean="0">
                <a:solidFill>
                  <a:schemeClr val="bg1"/>
                </a:solidFill>
                <a:latin typeface="Times New Roman" pitchFamily="18" charset="0"/>
                <a:cs typeface="Times New Roman" pitchFamily="18" charset="0"/>
              </a:rPr>
              <a:t>d			</a:t>
            </a:r>
            <a:r>
              <a:rPr lang="el-GR" sz="2800" dirty="0" smtClean="0">
                <a:solidFill>
                  <a:schemeClr val="bg1"/>
                </a:solidFill>
                <a:latin typeface="Palatino Linotype" pitchFamily="18" charset="0"/>
                <a:cs typeface="Times New Roman" pitchFamily="18" charset="0"/>
              </a:rPr>
              <a:t>γ </a:t>
            </a:r>
            <a:r>
              <a:rPr lang="en-US" sz="2800" dirty="0" smtClean="0">
                <a:solidFill>
                  <a:schemeClr val="bg1"/>
                </a:solidFill>
                <a:latin typeface="Times New Roman" pitchFamily="18" charset="0"/>
                <a:cs typeface="Times New Roman" pitchFamily="18" charset="0"/>
              </a:rPr>
              <a:t>g</a:t>
            </a:r>
            <a:r>
              <a:rPr lang="el-GR" sz="2800" dirty="0" smtClean="0">
                <a:solidFill>
                  <a:schemeClr val="bg1"/>
                </a:solidFill>
                <a:latin typeface="Times New Roman" pitchFamily="18" charset="0"/>
                <a:cs typeface="Times New Roman" pitchFamily="18" charset="0"/>
              </a:rPr>
              <a:t>	= </a:t>
            </a:r>
            <a:r>
              <a:rPr lang="en-US" sz="2800" dirty="0" smtClean="0">
                <a:solidFill>
                  <a:schemeClr val="bg1"/>
                </a:solidFill>
                <a:latin typeface="Times New Roman" pitchFamily="18" charset="0"/>
                <a:cs typeface="Times New Roman" pitchFamily="18" charset="0"/>
              </a:rPr>
              <a:t>voiced</a:t>
            </a:r>
          </a:p>
          <a:p>
            <a:pPr fontAlgn="auto">
              <a:spcAft>
                <a:spcPts val="0"/>
              </a:spcAft>
              <a:buFont typeface="Arial" pitchFamily="34" charset="0"/>
              <a:buNone/>
              <a:defRPr/>
            </a:pPr>
            <a:r>
              <a:rPr lang="el-GR" sz="2800" dirty="0" smtClean="0">
                <a:solidFill>
                  <a:schemeClr val="bg1"/>
                </a:solidFill>
                <a:latin typeface="Palatino Linotype" pitchFamily="18" charset="0"/>
                <a:cs typeface="Times New Roman" pitchFamily="18" charset="0"/>
              </a:rPr>
              <a:t>φ </a:t>
            </a:r>
            <a:r>
              <a:rPr lang="en-US" sz="2800" dirty="0" smtClean="0">
                <a:solidFill>
                  <a:schemeClr val="bg1"/>
                </a:solidFill>
                <a:latin typeface="Times New Roman" pitchFamily="18" charset="0"/>
                <a:cs typeface="Times New Roman" pitchFamily="18" charset="0"/>
              </a:rPr>
              <a:t>ph			</a:t>
            </a:r>
            <a:r>
              <a:rPr lang="el-GR" sz="2800" dirty="0" smtClean="0">
                <a:solidFill>
                  <a:schemeClr val="bg1"/>
                </a:solidFill>
                <a:latin typeface="Palatino Linotype" pitchFamily="18" charset="0"/>
                <a:cs typeface="Times New Roman" pitchFamily="18" charset="0"/>
              </a:rPr>
              <a:t>θ </a:t>
            </a:r>
            <a:r>
              <a:rPr lang="en-US" sz="2800" dirty="0" err="1" smtClean="0">
                <a:solidFill>
                  <a:schemeClr val="bg1"/>
                </a:solidFill>
                <a:latin typeface="Times New Roman" pitchFamily="18" charset="0"/>
                <a:cs typeface="Times New Roman" pitchFamily="18" charset="0"/>
              </a:rPr>
              <a:t>th</a:t>
            </a:r>
            <a:r>
              <a:rPr lang="en-US"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χ </a:t>
            </a:r>
            <a:r>
              <a:rPr lang="en-US" sz="2800" dirty="0" err="1" smtClean="0">
                <a:solidFill>
                  <a:schemeClr val="bg1"/>
                </a:solidFill>
                <a:latin typeface="Times New Roman" pitchFamily="18" charset="0"/>
                <a:cs typeface="Times New Roman" pitchFamily="18" charset="0"/>
              </a:rPr>
              <a:t>kh</a:t>
            </a:r>
            <a:r>
              <a:rPr lang="el-GR" sz="2800" dirty="0" smtClean="0">
                <a:solidFill>
                  <a:schemeClr val="bg1"/>
                </a:solidFill>
                <a:latin typeface="Times New Roman" pitchFamily="18" charset="0"/>
                <a:cs typeface="Times New Roman" pitchFamily="18" charset="0"/>
              </a:rPr>
              <a:t>	= </a:t>
            </a:r>
            <a:r>
              <a:rPr lang="en-US" sz="2800" dirty="0" smtClean="0">
                <a:solidFill>
                  <a:schemeClr val="bg1"/>
                </a:solidFill>
                <a:latin typeface="Times New Roman" pitchFamily="18" charset="0"/>
                <a:cs typeface="Times New Roman" pitchFamily="18" charset="0"/>
              </a:rPr>
              <a:t>aspirated</a:t>
            </a:r>
          </a:p>
          <a:p>
            <a:pPr fontAlgn="auto">
              <a:spcAft>
                <a:spcPts val="0"/>
              </a:spcAft>
              <a:buFont typeface="Arial" pitchFamily="34" charset="0"/>
              <a:buNone/>
              <a:defRPr/>
            </a:pPr>
            <a:r>
              <a:rPr lang="el-GR" sz="2800" dirty="0" smtClean="0">
                <a:solidFill>
                  <a:schemeClr val="bg1"/>
                </a:solidFill>
                <a:latin typeface="Palatino Linotype" pitchFamily="18" charset="0"/>
                <a:cs typeface="Times New Roman" pitchFamily="18" charset="0"/>
              </a:rPr>
              <a:t>ψ </a:t>
            </a:r>
            <a:r>
              <a:rPr lang="en-US" sz="2800" dirty="0" err="1" smtClean="0">
                <a:solidFill>
                  <a:schemeClr val="bg1"/>
                </a:solidFill>
                <a:latin typeface="Times New Roman" pitchFamily="18" charset="0"/>
                <a:cs typeface="Times New Roman" pitchFamily="18" charset="0"/>
              </a:rPr>
              <a:t>ps</a:t>
            </a:r>
            <a:r>
              <a:rPr lang="en-US"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σ </a:t>
            </a:r>
            <a:r>
              <a:rPr lang="en-US" sz="2800" dirty="0" smtClean="0">
                <a:solidFill>
                  <a:schemeClr val="bg1"/>
                </a:solidFill>
                <a:latin typeface="Times New Roman" pitchFamily="18" charset="0"/>
                <a:cs typeface="Times New Roman" pitchFamily="18" charset="0"/>
              </a:rPr>
              <a:t>s			</a:t>
            </a:r>
            <a:r>
              <a:rPr lang="el-GR" sz="2800" dirty="0" smtClean="0">
                <a:solidFill>
                  <a:schemeClr val="bg1"/>
                </a:solidFill>
                <a:latin typeface="Palatino Linotype" pitchFamily="18" charset="0"/>
                <a:cs typeface="Times New Roman" pitchFamily="18" charset="0"/>
              </a:rPr>
              <a:t>ξ </a:t>
            </a:r>
            <a:r>
              <a:rPr lang="en-US" sz="2800" dirty="0" err="1" smtClean="0">
                <a:solidFill>
                  <a:schemeClr val="bg1"/>
                </a:solidFill>
                <a:latin typeface="Times New Roman" pitchFamily="18" charset="0"/>
                <a:cs typeface="Times New Roman" pitchFamily="18" charset="0"/>
              </a:rPr>
              <a:t>ks</a:t>
            </a:r>
            <a:r>
              <a:rPr lang="el-GR" sz="2800" dirty="0" smtClean="0">
                <a:solidFill>
                  <a:schemeClr val="bg1"/>
                </a:solidFill>
                <a:latin typeface="Times New Roman" pitchFamily="18" charset="0"/>
                <a:cs typeface="Times New Roman" pitchFamily="18" charset="0"/>
              </a:rPr>
              <a:t>	= + </a:t>
            </a:r>
            <a:r>
              <a:rPr lang="el-GR" sz="2800" dirty="0" smtClean="0">
                <a:solidFill>
                  <a:schemeClr val="bg1"/>
                </a:solidFill>
                <a:latin typeface="Palatino Linotype" pitchFamily="18" charset="0"/>
                <a:cs typeface="Times New Roman" pitchFamily="18" charset="0"/>
              </a:rPr>
              <a:t>σ </a:t>
            </a:r>
            <a:endParaRPr lang="en-US" sz="2800" dirty="0" smtClean="0">
              <a:solidFill>
                <a:schemeClr val="bg1"/>
              </a:solidFill>
              <a:latin typeface="Palatino Linotype" pitchFamily="18" charset="0"/>
              <a:cs typeface="Times New Roman" pitchFamily="18" charset="0"/>
            </a:endParaRPr>
          </a:p>
          <a:p>
            <a:pPr fontAlgn="auto">
              <a:spcAft>
                <a:spcPts val="0"/>
              </a:spcAft>
              <a:buFont typeface="Arial" pitchFamily="34" charset="0"/>
              <a:buNone/>
              <a:defRPr/>
            </a:pPr>
            <a:r>
              <a:rPr lang="el-GR" sz="2800" dirty="0" smtClean="0">
                <a:solidFill>
                  <a:schemeClr val="bg1"/>
                </a:solidFill>
                <a:latin typeface="Palatino Linotype" pitchFamily="18" charset="0"/>
                <a:cs typeface="Times New Roman" pitchFamily="18" charset="0"/>
              </a:rPr>
              <a:t>μ </a:t>
            </a:r>
            <a:r>
              <a:rPr lang="en-US" sz="2800" dirty="0" smtClean="0">
                <a:solidFill>
                  <a:schemeClr val="bg1"/>
                </a:solidFill>
                <a:latin typeface="Times New Roman" pitchFamily="18" charset="0"/>
                <a:cs typeface="Times New Roman" pitchFamily="18" charset="0"/>
              </a:rPr>
              <a:t>m</a:t>
            </a:r>
            <a:r>
              <a:rPr lang="el-GR" sz="2800" dirty="0" smtClean="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ν </a:t>
            </a:r>
            <a:r>
              <a:rPr lang="en-US" sz="2800" dirty="0" smtClean="0">
                <a:solidFill>
                  <a:schemeClr val="bg1"/>
                </a:solidFill>
                <a:latin typeface="Times New Roman" pitchFamily="18" charset="0"/>
                <a:cs typeface="Times New Roman" pitchFamily="18" charset="0"/>
              </a:rPr>
              <a:t>n </a:t>
            </a:r>
            <a:r>
              <a:rPr lang="el-GR" sz="2800" dirty="0" smtClean="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γκ</a:t>
            </a:r>
            <a:r>
              <a:rPr lang="el-GR"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γγ</a:t>
            </a:r>
            <a:r>
              <a:rPr lang="el-GR"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γχ</a:t>
            </a:r>
            <a:r>
              <a:rPr lang="el-GR"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γξ</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ng</a:t>
            </a:r>
            <a:r>
              <a:rPr lang="en-US" sz="2800" dirty="0" smtClean="0">
                <a:solidFill>
                  <a:schemeClr val="bg1"/>
                </a:solidFill>
                <a:latin typeface="Times New Roman" pitchFamily="18" charset="0"/>
                <a:cs typeface="Times New Roman" pitchFamily="18" charset="0"/>
              </a:rPr>
              <a:t> nasals </a:t>
            </a:r>
            <a:endParaRPr lang="el-GR" sz="2800" dirty="0" smtClean="0">
              <a:solidFill>
                <a:schemeClr val="bg1"/>
              </a:solidFill>
              <a:latin typeface="Times New Roman" pitchFamily="18" charset="0"/>
              <a:cs typeface="Times New Roman" pitchFamily="18" charset="0"/>
            </a:endParaRPr>
          </a:p>
          <a:p>
            <a:pPr fontAlgn="auto">
              <a:spcAft>
                <a:spcPts val="0"/>
              </a:spcAft>
              <a:buFontTx/>
              <a:buNone/>
              <a:defRPr/>
            </a:pPr>
            <a:r>
              <a:rPr lang="en-US" sz="2800" dirty="0" smtClean="0">
                <a:solidFill>
                  <a:schemeClr val="bg1"/>
                </a:solidFill>
                <a:latin typeface="Times New Roman" pitchFamily="18" charset="0"/>
                <a:cs typeface="Times New Roman" pitchFamily="18" charset="0"/>
              </a:rPr>
              <a:t>				</a:t>
            </a:r>
            <a:r>
              <a:rPr lang="el-GR" sz="2800" dirty="0" smtClean="0">
                <a:solidFill>
                  <a:schemeClr val="bg1"/>
                </a:solidFill>
                <a:latin typeface="Palatino Linotype" pitchFamily="18" charset="0"/>
                <a:cs typeface="Times New Roman" pitchFamily="18" charset="0"/>
              </a:rPr>
              <a:t>λ </a:t>
            </a:r>
            <a:r>
              <a:rPr lang="en-US" sz="2800" dirty="0" smtClean="0">
                <a:solidFill>
                  <a:schemeClr val="bg1"/>
                </a:solidFill>
                <a:latin typeface="Times New Roman" pitchFamily="18" charset="0"/>
                <a:cs typeface="Times New Roman" pitchFamily="18" charset="0"/>
              </a:rPr>
              <a:t>l 			</a:t>
            </a:r>
            <a:r>
              <a:rPr lang="el-GR" sz="2800" dirty="0" smtClean="0">
                <a:solidFill>
                  <a:schemeClr val="bg1"/>
                </a:solidFill>
                <a:latin typeface="Palatino Linotype" pitchFamily="18" charset="0"/>
                <a:cs typeface="Times New Roman" pitchFamily="18" charset="0"/>
              </a:rPr>
              <a:t>ρ </a:t>
            </a:r>
            <a:r>
              <a:rPr lang="en-US" sz="2800" dirty="0" smtClean="0">
                <a:solidFill>
                  <a:schemeClr val="bg1"/>
                </a:solidFill>
                <a:latin typeface="Times New Roman" pitchFamily="18" charset="0"/>
                <a:cs typeface="Times New Roman" pitchFamily="18" charset="0"/>
              </a:rPr>
              <a:t>r 	= liquids	</a:t>
            </a:r>
          </a:p>
        </p:txBody>
      </p:sp>
    </p:spTree>
    <p:extLst>
      <p:ext uri="{BB962C8B-B14F-4D97-AF65-F5344CB8AC3E}">
        <p14:creationId xmlns:p14="http://schemas.microsoft.com/office/powerpoint/2010/main" val="3971231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31747" name="Rectangle 3"/>
          <p:cNvSpPr>
            <a:spLocks noGrp="1" noChangeArrowheads="1"/>
          </p:cNvSpPr>
          <p:nvPr>
            <p:ph type="body" idx="1"/>
          </p:nvPr>
        </p:nvSpPr>
        <p:spPr>
          <a:xfrm>
            <a:off x="457200" y="1600200"/>
            <a:ext cx="8001000" cy="4953000"/>
          </a:xfrm>
        </p:spPr>
        <p:txBody>
          <a:bodyPr rtlCol="0">
            <a:normAutofit/>
          </a:bodyPr>
          <a:lstStyle/>
          <a:p>
            <a:pPr fontAlgn="auto">
              <a:lnSpc>
                <a:spcPct val="90000"/>
              </a:lnSpc>
              <a:spcAft>
                <a:spcPts val="0"/>
              </a:spcAft>
              <a:buFontTx/>
              <a:buNone/>
              <a:defRPr/>
            </a:pPr>
            <a:r>
              <a:rPr lang="en-US" sz="2800" b="1" dirty="0" smtClean="0">
                <a:solidFill>
                  <a:srgbClr val="FFFF00"/>
                </a:solidFill>
                <a:latin typeface="Times New Roman" pitchFamily="18" charset="0"/>
                <a:cs typeface="Times New Roman" pitchFamily="18" charset="0"/>
              </a:rPr>
              <a:t>The Trouble with Sigma</a:t>
            </a:r>
            <a:r>
              <a:rPr lang="en-US" sz="2800" dirty="0" smtClean="0">
                <a:solidFill>
                  <a:schemeClr val="bg1"/>
                </a:solidFill>
                <a:latin typeface="Times New Roman" pitchFamily="18" charset="0"/>
                <a:cs typeface="Times New Roman" pitchFamily="18" charset="0"/>
              </a:rPr>
              <a:t> </a:t>
            </a:r>
          </a:p>
          <a:p>
            <a:pPr fontAlgn="auto">
              <a:lnSpc>
                <a:spcPct val="90000"/>
              </a:lnSpc>
              <a:spcAft>
                <a:spcPts val="0"/>
              </a:spcAft>
              <a:buFontTx/>
              <a:buNone/>
              <a:defRPr/>
            </a:pPr>
            <a:r>
              <a:rPr lang="en-US" sz="2400" dirty="0" smtClean="0">
                <a:solidFill>
                  <a:schemeClr val="bg1"/>
                </a:solidFill>
                <a:latin typeface="Times New Roman" pitchFamily="18" charset="0"/>
                <a:cs typeface="Times New Roman" pitchFamily="18" charset="0"/>
              </a:rPr>
              <a:t>Greek is strange when it comes to pronouncing and writing words with the “s” sound:</a:t>
            </a:r>
          </a:p>
          <a:p>
            <a:pPr fontAlgn="auto">
              <a:lnSpc>
                <a:spcPct val="90000"/>
              </a:lnSpc>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Culturally, ancient Greeks hated the “s” sound. </a:t>
            </a:r>
          </a:p>
          <a:p>
            <a:pPr fontAlgn="auto">
              <a:lnSpc>
                <a:spcPct val="90000"/>
              </a:lnSpc>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Poets were known to compose whole poems that never used the sound. </a:t>
            </a:r>
          </a:p>
          <a:p>
            <a:pPr fontAlgn="auto">
              <a:lnSpc>
                <a:spcPct val="90000"/>
              </a:lnSpc>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Nevertheless, the sound is very common in Greek. </a:t>
            </a:r>
          </a:p>
          <a:p>
            <a:pPr fontAlgn="auto">
              <a:lnSpc>
                <a:spcPct val="90000"/>
              </a:lnSpc>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Most often, if a word is odd or difficult to spell or pronounce, it is because of a sigma. </a:t>
            </a:r>
          </a:p>
          <a:p>
            <a:pPr fontAlgn="auto">
              <a:lnSpc>
                <a:spcPct val="90000"/>
              </a:lnSpc>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weirdness appears even in the alphabet itself. </a:t>
            </a:r>
          </a:p>
        </p:txBody>
      </p:sp>
    </p:spTree>
    <p:extLst>
      <p:ext uri="{BB962C8B-B14F-4D97-AF65-F5344CB8AC3E}">
        <p14:creationId xmlns:p14="http://schemas.microsoft.com/office/powerpoint/2010/main" val="3645188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0483" name="Rectangle 3"/>
          <p:cNvSpPr>
            <a:spLocks noGrp="1" noChangeArrowheads="1"/>
          </p:cNvSpPr>
          <p:nvPr>
            <p:ph type="body" idx="1"/>
          </p:nvPr>
        </p:nvSpPr>
        <p:spPr>
          <a:xfrm>
            <a:off x="457200" y="1600200"/>
            <a:ext cx="7924800" cy="4525963"/>
          </a:xfrm>
        </p:spPr>
        <p:txBody>
          <a:bodyPr>
            <a:noAutofit/>
          </a:bodyPr>
          <a:lstStyle/>
          <a:p>
            <a:pPr>
              <a:lnSpc>
                <a:spcPct val="90000"/>
              </a:lnSpc>
              <a:buFontTx/>
              <a:buNone/>
            </a:pPr>
            <a:r>
              <a:rPr lang="en-US" sz="2800" b="1" dirty="0" smtClean="0">
                <a:solidFill>
                  <a:srgbClr val="FFFF00"/>
                </a:solidFill>
                <a:latin typeface="Times New Roman" pitchFamily="18" charset="0"/>
                <a:cs typeface="Times New Roman" pitchFamily="18" charset="0"/>
              </a:rPr>
              <a:t>The Trouble with Sigma</a:t>
            </a:r>
            <a:r>
              <a:rPr lang="en-US" sz="2800" dirty="0" smtClean="0">
                <a:solidFill>
                  <a:schemeClr val="bg1"/>
                </a:solidFill>
                <a:latin typeface="Times New Roman" pitchFamily="18" charset="0"/>
                <a:cs typeface="Times New Roman" pitchFamily="18" charset="0"/>
              </a:rPr>
              <a:t> </a:t>
            </a:r>
          </a:p>
          <a:p>
            <a:pPr>
              <a:lnSpc>
                <a:spcPct val="90000"/>
              </a:lnSpc>
              <a:buFontTx/>
              <a:buNone/>
            </a:pPr>
            <a:r>
              <a:rPr lang="en-US" sz="2400" dirty="0" smtClean="0">
                <a:solidFill>
                  <a:schemeClr val="bg1"/>
                </a:solidFill>
                <a:latin typeface="Times New Roman" pitchFamily="18" charset="0"/>
                <a:cs typeface="Times New Roman" pitchFamily="18" charset="0"/>
              </a:rPr>
              <a:t>Greek is strange when it comes to pronouncing and writing words with the “s” sound:</a:t>
            </a:r>
          </a:p>
          <a:p>
            <a:pPr>
              <a:lnSpc>
                <a:spcPct val="90000"/>
              </a:lnSpc>
            </a:pPr>
            <a:r>
              <a:rPr lang="en-US" sz="2400" dirty="0" smtClean="0">
                <a:solidFill>
                  <a:schemeClr val="bg1"/>
                </a:solidFill>
                <a:latin typeface="Times New Roman" pitchFamily="18" charset="0"/>
                <a:cs typeface="Times New Roman" pitchFamily="18" charset="0"/>
              </a:rPr>
              <a:t>The combinations </a:t>
            </a:r>
            <a:r>
              <a:rPr lang="el-GR" sz="2400" b="1" dirty="0" smtClean="0">
                <a:solidFill>
                  <a:srgbClr val="FFFF00"/>
                </a:solidFill>
                <a:latin typeface="Palatino Linotype" pitchFamily="18" charset="0"/>
                <a:cs typeface="Times New Roman" pitchFamily="18" charset="0"/>
              </a:rPr>
              <a:t>πσ</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βσ</a:t>
            </a:r>
            <a:r>
              <a:rPr lang="en-US" sz="2400" dirty="0" smtClean="0">
                <a:solidFill>
                  <a:schemeClr val="bg1"/>
                </a:solidFill>
                <a:latin typeface="Times New Roman" pitchFamily="18" charset="0"/>
                <a:cs typeface="Times New Roman" pitchFamily="18" charset="0"/>
              </a:rPr>
              <a:t> and </a:t>
            </a:r>
            <a:r>
              <a:rPr lang="el-GR" sz="2400" b="1" dirty="0" smtClean="0">
                <a:solidFill>
                  <a:srgbClr val="FFFF00"/>
                </a:solidFill>
                <a:latin typeface="Palatino Linotype" pitchFamily="18" charset="0"/>
                <a:cs typeface="Times New Roman" pitchFamily="18" charset="0"/>
              </a:rPr>
              <a:t>φσ</a:t>
            </a:r>
            <a:r>
              <a:rPr lang="en-US" sz="2400" dirty="0" smtClean="0">
                <a:solidFill>
                  <a:schemeClr val="bg1"/>
                </a:solidFill>
                <a:latin typeface="Times New Roman" pitchFamily="18" charset="0"/>
                <a:cs typeface="Times New Roman" pitchFamily="18" charset="0"/>
              </a:rPr>
              <a:t> never appear. </a:t>
            </a:r>
          </a:p>
          <a:p>
            <a:pPr marL="400050" lvl="1" indent="0">
              <a:lnSpc>
                <a:spcPct val="90000"/>
              </a:lnSpc>
              <a:buNone/>
            </a:pPr>
            <a:r>
              <a:rPr lang="en-US" sz="2400" dirty="0" smtClean="0">
                <a:solidFill>
                  <a:schemeClr val="bg1"/>
                </a:solidFill>
                <a:latin typeface="Times New Roman" pitchFamily="18" charset="0"/>
                <a:cs typeface="Times New Roman" pitchFamily="18" charset="0"/>
              </a:rPr>
              <a:t>Instead, </a:t>
            </a:r>
            <a:r>
              <a:rPr lang="el-GR" sz="2400" b="1" dirty="0" smtClean="0">
                <a:solidFill>
                  <a:srgbClr val="FFFF00"/>
                </a:solidFill>
                <a:latin typeface="Palatino Linotype" pitchFamily="18" charset="0"/>
                <a:cs typeface="Times New Roman" pitchFamily="18" charset="0"/>
              </a:rPr>
              <a:t>ψ</a:t>
            </a:r>
            <a:r>
              <a:rPr lang="en-US" sz="2400" dirty="0" smtClean="0">
                <a:solidFill>
                  <a:schemeClr val="bg1"/>
                </a:solidFill>
                <a:latin typeface="Times New Roman" pitchFamily="18" charset="0"/>
                <a:cs typeface="Times New Roman" pitchFamily="18" charset="0"/>
              </a:rPr>
              <a:t> replaces them. </a:t>
            </a:r>
          </a:p>
          <a:p>
            <a:pPr>
              <a:lnSpc>
                <a:spcPct val="90000"/>
              </a:lnSpc>
            </a:pPr>
            <a:r>
              <a:rPr lang="en-US"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τ</a:t>
            </a:r>
            <a:r>
              <a:rPr lang="en-US" sz="2400" dirty="0" smtClean="0">
                <a:solidFill>
                  <a:schemeClr val="bg1"/>
                </a:solidFill>
                <a:latin typeface="Times New Roman" pitchFamily="18" charset="0"/>
                <a:cs typeface="Times New Roman" pitchFamily="18" charset="0"/>
              </a:rPr>
              <a:t>,</a:t>
            </a:r>
            <a:r>
              <a:rPr lang="el-GR" sz="2400" b="1"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δ</a:t>
            </a:r>
            <a:r>
              <a:rPr lang="en-US" sz="2400" b="1"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and </a:t>
            </a:r>
            <a:r>
              <a:rPr lang="el-GR" sz="2400" b="1" dirty="0" smtClean="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disappear before a </a:t>
            </a:r>
            <a:r>
              <a:rPr lang="el-GR" sz="2400" b="1"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a:t>
            </a:r>
          </a:p>
          <a:p>
            <a:pPr>
              <a:lnSpc>
                <a:spcPct val="90000"/>
              </a:lnSpc>
            </a:pPr>
            <a:r>
              <a:rPr lang="en-US" sz="2400" dirty="0" smtClean="0">
                <a:solidFill>
                  <a:schemeClr val="bg1"/>
                </a:solidFill>
                <a:latin typeface="Times New Roman" pitchFamily="18" charset="0"/>
                <a:cs typeface="Times New Roman" pitchFamily="18" charset="0"/>
              </a:rPr>
              <a:t>The combinations </a:t>
            </a:r>
            <a:r>
              <a:rPr lang="el-GR" sz="2400" b="1" dirty="0" smtClean="0">
                <a:solidFill>
                  <a:srgbClr val="FFFF00"/>
                </a:solidFill>
                <a:latin typeface="Palatino Linotype" pitchFamily="18" charset="0"/>
                <a:cs typeface="Times New Roman" pitchFamily="18" charset="0"/>
              </a:rPr>
              <a:t>κσ</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γσ</a:t>
            </a:r>
            <a:r>
              <a:rPr lang="en-US" sz="2400" dirty="0" smtClean="0">
                <a:solidFill>
                  <a:schemeClr val="bg1"/>
                </a:solidFill>
                <a:latin typeface="Times New Roman" pitchFamily="18" charset="0"/>
                <a:cs typeface="Times New Roman" pitchFamily="18" charset="0"/>
              </a:rPr>
              <a:t> and </a:t>
            </a:r>
            <a:r>
              <a:rPr lang="el-GR" sz="2400" b="1" dirty="0" smtClean="0">
                <a:solidFill>
                  <a:srgbClr val="FFFF00"/>
                </a:solidFill>
                <a:latin typeface="Palatino Linotype" pitchFamily="18" charset="0"/>
                <a:cs typeface="Times New Roman" pitchFamily="18" charset="0"/>
              </a:rPr>
              <a:t>χσ</a:t>
            </a:r>
            <a:r>
              <a:rPr lang="en-US" sz="2400" dirty="0" smtClean="0">
                <a:solidFill>
                  <a:schemeClr val="bg1"/>
                </a:solidFill>
                <a:latin typeface="Times New Roman" pitchFamily="18" charset="0"/>
                <a:cs typeface="Times New Roman" pitchFamily="18" charset="0"/>
              </a:rPr>
              <a:t> never appear. </a:t>
            </a:r>
          </a:p>
          <a:p>
            <a:pPr marL="400050" lvl="1" indent="0">
              <a:lnSpc>
                <a:spcPct val="90000"/>
              </a:lnSpc>
              <a:buNone/>
            </a:pPr>
            <a:r>
              <a:rPr lang="en-US" sz="2400" dirty="0" smtClean="0">
                <a:solidFill>
                  <a:schemeClr val="bg1"/>
                </a:solidFill>
                <a:latin typeface="Times New Roman" pitchFamily="18" charset="0"/>
                <a:cs typeface="Times New Roman" pitchFamily="18" charset="0"/>
              </a:rPr>
              <a:t>Instead, </a:t>
            </a:r>
            <a:r>
              <a:rPr lang="el-GR" sz="2400" b="1" dirty="0" smtClean="0">
                <a:solidFill>
                  <a:srgbClr val="FFFF00"/>
                </a:solidFill>
                <a:latin typeface="Palatino Linotype" pitchFamily="18" charset="0"/>
                <a:cs typeface="Times New Roman" pitchFamily="18" charset="0"/>
              </a:rPr>
              <a:t>ξ</a:t>
            </a:r>
            <a:r>
              <a:rPr lang="en-US" sz="24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replaces them. </a:t>
            </a:r>
          </a:p>
          <a:p>
            <a:pPr>
              <a:lnSpc>
                <a:spcPct val="90000"/>
              </a:lnSpc>
            </a:pPr>
            <a:r>
              <a:rPr lang="en-US" sz="2400" dirty="0" smtClean="0">
                <a:solidFill>
                  <a:schemeClr val="bg1"/>
                </a:solidFill>
                <a:latin typeface="Times New Roman" pitchFamily="18" charset="0"/>
                <a:cs typeface="Times New Roman" pitchFamily="18" charset="0"/>
              </a:rPr>
              <a:t>nasal + </a:t>
            </a:r>
            <a:r>
              <a:rPr lang="el-GR" sz="2400" b="1" dirty="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 short vowel + nasal</a:t>
            </a:r>
            <a:r>
              <a:rPr lang="el-GR" sz="2400" dirty="0" smtClean="0">
                <a:solidFill>
                  <a:schemeClr val="bg1"/>
                </a:solidFill>
                <a:latin typeface="Times New Roman" pitchFamily="18" charset="0"/>
                <a:cs typeface="Times New Roman" pitchFamily="18" charset="0"/>
              </a:rPr>
              <a:t> </a:t>
            </a:r>
            <a:r>
              <a:rPr lang="en-US" sz="2400" u="sng" dirty="0" smtClean="0">
                <a:solidFill>
                  <a:schemeClr val="bg1"/>
                </a:solidFill>
                <a:latin typeface="Times New Roman" pitchFamily="18" charset="0"/>
                <a:cs typeface="Times New Roman" pitchFamily="18" charset="0"/>
              </a:rPr>
              <a:t>or</a:t>
            </a:r>
            <a:r>
              <a:rPr lang="en-US" sz="2400" dirty="0" smtClean="0">
                <a:solidFill>
                  <a:schemeClr val="bg1"/>
                </a:solidFill>
                <a:latin typeface="Times New Roman" pitchFamily="18" charset="0"/>
                <a:cs typeface="Times New Roman" pitchFamily="18" charset="0"/>
              </a:rPr>
              <a:t> nasal</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short vowel </a:t>
            </a:r>
          </a:p>
          <a:p>
            <a:pPr>
              <a:lnSpc>
                <a:spcPct val="90000"/>
              </a:lnSpc>
            </a:pP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λ</a:t>
            </a:r>
            <a:r>
              <a:rPr lang="en-US" sz="2400" dirty="0" smtClean="0">
                <a:solidFill>
                  <a:schemeClr val="bg1"/>
                </a:solidFill>
                <a:latin typeface="Times New Roman" pitchFamily="18" charset="0"/>
                <a:cs typeface="Times New Roman" pitchFamily="18" charset="0"/>
              </a:rPr>
              <a:t> + </a:t>
            </a:r>
            <a:r>
              <a:rPr lang="el-GR" sz="2400" b="1"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 </a:t>
            </a:r>
            <a:r>
              <a:rPr lang="el-GR" sz="2400" dirty="0" smtClean="0">
                <a:solidFill>
                  <a:srgbClr val="FFFF00"/>
                </a:solidFill>
                <a:latin typeface="Palatino Linotype" pitchFamily="18" charset="0"/>
                <a:cs typeface="Times New Roman" pitchFamily="18" charset="0"/>
              </a:rPr>
              <a:t>λε </a:t>
            </a:r>
            <a:endParaRPr lang="en-US" sz="24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161485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20483" name="Rectangle 3"/>
          <p:cNvSpPr>
            <a:spLocks noGrp="1" noChangeArrowheads="1"/>
          </p:cNvSpPr>
          <p:nvPr>
            <p:ph type="body" idx="1"/>
          </p:nvPr>
        </p:nvSpPr>
        <p:spPr>
          <a:xfrm>
            <a:off x="457200" y="1600200"/>
            <a:ext cx="7924800" cy="4525963"/>
          </a:xfrm>
        </p:spPr>
        <p:txBody>
          <a:bodyPr>
            <a:noAutofit/>
          </a:bodyPr>
          <a:lstStyle/>
          <a:p>
            <a:pPr>
              <a:lnSpc>
                <a:spcPct val="90000"/>
              </a:lnSpc>
              <a:buFontTx/>
              <a:buNone/>
            </a:pPr>
            <a:r>
              <a:rPr lang="en-US" sz="2800" b="1" dirty="0" smtClean="0">
                <a:solidFill>
                  <a:srgbClr val="FFFF00"/>
                </a:solidFill>
                <a:latin typeface="Times New Roman" pitchFamily="18" charset="0"/>
                <a:cs typeface="Times New Roman" pitchFamily="18" charset="0"/>
              </a:rPr>
              <a:t>Alphabet Algebra </a:t>
            </a:r>
            <a:endParaRPr lang="en-US" sz="2800" dirty="0" smtClean="0">
              <a:solidFill>
                <a:schemeClr val="bg1"/>
              </a:solidFill>
              <a:latin typeface="Times New Roman" pitchFamily="18" charset="0"/>
              <a:cs typeface="Times New Roman" pitchFamily="18" charset="0"/>
            </a:endParaRPr>
          </a:p>
          <a:p>
            <a:pPr>
              <a:lnSpc>
                <a:spcPct val="90000"/>
              </a:lnSpc>
              <a:buFontTx/>
              <a:buNone/>
            </a:pPr>
            <a:r>
              <a:rPr lang="en-US" sz="2400" dirty="0" smtClean="0">
                <a:solidFill>
                  <a:schemeClr val="bg1"/>
                </a:solidFill>
                <a:latin typeface="Times New Roman" pitchFamily="18" charset="0"/>
                <a:cs typeface="Times New Roman" pitchFamily="18" charset="0"/>
              </a:rPr>
              <a:t>Teach, test, reinforce and reward understanding these sound combinations. </a:t>
            </a:r>
          </a:p>
          <a:p>
            <a:pPr>
              <a:lnSpc>
                <a:spcPct val="90000"/>
              </a:lnSpc>
              <a:buFontTx/>
              <a:buNone/>
            </a:pPr>
            <a:r>
              <a:rPr lang="en-US" sz="2400" u="sng" dirty="0" smtClean="0">
                <a:solidFill>
                  <a:schemeClr val="bg1"/>
                </a:solidFill>
                <a:latin typeface="Times New Roman" pitchFamily="18" charset="0"/>
                <a:cs typeface="Times New Roman" pitchFamily="18" charset="0"/>
              </a:rPr>
              <a:t>Some examples: </a:t>
            </a:r>
            <a:endParaRPr lang="en-US" sz="2400" u="sng" dirty="0">
              <a:solidFill>
                <a:schemeClr val="bg1"/>
              </a:solidFill>
              <a:latin typeface="Times New Roman" pitchFamily="18" charset="0"/>
              <a:cs typeface="Times New Roman" pitchFamily="18" charset="0"/>
            </a:endParaRPr>
          </a:p>
          <a:p>
            <a:pPr lvl="1">
              <a:lnSpc>
                <a:spcPct val="90000"/>
              </a:lnSpc>
              <a:buFontTx/>
              <a:buNone/>
            </a:pPr>
            <a:r>
              <a:rPr lang="en-US" sz="2400" dirty="0" smtClean="0">
                <a:solidFill>
                  <a:schemeClr val="bg1"/>
                </a:solidFill>
                <a:latin typeface="Times New Roman" pitchFamily="18" charset="0"/>
                <a:cs typeface="Times New Roman" pitchFamily="18" charset="0"/>
              </a:rPr>
              <a:t>short </a:t>
            </a:r>
            <a:r>
              <a:rPr lang="el-GR" sz="2400" dirty="0" smtClean="0">
                <a:solidFill>
                  <a:srgbClr val="FFFF00"/>
                </a:solidFill>
                <a:latin typeface="Palatino Linotype" panose="02040502050505030304" pitchFamily="18" charset="0"/>
                <a:cs typeface="Times New Roman" pitchFamily="18" charset="0"/>
              </a:rPr>
              <a:t>ω</a:t>
            </a:r>
            <a:r>
              <a:rPr lang="el-GR" sz="2400" dirty="0" smtClean="0">
                <a:solidFill>
                  <a:schemeClr val="bg1"/>
                </a:solidFill>
                <a:latin typeface="Times New Roman" pitchFamily="18" charset="0"/>
                <a:cs typeface="Times New Roman" pitchFamily="18" charset="0"/>
              </a:rPr>
              <a:t> = </a:t>
            </a:r>
          </a:p>
          <a:p>
            <a:pPr lvl="1">
              <a:lnSpc>
                <a:spcPct val="90000"/>
              </a:lnSpc>
              <a:buFontTx/>
              <a:buNone/>
            </a:pPr>
            <a:r>
              <a:rPr lang="el-GR" sz="2400" dirty="0" smtClean="0">
                <a:solidFill>
                  <a:srgbClr val="FFFF00"/>
                </a:solidFill>
                <a:latin typeface="Palatino Linotype" panose="02040502050505030304"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 </a:t>
            </a:r>
            <a:r>
              <a:rPr lang="el-GR" sz="2400" dirty="0" smtClean="0">
                <a:solidFill>
                  <a:srgbClr val="FFFF00"/>
                </a:solidFill>
                <a:latin typeface="Palatino Linotype" panose="02040502050505030304" pitchFamily="18" charset="0"/>
                <a:cs typeface="Times New Roman" pitchFamily="18" charset="0"/>
              </a:rPr>
              <a:t>ε</a:t>
            </a:r>
            <a:r>
              <a:rPr lang="el-GR" sz="2400" dirty="0" smtClean="0">
                <a:solidFill>
                  <a:schemeClr val="bg1"/>
                </a:solidFill>
                <a:latin typeface="Times New Roman" pitchFamily="18" charset="0"/>
                <a:cs typeface="Times New Roman" pitchFamily="18" charset="0"/>
              </a:rPr>
              <a:t> = </a:t>
            </a:r>
          </a:p>
          <a:p>
            <a:pPr lvl="1">
              <a:lnSpc>
                <a:spcPct val="90000"/>
              </a:lnSpc>
              <a:buFontTx/>
              <a:buNone/>
            </a:pPr>
            <a:r>
              <a:rPr lang="el-GR" sz="2400" dirty="0" smtClean="0">
                <a:solidFill>
                  <a:srgbClr val="FFFF00"/>
                </a:solidFill>
                <a:latin typeface="Palatino Linotype" panose="02040502050505030304" pitchFamily="18" charset="0"/>
                <a:cs typeface="Times New Roman" pitchFamily="18" charset="0"/>
              </a:rPr>
              <a:t>π </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breathing</a:t>
            </a:r>
            <a:r>
              <a:rPr lang="el-GR" sz="2400" dirty="0" smtClean="0">
                <a:solidFill>
                  <a:schemeClr val="bg1"/>
                </a:solidFill>
                <a:latin typeface="Times New Roman" pitchFamily="18" charset="0"/>
                <a:cs typeface="Times New Roman" pitchFamily="18" charset="0"/>
              </a:rPr>
              <a:t> = </a:t>
            </a:r>
          </a:p>
          <a:p>
            <a:pPr lvl="1">
              <a:lnSpc>
                <a:spcPct val="90000"/>
              </a:lnSpc>
              <a:buFontTx/>
              <a:buNone/>
            </a:pPr>
            <a:r>
              <a:rPr lang="el-GR" sz="2400" dirty="0" smtClean="0">
                <a:solidFill>
                  <a:srgbClr val="FFFF00"/>
                </a:solidFill>
                <a:latin typeface="Palatino Linotype" panose="02040502050505030304" pitchFamily="18" charset="0"/>
                <a:cs typeface="Times New Roman" pitchFamily="18" charset="0"/>
              </a:rPr>
              <a:t>δ</a:t>
            </a:r>
            <a:r>
              <a:rPr lang="el-GR" sz="2400" dirty="0" smtClean="0">
                <a:solidFill>
                  <a:schemeClr val="bg1"/>
                </a:solidFill>
                <a:latin typeface="Times New Roman" pitchFamily="18" charset="0"/>
                <a:cs typeface="Times New Roman" pitchFamily="18" charset="0"/>
              </a:rPr>
              <a:t> – </a:t>
            </a:r>
            <a:r>
              <a:rPr lang="en-US" sz="2400" dirty="0" smtClean="0">
                <a:solidFill>
                  <a:schemeClr val="bg1"/>
                </a:solidFill>
                <a:latin typeface="Times New Roman" pitchFamily="18" charset="0"/>
                <a:cs typeface="Times New Roman" pitchFamily="18" charset="0"/>
              </a:rPr>
              <a:t>voice = </a:t>
            </a:r>
          </a:p>
          <a:p>
            <a:pPr lvl="1">
              <a:lnSpc>
                <a:spcPct val="90000"/>
              </a:lnSpc>
              <a:buFontTx/>
              <a:buNone/>
            </a:pPr>
            <a:r>
              <a:rPr lang="el-GR" sz="2400" dirty="0" smtClean="0">
                <a:solidFill>
                  <a:srgbClr val="FFFF00"/>
                </a:solidFill>
                <a:latin typeface="Palatino Linotype" panose="02040502050505030304" pitchFamily="18" charset="0"/>
                <a:cs typeface="Times New Roman" pitchFamily="18" charset="0"/>
              </a:rPr>
              <a:t>κ</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anose="02040502050505030304" pitchFamily="18" charset="0"/>
                <a:cs typeface="Times New Roman" pitchFamily="18" charset="0"/>
              </a:rPr>
              <a:t>σ</a:t>
            </a:r>
            <a:r>
              <a:rPr lang="el-GR" sz="2400" dirty="0" smtClean="0">
                <a:solidFill>
                  <a:schemeClr val="bg1"/>
                </a:solidFill>
                <a:latin typeface="Times New Roman" pitchFamily="18" charset="0"/>
                <a:cs typeface="Times New Roman" pitchFamily="18" charset="0"/>
              </a:rPr>
              <a:t> = </a:t>
            </a:r>
          </a:p>
        </p:txBody>
      </p:sp>
    </p:spTree>
    <p:extLst>
      <p:ext uri="{BB962C8B-B14F-4D97-AF65-F5344CB8AC3E}">
        <p14:creationId xmlns:p14="http://schemas.microsoft.com/office/powerpoint/2010/main" val="364313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01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Ending a Greek Word </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Greek allows only a limited number of sounds to end a word. </a:t>
            </a:r>
          </a:p>
          <a:p>
            <a:pPr>
              <a:defRPr/>
            </a:pPr>
            <a:r>
              <a:rPr lang="en-US" sz="2400" dirty="0" smtClean="0">
                <a:solidFill>
                  <a:schemeClr val="bg1"/>
                </a:solidFill>
                <a:latin typeface="Times New Roman" pitchFamily="18" charset="0"/>
                <a:cs typeface="Times New Roman" pitchFamily="18" charset="0"/>
              </a:rPr>
              <a:t>The only sounds allowed to end a word are: </a:t>
            </a:r>
          </a:p>
          <a:p>
            <a:pPr lvl="1">
              <a:defRPr/>
            </a:pPr>
            <a:r>
              <a:rPr lang="en-US" sz="2400" dirty="0" smtClean="0">
                <a:solidFill>
                  <a:schemeClr val="bg1"/>
                </a:solidFill>
                <a:latin typeface="Times New Roman" pitchFamily="18" charset="0"/>
                <a:cs typeface="Times New Roman" pitchFamily="18" charset="0"/>
              </a:rPr>
              <a:t>a </a:t>
            </a:r>
            <a:r>
              <a:rPr lang="en-US" sz="2400" dirty="0" smtClean="0">
                <a:solidFill>
                  <a:srgbClr val="FFFF00"/>
                </a:solidFill>
                <a:latin typeface="Times New Roman" pitchFamily="18" charset="0"/>
                <a:cs typeface="Times New Roman" pitchFamily="18" charset="0"/>
              </a:rPr>
              <a:t>vowel sound </a:t>
            </a: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a:t>
            </a:r>
            <a:endParaRPr lang="en-US" sz="2400" dirty="0" smtClean="0">
              <a:solidFill>
                <a:srgbClr val="FFFF00"/>
              </a:solidFill>
              <a:latin typeface="Palatino Linotype"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ρ</a:t>
            </a:r>
            <a:endParaRPr lang="en-US" sz="2400" dirty="0" smtClean="0">
              <a:solidFill>
                <a:srgbClr val="FFFF00"/>
              </a:solidFill>
              <a:latin typeface="Palatino Linotype"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ς</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If a Greek word might end in a sound other than one of these, the speaker simply omits the sound, and so it is not written.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71771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dirty="0"/>
          </a:p>
        </p:txBody>
      </p:sp>
      <p:sp>
        <p:nvSpPr>
          <p:cNvPr id="3" name="Content Placeholder 2"/>
          <p:cNvSpPr>
            <a:spLocks noGrp="1"/>
          </p:cNvSpPr>
          <p:nvPr>
            <p:ph idx="1"/>
          </p:nvPr>
        </p:nvSpPr>
        <p:spPr>
          <a:xfrm>
            <a:off x="457200" y="1600200"/>
            <a:ext cx="8077200" cy="4525963"/>
          </a:xfrm>
        </p:spPr>
        <p:txBody>
          <a:bodyPr>
            <a:normAutofit/>
          </a:bodyPr>
          <a:lstStyle/>
          <a:p>
            <a:pPr marL="0" indent="0">
              <a:buNone/>
            </a:pPr>
            <a:r>
              <a:rPr lang="en-US" sz="2800" dirty="0" smtClean="0">
                <a:solidFill>
                  <a:schemeClr val="bg1"/>
                </a:solidFill>
                <a:latin typeface="Times New Roman" panose="02020603050405020304" pitchFamily="18" charset="0"/>
                <a:cs typeface="Times New Roman" panose="02020603050405020304" pitchFamily="18" charset="0"/>
              </a:rPr>
              <a:t>Some helpful points about –</a:t>
            </a:r>
            <a:r>
              <a:rPr lang="el-GR" sz="2800" dirty="0">
                <a:solidFill>
                  <a:srgbClr val="FFFF00"/>
                </a:solidFill>
                <a:latin typeface="Times New Roman" panose="02020603050405020304" pitchFamily="18" charset="0"/>
                <a:cs typeface="Times New Roman" panose="02020603050405020304" pitchFamily="18" charset="0"/>
              </a:rPr>
              <a:t>ω</a:t>
            </a:r>
            <a:r>
              <a:rPr lang="en-US" sz="2800" dirty="0" smtClean="0">
                <a:solidFill>
                  <a:schemeClr val="bg1"/>
                </a:solidFill>
                <a:latin typeface="Times New Roman" panose="02020603050405020304" pitchFamily="18" charset="0"/>
                <a:cs typeface="Times New Roman" panose="02020603050405020304" pitchFamily="18" charset="0"/>
              </a:rPr>
              <a:t> verbs and –</a:t>
            </a:r>
            <a:r>
              <a:rPr lang="el-GR" sz="2800" dirty="0" smtClean="0">
                <a:solidFill>
                  <a:srgbClr val="FFFF00"/>
                </a:solidFill>
                <a:latin typeface="Times New Roman" panose="02020603050405020304" pitchFamily="18" charset="0"/>
                <a:cs typeface="Times New Roman" panose="02020603050405020304" pitchFamily="18" charset="0"/>
              </a:rPr>
              <a:t>μι</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verbs:  </a:t>
            </a:r>
          </a:p>
          <a:p>
            <a:r>
              <a:rPr lang="en-US" sz="2400" dirty="0">
                <a:solidFill>
                  <a:schemeClr val="bg1"/>
                </a:solidFill>
                <a:latin typeface="Times New Roman" panose="02020603050405020304" pitchFamily="18" charset="0"/>
                <a:cs typeface="Times New Roman" panose="02020603050405020304" pitchFamily="18" charset="0"/>
              </a:rPr>
              <a:t>–</a:t>
            </a:r>
            <a:r>
              <a:rPr lang="el-GR" sz="2400" dirty="0">
                <a:solidFill>
                  <a:srgbClr val="FFFF00"/>
                </a:solidFill>
                <a:latin typeface="Times New Roman" panose="02020603050405020304" pitchFamily="18" charset="0"/>
                <a:cs typeface="Times New Roman" panose="02020603050405020304" pitchFamily="18" charset="0"/>
              </a:rPr>
              <a:t>ω</a:t>
            </a:r>
            <a:r>
              <a:rPr lang="en-US" sz="2400" dirty="0">
                <a:solidFill>
                  <a:schemeClr val="bg1"/>
                </a:solidFill>
                <a:latin typeface="Times New Roman" panose="02020603050405020304" pitchFamily="18" charset="0"/>
                <a:cs typeface="Times New Roman" panose="02020603050405020304" pitchFamily="18" charset="0"/>
              </a:rPr>
              <a:t> verbs and –</a:t>
            </a:r>
            <a:r>
              <a:rPr lang="el-GR" sz="2400" dirty="0">
                <a:solidFill>
                  <a:srgbClr val="FFFF00"/>
                </a:solidFill>
                <a:latin typeface="Times New Roman" panose="02020603050405020304" pitchFamily="18" charset="0"/>
                <a:cs typeface="Times New Roman" panose="02020603050405020304" pitchFamily="18" charset="0"/>
              </a:rPr>
              <a:t>μι</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verbs differ in that:  </a:t>
            </a:r>
            <a:endParaRPr lang="en-US" sz="2400" dirty="0">
              <a:solidFill>
                <a:schemeClr val="bg1"/>
              </a:solidFill>
              <a:latin typeface="Times New Roman" panose="02020603050405020304" pitchFamily="18" charset="0"/>
              <a:cs typeface="Times New Roman" panose="02020603050405020304" pitchFamily="18" charset="0"/>
            </a:endParaRPr>
          </a:p>
          <a:p>
            <a:pPr marL="857250" lvl="2" indent="0">
              <a:buNone/>
            </a:pPr>
            <a:r>
              <a:rPr lang="en-US" dirty="0" smtClean="0">
                <a:solidFill>
                  <a:schemeClr val="bg1"/>
                </a:solidFill>
                <a:latin typeface="Times New Roman" panose="02020603050405020304" pitchFamily="18" charset="0"/>
                <a:cs typeface="Times New Roman" panose="02020603050405020304" pitchFamily="18" charset="0"/>
              </a:rPr>
              <a:t>–</a:t>
            </a:r>
            <a:r>
              <a:rPr lang="el-GR" dirty="0">
                <a:solidFill>
                  <a:srgbClr val="FFFF00"/>
                </a:solidFill>
                <a:latin typeface="Times New Roman" panose="02020603050405020304" pitchFamily="18" charset="0"/>
                <a:cs typeface="Times New Roman" panose="02020603050405020304" pitchFamily="18" charset="0"/>
              </a:rPr>
              <a:t>ω</a:t>
            </a:r>
            <a:r>
              <a:rPr lang="en-US" dirty="0">
                <a:solidFill>
                  <a:schemeClr val="bg1"/>
                </a:solidFill>
                <a:latin typeface="Times New Roman" panose="02020603050405020304" pitchFamily="18" charset="0"/>
                <a:cs typeface="Times New Roman" panose="02020603050405020304" pitchFamily="18" charset="0"/>
              </a:rPr>
              <a:t> verbs </a:t>
            </a:r>
            <a:r>
              <a:rPr lang="en-US" dirty="0" smtClean="0">
                <a:solidFill>
                  <a:schemeClr val="bg1"/>
                </a:solidFill>
                <a:latin typeface="Times New Roman" panose="02020603050405020304" pitchFamily="18" charset="0"/>
                <a:cs typeface="Times New Roman" panose="02020603050405020304" pitchFamily="18" charset="0"/>
              </a:rPr>
              <a:t>have the stable -</a:t>
            </a:r>
            <a:r>
              <a:rPr lang="el-GR" dirty="0" smtClean="0">
                <a:solidFill>
                  <a:srgbClr val="FFFF00"/>
                </a:solidFill>
                <a:latin typeface="Palatino Linotype" panose="02040502050505030304" pitchFamily="18" charset="0"/>
                <a:cs typeface="Times New Roman" panose="02020603050405020304" pitchFamily="18" charset="0"/>
              </a:rPr>
              <a:t>ο</a:t>
            </a:r>
            <a:r>
              <a:rPr lang="en-US" dirty="0" smtClean="0">
                <a:solidFill>
                  <a:schemeClr val="bg1"/>
                </a:solidFill>
                <a:latin typeface="Times New Roman" panose="02020603050405020304" pitchFamily="18" charset="0"/>
                <a:cs typeface="Times New Roman" panose="02020603050405020304" pitchFamily="18" charset="0"/>
              </a:rPr>
              <a:t>/</a:t>
            </a:r>
            <a:r>
              <a:rPr lang="el-GR" dirty="0" smtClean="0">
                <a:solidFill>
                  <a:srgbClr val="FFFF00"/>
                </a:solidFill>
                <a:latin typeface="Palatino Linotype" panose="02040502050505030304" pitchFamily="18" charset="0"/>
                <a:cs typeface="Times New Roman" panose="02020603050405020304" pitchFamily="18" charset="0"/>
              </a:rPr>
              <a:t>ε</a:t>
            </a:r>
            <a:r>
              <a:rPr lang="en-US" dirty="0" smtClean="0">
                <a:solidFill>
                  <a:schemeClr val="bg1"/>
                </a:solidFill>
                <a:latin typeface="Times New Roman" panose="02020603050405020304" pitchFamily="18" charset="0"/>
                <a:cs typeface="Times New Roman" panose="02020603050405020304" pitchFamily="18" charset="0"/>
              </a:rPr>
              <a:t>- thematic vowel, </a:t>
            </a:r>
            <a:endParaRPr lang="en-US" dirty="0">
              <a:solidFill>
                <a:schemeClr val="bg1"/>
              </a:solidFill>
              <a:latin typeface="Times New Roman" panose="02020603050405020304" pitchFamily="18" charset="0"/>
              <a:cs typeface="Times New Roman" panose="02020603050405020304" pitchFamily="18" charset="0"/>
            </a:endParaRPr>
          </a:p>
          <a:p>
            <a:pPr marL="857250" lvl="2" indent="0">
              <a:buNone/>
            </a:pPr>
            <a:r>
              <a:rPr lang="en-US" dirty="0" smtClean="0">
                <a:solidFill>
                  <a:schemeClr val="bg1"/>
                </a:solidFill>
                <a:latin typeface="Times New Roman" panose="02020603050405020304" pitchFamily="18" charset="0"/>
                <a:cs typeface="Times New Roman" panose="02020603050405020304" pitchFamily="18" charset="0"/>
              </a:rPr>
              <a:t>but–</a:t>
            </a:r>
            <a:r>
              <a:rPr lang="el-GR" dirty="0">
                <a:solidFill>
                  <a:srgbClr val="FFFF00"/>
                </a:solidFill>
                <a:latin typeface="Times New Roman" panose="02020603050405020304" pitchFamily="18" charset="0"/>
                <a:cs typeface="Times New Roman" panose="02020603050405020304" pitchFamily="18" charset="0"/>
              </a:rPr>
              <a:t>μι</a:t>
            </a:r>
            <a:r>
              <a:rPr lang="en-US" dirty="0">
                <a:solidFill>
                  <a:srgbClr val="FFFF00"/>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verbs do not. </a:t>
            </a:r>
          </a:p>
          <a:p>
            <a:r>
              <a:rPr lang="en-US" sz="2400" dirty="0" smtClean="0">
                <a:solidFill>
                  <a:schemeClr val="bg1"/>
                </a:solidFill>
                <a:latin typeface="Times New Roman" panose="02020603050405020304" pitchFamily="18" charset="0"/>
                <a:cs typeface="Times New Roman" panose="02020603050405020304" pitchFamily="18" charset="0"/>
              </a:rPr>
              <a:t>In this way, they are more like the present and perfect systems in Latin than like different conjugations. </a:t>
            </a:r>
          </a:p>
          <a:p>
            <a:pPr marL="0" indent="0">
              <a:buNone/>
            </a:pP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2400" dirty="0" smtClean="0">
                <a:solidFill>
                  <a:schemeClr val="bg1"/>
                </a:solidFill>
                <a:latin typeface="Times New Roman" panose="02020603050405020304" pitchFamily="18" charset="0"/>
                <a:cs typeface="Times New Roman" panose="02020603050405020304" pitchFamily="18" charset="0"/>
              </a:rPr>
              <a:t>NB: –</a:t>
            </a:r>
            <a:r>
              <a:rPr lang="el-GR" sz="2400" dirty="0">
                <a:solidFill>
                  <a:srgbClr val="FFFF00"/>
                </a:solidFill>
                <a:latin typeface="Times New Roman" panose="02020603050405020304" pitchFamily="18" charset="0"/>
                <a:cs typeface="Times New Roman" panose="02020603050405020304" pitchFamily="18" charset="0"/>
              </a:rPr>
              <a:t>μι</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verbs tend to have </a:t>
            </a:r>
            <a:r>
              <a:rPr lang="en-US" sz="2400" u="sng" dirty="0">
                <a:solidFill>
                  <a:schemeClr val="bg1"/>
                </a:solidFill>
                <a:latin typeface="Times New Roman" panose="02020603050405020304" pitchFamily="18" charset="0"/>
                <a:cs typeface="Times New Roman" panose="02020603050405020304" pitchFamily="18" charset="0"/>
              </a:rPr>
              <a:t>long</a:t>
            </a:r>
            <a:r>
              <a:rPr lang="en-US" sz="2400" dirty="0">
                <a:solidFill>
                  <a:schemeClr val="bg1"/>
                </a:solidFill>
                <a:latin typeface="Times New Roman" panose="02020603050405020304" pitchFamily="18" charset="0"/>
                <a:cs typeface="Times New Roman" panose="02020603050405020304" pitchFamily="18" charset="0"/>
              </a:rPr>
              <a:t> vowels in the singular </a:t>
            </a:r>
          </a:p>
          <a:p>
            <a:pPr marL="57150" indent="0">
              <a:buNone/>
            </a:pP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	  and </a:t>
            </a:r>
            <a:r>
              <a:rPr lang="en-US" sz="2400" u="sng" dirty="0">
                <a:solidFill>
                  <a:schemeClr val="bg1"/>
                </a:solidFill>
                <a:latin typeface="Times New Roman" panose="02020603050405020304" pitchFamily="18" charset="0"/>
                <a:cs typeface="Times New Roman" panose="02020603050405020304" pitchFamily="18" charset="0"/>
              </a:rPr>
              <a:t>short</a:t>
            </a:r>
            <a:r>
              <a:rPr lang="en-US" sz="2400" dirty="0">
                <a:solidFill>
                  <a:schemeClr val="bg1"/>
                </a:solidFill>
                <a:latin typeface="Times New Roman" panose="02020603050405020304" pitchFamily="18" charset="0"/>
                <a:cs typeface="Times New Roman" panose="02020603050405020304" pitchFamily="18" charset="0"/>
              </a:rPr>
              <a:t> in the plural. </a:t>
            </a:r>
            <a:endParaRPr lang="en-US" sz="2400" dirty="0" smtClean="0">
              <a:solidFill>
                <a:schemeClr val="bg1"/>
              </a:solidFill>
              <a:latin typeface="Times New Roman" panose="02020603050405020304" pitchFamily="18" charset="0"/>
              <a:cs typeface="Times New Roman" panose="02020603050405020304" pitchFamily="18" charset="0"/>
            </a:endParaRPr>
          </a:p>
          <a:p>
            <a:pPr lvl="1"/>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592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dirty="0"/>
          </a:p>
        </p:txBody>
      </p:sp>
      <p:sp>
        <p:nvSpPr>
          <p:cNvPr id="3" name="Content Placeholder 2"/>
          <p:cNvSpPr>
            <a:spLocks noGrp="1"/>
          </p:cNvSpPr>
          <p:nvPr>
            <p:ph idx="1"/>
          </p:nvPr>
        </p:nvSpPr>
        <p:spPr>
          <a:xfrm>
            <a:off x="457200" y="1600200"/>
            <a:ext cx="8001000" cy="5029200"/>
          </a:xfrm>
        </p:spPr>
        <p:txBody>
          <a:bodyPr>
            <a:normAutofit/>
          </a:bodyPr>
          <a:lstStyle/>
          <a:p>
            <a:r>
              <a:rPr lang="en-US" sz="2800" dirty="0" smtClean="0">
                <a:solidFill>
                  <a:schemeClr val="bg1"/>
                </a:solidFill>
                <a:latin typeface="Times New Roman" panose="02020603050405020304" pitchFamily="18" charset="0"/>
                <a:cs typeface="Times New Roman" panose="02020603050405020304" pitchFamily="18" charset="0"/>
              </a:rPr>
              <a:t>All Greek verbs are combinations </a:t>
            </a:r>
          </a:p>
          <a:p>
            <a:pPr marL="0" indent="0">
              <a:buNone/>
            </a:pPr>
            <a:r>
              <a:rPr lang="en-US" sz="2800" dirty="0">
                <a:solidFill>
                  <a:schemeClr val="bg1"/>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of  –</a:t>
            </a:r>
            <a:r>
              <a:rPr lang="el-GR" sz="2800" dirty="0">
                <a:solidFill>
                  <a:srgbClr val="FFFF00"/>
                </a:solidFill>
                <a:latin typeface="Palatino Linotype" pitchFamily="18" charset="0"/>
                <a:cs typeface="Times New Roman" panose="02020603050405020304" pitchFamily="18" charset="0"/>
              </a:rPr>
              <a:t>ω</a:t>
            </a:r>
            <a:r>
              <a:rPr lang="en-US" sz="2800" dirty="0" smtClean="0">
                <a:solidFill>
                  <a:schemeClr val="bg1"/>
                </a:solidFill>
                <a:latin typeface="Times New Roman" panose="02020603050405020304" pitchFamily="18" charset="0"/>
                <a:cs typeface="Times New Roman" panose="02020603050405020304" pitchFamily="18" charset="0"/>
              </a:rPr>
              <a:t> verbs and –</a:t>
            </a:r>
            <a:r>
              <a:rPr lang="el-GR" sz="2800" dirty="0" smtClean="0">
                <a:solidFill>
                  <a:srgbClr val="FFFF00"/>
                </a:solidFill>
                <a:latin typeface="Palatino Linotype" pitchFamily="18" charset="0"/>
                <a:cs typeface="Times New Roman" panose="02020603050405020304" pitchFamily="18" charset="0"/>
              </a:rPr>
              <a:t>μι</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verbs:  </a:t>
            </a:r>
          </a:p>
          <a:p>
            <a:pPr lvl="1"/>
            <a:r>
              <a:rPr lang="en-US" sz="2400" dirty="0" smtClean="0">
                <a:solidFill>
                  <a:schemeClr val="bg1"/>
                </a:solidFill>
                <a:latin typeface="Times New Roman" panose="02020603050405020304" pitchFamily="18" charset="0"/>
                <a:cs typeface="Times New Roman" panose="02020603050405020304" pitchFamily="18" charset="0"/>
              </a:rPr>
              <a:t>In the </a:t>
            </a:r>
            <a:r>
              <a:rPr lang="en-US" sz="2400" dirty="0" smtClean="0">
                <a:solidFill>
                  <a:srgbClr val="FFFF00"/>
                </a:solidFill>
                <a:latin typeface="Times New Roman" panose="02020603050405020304" pitchFamily="18" charset="0"/>
                <a:cs typeface="Times New Roman" panose="02020603050405020304" pitchFamily="18" charset="0"/>
              </a:rPr>
              <a:t>present</a:t>
            </a:r>
            <a:r>
              <a:rPr lang="en-US" sz="2400" dirty="0" smtClean="0">
                <a:solidFill>
                  <a:schemeClr val="bg1"/>
                </a:solidFill>
                <a:latin typeface="Times New Roman" panose="02020603050405020304" pitchFamily="18" charset="0"/>
                <a:cs typeface="Times New Roman" panose="02020603050405020304" pitchFamily="18" charset="0"/>
              </a:rPr>
              <a:t>/</a:t>
            </a:r>
            <a:r>
              <a:rPr lang="en-US" sz="2400" dirty="0" smtClean="0">
                <a:solidFill>
                  <a:srgbClr val="FFFF00"/>
                </a:solidFill>
                <a:latin typeface="Times New Roman" panose="02020603050405020304" pitchFamily="18" charset="0"/>
                <a:cs typeface="Times New Roman" panose="02020603050405020304" pitchFamily="18" charset="0"/>
              </a:rPr>
              <a:t>imperfect</a:t>
            </a:r>
            <a:r>
              <a:rPr lang="en-US" sz="2400" dirty="0" smtClean="0">
                <a:solidFill>
                  <a:schemeClr val="bg1"/>
                </a:solidFill>
                <a:latin typeface="Times New Roman" panose="02020603050405020304" pitchFamily="18" charset="0"/>
                <a:cs typeface="Times New Roman" panose="02020603050405020304" pitchFamily="18" charset="0"/>
              </a:rPr>
              <a:t>, some verbs are –</a:t>
            </a:r>
            <a:r>
              <a:rPr lang="el-GR" sz="2400" dirty="0">
                <a:solidFill>
                  <a:srgbClr val="FFFF00"/>
                </a:solidFill>
                <a:latin typeface="Palatino Linotype" pitchFamily="18" charset="0"/>
                <a:cs typeface="Times New Roman" panose="02020603050405020304" pitchFamily="18" charset="0"/>
              </a:rPr>
              <a:t>ω</a:t>
            </a:r>
            <a:r>
              <a:rPr lang="en-US" sz="2400" dirty="0">
                <a:solidFill>
                  <a:schemeClr val="bg1"/>
                </a:solidFill>
                <a:latin typeface="Times New Roman" panose="02020603050405020304" pitchFamily="18" charset="0"/>
                <a:cs typeface="Times New Roman" panose="02020603050405020304" pitchFamily="18" charset="0"/>
              </a:rPr>
              <a:t> verbs and </a:t>
            </a:r>
            <a:r>
              <a:rPr lang="en-US" sz="2400" dirty="0" smtClean="0">
                <a:solidFill>
                  <a:schemeClr val="bg1"/>
                </a:solidFill>
                <a:latin typeface="Times New Roman" panose="02020603050405020304" pitchFamily="18" charset="0"/>
                <a:cs typeface="Times New Roman" panose="02020603050405020304" pitchFamily="18" charset="0"/>
              </a:rPr>
              <a:t>some are –</a:t>
            </a:r>
            <a:r>
              <a:rPr lang="el-GR" sz="2400" dirty="0">
                <a:solidFill>
                  <a:srgbClr val="FFFF00"/>
                </a:solidFill>
                <a:latin typeface="Palatino Linotype" pitchFamily="18" charset="0"/>
                <a:cs typeface="Times New Roman" panose="02020603050405020304" pitchFamily="18" charset="0"/>
              </a:rPr>
              <a:t>μι</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verbs. Some change from one to the other over time (</a:t>
            </a:r>
            <a:r>
              <a:rPr lang="el-GR" sz="2400" dirty="0" smtClean="0">
                <a:solidFill>
                  <a:srgbClr val="FFFF00"/>
                </a:solidFill>
                <a:latin typeface="Palatino Linotype" panose="02040502050505030304" pitchFamily="18" charset="0"/>
                <a:cs typeface="Times New Roman" panose="02020603050405020304" pitchFamily="18" charset="0"/>
              </a:rPr>
              <a:t>δείκνυμι</a:t>
            </a:r>
            <a:r>
              <a:rPr lang="el-GR" sz="24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l-GR" sz="2400" dirty="0" smtClean="0">
                <a:solidFill>
                  <a:srgbClr val="FFFF00"/>
                </a:solidFill>
                <a:latin typeface="Palatino Linotype" panose="02040502050505030304" pitchFamily="18" charset="0"/>
                <a:cs typeface="Times New Roman" panose="02020603050405020304" pitchFamily="18" charset="0"/>
                <a:sym typeface="Wingdings" panose="05000000000000000000" pitchFamily="2" charset="2"/>
              </a:rPr>
              <a:t>δεικνύω</a:t>
            </a:r>
            <a:r>
              <a:rPr lang="en-US" sz="2400" dirty="0" smtClean="0">
                <a:solidFill>
                  <a:schemeClr val="bg1"/>
                </a:solidFill>
                <a:latin typeface="Times New Roman" panose="02020603050405020304" pitchFamily="18" charset="0"/>
                <a:cs typeface="Times New Roman" panose="02020603050405020304" pitchFamily="18" charset="0"/>
              </a:rPr>
              <a:t>). </a:t>
            </a:r>
          </a:p>
          <a:p>
            <a:pPr lvl="1"/>
            <a:r>
              <a:rPr lang="en-US" sz="2400" dirty="0" smtClean="0">
                <a:solidFill>
                  <a:schemeClr val="bg1"/>
                </a:solidFill>
                <a:latin typeface="Times New Roman" panose="02020603050405020304" pitchFamily="18" charset="0"/>
                <a:cs typeface="Times New Roman" panose="02020603050405020304" pitchFamily="18" charset="0"/>
              </a:rPr>
              <a:t>In the </a:t>
            </a:r>
            <a:r>
              <a:rPr lang="en-US" sz="2400" dirty="0" smtClean="0">
                <a:solidFill>
                  <a:srgbClr val="FFFF00"/>
                </a:solidFill>
                <a:latin typeface="Times New Roman" panose="02020603050405020304" pitchFamily="18" charset="0"/>
                <a:cs typeface="Times New Roman" panose="02020603050405020304" pitchFamily="18" charset="0"/>
              </a:rPr>
              <a:t>future</a:t>
            </a:r>
            <a:r>
              <a:rPr lang="en-US" sz="2400" dirty="0" smtClean="0">
                <a:solidFill>
                  <a:schemeClr val="bg1"/>
                </a:solidFill>
                <a:latin typeface="Times New Roman" panose="02020603050405020304" pitchFamily="18" charset="0"/>
                <a:cs typeface="Times New Roman" panose="02020603050405020304" pitchFamily="18" charset="0"/>
              </a:rPr>
              <a:t> tense, all verbs are </a:t>
            </a:r>
            <a:r>
              <a:rPr lang="en-US" sz="2400" dirty="0">
                <a:solidFill>
                  <a:schemeClr val="bg1"/>
                </a:solidFill>
                <a:latin typeface="Times New Roman" panose="02020603050405020304" pitchFamily="18" charset="0"/>
                <a:cs typeface="Times New Roman" panose="02020603050405020304" pitchFamily="18" charset="0"/>
              </a:rPr>
              <a:t>–</a:t>
            </a:r>
            <a:r>
              <a:rPr lang="el-GR" sz="2400" dirty="0">
                <a:solidFill>
                  <a:srgbClr val="FFFF00"/>
                </a:solidFill>
                <a:latin typeface="Palatino Linotype" pitchFamily="18" charset="0"/>
                <a:cs typeface="Times New Roman" panose="02020603050405020304" pitchFamily="18" charset="0"/>
              </a:rPr>
              <a:t>ω</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verbs. </a:t>
            </a:r>
          </a:p>
          <a:p>
            <a:pPr lvl="1"/>
            <a:r>
              <a:rPr lang="en-US" sz="2400" dirty="0" smtClean="0">
                <a:solidFill>
                  <a:schemeClr val="bg1"/>
                </a:solidFill>
                <a:latin typeface="Times New Roman" panose="02020603050405020304" pitchFamily="18" charset="0"/>
                <a:cs typeface="Times New Roman" panose="02020603050405020304" pitchFamily="18" charset="0"/>
              </a:rPr>
              <a:t>In the </a:t>
            </a:r>
            <a:r>
              <a:rPr lang="en-US" sz="2400" dirty="0" smtClean="0">
                <a:solidFill>
                  <a:srgbClr val="FFFF00"/>
                </a:solidFill>
                <a:latin typeface="Times New Roman" panose="02020603050405020304" pitchFamily="18" charset="0"/>
                <a:cs typeface="Times New Roman" panose="02020603050405020304" pitchFamily="18" charset="0"/>
              </a:rPr>
              <a:t>aorist</a:t>
            </a:r>
            <a:r>
              <a:rPr lang="en-US" sz="2400" dirty="0" smtClean="0">
                <a:solidFill>
                  <a:schemeClr val="bg1"/>
                </a:solidFill>
                <a:latin typeface="Times New Roman" panose="02020603050405020304" pitchFamily="18" charset="0"/>
                <a:cs typeface="Times New Roman" panose="02020603050405020304" pitchFamily="18" charset="0"/>
              </a:rPr>
              <a:t>, </a:t>
            </a:r>
          </a:p>
          <a:p>
            <a:pPr lvl="2"/>
            <a:r>
              <a:rPr lang="en-US" dirty="0">
                <a:solidFill>
                  <a:schemeClr val="bg1"/>
                </a:solidFill>
                <a:latin typeface="Times New Roman" panose="02020603050405020304" pitchFamily="18" charset="0"/>
                <a:cs typeface="Times New Roman" panose="02020603050405020304" pitchFamily="18" charset="0"/>
              </a:rPr>
              <a:t>weak/1</a:t>
            </a:r>
            <a:r>
              <a:rPr lang="en-US" baseline="30000" dirty="0">
                <a:solidFill>
                  <a:schemeClr val="bg1"/>
                </a:solidFill>
                <a:latin typeface="Times New Roman" panose="02020603050405020304" pitchFamily="18" charset="0"/>
                <a:cs typeface="Times New Roman" panose="02020603050405020304" pitchFamily="18" charset="0"/>
              </a:rPr>
              <a:t>st</a:t>
            </a:r>
            <a:r>
              <a:rPr lang="en-US" dirty="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aorists</a:t>
            </a:r>
            <a:r>
              <a:rPr lang="en-US" dirty="0" smtClean="0">
                <a:solidFill>
                  <a:schemeClr val="bg1"/>
                </a:solidFill>
                <a:latin typeface="Times New Roman" panose="02020603050405020304" pitchFamily="18" charset="0"/>
                <a:cs typeface="Times New Roman" panose="02020603050405020304" pitchFamily="18" charset="0"/>
              </a:rPr>
              <a:t> are </a:t>
            </a:r>
            <a:r>
              <a:rPr lang="en-US" dirty="0">
                <a:solidFill>
                  <a:schemeClr val="bg1"/>
                </a:solidFill>
                <a:latin typeface="Times New Roman" panose="02020603050405020304" pitchFamily="18" charset="0"/>
                <a:cs typeface="Times New Roman" panose="02020603050405020304" pitchFamily="18" charset="0"/>
              </a:rPr>
              <a:t>–</a:t>
            </a:r>
            <a:r>
              <a:rPr lang="el-GR" dirty="0">
                <a:solidFill>
                  <a:srgbClr val="FFFF00"/>
                </a:solidFill>
                <a:latin typeface="Palatino Linotype" pitchFamily="18" charset="0"/>
                <a:cs typeface="Times New Roman" panose="02020603050405020304" pitchFamily="18" charset="0"/>
              </a:rPr>
              <a:t>μι</a:t>
            </a:r>
            <a:r>
              <a:rPr lang="en-US" dirty="0">
                <a:solidFill>
                  <a:srgbClr val="FFFF00"/>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verbs; </a:t>
            </a:r>
          </a:p>
          <a:p>
            <a:pPr lvl="2"/>
            <a:r>
              <a:rPr lang="en-US" dirty="0" smtClean="0">
                <a:solidFill>
                  <a:schemeClr val="bg1"/>
                </a:solidFill>
                <a:latin typeface="Times New Roman" panose="02020603050405020304" pitchFamily="18" charset="0"/>
                <a:cs typeface="Times New Roman" panose="02020603050405020304" pitchFamily="18" charset="0"/>
              </a:rPr>
              <a:t>strong/2</a:t>
            </a:r>
            <a:r>
              <a:rPr lang="en-US" baseline="30000" dirty="0" smtClean="0">
                <a:solidFill>
                  <a:schemeClr val="bg1"/>
                </a:solidFill>
                <a:latin typeface="Times New Roman" panose="02020603050405020304" pitchFamily="18" charset="0"/>
                <a:cs typeface="Times New Roman" panose="02020603050405020304" pitchFamily="18" charset="0"/>
              </a:rPr>
              <a:t>nd</a:t>
            </a:r>
            <a:r>
              <a:rPr lang="en-US" dirty="0" smtClean="0">
                <a:solidFill>
                  <a:schemeClr val="bg1"/>
                </a:solidFill>
                <a:latin typeface="Times New Roman" panose="02020603050405020304" pitchFamily="18" charset="0"/>
                <a:cs typeface="Times New Roman" panose="02020603050405020304" pitchFamily="18" charset="0"/>
              </a:rPr>
              <a:t> </a:t>
            </a:r>
            <a:r>
              <a:rPr lang="en-US" dirty="0" err="1" smtClean="0">
                <a:solidFill>
                  <a:schemeClr val="bg1"/>
                </a:solidFill>
                <a:latin typeface="Times New Roman" panose="02020603050405020304" pitchFamily="18" charset="0"/>
                <a:cs typeface="Times New Roman" panose="02020603050405020304" pitchFamily="18" charset="0"/>
              </a:rPr>
              <a:t>aorists</a:t>
            </a:r>
            <a:r>
              <a:rPr lang="en-US" dirty="0" smtClean="0">
                <a:solidFill>
                  <a:schemeClr val="bg1"/>
                </a:solidFill>
                <a:latin typeface="Times New Roman" panose="02020603050405020304" pitchFamily="18" charset="0"/>
                <a:cs typeface="Times New Roman" panose="02020603050405020304" pitchFamily="18" charset="0"/>
              </a:rPr>
              <a:t> are mostly </a:t>
            </a:r>
            <a:r>
              <a:rPr lang="en-US" dirty="0">
                <a:solidFill>
                  <a:schemeClr val="bg1"/>
                </a:solidFill>
                <a:latin typeface="Times New Roman" panose="02020603050405020304" pitchFamily="18" charset="0"/>
                <a:cs typeface="Times New Roman" panose="02020603050405020304" pitchFamily="18" charset="0"/>
              </a:rPr>
              <a:t>–</a:t>
            </a:r>
            <a:r>
              <a:rPr lang="el-GR" dirty="0">
                <a:solidFill>
                  <a:srgbClr val="FFFF00"/>
                </a:solidFill>
                <a:latin typeface="Palatino Linotype" pitchFamily="18" charset="0"/>
                <a:cs typeface="Times New Roman" panose="02020603050405020304" pitchFamily="18" charset="0"/>
              </a:rPr>
              <a:t>ω</a:t>
            </a:r>
            <a:r>
              <a:rPr lang="en-US" dirty="0">
                <a:solidFill>
                  <a:schemeClr val="bg1"/>
                </a:solidFill>
                <a:latin typeface="Times New Roman" panose="02020603050405020304" pitchFamily="18" charset="0"/>
                <a:cs typeface="Times New Roman" panose="02020603050405020304" pitchFamily="18" charset="0"/>
              </a:rPr>
              <a:t> </a:t>
            </a:r>
            <a:r>
              <a:rPr lang="en-US" dirty="0" smtClean="0">
                <a:solidFill>
                  <a:schemeClr val="bg1"/>
                </a:solidFill>
                <a:latin typeface="Times New Roman" panose="02020603050405020304" pitchFamily="18" charset="0"/>
                <a:cs typeface="Times New Roman" panose="02020603050405020304" pitchFamily="18" charset="0"/>
              </a:rPr>
              <a:t>verbs. </a:t>
            </a:r>
          </a:p>
          <a:p>
            <a:pPr lvl="2"/>
            <a:r>
              <a:rPr lang="en-US" dirty="0" smtClean="0">
                <a:solidFill>
                  <a:schemeClr val="bg1"/>
                </a:solidFill>
                <a:latin typeface="Times New Roman" panose="02020603050405020304" pitchFamily="18" charset="0"/>
                <a:cs typeface="Times New Roman" panose="02020603050405020304" pitchFamily="18" charset="0"/>
              </a:rPr>
              <a:t>All </a:t>
            </a:r>
            <a:r>
              <a:rPr lang="en-US" dirty="0">
                <a:solidFill>
                  <a:schemeClr val="bg1"/>
                </a:solidFill>
                <a:latin typeface="Times New Roman" panose="02020603050405020304" pitchFamily="18" charset="0"/>
                <a:cs typeface="Times New Roman" panose="02020603050405020304" pitchFamily="18" charset="0"/>
              </a:rPr>
              <a:t>verbs are –</a:t>
            </a:r>
            <a:r>
              <a:rPr lang="el-GR" dirty="0">
                <a:solidFill>
                  <a:srgbClr val="FFFF00"/>
                </a:solidFill>
                <a:latin typeface="Palatino Linotype" pitchFamily="18" charset="0"/>
                <a:cs typeface="Times New Roman" panose="02020603050405020304" pitchFamily="18" charset="0"/>
              </a:rPr>
              <a:t>μι</a:t>
            </a:r>
            <a:r>
              <a:rPr lang="en-US" dirty="0">
                <a:solidFill>
                  <a:srgbClr val="FFFF00"/>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verbs in the aorist “passive.” </a:t>
            </a:r>
            <a:endParaRPr lang="en-US" dirty="0" smtClean="0">
              <a:solidFill>
                <a:schemeClr val="bg1"/>
              </a:solidFill>
              <a:latin typeface="Times New Roman" panose="02020603050405020304" pitchFamily="18" charset="0"/>
              <a:cs typeface="Times New Roman" panose="02020603050405020304" pitchFamily="18" charset="0"/>
            </a:endParaRPr>
          </a:p>
          <a:p>
            <a:pPr lvl="1"/>
            <a:r>
              <a:rPr lang="en-US" sz="2400" dirty="0" smtClean="0">
                <a:solidFill>
                  <a:schemeClr val="bg1"/>
                </a:solidFill>
                <a:latin typeface="Times New Roman" panose="02020603050405020304" pitchFamily="18" charset="0"/>
                <a:cs typeface="Times New Roman" panose="02020603050405020304" pitchFamily="18" charset="0"/>
              </a:rPr>
              <a:t>All verbs are –</a:t>
            </a:r>
            <a:r>
              <a:rPr lang="el-GR" sz="2400" dirty="0">
                <a:solidFill>
                  <a:srgbClr val="FFFF00"/>
                </a:solidFill>
                <a:latin typeface="Palatino Linotype" pitchFamily="18" charset="0"/>
                <a:cs typeface="Times New Roman" panose="02020603050405020304" pitchFamily="18" charset="0"/>
              </a:rPr>
              <a:t>μι</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verbs </a:t>
            </a:r>
            <a:r>
              <a:rPr lang="en-US" sz="2400" dirty="0" smtClean="0">
                <a:solidFill>
                  <a:schemeClr val="bg1"/>
                </a:solidFill>
                <a:latin typeface="Times New Roman" panose="02020603050405020304" pitchFamily="18" charset="0"/>
                <a:cs typeface="Times New Roman" panose="02020603050405020304" pitchFamily="18" charset="0"/>
              </a:rPr>
              <a:t>in </a:t>
            </a:r>
            <a:r>
              <a:rPr lang="en-US" sz="2400" dirty="0">
                <a:solidFill>
                  <a:schemeClr val="bg1"/>
                </a:solidFill>
                <a:latin typeface="Times New Roman" panose="02020603050405020304" pitchFamily="18" charset="0"/>
                <a:cs typeface="Times New Roman" panose="02020603050405020304" pitchFamily="18" charset="0"/>
              </a:rPr>
              <a:t>the </a:t>
            </a:r>
            <a:r>
              <a:rPr lang="en-US" sz="2400" dirty="0">
                <a:solidFill>
                  <a:srgbClr val="FFFF00"/>
                </a:solidFill>
                <a:latin typeface="Times New Roman" panose="02020603050405020304" pitchFamily="18" charset="0"/>
                <a:cs typeface="Times New Roman" panose="02020603050405020304" pitchFamily="18" charset="0"/>
              </a:rPr>
              <a:t>perfect</a:t>
            </a:r>
            <a:r>
              <a:rPr lang="el-GR" sz="2400" dirty="0">
                <a:solidFill>
                  <a:srgbClr val="FFFF00"/>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system</a:t>
            </a:r>
            <a:r>
              <a:rPr lang="en-US" sz="2400" dirty="0" smtClean="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353296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dirty="0"/>
          </a:p>
        </p:txBody>
      </p:sp>
      <p:sp>
        <p:nvSpPr>
          <p:cNvPr id="3" name="Content Placeholder 2"/>
          <p:cNvSpPr>
            <a:spLocks noGrp="1"/>
          </p:cNvSpPr>
          <p:nvPr>
            <p:ph idx="1"/>
          </p:nvPr>
        </p:nvSpPr>
        <p:spPr>
          <a:xfrm>
            <a:off x="457200" y="1600200"/>
            <a:ext cx="8077200" cy="4525963"/>
          </a:xfrm>
        </p:spPr>
        <p:txBody>
          <a:bodyPr>
            <a:normAutofit/>
          </a:bodyPr>
          <a:lstStyle/>
          <a:p>
            <a:r>
              <a:rPr lang="en-US" sz="2800" dirty="0" smtClean="0">
                <a:solidFill>
                  <a:schemeClr val="bg1"/>
                </a:solidFill>
                <a:latin typeface="Times New Roman" panose="02020603050405020304" pitchFamily="18" charset="0"/>
                <a:cs typeface="Times New Roman" panose="02020603050405020304" pitchFamily="18" charset="0"/>
              </a:rPr>
              <a:t>Some helpful points about –</a:t>
            </a:r>
            <a:r>
              <a:rPr lang="el-GR" sz="2800" dirty="0">
                <a:solidFill>
                  <a:srgbClr val="FFFF00"/>
                </a:solidFill>
                <a:latin typeface="Times New Roman" panose="02020603050405020304" pitchFamily="18" charset="0"/>
                <a:cs typeface="Times New Roman" panose="02020603050405020304" pitchFamily="18" charset="0"/>
              </a:rPr>
              <a:t>ω</a:t>
            </a:r>
            <a:r>
              <a:rPr lang="en-US" sz="2800" dirty="0" smtClean="0">
                <a:solidFill>
                  <a:schemeClr val="bg1"/>
                </a:solidFill>
                <a:latin typeface="Times New Roman" panose="02020603050405020304" pitchFamily="18" charset="0"/>
                <a:cs typeface="Times New Roman" panose="02020603050405020304" pitchFamily="18" charset="0"/>
              </a:rPr>
              <a:t> verbs and –</a:t>
            </a:r>
            <a:r>
              <a:rPr lang="el-GR" sz="2800" dirty="0" smtClean="0">
                <a:solidFill>
                  <a:srgbClr val="FFFF00"/>
                </a:solidFill>
                <a:latin typeface="Times New Roman" panose="02020603050405020304" pitchFamily="18" charset="0"/>
                <a:cs typeface="Times New Roman" panose="02020603050405020304" pitchFamily="18" charset="0"/>
              </a:rPr>
              <a:t>μι</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verbs:  </a:t>
            </a:r>
          </a:p>
          <a:p>
            <a:pPr lvl="1"/>
            <a:r>
              <a:rPr lang="en-US" sz="2400" dirty="0">
                <a:solidFill>
                  <a:schemeClr val="bg1"/>
                </a:solidFill>
                <a:latin typeface="Times New Roman" panose="02020603050405020304" pitchFamily="18" charset="0"/>
                <a:cs typeface="Times New Roman" panose="02020603050405020304" pitchFamily="18" charset="0"/>
              </a:rPr>
              <a:t>–</a:t>
            </a:r>
            <a:r>
              <a:rPr lang="el-GR" sz="2400" dirty="0">
                <a:solidFill>
                  <a:srgbClr val="FFFF00"/>
                </a:solidFill>
                <a:latin typeface="Times New Roman" panose="02020603050405020304" pitchFamily="18" charset="0"/>
                <a:cs typeface="Times New Roman" panose="02020603050405020304" pitchFamily="18" charset="0"/>
              </a:rPr>
              <a:t>ω</a:t>
            </a:r>
            <a:r>
              <a:rPr lang="en-US" sz="2400" dirty="0">
                <a:solidFill>
                  <a:schemeClr val="bg1"/>
                </a:solidFill>
                <a:latin typeface="Times New Roman" panose="02020603050405020304" pitchFamily="18" charset="0"/>
                <a:cs typeface="Times New Roman" panose="02020603050405020304" pitchFamily="18" charset="0"/>
              </a:rPr>
              <a:t> verbs and –</a:t>
            </a:r>
            <a:r>
              <a:rPr lang="el-GR" sz="2400" dirty="0">
                <a:solidFill>
                  <a:srgbClr val="FFFF00"/>
                </a:solidFill>
                <a:latin typeface="Times New Roman" panose="02020603050405020304" pitchFamily="18" charset="0"/>
                <a:cs typeface="Times New Roman" panose="02020603050405020304" pitchFamily="18" charset="0"/>
              </a:rPr>
              <a:t>μι</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verbs differ in that </a:t>
            </a:r>
            <a:r>
              <a:rPr lang="en-US" sz="2400" dirty="0">
                <a:solidFill>
                  <a:schemeClr val="bg1"/>
                </a:solidFill>
                <a:latin typeface="Times New Roman" panose="02020603050405020304" pitchFamily="18" charset="0"/>
                <a:cs typeface="Times New Roman" panose="02020603050405020304" pitchFamily="18" charset="0"/>
              </a:rPr>
              <a:t>–</a:t>
            </a:r>
            <a:r>
              <a:rPr lang="el-GR" sz="2400" dirty="0">
                <a:solidFill>
                  <a:srgbClr val="FFFF00"/>
                </a:solidFill>
                <a:latin typeface="Times New Roman" panose="02020603050405020304" pitchFamily="18" charset="0"/>
                <a:cs typeface="Times New Roman" panose="02020603050405020304" pitchFamily="18" charset="0"/>
              </a:rPr>
              <a:t>ω</a:t>
            </a:r>
            <a:r>
              <a:rPr lang="en-US" sz="2400" dirty="0">
                <a:solidFill>
                  <a:schemeClr val="bg1"/>
                </a:solidFill>
                <a:latin typeface="Times New Roman" panose="02020603050405020304" pitchFamily="18" charset="0"/>
                <a:cs typeface="Times New Roman" panose="02020603050405020304" pitchFamily="18" charset="0"/>
              </a:rPr>
              <a:t> verbs </a:t>
            </a:r>
            <a:r>
              <a:rPr lang="en-US" sz="2400" dirty="0" smtClean="0">
                <a:solidFill>
                  <a:schemeClr val="bg1"/>
                </a:solidFill>
                <a:latin typeface="Times New Roman" panose="02020603050405020304" pitchFamily="18" charset="0"/>
                <a:cs typeface="Times New Roman" panose="02020603050405020304" pitchFamily="18" charset="0"/>
              </a:rPr>
              <a:t>have the stable -</a:t>
            </a:r>
            <a:r>
              <a:rPr lang="el-GR" sz="2400" dirty="0" smtClean="0">
                <a:solidFill>
                  <a:srgbClr val="FFFF00"/>
                </a:solidFill>
                <a:latin typeface="Palatino Linotype" panose="02040502050505030304" pitchFamily="18" charset="0"/>
                <a:cs typeface="Times New Roman" panose="02020603050405020304" pitchFamily="18" charset="0"/>
              </a:rPr>
              <a:t>ο</a:t>
            </a:r>
            <a:r>
              <a:rPr lang="en-US" sz="2400" dirty="0" smtClean="0">
                <a:solidFill>
                  <a:schemeClr val="bg1"/>
                </a:solidFill>
                <a:latin typeface="Times New Roman" panose="02020603050405020304" pitchFamily="18" charset="0"/>
                <a:cs typeface="Times New Roman" panose="02020603050405020304" pitchFamily="18" charset="0"/>
              </a:rPr>
              <a:t>/</a:t>
            </a:r>
            <a:r>
              <a:rPr lang="el-GR" sz="2400" dirty="0" smtClean="0">
                <a:solidFill>
                  <a:srgbClr val="FFFF00"/>
                </a:solidFill>
                <a:latin typeface="Palatino Linotype" panose="02040502050505030304" pitchFamily="18" charset="0"/>
                <a:cs typeface="Times New Roman" panose="02020603050405020304" pitchFamily="18" charset="0"/>
              </a:rPr>
              <a:t>ε</a:t>
            </a:r>
            <a:r>
              <a:rPr lang="en-US" sz="2400" dirty="0" smtClean="0">
                <a:solidFill>
                  <a:schemeClr val="bg1"/>
                </a:solidFill>
                <a:latin typeface="Times New Roman" panose="02020603050405020304" pitchFamily="18" charset="0"/>
                <a:cs typeface="Times New Roman" panose="02020603050405020304" pitchFamily="18" charset="0"/>
              </a:rPr>
              <a:t>- thematic vowel, but–</a:t>
            </a:r>
            <a:r>
              <a:rPr lang="el-GR" sz="2400" dirty="0">
                <a:solidFill>
                  <a:srgbClr val="FFFF00"/>
                </a:solidFill>
                <a:latin typeface="Times New Roman" panose="02020603050405020304" pitchFamily="18" charset="0"/>
                <a:cs typeface="Times New Roman" panose="02020603050405020304" pitchFamily="18" charset="0"/>
              </a:rPr>
              <a:t>μι</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verbs do not. </a:t>
            </a:r>
          </a:p>
          <a:p>
            <a:pPr lvl="1"/>
            <a:endParaRPr lang="en-US" sz="2400" dirty="0" smtClean="0">
              <a:solidFill>
                <a:schemeClr val="bg1"/>
              </a:solidFill>
              <a:latin typeface="Times New Roman" panose="02020603050405020304" pitchFamily="18" charset="0"/>
              <a:cs typeface="Times New Roman" panose="02020603050405020304" pitchFamily="18" charset="0"/>
            </a:endParaRPr>
          </a:p>
          <a:p>
            <a:pPr lvl="1"/>
            <a:r>
              <a:rPr lang="en-US" sz="2400" dirty="0" smtClean="0">
                <a:solidFill>
                  <a:schemeClr val="bg1"/>
                </a:solidFill>
                <a:latin typeface="Times New Roman" panose="02020603050405020304" pitchFamily="18" charset="0"/>
                <a:cs typeface="Times New Roman" panose="02020603050405020304" pitchFamily="18" charset="0"/>
              </a:rPr>
              <a:t>The thematic vowel combines with the personal endings of the </a:t>
            </a:r>
            <a:r>
              <a:rPr lang="en-US" sz="2400" dirty="0" smtClean="0">
                <a:solidFill>
                  <a:srgbClr val="FFFF00"/>
                </a:solidFill>
                <a:latin typeface="Times New Roman" panose="02020603050405020304" pitchFamily="18" charset="0"/>
                <a:cs typeface="Times New Roman" panose="02020603050405020304" pitchFamily="18" charset="0"/>
              </a:rPr>
              <a:t>Active Voice </a:t>
            </a:r>
            <a:r>
              <a:rPr lang="en-US" sz="2400" dirty="0" smtClean="0">
                <a:solidFill>
                  <a:schemeClr val="bg1"/>
                </a:solidFill>
                <a:latin typeface="Times New Roman" panose="02020603050405020304" pitchFamily="18" charset="0"/>
                <a:cs typeface="Times New Roman" panose="02020603050405020304" pitchFamily="18" charset="0"/>
              </a:rPr>
              <a:t>in ways that make it easier to memorize these endings as a distinct set. </a:t>
            </a:r>
          </a:p>
          <a:p>
            <a:pPr lvl="1"/>
            <a:r>
              <a:rPr lang="en-US" sz="2400" dirty="0" smtClean="0">
                <a:solidFill>
                  <a:schemeClr val="bg1"/>
                </a:solidFill>
                <a:latin typeface="Times New Roman" panose="02020603050405020304" pitchFamily="18" charset="0"/>
                <a:cs typeface="Times New Roman" panose="02020603050405020304" pitchFamily="18" charset="0"/>
              </a:rPr>
              <a:t>In the </a:t>
            </a:r>
            <a:r>
              <a:rPr lang="en-US" sz="2400" dirty="0" smtClean="0">
                <a:solidFill>
                  <a:srgbClr val="FFFF00"/>
                </a:solidFill>
                <a:latin typeface="Times New Roman" panose="02020603050405020304" pitchFamily="18" charset="0"/>
                <a:cs typeface="Times New Roman" panose="02020603050405020304" pitchFamily="18" charset="0"/>
              </a:rPr>
              <a:t>Middle Voice</a:t>
            </a:r>
            <a:r>
              <a:rPr lang="en-US" sz="2400" dirty="0" smtClean="0">
                <a:solidFill>
                  <a:schemeClr val="bg1"/>
                </a:solidFill>
                <a:latin typeface="Times New Roman" panose="02020603050405020304" pitchFamily="18" charset="0"/>
                <a:cs typeface="Times New Roman" panose="02020603050405020304" pitchFamily="18" charset="0"/>
              </a:rPr>
              <a:t>, the endings are stable and recognizable for all verbs. </a:t>
            </a:r>
            <a:endParaRPr lang="en-US" dirty="0" smtClean="0">
              <a:solidFill>
                <a:schemeClr val="bg1"/>
              </a:solidFill>
              <a:latin typeface="Times New Roman" panose="02020603050405020304" pitchFamily="18" charset="0"/>
              <a:cs typeface="Times New Roman" panose="02020603050405020304" pitchFamily="18" charset="0"/>
            </a:endParaRPr>
          </a:p>
          <a:p>
            <a:pPr marL="57150" indent="0">
              <a:buNone/>
            </a:pPr>
            <a:endParaRPr lang="en-US"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602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0"/>
            <a:ext cx="9144000" cy="5372545"/>
          </a:xfrm>
          <a:prstGeom prst="rect">
            <a:avLst/>
          </a:prstGeom>
        </p:spPr>
      </p:pic>
    </p:spTree>
    <p:extLst>
      <p:ext uri="{BB962C8B-B14F-4D97-AF65-F5344CB8AC3E}">
        <p14:creationId xmlns:p14="http://schemas.microsoft.com/office/powerpoint/2010/main" val="3207954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6951614"/>
              </p:ext>
            </p:extLst>
          </p:nvPr>
        </p:nvGraphicFramePr>
        <p:xfrm>
          <a:off x="3505200" y="3733800"/>
          <a:ext cx="5257800" cy="2895600"/>
        </p:xfrm>
        <a:graphic>
          <a:graphicData uri="http://schemas.openxmlformats.org/drawingml/2006/table">
            <a:tbl>
              <a:tblPr firstRow="1" bandRow="1">
                <a:tableStyleId>{5C22544A-7EE6-4342-B048-85BDC9FD1C3A}</a:tableStyleId>
              </a:tblPr>
              <a:tblGrid>
                <a:gridCol w="2628900"/>
                <a:gridCol w="2628900"/>
              </a:tblGrid>
              <a:tr h="609600">
                <a:tc>
                  <a:txBody>
                    <a:bodyPr/>
                    <a:lstStyle/>
                    <a:p>
                      <a:pPr algn="ctr"/>
                      <a:r>
                        <a:rPr lang="en-US" sz="2400" dirty="0" smtClean="0">
                          <a:solidFill>
                            <a:srgbClr val="FFFF00"/>
                          </a:solidFill>
                          <a:latin typeface="Times New Roman" panose="02020603050405020304" pitchFamily="18" charset="0"/>
                          <a:cs typeface="Times New Roman" panose="02020603050405020304" pitchFamily="18" charset="0"/>
                        </a:rPr>
                        <a:t>stem</a:t>
                      </a:r>
                      <a:r>
                        <a:rPr lang="en-US" sz="2400" dirty="0" smtClean="0">
                          <a:solidFill>
                            <a:schemeClr val="bg1"/>
                          </a:solidFill>
                          <a:latin typeface="Times New Roman" panose="02020603050405020304" pitchFamily="18" charset="0"/>
                          <a:cs typeface="Times New Roman" panose="02020603050405020304" pitchFamily="18" charset="0"/>
                        </a:rPr>
                        <a:t> </a:t>
                      </a:r>
                      <a:endParaRPr lang="en-US" sz="2400" dirty="0"/>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personal</a:t>
                      </a:r>
                      <a:r>
                        <a:rPr lang="en-US" sz="2400" baseline="0" dirty="0" smtClean="0">
                          <a:solidFill>
                            <a:srgbClr val="FFFF00"/>
                          </a:solidFill>
                          <a:latin typeface="Times New Roman" panose="02020603050405020304" pitchFamily="18" charset="0"/>
                          <a:cs typeface="Times New Roman" panose="02020603050405020304" pitchFamily="18" charset="0"/>
                        </a:rPr>
                        <a:t> e</a:t>
                      </a:r>
                      <a:r>
                        <a:rPr lang="en-US" sz="2400" dirty="0" smtClean="0">
                          <a:solidFill>
                            <a:srgbClr val="FFFF00"/>
                          </a:solidFill>
                          <a:latin typeface="Times New Roman" panose="02020603050405020304" pitchFamily="18" charset="0"/>
                          <a:cs typeface="Times New Roman" panose="02020603050405020304" pitchFamily="18" charset="0"/>
                        </a:rPr>
                        <a:t>ndings</a:t>
                      </a:r>
                    </a:p>
                  </a:txBody>
                  <a:tcPr>
                    <a:noFill/>
                  </a:tcPr>
                </a:tc>
              </a:tr>
              <a:tr h="1219200">
                <a:tc>
                  <a:txBody>
                    <a:bodyPr/>
                    <a:lstStyle/>
                    <a:p>
                      <a:pPr algn="ctr"/>
                      <a:r>
                        <a:rPr lang="el-GR" sz="2400" b="1" dirty="0" smtClean="0">
                          <a:solidFill>
                            <a:srgbClr val="FFFF00"/>
                          </a:solidFill>
                          <a:latin typeface="Palatino Linotype" panose="02040502050505030304" pitchFamily="18" charset="0"/>
                          <a:cs typeface="Times New Roman" panose="02020603050405020304" pitchFamily="18" charset="0"/>
                        </a:rPr>
                        <a:t>δεικνυ</a:t>
                      </a:r>
                      <a:r>
                        <a:rPr lang="el-GR" sz="2400" b="1" baseline="0" dirty="0" smtClean="0">
                          <a:solidFill>
                            <a:srgbClr val="FFFF00"/>
                          </a:solidFill>
                          <a:latin typeface="Palatino Linotype" panose="02040502050505030304" pitchFamily="18" charset="0"/>
                          <a:cs typeface="Times New Roman" panose="02020603050405020304" pitchFamily="18" charset="0"/>
                        </a:rPr>
                        <a:t> </a:t>
                      </a:r>
                    </a:p>
                    <a:p>
                      <a:pPr algn="ctr"/>
                      <a:r>
                        <a:rPr lang="el-GR" sz="2400" b="1" baseline="0" dirty="0" smtClean="0">
                          <a:solidFill>
                            <a:srgbClr val="FFFF00"/>
                          </a:solidFill>
                          <a:latin typeface="Palatino Linotype" panose="02040502050505030304" pitchFamily="18" charset="0"/>
                          <a:cs typeface="Times New Roman" panose="02020603050405020304" pitchFamily="18" charset="0"/>
                        </a:rPr>
                        <a:t>λυ </a:t>
                      </a:r>
                    </a:p>
                    <a:p>
                      <a:pPr algn="ctr"/>
                      <a:r>
                        <a:rPr lang="el-GR" sz="2400" b="1" baseline="0" dirty="0" smtClean="0">
                          <a:solidFill>
                            <a:srgbClr val="FFFF00"/>
                          </a:solidFill>
                          <a:latin typeface="Palatino Linotype" panose="02040502050505030304" pitchFamily="18" charset="0"/>
                          <a:cs typeface="Times New Roman" panose="02020603050405020304" pitchFamily="18" charset="0"/>
                        </a:rPr>
                        <a:t>λαμβαν</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algn="ctr"/>
                      <a:r>
                        <a:rPr lang="el-GR" sz="2400" b="1" baseline="0" dirty="0" smtClean="0">
                          <a:solidFill>
                            <a:srgbClr val="FFFF00"/>
                          </a:solidFill>
                          <a:latin typeface="Palatino Linotype" panose="02040502050505030304" pitchFamily="18" charset="0"/>
                          <a:cs typeface="+mn-cs"/>
                        </a:rPr>
                        <a:t>διδω</a:t>
                      </a:r>
                      <a:endParaRPr lang="en-US" sz="2400" b="1" baseline="0" dirty="0" smtClean="0">
                        <a:solidFill>
                          <a:srgbClr val="FFFF00"/>
                        </a:solidFill>
                        <a:latin typeface="Palatino Linotype" panose="02040502050505030304" pitchFamily="18" charset="0"/>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baseline="0" dirty="0" smtClean="0">
                          <a:solidFill>
                            <a:srgbClr val="FFFF00"/>
                          </a:solidFill>
                          <a:latin typeface="Palatino Linotype" panose="02040502050505030304" pitchFamily="18" charset="0"/>
                          <a:cs typeface="+mn-cs"/>
                        </a:rPr>
                        <a:t>γιγν</a:t>
                      </a:r>
                      <a:r>
                        <a:rPr lang="el-GR" sz="2400" b="1" baseline="0" dirty="0" smtClean="0">
                          <a:solidFill>
                            <a:srgbClr val="FFFF00"/>
                          </a:solidFill>
                          <a:latin typeface="Palatino Linotype" panose="02040502050505030304" pitchFamily="18" charset="0"/>
                          <a:cs typeface="Times New Roman" panose="02020603050405020304" pitchFamily="18" charset="0"/>
                        </a:rPr>
                        <a:t>ωσκ </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baseline="0" dirty="0" smtClean="0">
                          <a:solidFill>
                            <a:srgbClr val="FFFF00"/>
                          </a:solidFill>
                          <a:latin typeface="Palatino Linotype" panose="02040502050505030304" pitchFamily="18" charset="0"/>
                          <a:cs typeface="Times New Roman" panose="02020603050405020304" pitchFamily="18" charset="0"/>
                        </a:rPr>
                        <a:t>γιγν</a:t>
                      </a:r>
                    </a:p>
                  </a:txBody>
                  <a:tcPr>
                    <a:noFill/>
                  </a:tcPr>
                </a:tc>
                <a:tc>
                  <a:txBody>
                    <a:bodyPr/>
                    <a:lstStyle/>
                    <a:p>
                      <a:pPr marL="57150" indent="0" algn="ctr">
                        <a:buNone/>
                      </a:pP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μι </a:t>
                      </a:r>
                    </a:p>
                    <a:p>
                      <a:pPr marL="57150" indent="0" algn="ctr">
                        <a:buNone/>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a:t>
                      </a:r>
                    </a:p>
                    <a:p>
                      <a:pPr marL="57150" indent="0" algn="ctr">
                        <a:buNone/>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 </a:t>
                      </a:r>
                    </a:p>
                    <a:p>
                      <a:pPr marL="5715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μι</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marL="5715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 </a:t>
                      </a:r>
                    </a:p>
                    <a:p>
                      <a:pPr marL="5715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ομαι</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txBody>
                  <a:tcPr>
                    <a:noFill/>
                  </a:tcPr>
                </a:tc>
              </a:tr>
            </a:tbl>
          </a:graphicData>
        </a:graphic>
      </p:graphicFrame>
      <p:sp>
        <p:nvSpPr>
          <p:cNvPr id="5" name="TextBox 4"/>
          <p:cNvSpPr txBox="1"/>
          <p:nvPr/>
        </p:nvSpPr>
        <p:spPr>
          <a:xfrm>
            <a:off x="304800" y="2209800"/>
            <a:ext cx="8610600" cy="1323439"/>
          </a:xfrm>
          <a:prstGeom prst="rect">
            <a:avLst/>
          </a:prstGeom>
          <a:noFill/>
        </p:spPr>
        <p:txBody>
          <a:bodyPr wrap="square" rtlCol="0">
            <a:spAutoFit/>
          </a:bodyPr>
          <a:lstStyle/>
          <a:p>
            <a:r>
              <a:rPr lang="en-US" sz="2800" dirty="0">
                <a:solidFill>
                  <a:srgbClr val="FFFF00"/>
                </a:solidFill>
                <a:latin typeface="Times New Roman" panose="02020603050405020304" pitchFamily="18" charset="0"/>
                <a:cs typeface="Times New Roman" panose="02020603050405020304" pitchFamily="18" charset="0"/>
              </a:rPr>
              <a:t>Verbs </a:t>
            </a:r>
            <a:endParaRPr lang="en-US" sz="2800" dirty="0" smtClean="0">
              <a:solidFill>
                <a:srgbClr val="FFFF00"/>
              </a:solidFill>
              <a:latin typeface="Times New Roman" panose="02020603050405020304" pitchFamily="18" charset="0"/>
              <a:cs typeface="Times New Roman" panose="02020603050405020304" pitchFamily="18" charset="0"/>
            </a:endParaRPr>
          </a:p>
          <a:p>
            <a:r>
              <a:rPr lang="en-US" sz="2400" dirty="0" smtClean="0">
                <a:solidFill>
                  <a:schemeClr val="bg1"/>
                </a:solidFill>
                <a:latin typeface="Times New Roman" panose="02020603050405020304" pitchFamily="18" charset="0"/>
                <a:cs typeface="Times New Roman" panose="02020603050405020304" pitchFamily="18" charset="0"/>
              </a:rPr>
              <a:t>A standard way students first learn the construction of Greek verbs: </a:t>
            </a:r>
            <a:endParaRPr lang="en-US" sz="2400" dirty="0">
              <a:solidFill>
                <a:schemeClr val="bg1"/>
              </a:solidFill>
              <a:latin typeface="Times New Roman" panose="02020603050405020304" pitchFamily="18" charset="0"/>
              <a:cs typeface="Times New Roman" panose="02020603050405020304" pitchFamily="18" charset="0"/>
            </a:endParaRPr>
          </a:p>
          <a:p>
            <a:pPr lvl="1" algn="ctr"/>
            <a:r>
              <a:rPr lang="el-GR" sz="2400" dirty="0" smtClean="0">
                <a:solidFill>
                  <a:srgbClr val="FFFF00"/>
                </a:solidFill>
                <a:latin typeface="Palatino Linotype" panose="02040502050505030304" pitchFamily="18" charset="0"/>
                <a:cs typeface="Times New Roman" panose="02020603050405020304" pitchFamily="18" charset="0"/>
              </a:rPr>
              <a:t>δείκνυμι</a:t>
            </a:r>
            <a:r>
              <a:rPr lang="el-GR" sz="28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λύω</a:t>
            </a:r>
            <a:r>
              <a:rPr lang="el-GR" sz="28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λαμβάνω</a:t>
            </a:r>
            <a:r>
              <a:rPr lang="el-GR" sz="28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δίδωμι</a:t>
            </a:r>
            <a:r>
              <a:rPr lang="el-GR" sz="2400" dirty="0" smtClean="0">
                <a:solidFill>
                  <a:schemeClr val="bg1"/>
                </a:solidFill>
                <a:latin typeface="Times New Roman" panose="02020603050405020304" pitchFamily="18" charset="0"/>
                <a:cs typeface="Times New Roman" panose="02020603050405020304" pitchFamily="18" charset="0"/>
              </a:rPr>
              <a:t>,</a:t>
            </a:r>
            <a:r>
              <a:rPr lang="el-GR" sz="2400" dirty="0" smtClean="0">
                <a:solidFill>
                  <a:srgbClr val="FFFF00"/>
                </a:solidFill>
                <a:latin typeface="Palatino Linotype" panose="02040502050505030304" pitchFamily="18" charset="0"/>
                <a:cs typeface="Times New Roman" panose="02020603050405020304" pitchFamily="18" charset="0"/>
              </a:rPr>
              <a:t> γιγνώσκω</a:t>
            </a:r>
            <a:endParaRPr lang="en-US" sz="2800" dirty="0">
              <a:solidFill>
                <a:srgbClr val="FFFF00"/>
              </a:solidFill>
              <a:latin typeface="Palatino Linotype" panose="02040502050505030304" pitchFamily="18" charset="0"/>
              <a:cs typeface="Times New Roman" panose="02020603050405020304" pitchFamily="18" charset="0"/>
            </a:endParaRPr>
          </a:p>
        </p:txBody>
      </p:sp>
      <p:sp>
        <p:nvSpPr>
          <p:cNvPr id="3" name="TextBox 2"/>
          <p:cNvSpPr txBox="1"/>
          <p:nvPr/>
        </p:nvSpPr>
        <p:spPr>
          <a:xfrm>
            <a:off x="304800" y="4648200"/>
            <a:ext cx="2971800" cy="1569660"/>
          </a:xfrm>
          <a:prstGeom prst="rect">
            <a:avLst/>
          </a:prstGeom>
          <a:solidFill>
            <a:schemeClr val="bg1"/>
          </a:solid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This chart shows</a:t>
            </a:r>
          </a:p>
          <a:p>
            <a:pPr algn="ctr"/>
            <a:r>
              <a:rPr lang="en-US" sz="2400" b="1" dirty="0" smtClean="0">
                <a:latin typeface="Times New Roman" panose="02020603050405020304" pitchFamily="18" charset="0"/>
                <a:cs typeface="Times New Roman" panose="02020603050405020304" pitchFamily="18" charset="0"/>
              </a:rPr>
              <a:t>the stem</a:t>
            </a:r>
          </a:p>
          <a:p>
            <a:pPr algn="ctr"/>
            <a:r>
              <a:rPr lang="en-US" sz="2400" b="1" dirty="0">
                <a:latin typeface="Times New Roman" panose="02020603050405020304" pitchFamily="18" charset="0"/>
                <a:cs typeface="Times New Roman" panose="02020603050405020304" pitchFamily="18" charset="0"/>
              </a:rPr>
              <a:t>o</a:t>
            </a:r>
            <a:r>
              <a:rPr lang="en-US" sz="2400" b="1" dirty="0" smtClean="0">
                <a:latin typeface="Times New Roman" panose="02020603050405020304" pitchFamily="18" charset="0"/>
                <a:cs typeface="Times New Roman" panose="02020603050405020304" pitchFamily="18" charset="0"/>
              </a:rPr>
              <a:t>f only ONE </a:t>
            </a:r>
          </a:p>
          <a:p>
            <a:pPr algn="ctr"/>
            <a:r>
              <a:rPr lang="en-US" sz="2400" b="1" dirty="0" smtClean="0">
                <a:latin typeface="Times New Roman" panose="02020603050405020304" pitchFamily="18" charset="0"/>
                <a:cs typeface="Times New Roman" panose="02020603050405020304" pitchFamily="18" charset="0"/>
              </a:rPr>
              <a:t>of the verbs here.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744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001000" cy="4876800"/>
          </a:xfrm>
        </p:spPr>
        <p:txBody>
          <a:bodyPr>
            <a:normAutofit/>
          </a:bodyPr>
          <a:lstStyle/>
          <a:p>
            <a:pPr marL="0" indent="0">
              <a:buNone/>
            </a:pPr>
            <a:r>
              <a:rPr lang="en-US" sz="2800" dirty="0" smtClean="0">
                <a:solidFill>
                  <a:srgbClr val="FFFF00"/>
                </a:solidFill>
                <a:latin typeface="Times New Roman" panose="02020603050405020304" pitchFamily="18" charset="0"/>
                <a:cs typeface="Times New Roman" panose="02020603050405020304" pitchFamily="18" charset="0"/>
              </a:rPr>
              <a:t>Verbs </a:t>
            </a:r>
            <a:endParaRPr lang="en-US" dirty="0" smtClean="0">
              <a:solidFill>
                <a:srgbClr val="FFFF00"/>
              </a:solidFill>
              <a:latin typeface="Times New Roman" panose="02020603050405020304" pitchFamily="18" charset="0"/>
              <a:cs typeface="Times New Roman" panose="02020603050405020304" pitchFamily="18" charset="0"/>
            </a:endParaRPr>
          </a:p>
          <a:p>
            <a:pPr lvl="1"/>
            <a:r>
              <a:rPr lang="en-US" sz="2400" dirty="0" smtClean="0">
                <a:solidFill>
                  <a:schemeClr val="bg1"/>
                </a:solidFill>
                <a:latin typeface="Times New Roman" panose="02020603050405020304" pitchFamily="18" charset="0"/>
                <a:cs typeface="Times New Roman" panose="02020603050405020304" pitchFamily="18" charset="0"/>
              </a:rPr>
              <a:t>“Contract Verbs” follow the universal rules of contraction, with minor variations or exceptions. </a:t>
            </a:r>
          </a:p>
          <a:p>
            <a:pPr lvl="1"/>
            <a:r>
              <a:rPr lang="en-US" sz="2400" dirty="0" smtClean="0">
                <a:solidFill>
                  <a:schemeClr val="bg1"/>
                </a:solidFill>
                <a:latin typeface="Times New Roman" panose="02020603050405020304" pitchFamily="18" charset="0"/>
                <a:cs typeface="Times New Roman" panose="02020603050405020304" pitchFamily="18" charset="0"/>
              </a:rPr>
              <a:t>Given the universal rules of sound combination, most principal parts of Greek verbs are predictable, at least to the extent that it is possible to recognize them. Memorizing them in detail can be deferred to the advanced level. </a:t>
            </a:r>
          </a:p>
          <a:p>
            <a:pPr lvl="1"/>
            <a:r>
              <a:rPr lang="en-US" sz="2400" dirty="0" smtClean="0">
                <a:solidFill>
                  <a:schemeClr val="bg1"/>
                </a:solidFill>
                <a:latin typeface="Times New Roman" panose="02020603050405020304" pitchFamily="18" charset="0"/>
                <a:cs typeface="Times New Roman" panose="02020603050405020304" pitchFamily="18" charset="0"/>
              </a:rPr>
              <a:t>A dozen or so verbs have mixed stems that merit learning as distinct vocabulary items. The last slides in this presentation detail these cases. </a:t>
            </a:r>
          </a:p>
        </p:txBody>
      </p:sp>
    </p:spTree>
    <p:extLst>
      <p:ext uri="{BB962C8B-B14F-4D97-AF65-F5344CB8AC3E}">
        <p14:creationId xmlns:p14="http://schemas.microsoft.com/office/powerpoint/2010/main" val="3793423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rgbClr val="FFFF00"/>
                </a:solidFill>
                <a:latin typeface="Times New Roman" panose="02020603050405020304" pitchFamily="18" charset="0"/>
                <a:cs typeface="Times New Roman" panose="02020603050405020304" pitchFamily="18" charset="0"/>
              </a:rPr>
              <a:t>Nouns and Adjectives </a:t>
            </a:r>
          </a:p>
          <a:p>
            <a:r>
              <a:rPr lang="en-US" sz="2400" dirty="0" smtClean="0">
                <a:solidFill>
                  <a:schemeClr val="bg1"/>
                </a:solidFill>
                <a:latin typeface="Times New Roman" panose="02020603050405020304" pitchFamily="18" charset="0"/>
                <a:cs typeface="Times New Roman" panose="02020603050405020304" pitchFamily="18" charset="0"/>
              </a:rPr>
              <a:t>The definite article is a guide for first and second declension endings. </a:t>
            </a:r>
          </a:p>
          <a:p>
            <a:r>
              <a:rPr lang="en-US" sz="2400" dirty="0" smtClean="0">
                <a:solidFill>
                  <a:schemeClr val="bg1"/>
                </a:solidFill>
                <a:latin typeface="Times New Roman" panose="02020603050405020304" pitchFamily="18" charset="0"/>
                <a:cs typeface="Times New Roman" panose="02020603050405020304" pitchFamily="18" charset="0"/>
              </a:rPr>
              <a:t>The remaining variations (e.g., </a:t>
            </a:r>
            <a:r>
              <a:rPr lang="el-GR" sz="2400" dirty="0" smtClean="0">
                <a:solidFill>
                  <a:srgbClr val="FFFF00"/>
                </a:solidFill>
                <a:latin typeface="Palatino Linotype" panose="02040502050505030304" pitchFamily="18" charset="0"/>
                <a:cs typeface="Times New Roman" panose="02020603050405020304" pitchFamily="18" charset="0"/>
              </a:rPr>
              <a:t>α</a:t>
            </a:r>
            <a:r>
              <a:rPr lang="en-US" sz="2400" dirty="0" smtClean="0">
                <a:solidFill>
                  <a:schemeClr val="bg1"/>
                </a:solidFill>
                <a:latin typeface="Times New Roman" panose="02020603050405020304" pitchFamily="18" charset="0"/>
                <a:cs typeface="Times New Roman" panose="02020603050405020304" pitchFamily="18" charset="0"/>
              </a:rPr>
              <a:t>/</a:t>
            </a:r>
            <a:r>
              <a:rPr lang="el-GR" sz="2400" dirty="0" smtClean="0">
                <a:solidFill>
                  <a:srgbClr val="FFFF00"/>
                </a:solidFill>
                <a:latin typeface="Palatino Linotype" panose="02040502050505030304" pitchFamily="18" charset="0"/>
                <a:cs typeface="Times New Roman" panose="02020603050405020304" pitchFamily="18" charset="0"/>
              </a:rPr>
              <a:t>η</a:t>
            </a:r>
            <a:r>
              <a:rPr lang="en-US" sz="2400" dirty="0" smtClean="0">
                <a:solidFill>
                  <a:schemeClr val="bg1"/>
                </a:solidFill>
                <a:latin typeface="Times New Roman" panose="02020603050405020304" pitchFamily="18" charset="0"/>
                <a:cs typeface="Times New Roman" panose="02020603050405020304" pitchFamily="18" charset="0"/>
              </a:rPr>
              <a:t> in the first declension) are minor and again reflect the commitment to recording even small variations in pronunciation. </a:t>
            </a:r>
          </a:p>
          <a:p>
            <a:r>
              <a:rPr lang="en-US" sz="2400" dirty="0">
                <a:solidFill>
                  <a:schemeClr val="bg1"/>
                </a:solidFill>
                <a:latin typeface="Times New Roman" panose="02020603050405020304" pitchFamily="18" charset="0"/>
                <a:cs typeface="Times New Roman" panose="02020603050405020304" pitchFamily="18" charset="0"/>
              </a:rPr>
              <a:t>Third declension nouns and adjectives are predictable and sensible when students already know the universal rules for sigma combinations and vowel contraction. </a:t>
            </a:r>
          </a:p>
        </p:txBody>
      </p:sp>
    </p:spTree>
    <p:extLst>
      <p:ext uri="{BB962C8B-B14F-4D97-AF65-F5344CB8AC3E}">
        <p14:creationId xmlns:p14="http://schemas.microsoft.com/office/powerpoint/2010/main" val="82129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solidFill>
                  <a:schemeClr val="bg1"/>
                </a:solidFill>
                <a:latin typeface="Palatino Linotype" pitchFamily="18" charset="0"/>
                <a:cs typeface="Times New Roman" pitchFamily="18" charset="0"/>
              </a:rPr>
              <a:t>	</a:t>
            </a: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Nominative –</a:t>
            </a:r>
            <a:r>
              <a:rPr lang="el-GR" dirty="0" smtClean="0">
                <a:solidFill>
                  <a:srgbClr val="FFFF00"/>
                </a:solidFill>
                <a:latin typeface="Palatino Linotype" pitchFamily="18" charset="0"/>
                <a:cs typeface="Times New Roman" pitchFamily="18" charset="0"/>
              </a:rPr>
              <a:t>ς</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Genitive –</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Dative –</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Accusative –</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buNone/>
            </a:pPr>
            <a:r>
              <a:rPr lang="en-US" dirty="0" smtClean="0">
                <a:solidFill>
                  <a:schemeClr val="bg1"/>
                </a:solidFill>
                <a:latin typeface="Palatino Linotype" pitchFamily="18" charset="0"/>
                <a:cs typeface="Times New Roman" pitchFamily="18" charset="0"/>
              </a:rPr>
              <a:t>	</a:t>
            </a: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Nominative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Genitive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Dative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a:solidFill>
                  <a:schemeClr val="bg1"/>
                </a:solidFill>
                <a:latin typeface="Palatino Linotype" pitchFamily="18" charset="0"/>
                <a:cs typeface="Times New Roman" pitchFamily="18" charset="0"/>
              </a:rPr>
              <a:t>Accusative </a:t>
            </a:r>
            <a:r>
              <a:rPr lang="en-US" smtClean="0">
                <a:solidFill>
                  <a:schemeClr val="bg1"/>
                </a:solidFill>
                <a:latin typeface="Palatino Linotype" pitchFamily="18" charset="0"/>
                <a:cs typeface="Times New Roman" pitchFamily="18" charset="0"/>
              </a:rPr>
              <a:t>–</a:t>
            </a:r>
            <a:r>
              <a:rPr lang="el-GR"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Third Declension Endings</a:t>
            </a:r>
            <a:endParaRPr lang="en-US" sz="2000" dirty="0"/>
          </a:p>
        </p:txBody>
      </p:sp>
    </p:spTree>
    <p:extLst>
      <p:ext uri="{BB962C8B-B14F-4D97-AF65-F5344CB8AC3E}">
        <p14:creationId xmlns:p14="http://schemas.microsoft.com/office/powerpoint/2010/main" val="3184319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(παιδς </a:t>
            </a:r>
            <a:r>
              <a:rPr lang="el-GR"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παῖ</a:t>
            </a:r>
            <a:r>
              <a:rPr lang="el-GR" dirty="0" smtClean="0">
                <a:solidFill>
                  <a:srgbClr val="FFFF00"/>
                </a:solidFill>
                <a:latin typeface="Palatino Linotype" pitchFamily="18" charset="0"/>
                <a:cs typeface="Times New Roman" pitchFamily="18" charset="0"/>
              </a:rPr>
              <a:t>ς</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παιδ</a:t>
            </a:r>
            <a:r>
              <a:rPr lang="el-GR" dirty="0" smtClean="0">
                <a:solidFill>
                  <a:srgbClr val="FFFF00"/>
                </a:solidFill>
                <a:latin typeface="Palatino Linotype" pitchFamily="18" charset="0"/>
                <a:cs typeface="Times New Roman" pitchFamily="18" charset="0"/>
              </a:rPr>
              <a:t>ός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παιδ</a:t>
            </a:r>
            <a:r>
              <a:rPr lang="el-GR" dirty="0" smtClean="0">
                <a:solidFill>
                  <a:srgbClr val="FFFF00"/>
                </a:solidFill>
                <a:latin typeface="Palatino Linotype" pitchFamily="18" charset="0"/>
                <a:cs typeface="Times New Roman" pitchFamily="18" charset="0"/>
              </a:rPr>
              <a:t>ί</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παῖδ</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παῖδ</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παίδ</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παιδσι </a:t>
            </a:r>
            <a:r>
              <a:rPr lang="el-GR" sz="2400" dirty="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rPr>
              <a:t>παι</a:t>
            </a:r>
            <a:r>
              <a:rPr lang="el-GR" dirty="0" smtClean="0">
                <a:solidFill>
                  <a:srgbClr val="FFFF00"/>
                </a:solidFill>
                <a:latin typeface="Palatino Linotype" pitchFamily="18" charset="0"/>
                <a:cs typeface="Times New Roman" pitchFamily="18" charset="0"/>
              </a:rPr>
              <a:t>σί</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παῖδ</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declension of </a:t>
            </a:r>
            <a:r>
              <a:rPr lang="el-GR" sz="2000" dirty="0" smtClean="0">
                <a:solidFill>
                  <a:srgbClr val="FFFF00"/>
                </a:solidFill>
                <a:latin typeface="Palatino Linotype" pitchFamily="18" charset="0"/>
                <a:cs typeface="Times New Roman" pitchFamily="18" charset="0"/>
              </a:rPr>
              <a:t>παῖς</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παιδός</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ὁ</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child </a:t>
            </a:r>
            <a:endParaRPr lang="en-US" sz="2000" dirty="0"/>
          </a:p>
        </p:txBody>
      </p:sp>
    </p:spTree>
    <p:extLst>
      <p:ext uri="{BB962C8B-B14F-4D97-AF65-F5344CB8AC3E}">
        <p14:creationId xmlns:p14="http://schemas.microsoft.com/office/powerpoint/2010/main" val="8653297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sz="2000" dirty="0" smtClean="0">
                <a:solidFill>
                  <a:schemeClr val="bg1"/>
                </a:solidFill>
                <a:latin typeface="Palatino Linotype" pitchFamily="18" charset="0"/>
                <a:cs typeface="Times New Roman" pitchFamily="18" charset="0"/>
              </a:rPr>
              <a:t>(νυκτς </a:t>
            </a:r>
            <a:r>
              <a:rPr lang="el-GR" sz="20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νύ</a:t>
            </a:r>
            <a:r>
              <a:rPr lang="el-GR" dirty="0" smtClean="0">
                <a:solidFill>
                  <a:srgbClr val="FFFF00"/>
                </a:solidFill>
                <a:latin typeface="Palatino Linotype" pitchFamily="18" charset="0"/>
                <a:cs typeface="Times New Roman" pitchFamily="18" charset="0"/>
                <a:sym typeface="Wingdings" pitchFamily="2" charset="2"/>
              </a:rPr>
              <a:t>ξ</a:t>
            </a:r>
            <a:endParaRPr lang="en-US" dirty="0" smtClean="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νυκτ</a:t>
            </a:r>
            <a:r>
              <a:rPr lang="el-GR" dirty="0" smtClean="0">
                <a:solidFill>
                  <a:srgbClr val="FFFF00"/>
                </a:solidFill>
                <a:latin typeface="Palatino Linotype" pitchFamily="18" charset="0"/>
                <a:cs typeface="Times New Roman" pitchFamily="18" charset="0"/>
              </a:rPr>
              <a:t>ός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ν</a:t>
            </a:r>
            <a:r>
              <a:rPr lang="el-GR" dirty="0" smtClean="0">
                <a:solidFill>
                  <a:schemeClr val="bg1"/>
                </a:solidFill>
                <a:latin typeface="Palatino Linotype" pitchFamily="18" charset="0"/>
                <a:cs typeface="Times New Roman" pitchFamily="18" charset="0"/>
                <a:sym typeface="Wingdings" pitchFamily="2" charset="2"/>
              </a:rPr>
              <a:t>υκτ</a:t>
            </a:r>
            <a:r>
              <a:rPr lang="el-GR" dirty="0" smtClean="0">
                <a:solidFill>
                  <a:srgbClr val="FFFF00"/>
                </a:solidFill>
                <a:latin typeface="Palatino Linotype" pitchFamily="18" charset="0"/>
                <a:cs typeface="Times New Roman" pitchFamily="18" charset="0"/>
              </a:rPr>
              <a:t>ί</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νύκτ</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νύκτ</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ν</a:t>
            </a:r>
            <a:r>
              <a:rPr lang="el-GR" dirty="0" smtClean="0">
                <a:solidFill>
                  <a:schemeClr val="bg1"/>
                </a:solidFill>
                <a:latin typeface="Palatino Linotype" pitchFamily="18" charset="0"/>
                <a:cs typeface="Times New Roman" pitchFamily="18" charset="0"/>
                <a:sym typeface="Wingdings" pitchFamily="2" charset="2"/>
              </a:rPr>
              <a:t>υκ</a:t>
            </a:r>
            <a:r>
              <a:rPr lang="el-GR" dirty="0" smtClean="0">
                <a:solidFill>
                  <a:schemeClr val="bg1"/>
                </a:solidFill>
                <a:latin typeface="Palatino Linotype" pitchFamily="18" charset="0"/>
                <a:cs typeface="Times New Roman" pitchFamily="18" charset="0"/>
              </a:rPr>
              <a:t>τ</a:t>
            </a:r>
            <a:r>
              <a:rPr lang="el-GR" dirty="0" smtClean="0">
                <a:solidFill>
                  <a:srgbClr val="FFFF00"/>
                </a:solidFill>
                <a:latin typeface="Palatino Linotype" pitchFamily="18" charset="0"/>
                <a:cs typeface="Times New Roman" pitchFamily="18" charset="0"/>
              </a:rPr>
              <a:t>ῶν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(νυκτσι </a:t>
            </a:r>
            <a:r>
              <a:rPr lang="el-GR"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νυ</a:t>
            </a:r>
            <a:r>
              <a:rPr lang="el-GR" dirty="0" smtClean="0">
                <a:solidFill>
                  <a:srgbClr val="FFFF00"/>
                </a:solidFill>
                <a:latin typeface="Palatino Linotype" pitchFamily="18" charset="0"/>
                <a:cs typeface="Times New Roman" pitchFamily="18" charset="0"/>
                <a:sym typeface="Wingdings" pitchFamily="2" charset="2"/>
              </a:rPr>
              <a:t>ξί</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νύκτ</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29325"/>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l-GR" sz="2000" dirty="0">
                <a:solidFill>
                  <a:srgbClr val="FFFF00"/>
                </a:solidFill>
                <a:latin typeface="Palatino Linotype" pitchFamily="18" charset="0"/>
                <a:cs typeface="Times New Roman" pitchFamily="18" charset="0"/>
              </a:rPr>
              <a:t>νύξ</a:t>
            </a:r>
            <a:r>
              <a:rPr lang="el-GR"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νυκτός ἡ </a:t>
            </a:r>
            <a:r>
              <a:rPr lang="en-US" sz="2000" dirty="0" smtClean="0">
                <a:solidFill>
                  <a:schemeClr val="bg1"/>
                </a:solidFill>
                <a:latin typeface="Times New Roman" pitchFamily="18" charset="0"/>
                <a:cs typeface="Times New Roman" pitchFamily="18" charset="0"/>
              </a:rPr>
              <a:t>night</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82368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marL="0" indent="0">
              <a:buNone/>
            </a:pPr>
            <a:r>
              <a:rPr lang="en-US" sz="2800" dirty="0">
                <a:solidFill>
                  <a:srgbClr val="FFFF00"/>
                </a:solidFill>
                <a:latin typeface="Times New Roman" panose="02020603050405020304" pitchFamily="18" charset="0"/>
                <a:cs typeface="Times New Roman" panose="02020603050405020304" pitchFamily="18" charset="0"/>
              </a:rPr>
              <a:t>Nouns and Adjectives </a:t>
            </a:r>
          </a:p>
          <a:p>
            <a:pPr>
              <a:defRPr/>
            </a:pPr>
            <a:r>
              <a:rPr lang="en-US" sz="2400" b="1" dirty="0" smtClean="0">
                <a:solidFill>
                  <a:srgbClr val="FFFF00"/>
                </a:solidFill>
                <a:latin typeface="Times New Roman" pitchFamily="18" charset="0"/>
                <a:cs typeface="Times New Roman" pitchFamily="18" charset="0"/>
              </a:rPr>
              <a:t>The Neuter Law</a:t>
            </a:r>
            <a:r>
              <a:rPr lang="en-US" sz="2400" dirty="0" smtClean="0">
                <a:solidFill>
                  <a:schemeClr val="bg1"/>
                </a:solidFill>
                <a:latin typeface="Times New Roman" pitchFamily="18" charset="0"/>
                <a:cs typeface="Times New Roman" pitchFamily="18" charset="0"/>
              </a:rPr>
              <a:t>: two rules apply to all </a:t>
            </a:r>
            <a:r>
              <a:rPr lang="en-US" sz="2400" dirty="0" smtClean="0">
                <a:solidFill>
                  <a:srgbClr val="FFFF00"/>
                </a:solidFill>
                <a:latin typeface="Times New Roman" pitchFamily="18" charset="0"/>
                <a:cs typeface="Times New Roman" pitchFamily="18" charset="0"/>
              </a:rPr>
              <a:t>neuter</a:t>
            </a:r>
            <a:r>
              <a:rPr lang="en-US" sz="2400" dirty="0" smtClean="0">
                <a:solidFill>
                  <a:schemeClr val="bg1"/>
                </a:solidFill>
                <a:latin typeface="Times New Roman" pitchFamily="18" charset="0"/>
                <a:cs typeface="Times New Roman" pitchFamily="18" charset="0"/>
              </a:rPr>
              <a:t> words in Greek. </a:t>
            </a:r>
          </a:p>
          <a:p>
            <a:pPr>
              <a:defRPr/>
            </a:pPr>
            <a:r>
              <a:rPr lang="en-US" sz="2400" dirty="0" smtClean="0">
                <a:solidFill>
                  <a:schemeClr val="bg1"/>
                </a:solidFill>
                <a:latin typeface="Times New Roman" pitchFamily="18" charset="0"/>
                <a:cs typeface="Times New Roman" pitchFamily="18" charset="0"/>
              </a:rPr>
              <a:t>(1) The </a:t>
            </a:r>
            <a:r>
              <a:rPr lang="en-US" sz="2400" dirty="0" smtClean="0">
                <a:solidFill>
                  <a:srgbClr val="FFFF00"/>
                </a:solidFill>
                <a:latin typeface="Times New Roman" pitchFamily="18" charset="0"/>
                <a:cs typeface="Times New Roman" pitchFamily="18" charset="0"/>
              </a:rPr>
              <a:t>nominative singular </a:t>
            </a:r>
            <a:r>
              <a:rPr lang="en-US" sz="2400" dirty="0" smtClean="0">
                <a:solidFill>
                  <a:schemeClr val="bg1"/>
                </a:solidFill>
                <a:latin typeface="Times New Roman" pitchFamily="18" charset="0"/>
                <a:cs typeface="Times New Roman" pitchFamily="18" charset="0"/>
              </a:rPr>
              <a:t>and the </a:t>
            </a:r>
            <a:r>
              <a:rPr lang="en-US" sz="2400" dirty="0" smtClean="0">
                <a:solidFill>
                  <a:srgbClr val="FFFF00"/>
                </a:solidFill>
                <a:latin typeface="Times New Roman" pitchFamily="18" charset="0"/>
                <a:cs typeface="Times New Roman" pitchFamily="18" charset="0"/>
              </a:rPr>
              <a:t>accusative singular </a:t>
            </a:r>
            <a:r>
              <a:rPr lang="en-US" sz="2400" u="sng" dirty="0" smtClean="0">
                <a:solidFill>
                  <a:schemeClr val="bg1"/>
                </a:solidFill>
                <a:latin typeface="Times New Roman" pitchFamily="18" charset="0"/>
                <a:cs typeface="Times New Roman" pitchFamily="18" charset="0"/>
              </a:rPr>
              <a:t>must be identical</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(2) The </a:t>
            </a:r>
            <a:r>
              <a:rPr lang="en-US" sz="2400" dirty="0" smtClean="0">
                <a:solidFill>
                  <a:srgbClr val="FFFF00"/>
                </a:solidFill>
                <a:latin typeface="Times New Roman" pitchFamily="18" charset="0"/>
                <a:cs typeface="Times New Roman" pitchFamily="18" charset="0"/>
              </a:rPr>
              <a:t>nominative plural </a:t>
            </a:r>
            <a:r>
              <a:rPr lang="en-US" sz="2400" dirty="0" smtClean="0">
                <a:solidFill>
                  <a:schemeClr val="bg1"/>
                </a:solidFill>
                <a:latin typeface="Times New Roman" pitchFamily="18" charset="0"/>
                <a:cs typeface="Times New Roman" pitchFamily="18" charset="0"/>
              </a:rPr>
              <a:t>and the </a:t>
            </a:r>
            <a:r>
              <a:rPr lang="en-US" sz="2400" dirty="0" smtClean="0">
                <a:solidFill>
                  <a:srgbClr val="FFFF00"/>
                </a:solidFill>
                <a:latin typeface="Times New Roman" pitchFamily="18" charset="0"/>
                <a:cs typeface="Times New Roman" pitchFamily="18" charset="0"/>
              </a:rPr>
              <a:t>accusative plural </a:t>
            </a:r>
            <a:r>
              <a:rPr lang="en-US" sz="2400" dirty="0" smtClean="0">
                <a:solidFill>
                  <a:schemeClr val="bg1"/>
                </a:solidFill>
                <a:latin typeface="Times New Roman" pitchFamily="18" charset="0"/>
                <a:cs typeface="Times New Roman" pitchFamily="18" charset="0"/>
              </a:rPr>
              <a:t>must both end in</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 </a:t>
            </a:r>
            <a:r>
              <a:rPr lang="en-US" sz="2400" u="sng" dirty="0" smtClean="0">
                <a:solidFill>
                  <a:schemeClr val="bg1"/>
                </a:solidFill>
                <a:latin typeface="Times New Roman" pitchFamily="18" charset="0"/>
                <a:cs typeface="Times New Roman" pitchFamily="18" charset="0"/>
              </a:rPr>
              <a:t>short -</a:t>
            </a:r>
            <a:r>
              <a:rPr lang="el-GR" sz="2400" u="sng" dirty="0" smtClean="0">
                <a:solidFill>
                  <a:srgbClr val="FFFF00"/>
                </a:solidFill>
                <a:latin typeface="Palatino Linotype" pitchFamily="18" charset="0"/>
                <a:cs typeface="Times New Roman" pitchFamily="18" charset="0"/>
              </a:rPr>
              <a:t>α</a:t>
            </a:r>
            <a:r>
              <a:rPr lang="en-US" sz="2400" dirty="0" smtClean="0">
                <a:solidFill>
                  <a:schemeClr val="bg1"/>
                </a:solidFill>
                <a:latin typeface="Times New Roman" pitchFamily="18" charset="0"/>
                <a:cs typeface="Times New Roman" pitchFamily="18" charset="0"/>
              </a:rPr>
              <a:t>.</a:t>
            </a:r>
          </a:p>
        </p:txBody>
      </p:sp>
    </p:spTree>
    <p:extLst>
      <p:ext uri="{BB962C8B-B14F-4D97-AF65-F5344CB8AC3E}">
        <p14:creationId xmlns:p14="http://schemas.microsoft.com/office/powerpoint/2010/main" val="29626615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solidFill>
                  <a:schemeClr val="bg1"/>
                </a:solidFill>
                <a:latin typeface="Palatino Linotype" pitchFamily="18" charset="0"/>
                <a:cs typeface="Times New Roman" pitchFamily="18" charset="0"/>
              </a:rPr>
              <a:t>	</a:t>
            </a: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Nominative – </a:t>
            </a:r>
          </a:p>
          <a:p>
            <a:r>
              <a:rPr lang="en-US" dirty="0" smtClean="0">
                <a:solidFill>
                  <a:schemeClr val="bg1"/>
                </a:solidFill>
                <a:latin typeface="Palatino Linotype" pitchFamily="18" charset="0"/>
                <a:cs typeface="Times New Roman" pitchFamily="18" charset="0"/>
              </a:rPr>
              <a:t>Genitive –</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Dative –</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Accusative –</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buNone/>
            </a:pPr>
            <a:r>
              <a:rPr lang="en-US" dirty="0" smtClean="0">
                <a:solidFill>
                  <a:schemeClr val="bg1"/>
                </a:solidFill>
                <a:latin typeface="Palatino Linotype" pitchFamily="18" charset="0"/>
                <a:cs typeface="Times New Roman" pitchFamily="18" charset="0"/>
              </a:rPr>
              <a:t>	</a:t>
            </a: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Nominative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Genitive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Dative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Accusative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α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Third Declension Endings for neuter nouns</a:t>
            </a:r>
            <a:endParaRPr lang="en-US" sz="2000" dirty="0"/>
          </a:p>
        </p:txBody>
      </p:sp>
    </p:spTree>
    <p:extLst>
      <p:ext uri="{BB962C8B-B14F-4D97-AF65-F5344CB8AC3E}">
        <p14:creationId xmlns:p14="http://schemas.microsoft.com/office/powerpoint/2010/main" val="18814424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sz="2000" dirty="0" smtClean="0">
                <a:solidFill>
                  <a:schemeClr val="bg1"/>
                </a:solidFill>
                <a:latin typeface="Palatino Linotype" pitchFamily="18" charset="0"/>
                <a:cs typeface="Times New Roman" pitchFamily="18" charset="0"/>
              </a:rPr>
              <a:t>(σωματ </a:t>
            </a:r>
            <a:r>
              <a:rPr lang="el-GR" sz="20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σῶμα </a:t>
            </a: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σώματ</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σώματ</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sz="2000" dirty="0" smtClean="0">
                <a:solidFill>
                  <a:schemeClr val="bg1"/>
                </a:solidFill>
                <a:latin typeface="Palatino Linotype" pitchFamily="18" charset="0"/>
                <a:cs typeface="Times New Roman" pitchFamily="18" charset="0"/>
              </a:rPr>
              <a:t>(</a:t>
            </a:r>
            <a:r>
              <a:rPr lang="el-GR" sz="2000" dirty="0">
                <a:solidFill>
                  <a:schemeClr val="bg1"/>
                </a:solidFill>
                <a:latin typeface="Palatino Linotype" pitchFamily="18" charset="0"/>
                <a:cs typeface="Times New Roman" pitchFamily="18" charset="0"/>
              </a:rPr>
              <a:t>σωματ </a:t>
            </a:r>
            <a:r>
              <a:rPr lang="el-GR" sz="2000" dirty="0">
                <a:solidFill>
                  <a:schemeClr val="bg1"/>
                </a:solidFill>
                <a:latin typeface="Palatino Linotype" pitchFamily="18" charset="0"/>
                <a:cs typeface="Times New Roman" pitchFamily="18" charset="0"/>
                <a:sym typeface="Wingdings" pitchFamily="2" charset="2"/>
              </a:rPr>
              <a:t>) </a:t>
            </a:r>
            <a:r>
              <a:rPr lang="el-GR" dirty="0">
                <a:solidFill>
                  <a:schemeClr val="bg1"/>
                </a:solidFill>
                <a:latin typeface="Palatino Linotype" pitchFamily="18" charset="0"/>
                <a:cs typeface="Times New Roman" pitchFamily="18" charset="0"/>
                <a:sym typeface="Wingdings" pitchFamily="2" charset="2"/>
              </a:rPr>
              <a:t>σῶμα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4648200" y="1600200"/>
            <a:ext cx="4191000" cy="4525963"/>
          </a:xfrm>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rPr>
              <a:t>σώματ</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σωμάτ</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rPr>
              <a:t>σώμα</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σώματ</a:t>
            </a:r>
            <a:r>
              <a:rPr lang="el-GR" dirty="0" smtClean="0">
                <a:solidFill>
                  <a:srgbClr val="FFFF00"/>
                </a:solidFill>
                <a:latin typeface="Palatino Linotype" pitchFamily="18" charset="0"/>
                <a:cs typeface="Times New Roman" pitchFamily="18" charset="0"/>
              </a:rPr>
              <a:t>α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declension of </a:t>
            </a:r>
            <a:r>
              <a:rPr lang="el-GR" sz="2000" dirty="0">
                <a:solidFill>
                  <a:srgbClr val="FFFF00"/>
                </a:solidFill>
                <a:latin typeface="Palatino Linotype" pitchFamily="18" charset="0"/>
                <a:cs typeface="Times New Roman" pitchFamily="18" charset="0"/>
              </a:rPr>
              <a:t>σῶμα -ατος τό </a:t>
            </a:r>
            <a:r>
              <a:rPr lang="en-US" sz="2000" dirty="0">
                <a:solidFill>
                  <a:schemeClr val="bg1"/>
                </a:solidFill>
                <a:latin typeface="Times New Roman" pitchFamily="18" charset="0"/>
                <a:cs typeface="Times New Roman" pitchFamily="18" charset="0"/>
              </a:rPr>
              <a:t>body</a:t>
            </a:r>
            <a:r>
              <a:rPr lang="en-US" sz="2000" dirty="0">
                <a:solidFill>
                  <a:schemeClr val="bg1"/>
                </a:solidFill>
                <a:latin typeface="Palatino Linotype"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460880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marL="0" indent="0">
              <a:buNone/>
            </a:pPr>
            <a:r>
              <a:rPr lang="en-US" sz="2800" dirty="0">
                <a:solidFill>
                  <a:srgbClr val="FFFF00"/>
                </a:solidFill>
                <a:latin typeface="Times New Roman" panose="02020603050405020304" pitchFamily="18" charset="0"/>
                <a:cs typeface="Times New Roman" panose="02020603050405020304" pitchFamily="18" charset="0"/>
              </a:rPr>
              <a:t>Nouns and Adjectives </a:t>
            </a:r>
          </a:p>
          <a:p>
            <a:r>
              <a:rPr lang="en-US" sz="2400" dirty="0" smtClean="0">
                <a:solidFill>
                  <a:schemeClr val="bg1"/>
                </a:solidFill>
                <a:latin typeface="Times New Roman" panose="02020603050405020304" pitchFamily="18" charset="0"/>
                <a:cs typeface="Times New Roman" panose="02020603050405020304" pitchFamily="18" charset="0"/>
              </a:rPr>
              <a:t>The </a:t>
            </a:r>
            <a:r>
              <a:rPr lang="en-US" sz="2400" dirty="0" smtClean="0">
                <a:solidFill>
                  <a:srgbClr val="FFFF00"/>
                </a:solidFill>
                <a:latin typeface="Times New Roman" panose="02020603050405020304" pitchFamily="18" charset="0"/>
                <a:cs typeface="Times New Roman" panose="02020603050405020304" pitchFamily="18" charset="0"/>
              </a:rPr>
              <a:t>vocative </a:t>
            </a:r>
            <a:r>
              <a:rPr lang="en-US" sz="2400" dirty="0" smtClean="0">
                <a:solidFill>
                  <a:schemeClr val="bg1"/>
                </a:solidFill>
                <a:latin typeface="Times New Roman" panose="02020603050405020304" pitchFamily="18" charset="0"/>
                <a:cs typeface="Times New Roman" panose="02020603050405020304" pitchFamily="18" charset="0"/>
              </a:rPr>
              <a:t>case is most often identical with the nominative. </a:t>
            </a:r>
          </a:p>
          <a:p>
            <a:r>
              <a:rPr lang="en-US" sz="2400" dirty="0" smtClean="0">
                <a:solidFill>
                  <a:schemeClr val="bg1"/>
                </a:solidFill>
                <a:latin typeface="Times New Roman" panose="02020603050405020304" pitchFamily="18" charset="0"/>
                <a:cs typeface="Times New Roman" panose="02020603050405020304" pitchFamily="18" charset="0"/>
              </a:rPr>
              <a:t>The most common exception is for the </a:t>
            </a:r>
            <a:r>
              <a:rPr lang="en-US" sz="2400" dirty="0" smtClean="0">
                <a:solidFill>
                  <a:srgbClr val="FFFF00"/>
                </a:solidFill>
                <a:latin typeface="Times New Roman" panose="02020603050405020304" pitchFamily="18" charset="0"/>
                <a:cs typeface="Times New Roman" panose="02020603050405020304" pitchFamily="18" charset="0"/>
              </a:rPr>
              <a:t>vocative </a:t>
            </a:r>
            <a:r>
              <a:rPr lang="en-US" sz="2400" dirty="0" smtClean="0">
                <a:solidFill>
                  <a:schemeClr val="bg1"/>
                </a:solidFill>
                <a:latin typeface="Times New Roman" panose="02020603050405020304" pitchFamily="18" charset="0"/>
                <a:cs typeface="Times New Roman" panose="02020603050405020304" pitchFamily="18" charset="0"/>
              </a:rPr>
              <a:t>singular to be just the stem of the noun (subject to the rules of ending a Greek word, so *</a:t>
            </a:r>
            <a:r>
              <a:rPr lang="el-GR" sz="2400" dirty="0" smtClean="0">
                <a:solidFill>
                  <a:srgbClr val="FFFF00"/>
                </a:solidFill>
                <a:latin typeface="Palatino Linotype" panose="02040502050505030304" pitchFamily="18" charset="0"/>
                <a:cs typeface="Times New Roman" panose="02020603050405020304" pitchFamily="18" charset="0"/>
              </a:rPr>
              <a:t>παιδ</a:t>
            </a:r>
            <a:r>
              <a:rPr lang="el-GR" sz="2400" dirty="0" smtClean="0">
                <a:solidFill>
                  <a:srgbClr val="FFFF00"/>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r>
              <a:rPr lang="el-GR" sz="2400" dirty="0" smtClean="0">
                <a:solidFill>
                  <a:srgbClr val="FFFF00"/>
                </a:solidFill>
                <a:latin typeface="Palatino Linotype" panose="02040502050505030304" pitchFamily="18" charset="0"/>
                <a:cs typeface="Times New Roman" panose="02020603050405020304" pitchFamily="18" charset="0"/>
                <a:sym typeface="Wingdings" panose="05000000000000000000" pitchFamily="2" charset="2"/>
              </a:rPr>
              <a:t>παι</a:t>
            </a:r>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a:t>
            </a:r>
          </a:p>
          <a:p>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The </a:t>
            </a:r>
            <a:r>
              <a:rPr lang="en-US" sz="2400"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vocative</a:t>
            </a:r>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of 2</a:t>
            </a:r>
            <a:r>
              <a:rPr lang="en-US" sz="2400" baseline="300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nd</a:t>
            </a:r>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 declension masculine/feminine nouns follows the same </a:t>
            </a:r>
            <a:r>
              <a:rPr lang="en-US" sz="2400" dirty="0">
                <a:solidFill>
                  <a:schemeClr val="bg1"/>
                </a:solidFill>
                <a:latin typeface="Times New Roman" panose="02020603050405020304" pitchFamily="18" charset="0"/>
                <a:cs typeface="Times New Roman" panose="02020603050405020304" pitchFamily="18" charset="0"/>
              </a:rPr>
              <a:t>-</a:t>
            </a:r>
            <a:r>
              <a:rPr lang="el-GR" sz="2400" dirty="0">
                <a:solidFill>
                  <a:srgbClr val="FFFF00"/>
                </a:solidFill>
                <a:latin typeface="Palatino Linotype" panose="02040502050505030304" pitchFamily="18" charset="0"/>
                <a:cs typeface="Times New Roman" panose="02020603050405020304" pitchFamily="18" charset="0"/>
              </a:rPr>
              <a:t>ο</a:t>
            </a:r>
            <a:r>
              <a:rPr lang="en-US" sz="2400" dirty="0">
                <a:solidFill>
                  <a:schemeClr val="bg1"/>
                </a:solidFill>
                <a:latin typeface="Times New Roman" panose="02020603050405020304" pitchFamily="18" charset="0"/>
                <a:cs typeface="Times New Roman" panose="02020603050405020304" pitchFamily="18" charset="0"/>
              </a:rPr>
              <a:t>/</a:t>
            </a:r>
            <a:r>
              <a:rPr lang="el-GR" sz="2400" dirty="0">
                <a:solidFill>
                  <a:srgbClr val="FFFF00"/>
                </a:solidFill>
                <a:latin typeface="Palatino Linotype" panose="02040502050505030304" pitchFamily="18" charset="0"/>
                <a:cs typeface="Times New Roman" panose="02020603050405020304" pitchFamily="18" charset="0"/>
              </a:rPr>
              <a:t>ε</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pattern as </a:t>
            </a:r>
            <a:r>
              <a:rPr lang="el-GR"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r>
              <a:rPr lang="el-GR" sz="2400" dirty="0" smtClean="0">
                <a:solidFill>
                  <a:srgbClr val="FFFF00"/>
                </a:solidFill>
                <a:latin typeface="Palatino Linotype" panose="02040502050505030304" pitchFamily="18" charset="0"/>
                <a:cs typeface="Times New Roman" panose="02020603050405020304" pitchFamily="18" charset="0"/>
                <a:sym typeface="Wingdings" panose="05000000000000000000" pitchFamily="2" charset="2"/>
              </a:rPr>
              <a:t>ω</a:t>
            </a:r>
            <a:r>
              <a:rPr lang="el-GR" sz="2400" dirty="0" smtClean="0">
                <a:solidFill>
                  <a:srgbClr val="FFFF00"/>
                </a:solidFill>
                <a:latin typeface="Times New Roman" panose="02020603050405020304" pitchFamily="18" charset="0"/>
                <a:cs typeface="Times New Roman" panose="02020603050405020304" pitchFamily="18" charset="0"/>
                <a:sym typeface="Wingdings" panose="05000000000000000000" pitchFamily="2" charset="2"/>
              </a:rPr>
              <a:t> </a:t>
            </a:r>
            <a:r>
              <a:rPr lang="en-US" sz="2400" dirty="0" smtClean="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verbs. </a:t>
            </a:r>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02426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 y="1168412"/>
            <a:ext cx="8305800" cy="5657743"/>
          </a:xfrm>
          <a:prstGeom prst="rect">
            <a:avLst/>
          </a:prstGeom>
        </p:spPr>
      </p:pic>
    </p:spTree>
    <p:extLst>
      <p:ext uri="{BB962C8B-B14F-4D97-AF65-F5344CB8AC3E}">
        <p14:creationId xmlns:p14="http://schemas.microsoft.com/office/powerpoint/2010/main" val="413966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80546897"/>
              </p:ext>
            </p:extLst>
          </p:nvPr>
        </p:nvGraphicFramePr>
        <p:xfrm>
          <a:off x="304800" y="3733800"/>
          <a:ext cx="8610600" cy="1828800"/>
        </p:xfrm>
        <a:graphic>
          <a:graphicData uri="http://schemas.openxmlformats.org/drawingml/2006/table">
            <a:tbl>
              <a:tblPr firstRow="1" bandRow="1">
                <a:tableStyleId>{5C22544A-7EE6-4342-B048-85BDC9FD1C3A}</a:tableStyleId>
              </a:tblPr>
              <a:tblGrid>
                <a:gridCol w="2152650"/>
                <a:gridCol w="2152650"/>
                <a:gridCol w="2152650"/>
                <a:gridCol w="2152650"/>
              </a:tblGrid>
              <a:tr h="609600">
                <a:tc>
                  <a:txBody>
                    <a:bodyPr/>
                    <a:lstStyle/>
                    <a:p>
                      <a:pPr algn="ctr"/>
                      <a:r>
                        <a:rPr lang="en-US" sz="2400" dirty="0" smtClean="0">
                          <a:solidFill>
                            <a:srgbClr val="FFFF00"/>
                          </a:solidFill>
                          <a:latin typeface="Times New Roman" panose="02020603050405020304" pitchFamily="18" charset="0"/>
                          <a:cs typeface="Times New Roman" panose="02020603050405020304" pitchFamily="18" charset="0"/>
                        </a:rPr>
                        <a:t>prefix</a:t>
                      </a:r>
                      <a:r>
                        <a:rPr lang="en-US" sz="2400" dirty="0" smtClean="0">
                          <a:solidFill>
                            <a:schemeClr val="bg1"/>
                          </a:solidFill>
                          <a:latin typeface="Times New Roman" panose="02020603050405020304" pitchFamily="18" charset="0"/>
                          <a:cs typeface="Times New Roman" panose="02020603050405020304" pitchFamily="18" charset="0"/>
                        </a:rPr>
                        <a:t> + </a:t>
                      </a:r>
                      <a:endParaRPr lang="en-US" sz="2400" dirty="0"/>
                    </a:p>
                  </a:txBody>
                  <a:tcPr>
                    <a:noFill/>
                  </a:tcPr>
                </a:tc>
                <a:tc>
                  <a:txBody>
                    <a:bodyPr/>
                    <a:lstStyle/>
                    <a:p>
                      <a:pPr algn="ctr"/>
                      <a:r>
                        <a:rPr lang="en-US" sz="2400" dirty="0" smtClean="0">
                          <a:solidFill>
                            <a:srgbClr val="FFFF00"/>
                          </a:solidFill>
                          <a:latin typeface="Times New Roman" panose="02020603050405020304" pitchFamily="18" charset="0"/>
                          <a:cs typeface="Times New Roman" panose="02020603050405020304" pitchFamily="18" charset="0"/>
                        </a:rPr>
                        <a:t>stem</a:t>
                      </a:r>
                      <a:endParaRPr lang="en-US" sz="2400" dirty="0"/>
                    </a:p>
                  </a:txBody>
                  <a:tcPr>
                    <a:noFill/>
                  </a:tcPr>
                </a:tc>
                <a:tc>
                  <a:txBody>
                    <a:bodyPr/>
                    <a:lstStyle/>
                    <a:p>
                      <a:pPr algn="ct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marker</a:t>
                      </a:r>
                      <a:r>
                        <a:rPr lang="en-US" sz="2400" dirty="0" smtClean="0">
                          <a:solidFill>
                            <a:schemeClr val="bg1"/>
                          </a:solidFill>
                          <a:latin typeface="Times New Roman" panose="02020603050405020304" pitchFamily="18" charset="0"/>
                          <a:cs typeface="Times New Roman" panose="02020603050405020304" pitchFamily="18" charset="0"/>
                        </a:rPr>
                        <a:t> </a:t>
                      </a:r>
                      <a:endParaRPr lang="en-US" sz="2400" dirty="0"/>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ending</a:t>
                      </a:r>
                    </a:p>
                  </a:txBody>
                  <a:tcPr>
                    <a:noFill/>
                  </a:tcPr>
                </a:tc>
              </a:tr>
              <a:tr h="1219200">
                <a:tc>
                  <a:txBody>
                    <a:bodyPr/>
                    <a:lstStyle/>
                    <a:p>
                      <a:pPr algn="ctr"/>
                      <a:r>
                        <a:rPr lang="en-US" sz="2400" b="0" dirty="0" smtClean="0">
                          <a:solidFill>
                            <a:srgbClr val="FFFF00"/>
                          </a:solidFill>
                          <a:latin typeface="Times New Roman" panose="02020603050405020304" pitchFamily="18" charset="0"/>
                          <a:cs typeface="Times New Roman" panose="02020603050405020304" pitchFamily="18" charset="0"/>
                        </a:rPr>
                        <a:t>preposition</a:t>
                      </a:r>
                    </a:p>
                    <a:p>
                      <a:pPr algn="ctr"/>
                      <a:r>
                        <a:rPr lang="en-US" sz="2400" b="0" dirty="0" smtClean="0">
                          <a:solidFill>
                            <a:srgbClr val="FFFF00"/>
                          </a:solidFill>
                          <a:latin typeface="Times New Roman" panose="02020603050405020304" pitchFamily="18" charset="0"/>
                          <a:cs typeface="Times New Roman" panose="02020603050405020304" pitchFamily="18" charset="0"/>
                        </a:rPr>
                        <a:t>augment</a:t>
                      </a:r>
                    </a:p>
                    <a:p>
                      <a:pPr algn="ctr"/>
                      <a:r>
                        <a:rPr lang="en-US" sz="2400" b="0" dirty="0" smtClean="0">
                          <a:solidFill>
                            <a:srgbClr val="FFFF00"/>
                          </a:solidFill>
                          <a:latin typeface="Times New Roman" panose="02020603050405020304" pitchFamily="18" charset="0"/>
                          <a:cs typeface="Times New Roman" panose="02020603050405020304" pitchFamily="18" charset="0"/>
                        </a:rPr>
                        <a:t>reduplication</a:t>
                      </a:r>
                      <a:endParaRPr lang="en-US" sz="2400" b="0" dirty="0"/>
                    </a:p>
                  </a:txBody>
                  <a:tcPr>
                    <a:noFill/>
                  </a:tcPr>
                </a:tc>
                <a:tc>
                  <a:txBody>
                    <a:bodyPr/>
                    <a:lstStyle/>
                    <a:p>
                      <a:pPr algn="ctr"/>
                      <a:r>
                        <a:rPr lang="en-US" sz="2400" b="0" dirty="0" smtClean="0">
                          <a:solidFill>
                            <a:srgbClr val="FFFF00"/>
                          </a:solidFill>
                          <a:latin typeface="Times New Roman" panose="02020603050405020304" pitchFamily="18" charset="0"/>
                          <a:cs typeface="Times New Roman" panose="02020603050405020304" pitchFamily="18" charset="0"/>
                        </a:rPr>
                        <a:t>meaning</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rgbClr val="FFFF00"/>
                          </a:solidFill>
                          <a:latin typeface="Times New Roman" panose="02020603050405020304" pitchFamily="18" charset="0"/>
                          <a:cs typeface="Times New Roman" panose="02020603050405020304" pitchFamily="18" charset="0"/>
                        </a:rPr>
                        <a:t>of</a:t>
                      </a:r>
                      <a:r>
                        <a:rPr lang="en-US" sz="2400" b="0" dirty="0" smtClean="0">
                          <a:solidFill>
                            <a:schemeClr val="bg1"/>
                          </a:solidFill>
                          <a:latin typeface="Times New Roman" panose="02020603050405020304" pitchFamily="18" charset="0"/>
                          <a:cs typeface="Times New Roman" panose="02020603050405020304" pitchFamily="18" charset="0"/>
                        </a:rPr>
                        <a:t> </a:t>
                      </a:r>
                      <a:r>
                        <a:rPr lang="en-US" sz="2400" b="0" dirty="0" smtClean="0">
                          <a:solidFill>
                            <a:srgbClr val="FFFF00"/>
                          </a:solidFill>
                          <a:latin typeface="Times New Roman" panose="02020603050405020304" pitchFamily="18" charset="0"/>
                          <a:cs typeface="Times New Roman" panose="02020603050405020304" pitchFamily="18" charset="0"/>
                        </a:rPr>
                        <a:t>verb</a:t>
                      </a:r>
                      <a:r>
                        <a:rPr lang="en-US" sz="2400" b="0" dirty="0" smtClean="0">
                          <a:solidFill>
                            <a:schemeClr val="bg1"/>
                          </a:solidFill>
                          <a:latin typeface="Times New Roman" panose="02020603050405020304" pitchFamily="18" charset="0"/>
                          <a:cs typeface="Times New Roman" panose="02020603050405020304" pitchFamily="18" charset="0"/>
                        </a:rPr>
                        <a:t> </a:t>
                      </a:r>
                      <a:endParaRPr lang="en-US" sz="2400" b="0" dirty="0"/>
                    </a:p>
                  </a:txBody>
                  <a:tcPr>
                    <a:noFill/>
                  </a:tcPr>
                </a:tc>
                <a:tc>
                  <a:txBody>
                    <a:bodyPr/>
                    <a:lstStyle/>
                    <a:p>
                      <a:pPr algn="ctr"/>
                      <a:r>
                        <a:rPr lang="en-US" sz="2400" b="0" dirty="0" smtClean="0">
                          <a:solidFill>
                            <a:srgbClr val="FFFF00"/>
                          </a:solidFill>
                          <a:latin typeface="Times New Roman" panose="02020603050405020304" pitchFamily="18" charset="0"/>
                          <a:cs typeface="Times New Roman" panose="02020603050405020304" pitchFamily="18" charset="0"/>
                        </a:rPr>
                        <a:t>tense</a:t>
                      </a:r>
                      <a:endParaRPr lang="en-US" sz="2400" b="0" dirty="0" smtClean="0">
                        <a:solidFill>
                          <a:schemeClr val="bg1"/>
                        </a:solidFill>
                        <a:latin typeface="Times New Roman" panose="02020603050405020304" pitchFamily="18" charset="0"/>
                        <a:cs typeface="Times New Roman" panose="02020603050405020304" pitchFamily="18" charset="0"/>
                      </a:endParaRPr>
                    </a:p>
                    <a:p>
                      <a:pPr algn="ctr"/>
                      <a:r>
                        <a:rPr lang="en-US" sz="2400" b="0" dirty="0" smtClean="0">
                          <a:solidFill>
                            <a:srgbClr val="FFFF00"/>
                          </a:solidFill>
                          <a:latin typeface="Times New Roman" panose="02020603050405020304" pitchFamily="18" charset="0"/>
                          <a:cs typeface="Times New Roman" panose="02020603050405020304" pitchFamily="18" charset="0"/>
                        </a:rPr>
                        <a:t>mood</a:t>
                      </a:r>
                      <a:endParaRPr lang="en-US" sz="2400" b="0" dirty="0"/>
                    </a:p>
                  </a:txBody>
                  <a:tcPr>
                    <a:noFill/>
                  </a:tcPr>
                </a:tc>
                <a:tc>
                  <a:txBody>
                    <a:bodyPr/>
                    <a:lstStyle/>
                    <a:p>
                      <a:pPr marL="57150" indent="0" algn="ctr">
                        <a:buNone/>
                      </a:pP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0" dirty="0" smtClean="0">
                          <a:solidFill>
                            <a:srgbClr val="FFFF00"/>
                          </a:solidFill>
                          <a:latin typeface="Times New Roman" panose="02020603050405020304" pitchFamily="18" charset="0"/>
                          <a:cs typeface="Times New Roman" panose="02020603050405020304" pitchFamily="18" charset="0"/>
                        </a:rPr>
                        <a:t>person </a:t>
                      </a:r>
                    </a:p>
                    <a:p>
                      <a:pPr marL="57150" indent="0" algn="ctr">
                        <a:buNone/>
                      </a:pPr>
                      <a:r>
                        <a:rPr lang="en-US" sz="2400" b="0" dirty="0" smtClean="0">
                          <a:solidFill>
                            <a:srgbClr val="FFFF00"/>
                          </a:solidFill>
                          <a:latin typeface="Times New Roman" panose="02020603050405020304" pitchFamily="18" charset="0"/>
                          <a:cs typeface="Times New Roman" panose="02020603050405020304" pitchFamily="18" charset="0"/>
                        </a:rPr>
                        <a:t>number</a:t>
                      </a:r>
                    </a:p>
                    <a:p>
                      <a:pPr marL="57150" indent="0" algn="ctr">
                        <a:buNone/>
                      </a:pPr>
                      <a:r>
                        <a:rPr lang="en-US" sz="2400" b="0" dirty="0" smtClean="0">
                          <a:solidFill>
                            <a:srgbClr val="FFFF00"/>
                          </a:solidFill>
                          <a:latin typeface="Times New Roman" panose="02020603050405020304" pitchFamily="18" charset="0"/>
                          <a:cs typeface="Times New Roman" panose="02020603050405020304" pitchFamily="18" charset="0"/>
                        </a:rPr>
                        <a:t>voice </a:t>
                      </a:r>
                    </a:p>
                  </a:txBody>
                  <a:tcPr>
                    <a:noFill/>
                  </a:tcPr>
                </a:tc>
              </a:tr>
            </a:tbl>
          </a:graphicData>
        </a:graphic>
      </p:graphicFrame>
      <p:sp>
        <p:nvSpPr>
          <p:cNvPr id="5" name="TextBox 4"/>
          <p:cNvSpPr txBox="1"/>
          <p:nvPr/>
        </p:nvSpPr>
        <p:spPr>
          <a:xfrm>
            <a:off x="304800" y="2209800"/>
            <a:ext cx="8610600" cy="954107"/>
          </a:xfrm>
          <a:prstGeom prst="rect">
            <a:avLst/>
          </a:prstGeom>
          <a:noFill/>
        </p:spPr>
        <p:txBody>
          <a:bodyPr wrap="square" rtlCol="0">
            <a:spAutoFit/>
          </a:bodyPr>
          <a:lstStyle/>
          <a:p>
            <a:r>
              <a:rPr lang="en-US" sz="2800" dirty="0">
                <a:solidFill>
                  <a:srgbClr val="FFFF00"/>
                </a:solidFill>
                <a:latin typeface="Times New Roman" panose="02020603050405020304" pitchFamily="18" charset="0"/>
                <a:cs typeface="Times New Roman" panose="02020603050405020304" pitchFamily="18" charset="0"/>
              </a:rPr>
              <a:t>Verbs </a:t>
            </a:r>
          </a:p>
          <a:p>
            <a:pPr lvl="1"/>
            <a:r>
              <a:rPr lang="en-US" sz="2800" dirty="0" smtClean="0">
                <a:solidFill>
                  <a:schemeClr val="bg1"/>
                </a:solidFill>
                <a:latin typeface="Times New Roman" panose="02020603050405020304" pitchFamily="18" charset="0"/>
                <a:cs typeface="Times New Roman" panose="02020603050405020304" pitchFamily="18" charset="0"/>
              </a:rPr>
              <a:t>Greek </a:t>
            </a:r>
            <a:r>
              <a:rPr lang="en-US" sz="2800" dirty="0">
                <a:solidFill>
                  <a:schemeClr val="bg1"/>
                </a:solidFill>
                <a:latin typeface="Times New Roman" panose="02020603050405020304" pitchFamily="18" charset="0"/>
                <a:cs typeface="Times New Roman" panose="02020603050405020304" pitchFamily="18" charset="0"/>
              </a:rPr>
              <a:t>verbs have four parts: </a:t>
            </a:r>
          </a:p>
        </p:txBody>
      </p:sp>
      <p:sp>
        <p:nvSpPr>
          <p:cNvPr id="6" name="TextBox 5"/>
          <p:cNvSpPr txBox="1"/>
          <p:nvPr/>
        </p:nvSpPr>
        <p:spPr>
          <a:xfrm>
            <a:off x="3505200" y="5562600"/>
            <a:ext cx="2171700" cy="830997"/>
          </a:xfrm>
          <a:prstGeom prst="rect">
            <a:avLst/>
          </a:prstGeom>
          <a:solidFill>
            <a:schemeClr val="bg1"/>
          </a:solid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stem + marker </a:t>
            </a:r>
          </a:p>
          <a:p>
            <a:pPr algn="ctr"/>
            <a:r>
              <a:rPr lang="en-US" sz="2400" b="1" dirty="0" smtClean="0">
                <a:latin typeface="Times New Roman" panose="02020603050405020304" pitchFamily="18" charset="0"/>
                <a:cs typeface="Times New Roman" panose="02020603050405020304" pitchFamily="18" charset="0"/>
              </a:rPr>
              <a:t>= stem of tense</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0805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sz="2800" dirty="0" smtClean="0">
                <a:solidFill>
                  <a:srgbClr val="FFFF00"/>
                </a:solidFill>
                <a:latin typeface="Times New Roman" pitchFamily="18" charset="0"/>
                <a:cs typeface="Times New Roman" pitchFamily="18" charset="0"/>
              </a:rPr>
              <a:t>Problem</a:t>
            </a:r>
            <a:r>
              <a:rPr lang="en-US" sz="2800" dirty="0" smtClean="0">
                <a:solidFill>
                  <a:schemeClr val="bg1"/>
                </a:solidFill>
                <a:latin typeface="Times New Roman" pitchFamily="18" charset="0"/>
                <a:cs typeface="Times New Roman" pitchFamily="18" charset="0"/>
              </a:rPr>
              <a:t>: The plethora of inflected forms in ancient Greek overwhelms students and teachers. </a:t>
            </a:r>
          </a:p>
          <a:p>
            <a:pPr marL="0" indent="0">
              <a:buNone/>
            </a:pPr>
            <a:r>
              <a:rPr lang="en-US" sz="2800" dirty="0" smtClean="0">
                <a:solidFill>
                  <a:srgbClr val="FFFF00"/>
                </a:solidFill>
                <a:latin typeface="Times New Roman" pitchFamily="18" charset="0"/>
                <a:cs typeface="Times New Roman" pitchFamily="18" charset="0"/>
              </a:rPr>
              <a:t>Benefits </a:t>
            </a:r>
            <a:r>
              <a:rPr lang="en-US" sz="2400" dirty="0" smtClean="0">
                <a:solidFill>
                  <a:schemeClr val="bg1"/>
                </a:solidFill>
                <a:latin typeface="Times New Roman" pitchFamily="18" charset="0"/>
                <a:cs typeface="Times New Roman" pitchFamily="18" charset="0"/>
              </a:rPr>
              <a:t>of shifting priorities in Beginning Greek: </a:t>
            </a:r>
          </a:p>
          <a:p>
            <a:r>
              <a:rPr lang="en-US" sz="2400" dirty="0" smtClean="0">
                <a:solidFill>
                  <a:schemeClr val="bg1"/>
                </a:solidFill>
                <a:latin typeface="Times New Roman" pitchFamily="18" charset="0"/>
                <a:cs typeface="Times New Roman" pitchFamily="18" charset="0"/>
              </a:rPr>
              <a:t>Students are equipped with skills to analyze all types of Greek words. </a:t>
            </a:r>
          </a:p>
          <a:p>
            <a:r>
              <a:rPr lang="en-US" sz="2400" dirty="0" smtClean="0">
                <a:solidFill>
                  <a:schemeClr val="bg1"/>
                </a:solidFill>
                <a:latin typeface="Times New Roman" pitchFamily="18" charset="0"/>
                <a:cs typeface="Times New Roman" pitchFamily="18" charset="0"/>
              </a:rPr>
              <a:t>They can practice these skills with isolated words, so they can work early on vocabulary and English derivatives. </a:t>
            </a:r>
          </a:p>
          <a:p>
            <a:r>
              <a:rPr lang="en-US" sz="2400" dirty="0" smtClean="0">
                <a:solidFill>
                  <a:schemeClr val="bg1"/>
                </a:solidFill>
                <a:latin typeface="Times New Roman" pitchFamily="18" charset="0"/>
                <a:cs typeface="Times New Roman" pitchFamily="18" charset="0"/>
              </a:rPr>
              <a:t>This frees up time to analyze true exceptions variations in context instead of as more forms to memorize. </a:t>
            </a:r>
          </a:p>
          <a:p>
            <a:r>
              <a:rPr lang="en-US" sz="2400" dirty="0" smtClean="0">
                <a:solidFill>
                  <a:schemeClr val="bg1"/>
                </a:solidFill>
                <a:latin typeface="Times New Roman" pitchFamily="18" charset="0"/>
                <a:cs typeface="Times New Roman" pitchFamily="18" charset="0"/>
              </a:rPr>
              <a:t>These same skills work for different dialects (Homeric, Ionic, Classical, </a:t>
            </a:r>
            <a:r>
              <a:rPr lang="en-US" sz="2400" i="1"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even Demotic) and for related reading skills (deciphering elided </a:t>
            </a:r>
            <a:r>
              <a:rPr lang="en-US" sz="2400" dirty="0">
                <a:solidFill>
                  <a:schemeClr val="bg1"/>
                </a:solidFill>
                <a:latin typeface="Times New Roman" pitchFamily="18" charset="0"/>
                <a:cs typeface="Times New Roman" pitchFamily="18" charset="0"/>
              </a:rPr>
              <a:t>words, compound </a:t>
            </a:r>
            <a:r>
              <a:rPr lang="en-US" sz="2400" dirty="0" smtClean="0">
                <a:solidFill>
                  <a:schemeClr val="bg1"/>
                </a:solidFill>
                <a:latin typeface="Times New Roman" pitchFamily="18" charset="0"/>
                <a:cs typeface="Times New Roman" pitchFamily="18" charset="0"/>
              </a:rPr>
              <a:t>words). </a:t>
            </a:r>
          </a:p>
        </p:txBody>
      </p:sp>
    </p:spTree>
    <p:extLst>
      <p:ext uri="{BB962C8B-B14F-4D97-AF65-F5344CB8AC3E}">
        <p14:creationId xmlns:p14="http://schemas.microsoft.com/office/powerpoint/2010/main" val="10163575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How to Make Beginning Greek Rational and Regular (Really)</a:t>
            </a:r>
            <a:endParaRPr lang="en-US" dirty="0"/>
          </a:p>
        </p:txBody>
      </p:sp>
      <p:sp>
        <p:nvSpPr>
          <p:cNvPr id="3" name="Content Placeholder 2"/>
          <p:cNvSpPr>
            <a:spLocks noGrp="1"/>
          </p:cNvSpPr>
          <p:nvPr>
            <p:ph idx="1"/>
          </p:nvPr>
        </p:nvSpPr>
        <p:spPr>
          <a:xfrm>
            <a:off x="457200" y="1600200"/>
            <a:ext cx="8153400" cy="4876800"/>
          </a:xfrm>
        </p:spPr>
        <p:txBody>
          <a:bodyPr>
            <a:normAutofit/>
          </a:bodyPr>
          <a:lstStyle/>
          <a:p>
            <a:pPr marL="0" indent="0">
              <a:buNone/>
            </a:pPr>
            <a:r>
              <a:rPr lang="en-US" sz="2800" dirty="0" smtClean="0">
                <a:solidFill>
                  <a:srgbClr val="FFFF00"/>
                </a:solidFill>
                <a:latin typeface="Times New Roman" pitchFamily="18" charset="0"/>
                <a:cs typeface="Times New Roman" pitchFamily="18" charset="0"/>
              </a:rPr>
              <a:t>Recommendation</a:t>
            </a:r>
            <a:r>
              <a:rPr lang="en-US" sz="2800" dirty="0" smtClean="0">
                <a:solidFill>
                  <a:schemeClr val="bg1"/>
                </a:solidFill>
                <a:latin typeface="Times New Roman" pitchFamily="18" charset="0"/>
                <a:cs typeface="Times New Roman" pitchFamily="18" charset="0"/>
              </a:rPr>
              <a:t>: </a:t>
            </a:r>
          </a:p>
          <a:p>
            <a:pPr marL="0" indent="0">
              <a:buNone/>
            </a:pPr>
            <a:r>
              <a:rPr lang="en-US" sz="2400" dirty="0" smtClean="0">
                <a:solidFill>
                  <a:schemeClr val="bg1"/>
                </a:solidFill>
                <a:latin typeface="Times New Roman" pitchFamily="18" charset="0"/>
                <a:cs typeface="Times New Roman" pitchFamily="18" charset="0"/>
              </a:rPr>
              <a:t>Shift the </a:t>
            </a:r>
            <a:r>
              <a:rPr lang="en-US" sz="2400" dirty="0">
                <a:solidFill>
                  <a:schemeClr val="bg1"/>
                </a:solidFill>
                <a:latin typeface="Times New Roman" pitchFamily="18" charset="0"/>
                <a:cs typeface="Times New Roman" pitchFamily="18" charset="0"/>
              </a:rPr>
              <a:t>priorities of Beginning Greek: </a:t>
            </a:r>
          </a:p>
          <a:p>
            <a:r>
              <a:rPr lang="en-US" sz="2400" dirty="0" smtClean="0">
                <a:solidFill>
                  <a:schemeClr val="bg1"/>
                </a:solidFill>
                <a:latin typeface="Times New Roman" pitchFamily="18" charset="0"/>
                <a:cs typeface="Times New Roman" pitchFamily="18" charset="0"/>
              </a:rPr>
              <a:t>More</a:t>
            </a:r>
            <a:r>
              <a:rPr lang="en-US" sz="2400" dirty="0">
                <a:solidFill>
                  <a:schemeClr val="bg1"/>
                </a:solidFill>
                <a:latin typeface="Times New Roman" pitchFamily="18" charset="0"/>
                <a:cs typeface="Times New Roman" pitchFamily="18" charset="0"/>
              </a:rPr>
              <a:t>: </a:t>
            </a:r>
          </a:p>
          <a:p>
            <a:pPr lvl="1"/>
            <a:r>
              <a:rPr lang="en-US" sz="2400" dirty="0" smtClean="0">
                <a:solidFill>
                  <a:schemeClr val="bg1"/>
                </a:solidFill>
                <a:latin typeface="Times New Roman" pitchFamily="18" charset="0"/>
                <a:cs typeface="Times New Roman" pitchFamily="18" charset="0"/>
              </a:rPr>
              <a:t>alphabet </a:t>
            </a:r>
            <a:r>
              <a:rPr lang="en-US" sz="2400" dirty="0">
                <a:solidFill>
                  <a:schemeClr val="bg1"/>
                </a:solidFill>
                <a:latin typeface="Times New Roman" pitchFamily="18" charset="0"/>
                <a:cs typeface="Times New Roman" pitchFamily="18" charset="0"/>
              </a:rPr>
              <a:t>work (transliteration, derivatives) </a:t>
            </a:r>
          </a:p>
          <a:p>
            <a:pPr lvl="1"/>
            <a:r>
              <a:rPr lang="en-US" sz="2400" dirty="0" smtClean="0">
                <a:solidFill>
                  <a:schemeClr val="bg1"/>
                </a:solidFill>
                <a:latin typeface="Times New Roman" pitchFamily="18" charset="0"/>
                <a:cs typeface="Times New Roman" pitchFamily="18" charset="0"/>
              </a:rPr>
              <a:t>sound </a:t>
            </a:r>
            <a:r>
              <a:rPr lang="en-US" sz="2400" dirty="0">
                <a:solidFill>
                  <a:schemeClr val="bg1"/>
                </a:solidFill>
                <a:latin typeface="Times New Roman" pitchFamily="18" charset="0"/>
                <a:cs typeface="Times New Roman" pitchFamily="18" charset="0"/>
              </a:rPr>
              <a:t>combinations </a:t>
            </a:r>
            <a:r>
              <a:rPr lang="en-US" sz="2000" dirty="0">
                <a:solidFill>
                  <a:schemeClr val="bg1"/>
                </a:solidFill>
                <a:latin typeface="Times New Roman" pitchFamily="18" charset="0"/>
                <a:cs typeface="Times New Roman" pitchFamily="18" charset="0"/>
              </a:rPr>
              <a:t>(vowel contractions, consonant patterns) </a:t>
            </a:r>
          </a:p>
          <a:p>
            <a:r>
              <a:rPr lang="en-US" sz="2400" dirty="0" smtClean="0">
                <a:solidFill>
                  <a:schemeClr val="bg1"/>
                </a:solidFill>
                <a:latin typeface="Times New Roman" pitchFamily="18" charset="0"/>
                <a:cs typeface="Times New Roman" pitchFamily="18" charset="0"/>
              </a:rPr>
              <a:t>Fewer</a:t>
            </a:r>
            <a:r>
              <a:rPr lang="en-US" sz="2400" dirty="0">
                <a:solidFill>
                  <a:schemeClr val="bg1"/>
                </a:solidFill>
                <a:latin typeface="Times New Roman" pitchFamily="18" charset="0"/>
                <a:cs typeface="Times New Roman" pitchFamily="18" charset="0"/>
              </a:rPr>
              <a:t>: </a:t>
            </a:r>
          </a:p>
          <a:p>
            <a:pPr lvl="1"/>
            <a:r>
              <a:rPr lang="en-US" sz="2400" dirty="0" smtClean="0">
                <a:solidFill>
                  <a:schemeClr val="bg1"/>
                </a:solidFill>
                <a:latin typeface="Times New Roman" pitchFamily="18" charset="0"/>
                <a:cs typeface="Times New Roman" pitchFamily="18" charset="0"/>
              </a:rPr>
              <a:t>paradigms </a:t>
            </a:r>
            <a:endParaRPr lang="en-US" sz="2400" dirty="0">
              <a:solidFill>
                <a:schemeClr val="bg1"/>
              </a:solidFill>
              <a:latin typeface="Times New Roman" pitchFamily="18" charset="0"/>
              <a:cs typeface="Times New Roman" pitchFamily="18" charset="0"/>
            </a:endParaRPr>
          </a:p>
          <a:p>
            <a:pPr lvl="1"/>
            <a:r>
              <a:rPr lang="en-US" sz="2400" b="1" dirty="0" smtClean="0">
                <a:solidFill>
                  <a:srgbClr val="FFFF00"/>
                </a:solidFill>
                <a:latin typeface="Times New Roman" pitchFamily="18" charset="0"/>
                <a:cs typeface="Times New Roman" pitchFamily="18" charset="0"/>
              </a:rPr>
              <a:t>principal </a:t>
            </a:r>
            <a:r>
              <a:rPr lang="en-US" sz="2400" b="1" dirty="0">
                <a:solidFill>
                  <a:srgbClr val="FFFF00"/>
                </a:solidFill>
                <a:latin typeface="Times New Roman" pitchFamily="18" charset="0"/>
                <a:cs typeface="Times New Roman" pitchFamily="18" charset="0"/>
              </a:rPr>
              <a:t>parts of </a:t>
            </a:r>
            <a:r>
              <a:rPr lang="en-US" sz="2400" b="1" dirty="0" smtClean="0">
                <a:solidFill>
                  <a:srgbClr val="FFFF00"/>
                </a:solidFill>
                <a:latin typeface="Times New Roman" pitchFamily="18" charset="0"/>
                <a:cs typeface="Times New Roman" pitchFamily="18" charset="0"/>
              </a:rPr>
              <a:t>verbs: the first three </a:t>
            </a:r>
            <a:r>
              <a:rPr lang="en-US" sz="2400" b="1" dirty="0">
                <a:solidFill>
                  <a:srgbClr val="FFFF00"/>
                </a:solidFill>
                <a:latin typeface="Times New Roman" pitchFamily="18" charset="0"/>
                <a:cs typeface="Times New Roman" pitchFamily="18" charset="0"/>
              </a:rPr>
              <a:t>at most; priority for verbs with mixed </a:t>
            </a:r>
            <a:r>
              <a:rPr lang="en-US" sz="2400" b="1" dirty="0" smtClean="0">
                <a:solidFill>
                  <a:srgbClr val="FFFF00"/>
                </a:solidFill>
                <a:latin typeface="Times New Roman" pitchFamily="18" charset="0"/>
                <a:cs typeface="Times New Roman" pitchFamily="18" charset="0"/>
              </a:rPr>
              <a:t>stems </a:t>
            </a:r>
          </a:p>
          <a:p>
            <a:pPr marL="57150" indent="0">
              <a:buNone/>
            </a:pPr>
            <a:r>
              <a:rPr lang="en-US" sz="2400" dirty="0" smtClean="0">
                <a:solidFill>
                  <a:schemeClr val="bg1"/>
                </a:solidFill>
                <a:latin typeface="Times New Roman" pitchFamily="18" charset="0"/>
                <a:cs typeface="Times New Roman" pitchFamily="18" charset="0"/>
              </a:rPr>
              <a:t>Full </a:t>
            </a:r>
            <a:r>
              <a:rPr lang="en-US" sz="2400" dirty="0">
                <a:solidFill>
                  <a:schemeClr val="bg1"/>
                </a:solidFill>
                <a:latin typeface="Times New Roman" pitchFamily="18" charset="0"/>
                <a:cs typeface="Times New Roman" pitchFamily="18" charset="0"/>
              </a:rPr>
              <a:t>paradigms and principal parts are resources to be </a:t>
            </a:r>
            <a:r>
              <a:rPr lang="en-US" sz="2400" dirty="0" smtClean="0">
                <a:solidFill>
                  <a:schemeClr val="bg1"/>
                </a:solidFill>
                <a:latin typeface="Times New Roman" pitchFamily="18" charset="0"/>
                <a:cs typeface="Times New Roman" pitchFamily="18" charset="0"/>
              </a:rPr>
              <a:t>consulted, NOT </a:t>
            </a:r>
            <a:r>
              <a:rPr lang="en-US" sz="2400" dirty="0">
                <a:solidFill>
                  <a:schemeClr val="bg1"/>
                </a:solidFill>
                <a:latin typeface="Times New Roman" pitchFamily="18" charset="0"/>
                <a:cs typeface="Times New Roman" pitchFamily="18" charset="0"/>
              </a:rPr>
              <a:t>lists to be memorized and tested.</a:t>
            </a:r>
          </a:p>
        </p:txBody>
      </p:sp>
    </p:spTree>
    <p:extLst>
      <p:ext uri="{BB962C8B-B14F-4D97-AF65-F5344CB8AC3E}">
        <p14:creationId xmlns:p14="http://schemas.microsoft.com/office/powerpoint/2010/main" val="1003063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lnSpcReduction="10000"/>
          </a:bodyPr>
          <a:lstStyle/>
          <a:p>
            <a:pPr>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Although a Greek verb can morph into many different forms, it is listed in a dictionary (Greek “lexicon”) under just one form.   </a:t>
            </a:r>
          </a:p>
          <a:p>
            <a:pPr>
              <a:defRPr/>
            </a:pPr>
            <a:r>
              <a:rPr lang="en-US" sz="2400" dirty="0" smtClean="0">
                <a:solidFill>
                  <a:schemeClr val="bg1"/>
                </a:solidFill>
                <a:latin typeface="Times New Roman" pitchFamily="18" charset="0"/>
                <a:cs typeface="Times New Roman" pitchFamily="18" charset="0"/>
              </a:rPr>
              <a:t>In a handful of cases, the stems of Greek verbs in their present, future and aorist tenses differ beyond the basic patterns of sound change. These differences are of two types: </a:t>
            </a:r>
          </a:p>
          <a:p>
            <a:pPr lvl="1">
              <a:defRPr/>
            </a:pPr>
            <a:r>
              <a:rPr lang="en-US" sz="2000" dirty="0" smtClean="0">
                <a:solidFill>
                  <a:schemeClr val="bg1"/>
                </a:solidFill>
                <a:latin typeface="Times New Roman" pitchFamily="18" charset="0"/>
                <a:cs typeface="Times New Roman" pitchFamily="18" charset="0"/>
              </a:rPr>
              <a:t>A stem goes through multiple and subtle changes. Some common English verbs have changes that have to be learned individually, too (e.g., “do” </a:t>
            </a:r>
            <a:r>
              <a:rPr lang="en-US" sz="2000" dirty="0" smtClean="0">
                <a:solidFill>
                  <a:schemeClr val="bg1"/>
                </a:solidFill>
                <a:latin typeface="Times New Roman" pitchFamily="18" charset="0"/>
                <a:cs typeface="Times New Roman" pitchFamily="18" charset="0"/>
                <a:sym typeface="Wingdings" pitchFamily="2" charset="2"/>
              </a:rPr>
              <a:t> “did”). </a:t>
            </a:r>
            <a:endParaRPr lang="en-US" sz="2000" dirty="0" smtClean="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A verb mixes stems from different verbs.  This is known as “</a:t>
            </a:r>
            <a:r>
              <a:rPr lang="en-US" sz="2000" dirty="0" err="1" smtClean="0">
                <a:solidFill>
                  <a:schemeClr val="bg1"/>
                </a:solidFill>
                <a:latin typeface="Times New Roman" pitchFamily="18" charset="0"/>
                <a:cs typeface="Times New Roman" pitchFamily="18" charset="0"/>
              </a:rPr>
              <a:t>suppletion</a:t>
            </a:r>
            <a:r>
              <a:rPr lang="en-US" sz="2000" dirty="0" smtClean="0">
                <a:solidFill>
                  <a:schemeClr val="bg1"/>
                </a:solidFill>
                <a:latin typeface="Times New Roman" pitchFamily="18" charset="0"/>
                <a:cs typeface="Times New Roman" pitchFamily="18" charset="0"/>
              </a:rPr>
              <a:t>.” This process occurs in English, too (e.g., “go” </a:t>
            </a:r>
            <a:r>
              <a:rPr lang="en-US" sz="2000" dirty="0" smtClean="0">
                <a:solidFill>
                  <a:schemeClr val="bg1"/>
                </a:solidFill>
                <a:latin typeface="Times New Roman" pitchFamily="18" charset="0"/>
                <a:cs typeface="Times New Roman" pitchFamily="18" charset="0"/>
                <a:sym typeface="Wingdings" pitchFamily="2" charset="2"/>
              </a:rPr>
              <a:t> “went”). </a:t>
            </a:r>
            <a:endParaRPr lang="en-US" dirty="0">
              <a:solidFill>
                <a:schemeClr val="bg1"/>
              </a:solidFill>
              <a:latin typeface="Times New Roman" pitchFamily="18" charset="0"/>
              <a:cs typeface="Times New Roman" pitchFamily="18" charset="0"/>
              <a:sym typeface="Wingdings" pitchFamily="2" charset="2"/>
            </a:endParaRPr>
          </a:p>
          <a:p>
            <a:pPr>
              <a:defRPr/>
            </a:pPr>
            <a:r>
              <a:rPr lang="en-US" sz="2400" dirty="0" smtClean="0">
                <a:solidFill>
                  <a:schemeClr val="bg1"/>
                </a:solidFill>
                <a:latin typeface="Times New Roman" pitchFamily="18" charset="0"/>
                <a:cs typeface="Times New Roman" pitchFamily="18" charset="0"/>
                <a:sym typeface="Wingdings" pitchFamily="2" charset="2"/>
              </a:rPr>
              <a:t>The following slides present corresponding Greek verbs of these types under the label “</a:t>
            </a:r>
            <a:r>
              <a:rPr lang="en-US" sz="2400" dirty="0" smtClean="0">
                <a:solidFill>
                  <a:srgbClr val="FFFF00"/>
                </a:solidFill>
                <a:latin typeface="Times New Roman" pitchFamily="18" charset="0"/>
                <a:cs typeface="Times New Roman" pitchFamily="18" charset="0"/>
                <a:sym typeface="Wingdings" pitchFamily="2" charset="2"/>
              </a:rPr>
              <a:t>mixed</a:t>
            </a:r>
            <a:r>
              <a:rPr lang="en-US" sz="2400" dirty="0" smtClean="0">
                <a:solidFill>
                  <a:schemeClr val="bg1"/>
                </a:solidFill>
                <a:latin typeface="Times New Roman" pitchFamily="18" charset="0"/>
                <a:cs typeface="Times New Roman" pitchFamily="18" charset="0"/>
                <a:sym typeface="Wingdings" pitchFamily="2" charset="2"/>
              </a:rPr>
              <a:t>” stems.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915362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r>
              <a:rPr lang="en-US" sz="1800" dirty="0">
                <a:solidFill>
                  <a:schemeClr val="bg1"/>
                </a:solidFill>
                <a:latin typeface="Times New Roman" pitchFamily="18" charset="0"/>
                <a:cs typeface="Times New Roman" pitchFamily="18" charset="0"/>
                <a:hlinkClick r:id="rId3"/>
              </a:rPr>
              <a:t>Dickinson College </a:t>
            </a:r>
            <a:r>
              <a:rPr lang="en-US" sz="1800" dirty="0" smtClean="0">
                <a:solidFill>
                  <a:schemeClr val="bg1"/>
                </a:solidFill>
                <a:latin typeface="Times New Roman" pitchFamily="18" charset="0"/>
                <a:cs typeface="Times New Roman" pitchFamily="18" charset="0"/>
                <a:hlinkClick r:id="rId3"/>
              </a:rPr>
              <a:t>Commentaries </a:t>
            </a:r>
            <a:endParaRPr lang="el-GR" sz="18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ἄγω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ἄξω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ἤγαγον </a:t>
            </a:r>
            <a:r>
              <a:rPr lang="en-US" sz="2400" dirty="0">
                <a:solidFill>
                  <a:schemeClr val="bg1"/>
                </a:solidFill>
                <a:latin typeface="Times New Roman" pitchFamily="18" charset="0"/>
                <a:cs typeface="Times New Roman" pitchFamily="18" charset="0"/>
                <a:sym typeface="Wingdings" pitchFamily="2" charset="2"/>
              </a:rPr>
              <a:t>lead, bring, pass (time)</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αἱρέω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αἱρ</a:t>
            </a:r>
            <a:r>
              <a:rPr lang="el-GR" sz="2400" dirty="0">
                <a:solidFill>
                  <a:srgbClr val="FFFF00"/>
                </a:solidFill>
                <a:latin typeface="Palatino Linotype" pitchFamily="18" charset="0"/>
                <a:cs typeface="Times New Roman" pitchFamily="18" charset="0"/>
                <a:sym typeface="Wingdings" pitchFamily="2" charset="2"/>
              </a:rPr>
              <a:t>ήσ</a:t>
            </a:r>
            <a:r>
              <a:rPr lang="el-GR" sz="2400" dirty="0" smtClean="0">
                <a:solidFill>
                  <a:srgbClr val="FFFF00"/>
                </a:solidFill>
                <a:latin typeface="Palatino Linotype" pitchFamily="18" charset="0"/>
                <a:cs typeface="Times New Roman" pitchFamily="18" charset="0"/>
                <a:sym typeface="Wingdings" pitchFamily="2" charset="2"/>
              </a:rPr>
              <a:t>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εἷλον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ἑλ</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take</a:t>
            </a:r>
            <a:r>
              <a:rPr lang="en-US" sz="2400" dirty="0">
                <a:solidFill>
                  <a:schemeClr val="bg1"/>
                </a:solidFill>
                <a:latin typeface="Times New Roman" pitchFamily="18" charset="0"/>
                <a:cs typeface="Times New Roman" pitchFamily="18" charset="0"/>
                <a:sym typeface="Wingdings" pitchFamily="2" charset="2"/>
              </a:rPr>
              <a:t>, grasp; (</a:t>
            </a:r>
            <a:r>
              <a:rPr lang="en-US" sz="2400" i="1" dirty="0">
                <a:solidFill>
                  <a:schemeClr val="bg1"/>
                </a:solidFill>
                <a:latin typeface="Times New Roman" pitchFamily="18" charset="0"/>
                <a:cs typeface="Times New Roman" pitchFamily="18" charset="0"/>
                <a:sym typeface="Wingdings" pitchFamily="2" charset="2"/>
              </a:rPr>
              <a:t>mid</a:t>
            </a:r>
            <a:r>
              <a:rPr lang="en-US" sz="2400" dirty="0">
                <a:solidFill>
                  <a:schemeClr val="bg1"/>
                </a:solidFill>
                <a:latin typeface="Times New Roman" pitchFamily="18" charset="0"/>
                <a:cs typeface="Times New Roman" pitchFamily="18" charset="0"/>
                <a:sym typeface="Wingdings" pitchFamily="2" charset="2"/>
              </a:rPr>
              <a:t>.) choose</a:t>
            </a:r>
            <a:endParaRPr lang="en-US" sz="2400" dirty="0" smtClean="0">
              <a:solidFill>
                <a:schemeClr val="bg1"/>
              </a:solidFill>
              <a:latin typeface="Times New Roman"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ἀναιρέω</a:t>
            </a:r>
            <a:r>
              <a:rPr lang="en-US" sz="2000" dirty="0" smtClean="0">
                <a:solidFill>
                  <a:srgbClr val="FFFF00"/>
                </a:solidFill>
                <a:latin typeface="Palatino Linotype"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raise </a:t>
            </a:r>
            <a:r>
              <a:rPr lang="en-US" sz="2000" dirty="0">
                <a:solidFill>
                  <a:schemeClr val="bg1"/>
                </a:solidFill>
                <a:latin typeface="Times New Roman" pitchFamily="18" charset="0"/>
                <a:cs typeface="Times New Roman" pitchFamily="18" charset="0"/>
                <a:sym typeface="Wingdings" pitchFamily="2" charset="2"/>
              </a:rPr>
              <a:t>up; kill, </a:t>
            </a:r>
            <a:r>
              <a:rPr lang="en-US" sz="2000" dirty="0" smtClean="0">
                <a:solidFill>
                  <a:schemeClr val="bg1"/>
                </a:solidFill>
                <a:latin typeface="Times New Roman" pitchFamily="18" charset="0"/>
                <a:cs typeface="Times New Roman" pitchFamily="18" charset="0"/>
                <a:sym typeface="Wingdings" pitchFamily="2" charset="2"/>
              </a:rPr>
              <a:t>destroy </a:t>
            </a:r>
            <a:r>
              <a:rPr lang="el-GR" sz="2000" dirty="0" smtClean="0">
                <a:solidFill>
                  <a:srgbClr val="FFFF00"/>
                </a:solidFill>
                <a:latin typeface="Palatino Linotype" pitchFamily="18" charset="0"/>
                <a:cs typeface="Times New Roman" pitchFamily="18" charset="0"/>
                <a:sym typeface="Wingdings" pitchFamily="2" charset="2"/>
              </a:rPr>
              <a:t> </a:t>
            </a:r>
            <a:endParaRPr lang="en-US" sz="2000" dirty="0" smtClean="0">
              <a:solidFill>
                <a:srgbClr val="FFFF00"/>
              </a:solidFill>
              <a:latin typeface="Palatino Linotype"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ἀφαιρέω </a:t>
            </a:r>
            <a:r>
              <a:rPr lang="en-US" sz="2000" dirty="0">
                <a:solidFill>
                  <a:schemeClr val="bg1"/>
                </a:solidFill>
                <a:latin typeface="Times New Roman" pitchFamily="18" charset="0"/>
                <a:cs typeface="Times New Roman" pitchFamily="18" charset="0"/>
                <a:sym typeface="Wingdings" pitchFamily="2" charset="2"/>
              </a:rPr>
              <a:t>take from, take </a:t>
            </a:r>
            <a:r>
              <a:rPr lang="en-US" sz="2000" dirty="0" smtClean="0">
                <a:solidFill>
                  <a:schemeClr val="bg1"/>
                </a:solidFill>
                <a:latin typeface="Times New Roman" pitchFamily="18" charset="0"/>
                <a:cs typeface="Times New Roman" pitchFamily="18" charset="0"/>
                <a:sym typeface="Wingdings" pitchFamily="2" charset="2"/>
              </a:rPr>
              <a:t>away </a:t>
            </a:r>
            <a:endParaRPr lang="el-GR" sz="2000" dirty="0">
              <a:solidFill>
                <a:srgbClr val="FFFF00"/>
              </a:solidFill>
              <a:latin typeface="Palatino Linotype" pitchFamily="18" charset="0"/>
              <a:cs typeface="Times New Roman" pitchFamily="18" charset="0"/>
              <a:sym typeface="Wingdings" pitchFamily="2" charset="2"/>
            </a:endParaRPr>
          </a:p>
          <a:p>
            <a:pPr lvl="1">
              <a:defRPr/>
            </a:pPr>
            <a:r>
              <a:rPr lang="el-GR" sz="2000" dirty="0">
                <a:solidFill>
                  <a:schemeClr val="bg1"/>
                </a:solidFill>
                <a:latin typeface="Palatino Linotype" pitchFamily="18" charset="0"/>
                <a:cs typeface="Times New Roman" pitchFamily="18" charset="0"/>
                <a:sym typeface="Wingdings" pitchFamily="2" charset="2"/>
              </a:rPr>
              <a:t>ἁλ</a:t>
            </a:r>
            <a:r>
              <a:rPr lang="el-GR" sz="2000" dirty="0">
                <a:solidFill>
                  <a:schemeClr val="bg1"/>
                </a:solidFill>
                <a:latin typeface="Times New Roman" pitchFamily="18" charset="0"/>
                <a:cs typeface="Times New Roman" pitchFamily="18" charset="0"/>
                <a:sym typeface="Wingdings" pitchFamily="2" charset="2"/>
              </a:rPr>
              <a:t>-  </a:t>
            </a:r>
            <a:r>
              <a:rPr lang="el-GR" sz="2000" u="sng" dirty="0">
                <a:solidFill>
                  <a:srgbClr val="FFFF00"/>
                </a:solidFill>
                <a:latin typeface="Palatino Linotype" pitchFamily="18" charset="0"/>
                <a:cs typeface="Times New Roman" pitchFamily="18" charset="0"/>
              </a:rPr>
              <a:t>ἁλ</a:t>
            </a:r>
            <a:r>
              <a:rPr lang="el-GR" sz="2000" dirty="0">
                <a:solidFill>
                  <a:srgbClr val="FFFF00"/>
                </a:solidFill>
                <a:latin typeface="Palatino Linotype" pitchFamily="18" charset="0"/>
                <a:cs typeface="Times New Roman" pitchFamily="18" charset="0"/>
              </a:rPr>
              <a:t>ίσκομαι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a:t>
            </a:r>
            <a:r>
              <a:rPr lang="el-GR" sz="2000" u="sng" dirty="0" smtClean="0">
                <a:solidFill>
                  <a:srgbClr val="FFFF00"/>
                </a:solidFill>
                <a:latin typeface="Palatino Linotype" pitchFamily="18" charset="0"/>
                <a:cs typeface="Times New Roman" pitchFamily="18" charset="0"/>
              </a:rPr>
              <a:t>ἁλ</a:t>
            </a:r>
            <a:r>
              <a:rPr lang="el-GR" sz="2000" dirty="0" smtClean="0">
                <a:solidFill>
                  <a:srgbClr val="FFFF00"/>
                </a:solidFill>
                <a:latin typeface="Palatino Linotype" pitchFamily="18" charset="0"/>
                <a:cs typeface="Times New Roman" pitchFamily="18" charset="0"/>
              </a:rPr>
              <a:t>ώσομαι</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ἑ</a:t>
            </a:r>
            <a:r>
              <a:rPr lang="el-GR" sz="2000" u="sng" dirty="0">
                <a:solidFill>
                  <a:srgbClr val="FFFF00"/>
                </a:solidFill>
                <a:latin typeface="Palatino Linotype" pitchFamily="18" charset="0"/>
                <a:cs typeface="Times New Roman" pitchFamily="18" charset="0"/>
              </a:rPr>
              <a:t>άλ</a:t>
            </a:r>
            <a:r>
              <a:rPr lang="el-GR" sz="2000" dirty="0">
                <a:solidFill>
                  <a:srgbClr val="FFFF00"/>
                </a:solidFill>
                <a:latin typeface="Palatino Linotype" pitchFamily="18" charset="0"/>
                <a:cs typeface="Times New Roman" pitchFamily="18" charset="0"/>
              </a:rPr>
              <a:t>ων </a:t>
            </a:r>
            <a:r>
              <a:rPr lang="en-US" sz="2000" dirty="0">
                <a:solidFill>
                  <a:schemeClr val="bg1"/>
                </a:solidFill>
                <a:latin typeface="Times New Roman" pitchFamily="18" charset="0"/>
                <a:cs typeface="Times New Roman" pitchFamily="18" charset="0"/>
              </a:rPr>
              <a:t>be </a:t>
            </a:r>
            <a:r>
              <a:rPr lang="en-US" sz="2000" dirty="0" smtClean="0">
                <a:solidFill>
                  <a:schemeClr val="bg1"/>
                </a:solidFill>
                <a:latin typeface="Times New Roman" pitchFamily="18" charset="0"/>
                <a:cs typeface="Times New Roman" pitchFamily="18" charset="0"/>
              </a:rPr>
              <a:t>captive</a:t>
            </a:r>
          </a:p>
          <a:p>
            <a:pPr lvl="1">
              <a:defRPr/>
            </a:pPr>
            <a:r>
              <a:rPr lang="en-US" sz="2000" dirty="0">
                <a:solidFill>
                  <a:schemeClr val="bg1"/>
                </a:solidFill>
                <a:latin typeface="Times New Roman" pitchFamily="18" charset="0"/>
                <a:cs typeface="Times New Roman" pitchFamily="18" charset="0"/>
                <a:sym typeface="Wingdings" pitchFamily="2" charset="2"/>
              </a:rPr>
              <a:t>See separate slide on these forms and their meanings.</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ἐλαύνω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ἐλῶ</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α</a:t>
            </a:r>
            <a:r>
              <a:rPr lang="en-US" sz="2400" dirty="0">
                <a:solidFill>
                  <a:schemeClr val="bg1"/>
                </a:solidFill>
                <a:latin typeface="Times New Roman" pitchFamily="18" charset="0"/>
                <a:cs typeface="Times New Roman" pitchFamily="18" charset="0"/>
                <a:sym typeface="Wingdings" pitchFamily="2" charset="2"/>
              </a:rPr>
              <a:t> contract</a:t>
            </a:r>
            <a:r>
              <a:rPr lang="en-US" sz="2400" dirty="0" smtClean="0">
                <a:solidFill>
                  <a:schemeClr val="bg1"/>
                </a:solidFill>
                <a:latin typeface="Times New Roman" pitchFamily="18" charset="0"/>
                <a:cs typeface="Times New Roman" pitchFamily="18" charset="0"/>
                <a:sym typeface="Wingdings" pitchFamily="2" charset="2"/>
              </a:rPr>
              <a:t>)</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ἤλασα </a:t>
            </a:r>
            <a:r>
              <a:rPr lang="en-US" sz="2400" dirty="0">
                <a:solidFill>
                  <a:schemeClr val="bg1"/>
                </a:solidFill>
                <a:latin typeface="Times New Roman" pitchFamily="18" charset="0"/>
                <a:cs typeface="Times New Roman" pitchFamily="18" charset="0"/>
                <a:sym typeface="Wingdings" pitchFamily="2" charset="2"/>
              </a:rPr>
              <a:t>march </a:t>
            </a:r>
          </a:p>
          <a:p>
            <a:pPr>
              <a:defRPr/>
            </a:pPr>
            <a:r>
              <a:rPr lang="el-GR" sz="2400" dirty="0" smtClean="0">
                <a:solidFill>
                  <a:srgbClr val="FFFF00"/>
                </a:solidFill>
                <a:latin typeface="Palatino Linotype" pitchFamily="18" charset="0"/>
                <a:cs typeface="Times New Roman" pitchFamily="18" charset="0"/>
                <a:sym typeface="Wingdings" pitchFamily="2" charset="2"/>
              </a:rPr>
              <a:t>ἔρχομαι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ἐλεύσομαι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ἦλθον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ἐλθ</a:t>
            </a:r>
            <a:r>
              <a:rPr lang="el-GR" sz="2400" dirty="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 come, go </a:t>
            </a:r>
            <a:r>
              <a:rPr lang="en-US" sz="2400" dirty="0" smtClean="0">
                <a:solidFill>
                  <a:srgbClr val="FFFF00"/>
                </a:solidFill>
                <a:latin typeface="Palatino Linotype" pitchFamily="18" charset="0"/>
                <a:cs typeface="Times New Roman" pitchFamily="18" charset="0"/>
                <a:sym typeface="Wingdings" pitchFamily="2" charset="2"/>
              </a:rPr>
              <a:t> </a:t>
            </a:r>
            <a:endParaRPr lang="en-US"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41489596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ἔσχον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σχ</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have, hold, </a:t>
            </a:r>
            <a:r>
              <a:rPr lang="en-US" sz="2400" dirty="0" smtClean="0">
                <a:solidFill>
                  <a:schemeClr val="bg1"/>
                </a:solidFill>
                <a:latin typeface="Times New Roman" pitchFamily="18" charset="0"/>
                <a:cs typeface="Times New Roman" pitchFamily="18" charset="0"/>
                <a:sym typeface="Wingdings" pitchFamily="2" charset="2"/>
              </a:rPr>
              <a:t>be</a:t>
            </a:r>
          </a:p>
          <a:p>
            <a:pPr lvl="1">
              <a:defRPr/>
            </a:pPr>
            <a:r>
              <a:rPr lang="en-US" sz="2000" dirty="0" smtClean="0">
                <a:solidFill>
                  <a:schemeClr val="bg1"/>
                </a:solidFill>
                <a:latin typeface="Times New Roman" pitchFamily="18" charset="0"/>
                <a:cs typeface="Times New Roman" pitchFamily="18" charset="0"/>
                <a:sym typeface="Wingdings" pitchFamily="2" charset="2"/>
              </a:rPr>
              <a:t>Imperfect: </a:t>
            </a:r>
            <a:r>
              <a:rPr lang="el-GR" sz="2000" dirty="0" smtClean="0">
                <a:solidFill>
                  <a:srgbClr val="FFFF00"/>
                </a:solidFill>
                <a:latin typeface="Palatino Linotype" pitchFamily="18" charset="0"/>
                <a:cs typeface="Times New Roman" pitchFamily="18" charset="0"/>
                <a:sym typeface="Wingdings" pitchFamily="2" charset="2"/>
              </a:rPr>
              <a:t>εἶχον</a:t>
            </a:r>
            <a:r>
              <a:rPr lang="el-GR" sz="2000" dirty="0" smtClean="0">
                <a:solidFill>
                  <a:schemeClr val="bg1"/>
                </a:solidFill>
                <a:latin typeface="Palatino Linotype" pitchFamily="18" charset="0"/>
                <a:cs typeface="Times New Roman" pitchFamily="18" charset="0"/>
                <a:sym typeface="Wingdings" pitchFamily="2" charset="2"/>
              </a:rPr>
              <a:t> </a:t>
            </a:r>
            <a:r>
              <a:rPr lang="en-US" sz="2000" dirty="0" smtClean="0">
                <a:solidFill>
                  <a:srgbClr val="FFFF00"/>
                </a:solidFill>
                <a:latin typeface="Palatino Linotype" pitchFamily="18" charset="0"/>
                <a:cs typeface="Times New Roman" pitchFamily="18" charset="0"/>
                <a:sym typeface="Wingdings" pitchFamily="2" charset="2"/>
              </a:rPr>
              <a:t> </a:t>
            </a:r>
            <a:endParaRPr lang="en-US" sz="2000" dirty="0">
              <a:solidFill>
                <a:srgbClr val="FFFF00"/>
              </a:solidFill>
              <a:latin typeface="Palatino Linotype" pitchFamily="18" charset="0"/>
              <a:cs typeface="Times New Roman" pitchFamily="18" charset="0"/>
              <a:sym typeface="Wingdings" pitchFamily="2" charset="2"/>
            </a:endParaRPr>
          </a:p>
          <a:p>
            <a:pPr lvl="1">
              <a:defRPr/>
            </a:pPr>
            <a:r>
              <a:rPr lang="en-US" sz="2000" dirty="0">
                <a:solidFill>
                  <a:schemeClr val="bg1"/>
                </a:solidFill>
                <a:latin typeface="Times New Roman" pitchFamily="18" charset="0"/>
                <a:cs typeface="Times New Roman" pitchFamily="18" charset="0"/>
                <a:sym typeface="Wingdings" pitchFamily="2" charset="2"/>
              </a:rPr>
              <a:t>See separate slide on these forms and their meanings.</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sym typeface="Wingdings" pitchFamily="2" charset="2"/>
            </a:endParaRPr>
          </a:p>
          <a:p>
            <a:pPr lvl="1">
              <a:defRPr/>
            </a:pPr>
            <a:r>
              <a:rPr lang="el-GR" sz="2000" dirty="0">
                <a:solidFill>
                  <a:srgbClr val="FFFF00"/>
                </a:solidFill>
                <a:latin typeface="Palatino Linotype" pitchFamily="18" charset="0"/>
                <a:cs typeface="Times New Roman" pitchFamily="18" charset="0"/>
                <a:sym typeface="Wingdings" pitchFamily="2" charset="2"/>
              </a:rPr>
              <a:t>παρέχω </a:t>
            </a:r>
            <a:r>
              <a:rPr lang="en-US" sz="2000" dirty="0">
                <a:solidFill>
                  <a:schemeClr val="bg1"/>
                </a:solidFill>
                <a:latin typeface="Times New Roman" pitchFamily="18" charset="0"/>
                <a:cs typeface="Times New Roman" pitchFamily="18" charset="0"/>
                <a:sym typeface="Wingdings" pitchFamily="2" charset="2"/>
              </a:rPr>
              <a:t>provide</a:t>
            </a:r>
            <a:endParaRPr lang="el-GR" sz="20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λέγω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ἐρῶ</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εἶπον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ἐπ</a:t>
            </a:r>
            <a:r>
              <a:rPr lang="el-GR" sz="2400" dirty="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say, speak, report </a:t>
            </a:r>
            <a:endParaRPr lang="en-US"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ὁράω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ὄψομαι</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εἶδον </a:t>
            </a:r>
            <a:r>
              <a:rPr lang="el-GR" sz="2400" dirty="0" smtClean="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stem </a:t>
            </a:r>
            <a:r>
              <a:rPr lang="el-GR" sz="2400" dirty="0" smtClean="0">
                <a:solidFill>
                  <a:srgbClr val="FFFF00"/>
                </a:solidFill>
                <a:latin typeface="Palatino Linotype" pitchFamily="18" charset="0"/>
                <a:cs typeface="Times New Roman" pitchFamily="18" charset="0"/>
                <a:sym typeface="Wingdings" pitchFamily="2" charset="2"/>
              </a:rPr>
              <a:t>ἰδ</a:t>
            </a:r>
            <a:r>
              <a:rPr lang="el-GR" sz="2400" dirty="0" smtClean="0">
                <a:solidFill>
                  <a:schemeClr val="bg1"/>
                </a:solidFill>
                <a:latin typeface="Times New Roman" pitchFamily="18" charset="0"/>
                <a:cs typeface="Times New Roman" pitchFamily="18" charset="0"/>
                <a:sym typeface="Wingdings" pitchFamily="2" charset="2"/>
              </a:rPr>
              <a:t>-) </a:t>
            </a:r>
            <a:r>
              <a:rPr lang="en-US" sz="2400" dirty="0" smtClean="0">
                <a:solidFill>
                  <a:schemeClr val="bg1"/>
                </a:solidFill>
                <a:latin typeface="Times New Roman" pitchFamily="18" charset="0"/>
                <a:cs typeface="Times New Roman" pitchFamily="18" charset="0"/>
                <a:sym typeface="Wingdings" pitchFamily="2" charset="2"/>
              </a:rPr>
              <a:t>see</a:t>
            </a:r>
            <a:endParaRPr lang="en-US" sz="2400" dirty="0">
              <a:solidFill>
                <a:schemeClr val="bg1"/>
              </a:solidFill>
              <a:latin typeface="Times New Roman" pitchFamily="18" charset="0"/>
              <a:cs typeface="Times New Roman" pitchFamily="18" charset="0"/>
              <a:sym typeface="Wingdings" pitchFamily="2" charset="2"/>
            </a:endParaRPr>
          </a:p>
          <a:p>
            <a:pPr marL="800100" lvl="3" indent="-342900">
              <a:defRPr/>
            </a:pPr>
            <a:r>
              <a:rPr lang="en-US" dirty="0">
                <a:solidFill>
                  <a:schemeClr val="bg1"/>
                </a:solidFill>
                <a:latin typeface="Times New Roman" pitchFamily="18" charset="0"/>
                <a:cs typeface="Times New Roman" pitchFamily="18" charset="0"/>
                <a:sym typeface="Wingdings" pitchFamily="2" charset="2"/>
              </a:rPr>
              <a:t>Imperfect: </a:t>
            </a:r>
            <a:r>
              <a:rPr lang="el-GR" dirty="0">
                <a:solidFill>
                  <a:srgbClr val="FFFF00"/>
                </a:solidFill>
                <a:latin typeface="Palatino Linotype" pitchFamily="18" charset="0"/>
                <a:cs typeface="Times New Roman" pitchFamily="18" charset="0"/>
                <a:sym typeface="Wingdings" pitchFamily="2" charset="2"/>
              </a:rPr>
              <a:t>ἑώραον </a:t>
            </a:r>
            <a:r>
              <a:rPr lang="en-US" dirty="0">
                <a:solidFill>
                  <a:schemeClr val="bg1"/>
                </a:solidFill>
                <a:latin typeface="Times New Roman" pitchFamily="18" charset="0"/>
                <a:cs typeface="Times New Roman" pitchFamily="18" charset="0"/>
                <a:sym typeface="Wingdings" pitchFamily="2" charset="2"/>
              </a:rPr>
              <a:t> </a:t>
            </a:r>
            <a:r>
              <a:rPr lang="el-GR" dirty="0">
                <a:solidFill>
                  <a:srgbClr val="FFFF00"/>
                </a:solidFill>
                <a:latin typeface="Palatino Linotype" pitchFamily="18" charset="0"/>
                <a:cs typeface="Times New Roman" pitchFamily="18" charset="0"/>
                <a:sym typeface="Wingdings" pitchFamily="2" charset="2"/>
              </a:rPr>
              <a:t>ἑώρων </a:t>
            </a:r>
            <a:r>
              <a:rPr lang="el-GR" dirty="0">
                <a:solidFill>
                  <a:schemeClr val="bg1"/>
                </a:solidFill>
                <a:latin typeface="Palatino Linotype" pitchFamily="18" charset="0"/>
                <a:cs typeface="Times New Roman" pitchFamily="18" charset="0"/>
                <a:sym typeface="Wingdings" pitchFamily="2" charset="2"/>
              </a:rPr>
              <a:t> </a:t>
            </a:r>
            <a:r>
              <a:rPr lang="en-US" dirty="0">
                <a:solidFill>
                  <a:srgbClr val="FFFF00"/>
                </a:solidFill>
                <a:latin typeface="Palatino Linotype" pitchFamily="18" charset="0"/>
                <a:cs typeface="Times New Roman" pitchFamily="18" charset="0"/>
                <a:sym typeface="Wingdings" pitchFamily="2" charset="2"/>
              </a:rPr>
              <a:t> </a:t>
            </a:r>
          </a:p>
          <a:p>
            <a:pPr>
              <a:defRPr/>
            </a:pPr>
            <a:r>
              <a:rPr lang="el-GR" sz="2400" dirty="0" smtClean="0">
                <a:solidFill>
                  <a:srgbClr val="FFFF00"/>
                </a:solidFill>
                <a:latin typeface="Palatino Linotype" pitchFamily="18" charset="0"/>
                <a:cs typeface="Times New Roman" pitchFamily="18" charset="0"/>
                <a:sym typeface="Wingdings" pitchFamily="2" charset="2"/>
              </a:rPr>
              <a:t>πάσχω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πείσομαι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ἔπαθον </a:t>
            </a:r>
            <a:r>
              <a:rPr lang="en-US" sz="2400" dirty="0" smtClean="0">
                <a:solidFill>
                  <a:schemeClr val="bg1"/>
                </a:solidFill>
                <a:latin typeface="Times New Roman" pitchFamily="18" charset="0"/>
                <a:cs typeface="Times New Roman" pitchFamily="18" charset="0"/>
                <a:sym typeface="Wingdings" pitchFamily="2" charset="2"/>
              </a:rPr>
              <a:t>suffer</a:t>
            </a:r>
            <a:r>
              <a:rPr lang="en-US" sz="2400" dirty="0">
                <a:solidFill>
                  <a:schemeClr val="bg1"/>
                </a:solidFill>
                <a:latin typeface="Times New Roman" pitchFamily="18" charset="0"/>
                <a:cs typeface="Times New Roman" pitchFamily="18" charset="0"/>
                <a:sym typeface="Wingdings" pitchFamily="2" charset="2"/>
              </a:rPr>
              <a:t>, experience </a:t>
            </a:r>
            <a:r>
              <a:rPr lang="el-GR" sz="2400" dirty="0" smtClean="0">
                <a:solidFill>
                  <a:srgbClr val="FFFF00"/>
                </a:solidFill>
                <a:latin typeface="Palatino Linotype" pitchFamily="18" charset="0"/>
                <a:cs typeface="Times New Roman" pitchFamily="18" charset="0"/>
                <a:sym typeface="Wingdings" pitchFamily="2" charset="2"/>
              </a:rPr>
              <a:t>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πίπτω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πεσοῦμαι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ἔπεσον </a:t>
            </a:r>
            <a:r>
              <a:rPr lang="en-US" sz="2400" dirty="0">
                <a:solidFill>
                  <a:schemeClr val="bg1"/>
                </a:solidFill>
                <a:latin typeface="Times New Roman" pitchFamily="18" charset="0"/>
                <a:ea typeface="Tahoma" pitchFamily="34" charset="0"/>
                <a:cs typeface="Times New Roman" pitchFamily="18" charset="0"/>
                <a:sym typeface="Wingdings" pitchFamily="2" charset="2"/>
              </a:rPr>
              <a:t>fall </a:t>
            </a:r>
            <a:endParaRPr lang="en-US" sz="2400" dirty="0" smtClean="0">
              <a:solidFill>
                <a:schemeClr val="bg1"/>
              </a:solidFill>
              <a:latin typeface="Times New Roman" pitchFamily="18" charset="0"/>
              <a:ea typeface="Tahoma" pitchFamily="34" charset="0"/>
              <a:cs typeface="Times New Roman" pitchFamily="18" charset="0"/>
              <a:sym typeface="Wingdings" pitchFamily="2" charset="2"/>
            </a:endParaRPr>
          </a:p>
        </p:txBody>
      </p:sp>
    </p:spTree>
    <p:extLst>
      <p:ext uri="{BB962C8B-B14F-4D97-AF65-F5344CB8AC3E}">
        <p14:creationId xmlns:p14="http://schemas.microsoft.com/office/powerpoint/2010/main" val="119156970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20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τίκτω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τέξομαι</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ἔτεκον </a:t>
            </a:r>
            <a:r>
              <a:rPr lang="en-US" sz="2400" dirty="0">
                <a:solidFill>
                  <a:schemeClr val="bg1"/>
                </a:solidFill>
                <a:latin typeface="Times New Roman" pitchFamily="18" charset="0"/>
                <a:cs typeface="Times New Roman" pitchFamily="18" charset="0"/>
                <a:sym typeface="Wingdings" pitchFamily="2" charset="2"/>
              </a:rPr>
              <a:t>give birth </a:t>
            </a:r>
            <a:endParaRPr lang="en-US"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τρέφω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θρέψω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ἔθρεψα </a:t>
            </a:r>
            <a:r>
              <a:rPr lang="en-US" sz="2400" dirty="0">
                <a:solidFill>
                  <a:schemeClr val="bg1"/>
                </a:solidFill>
                <a:latin typeface="Times New Roman" pitchFamily="18" charset="0"/>
                <a:cs typeface="Times New Roman" pitchFamily="18" charset="0"/>
                <a:sym typeface="Wingdings" pitchFamily="2" charset="2"/>
              </a:rPr>
              <a:t>feed, support, educate </a:t>
            </a:r>
            <a:endParaRPr lang="en-US" sz="2400" dirty="0" smtClean="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τυγχάνω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τεύξομαι</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ἔτυχον </a:t>
            </a:r>
            <a:r>
              <a:rPr lang="en-US" sz="2400" dirty="0">
                <a:solidFill>
                  <a:schemeClr val="bg1"/>
                </a:solidFill>
                <a:latin typeface="Times New Roman" pitchFamily="18" charset="0"/>
                <a:cs typeface="Times New Roman" pitchFamily="18" charset="0"/>
                <a:sym typeface="Wingdings" pitchFamily="2" charset="2"/>
              </a:rPr>
              <a:t>happen </a:t>
            </a:r>
            <a:r>
              <a:rPr lang="en-US" sz="2400" dirty="0" smtClean="0">
                <a:solidFill>
                  <a:schemeClr val="bg1"/>
                </a:solidFill>
                <a:latin typeface="Times New Roman" pitchFamily="18" charset="0"/>
                <a:cs typeface="Times New Roman" pitchFamily="18" charset="0"/>
                <a:sym typeface="Wingdings" pitchFamily="2" charset="2"/>
              </a:rPr>
              <a:t>(</a:t>
            </a:r>
            <a:r>
              <a:rPr lang="en-US" sz="2400" i="1" dirty="0" smtClean="0">
                <a:solidFill>
                  <a:schemeClr val="bg1"/>
                </a:solidFill>
                <a:latin typeface="Times New Roman" pitchFamily="18" charset="0"/>
                <a:cs typeface="Times New Roman" pitchFamily="18" charset="0"/>
                <a:sym typeface="Wingdings" pitchFamily="2" charset="2"/>
              </a:rPr>
              <a:t>+participle </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meet (</a:t>
            </a:r>
            <a:r>
              <a:rPr lang="en-US" sz="2400" i="1" dirty="0">
                <a:solidFill>
                  <a:schemeClr val="bg1"/>
                </a:solidFill>
                <a:latin typeface="Times New Roman" pitchFamily="18" charset="0"/>
                <a:cs typeface="Times New Roman" pitchFamily="18" charset="0"/>
                <a:sym typeface="Wingdings" pitchFamily="2" charset="2"/>
              </a:rPr>
              <a:t>+gen</a:t>
            </a:r>
            <a:r>
              <a:rPr lang="en-US" sz="2400" dirty="0">
                <a:solidFill>
                  <a:schemeClr val="bg1"/>
                </a:solidFill>
                <a:latin typeface="Times New Roman" pitchFamily="18" charset="0"/>
                <a:cs typeface="Times New Roman" pitchFamily="18" charset="0"/>
                <a:sym typeface="Wingdings" pitchFamily="2" charset="2"/>
              </a:rPr>
              <a:t>) </a:t>
            </a:r>
            <a:endParaRPr lang="el-GR" sz="2400" dirty="0">
              <a:solidFill>
                <a:schemeClr val="bg1"/>
              </a:solidFill>
              <a:latin typeface="Times New Roman"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φέρω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οἴσω</a:t>
            </a:r>
            <a:r>
              <a:rPr lang="el-GR"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ἤνεγχον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ἐνεγχ</a:t>
            </a:r>
            <a:r>
              <a:rPr lang="el-GR" sz="2400" dirty="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carry, bring</a:t>
            </a:r>
            <a:endParaRPr lang="en-US" sz="2400" dirty="0" smtClean="0">
              <a:solidFill>
                <a:schemeClr val="bg1"/>
              </a:solidFill>
              <a:latin typeface="Times New Roman"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cs typeface="Times New Roman" pitchFamily="18" charset="0"/>
                <a:sym typeface="Wingdings" pitchFamily="2" charset="2"/>
              </a:rPr>
              <a:t>διαφέρω</a:t>
            </a:r>
            <a:r>
              <a:rPr lang="en-US" sz="2000" dirty="0" smtClean="0">
                <a:solidFill>
                  <a:srgbClr val="FFFF00"/>
                </a:solidFill>
                <a:latin typeface="Palatino Linotype"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spread, differ</a:t>
            </a:r>
          </a:p>
          <a:p>
            <a:pPr lvl="1">
              <a:defRPr/>
            </a:pPr>
            <a:r>
              <a:rPr lang="el-GR" sz="2000" dirty="0" smtClean="0">
                <a:solidFill>
                  <a:srgbClr val="FFFF00"/>
                </a:solidFill>
                <a:latin typeface="Palatino Linotype" pitchFamily="18" charset="0"/>
                <a:cs typeface="Times New Roman" pitchFamily="18" charset="0"/>
                <a:sym typeface="Wingdings" pitchFamily="2" charset="2"/>
              </a:rPr>
              <a:t>συμφέρω </a:t>
            </a:r>
            <a:r>
              <a:rPr lang="en-US" sz="2000" dirty="0" smtClean="0">
                <a:solidFill>
                  <a:schemeClr val="bg1"/>
                </a:solidFill>
                <a:latin typeface="Times New Roman" pitchFamily="18" charset="0"/>
                <a:cs typeface="Times New Roman" pitchFamily="18" charset="0"/>
                <a:sym typeface="Wingdings" pitchFamily="2" charset="2"/>
              </a:rPr>
              <a:t>benefit</a:t>
            </a:r>
            <a:r>
              <a:rPr lang="en-US" sz="2000" dirty="0">
                <a:solidFill>
                  <a:schemeClr val="bg1"/>
                </a:solidFill>
                <a:latin typeface="Times New Roman" pitchFamily="18" charset="0"/>
                <a:cs typeface="Times New Roman" pitchFamily="18" charset="0"/>
                <a:sym typeface="Wingdings" pitchFamily="2" charset="2"/>
              </a:rPr>
              <a:t>, profit</a:t>
            </a:r>
            <a:endParaRPr lang="el-GR" sz="20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30656403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006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30+ times </a:t>
            </a:r>
            <a:endParaRPr lang="el-GR"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sym typeface="Wingdings" pitchFamily="2" charset="2"/>
              </a:rPr>
              <a:t>ἄγω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ἄξω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ἤγαγον </a:t>
            </a:r>
            <a:r>
              <a:rPr lang="en-US" sz="2400" dirty="0">
                <a:solidFill>
                  <a:schemeClr val="bg1"/>
                </a:solidFill>
                <a:latin typeface="Times New Roman" pitchFamily="18" charset="0"/>
                <a:cs typeface="Times New Roman" pitchFamily="18" charset="0"/>
                <a:sym typeface="Wingdings" pitchFamily="2" charset="2"/>
              </a:rPr>
              <a:t>lead, bring, pass (time)</a:t>
            </a:r>
            <a:endParaRPr lang="el-GR" sz="2400" dirty="0">
              <a:solidFill>
                <a:schemeClr val="bg1"/>
              </a:solidFill>
              <a:latin typeface="Times New Roman" pitchFamily="18" charset="0"/>
              <a:cs typeface="Times New Roman" pitchFamily="18" charset="0"/>
              <a:sym typeface="Wingdings" pitchFamily="2" charset="2"/>
            </a:endParaRPr>
          </a:p>
          <a:p>
            <a:pPr lvl="1">
              <a:defRPr/>
            </a:pPr>
            <a:r>
              <a:rPr lang="el-GR" sz="2000" dirty="0" smtClean="0">
                <a:solidFill>
                  <a:srgbClr val="FFFF00"/>
                </a:solidFill>
                <a:latin typeface="Palatino Linotype" pitchFamily="18" charset="0"/>
              </a:rPr>
              <a:t>συνάγω </a:t>
            </a:r>
            <a:r>
              <a:rPr lang="en-US" sz="2000" dirty="0" smtClean="0">
                <a:solidFill>
                  <a:schemeClr val="bg1"/>
                </a:solidFill>
                <a:latin typeface="Times New Roman" pitchFamily="18" charset="0"/>
                <a:cs typeface="Times New Roman" pitchFamily="18" charset="0"/>
              </a:rPr>
              <a:t>gather together, assemble </a:t>
            </a:r>
            <a:endParaRPr lang="en-US" sz="2000" dirty="0">
              <a:solidFill>
                <a:srgbClr val="FFFF00"/>
              </a:solidFill>
              <a:latin typeface="Palatino Linotype" pitchFamily="18" charset="0"/>
            </a:endParaRPr>
          </a:p>
          <a:p>
            <a:pPr lvl="1">
              <a:defRPr/>
            </a:pPr>
            <a:r>
              <a:rPr lang="el-GR" sz="2000" dirty="0" smtClean="0">
                <a:solidFill>
                  <a:srgbClr val="FFFF00"/>
                </a:solidFill>
                <a:latin typeface="Palatino Linotype" pitchFamily="18" charset="0"/>
              </a:rPr>
              <a:t>ὑπάγω</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go </a:t>
            </a:r>
            <a:r>
              <a:rPr lang="en-US" sz="2000" dirty="0" smtClean="0">
                <a:solidFill>
                  <a:schemeClr val="bg1"/>
                </a:solidFill>
                <a:latin typeface="Times New Roman" pitchFamily="18" charset="0"/>
                <a:cs typeface="Times New Roman" pitchFamily="18" charset="0"/>
              </a:rPr>
              <a:t>away, depart </a:t>
            </a:r>
            <a:endParaRPr lang="en-US" sz="2000" dirty="0">
              <a:solidFill>
                <a:srgbClr val="FFFF00"/>
              </a:solidFill>
              <a:latin typeface="Palatino Linotype"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ἔρχομαι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ἐλεύσομαι</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ἦλθον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smtClean="0">
                <a:solidFill>
                  <a:srgbClr val="FFFF00"/>
                </a:solidFill>
                <a:latin typeface="Palatino Linotype" pitchFamily="18" charset="0"/>
                <a:cs typeface="Times New Roman" pitchFamily="18" charset="0"/>
                <a:sym typeface="Wingdings" pitchFamily="2" charset="2"/>
              </a:rPr>
              <a:t>ἐλθ</a:t>
            </a:r>
            <a:r>
              <a:rPr lang="el-GR" sz="2400" dirty="0" smtClean="0">
                <a:solidFill>
                  <a:schemeClr val="bg1"/>
                </a:solidFill>
                <a:latin typeface="Times New Roman" pitchFamily="18" charset="0"/>
                <a:cs typeface="Times New Roman" pitchFamily="18" charset="0"/>
                <a:sym typeface="Wingdings" pitchFamily="2" charset="2"/>
              </a:rPr>
              <a:t>-</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come, go </a:t>
            </a:r>
            <a:r>
              <a:rPr lang="en-US" sz="2400" dirty="0">
                <a:solidFill>
                  <a:srgbClr val="FFFF00"/>
                </a:solidFill>
                <a:latin typeface="Palatino Linotype" pitchFamily="18" charset="0"/>
                <a:cs typeface="Times New Roman" pitchFamily="18" charset="0"/>
                <a:sym typeface="Wingdings" pitchFamily="2" charset="2"/>
              </a:rPr>
              <a:t> </a:t>
            </a:r>
          </a:p>
          <a:p>
            <a:pPr lvl="1">
              <a:defRPr/>
            </a:pPr>
            <a:r>
              <a:rPr lang="el-GR" sz="2000" dirty="0" smtClean="0">
                <a:solidFill>
                  <a:srgbClr val="FFFF00"/>
                </a:solidFill>
                <a:latin typeface="Palatino Linotype" pitchFamily="18" charset="0"/>
              </a:rPr>
              <a:t>ἀπέρχομαι </a:t>
            </a:r>
            <a:r>
              <a:rPr lang="en-US" sz="2000" dirty="0" smtClean="0">
                <a:solidFill>
                  <a:schemeClr val="bg1"/>
                </a:solidFill>
                <a:latin typeface="Times New Roman" pitchFamily="18" charset="0"/>
                <a:cs typeface="Times New Roman" pitchFamily="18" charset="0"/>
              </a:rPr>
              <a:t>go away </a:t>
            </a:r>
            <a:endParaRPr lang="en-US" sz="2000" dirty="0">
              <a:solidFill>
                <a:srgbClr val="FFFF00"/>
              </a:solidFill>
              <a:latin typeface="Palatino Linotype" pitchFamily="18" charset="0"/>
            </a:endParaRPr>
          </a:p>
          <a:p>
            <a:pPr lvl="1">
              <a:defRPr/>
            </a:pPr>
            <a:r>
              <a:rPr lang="el-GR" sz="2000" dirty="0" smtClean="0">
                <a:solidFill>
                  <a:srgbClr val="FFFF00"/>
                </a:solidFill>
                <a:latin typeface="Palatino Linotype" pitchFamily="18" charset="0"/>
              </a:rPr>
              <a:t>διέρχομαι </a:t>
            </a:r>
            <a:r>
              <a:rPr lang="en-US" sz="2000" dirty="0">
                <a:solidFill>
                  <a:schemeClr val="bg1"/>
                </a:solidFill>
                <a:latin typeface="Times New Roman" pitchFamily="18" charset="0"/>
                <a:cs typeface="Times New Roman" pitchFamily="18" charset="0"/>
              </a:rPr>
              <a:t>come, go </a:t>
            </a:r>
            <a:r>
              <a:rPr lang="en-US" sz="2000" dirty="0" smtClean="0">
                <a:solidFill>
                  <a:schemeClr val="bg1"/>
                </a:solidFill>
                <a:latin typeface="Times New Roman" pitchFamily="18" charset="0"/>
                <a:cs typeface="Times New Roman" pitchFamily="18" charset="0"/>
              </a:rPr>
              <a:t>through, cross </a:t>
            </a:r>
            <a:endParaRPr lang="en-US" sz="2000" dirty="0">
              <a:solidFill>
                <a:srgbClr val="FFFF00"/>
              </a:solidFill>
              <a:latin typeface="Palatino Linotype" pitchFamily="18" charset="0"/>
            </a:endParaRPr>
          </a:p>
          <a:p>
            <a:pPr lvl="1">
              <a:defRPr/>
            </a:pPr>
            <a:r>
              <a:rPr lang="el-GR" sz="2000" dirty="0" smtClean="0">
                <a:solidFill>
                  <a:srgbClr val="FFFF00"/>
                </a:solidFill>
                <a:latin typeface="Palatino Linotype" pitchFamily="18" charset="0"/>
              </a:rPr>
              <a:t>ἐξέ</a:t>
            </a:r>
            <a:r>
              <a:rPr lang="en-US" sz="2000" dirty="0" err="1">
                <a:solidFill>
                  <a:srgbClr val="FFFF00"/>
                </a:solidFill>
                <a:latin typeface="Palatino Linotype" pitchFamily="18" charset="0"/>
              </a:rPr>
              <a:t>ρχομ</a:t>
            </a:r>
            <a:r>
              <a:rPr lang="en-US" sz="2000" dirty="0">
                <a:solidFill>
                  <a:srgbClr val="FFFF00"/>
                </a:solidFill>
                <a:latin typeface="Palatino Linotype" pitchFamily="18" charset="0"/>
              </a:rPr>
              <a:t>αι </a:t>
            </a:r>
            <a:r>
              <a:rPr lang="en-US" sz="2000" dirty="0">
                <a:solidFill>
                  <a:schemeClr val="bg1"/>
                </a:solidFill>
                <a:latin typeface="Times New Roman" pitchFamily="18" charset="0"/>
                <a:cs typeface="Times New Roman" pitchFamily="18" charset="0"/>
              </a:rPr>
              <a:t>come, go out of </a:t>
            </a:r>
            <a:endParaRPr lang="en-US" sz="2000" dirty="0">
              <a:solidFill>
                <a:schemeClr val="bg1"/>
              </a:solidFill>
              <a:latin typeface="Times New Roman"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ἐσθίω</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φάγομαι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ἔφαγον </a:t>
            </a:r>
            <a:r>
              <a:rPr lang="en-US" sz="2400" dirty="0">
                <a:solidFill>
                  <a:schemeClr val="bg1"/>
                </a:solidFill>
                <a:latin typeface="Times New Roman" pitchFamily="18" charset="0"/>
                <a:cs typeface="Times New Roman" pitchFamily="18" charset="0"/>
                <a:sym typeface="Wingdings" pitchFamily="2" charset="2"/>
              </a:rPr>
              <a:t>eat</a:t>
            </a:r>
            <a:r>
              <a:rPr lang="el-GR" sz="2400" dirty="0">
                <a:solidFill>
                  <a:schemeClr val="bg1"/>
                </a:solidFill>
                <a:latin typeface="Times New Roman"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a:t>
            </a:r>
            <a:r>
              <a:rPr lang="el-GR" sz="2400" dirty="0" smtClean="0">
                <a:solidFill>
                  <a:srgbClr val="FFFF00"/>
                </a:solidFill>
                <a:latin typeface="Palatino Linotype" pitchFamily="18" charset="0"/>
                <a:cs typeface="Times New Roman" pitchFamily="18" charset="0"/>
                <a:sym typeface="Wingdings" pitchFamily="2" charset="2"/>
              </a:rPr>
              <a:t>ἕξω</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ἔσχον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σχ</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have, hold, be </a:t>
            </a:r>
          </a:p>
          <a:p>
            <a:pPr lvl="1">
              <a:defRPr/>
            </a:pPr>
            <a:r>
              <a:rPr lang="en-US" sz="2000" dirty="0">
                <a:solidFill>
                  <a:schemeClr val="bg1"/>
                </a:solidFill>
                <a:latin typeface="Times New Roman" pitchFamily="18" charset="0"/>
                <a:cs typeface="Times New Roman" pitchFamily="18" charset="0"/>
                <a:sym typeface="Wingdings" pitchFamily="2" charset="2"/>
              </a:rPr>
              <a:t>Imperfect: </a:t>
            </a:r>
            <a:r>
              <a:rPr lang="el-GR" sz="2000" dirty="0">
                <a:solidFill>
                  <a:srgbClr val="FFFF00"/>
                </a:solidFill>
                <a:latin typeface="Palatino Linotype" pitchFamily="18" charset="0"/>
                <a:cs typeface="Times New Roman" pitchFamily="18" charset="0"/>
                <a:sym typeface="Wingdings" pitchFamily="2" charset="2"/>
              </a:rPr>
              <a:t>εἶχον</a:t>
            </a:r>
            <a:r>
              <a:rPr lang="el-GR" sz="2000" dirty="0">
                <a:solidFill>
                  <a:schemeClr val="bg1"/>
                </a:solidFill>
                <a:latin typeface="Palatino Linotype" pitchFamily="18" charset="0"/>
                <a:cs typeface="Times New Roman" pitchFamily="18" charset="0"/>
                <a:sym typeface="Wingdings" pitchFamily="2" charset="2"/>
              </a:rPr>
              <a:t> </a:t>
            </a:r>
            <a:r>
              <a:rPr lang="en-US" sz="2000" dirty="0">
                <a:solidFill>
                  <a:srgbClr val="FFFF00"/>
                </a:solidFill>
                <a:latin typeface="Palatino Linotype" pitchFamily="18" charset="0"/>
                <a:cs typeface="Times New Roman" pitchFamily="18" charset="0"/>
                <a:sym typeface="Wingdings" pitchFamily="2" charset="2"/>
              </a:rPr>
              <a:t> </a:t>
            </a:r>
          </a:p>
          <a:p>
            <a:pPr lvl="1">
              <a:defRPr/>
            </a:pPr>
            <a:r>
              <a:rPr lang="en-US" sz="2000" dirty="0">
                <a:solidFill>
                  <a:schemeClr val="bg1"/>
                </a:solidFill>
                <a:latin typeface="Times New Roman" pitchFamily="18" charset="0"/>
                <a:cs typeface="Times New Roman" pitchFamily="18" charset="0"/>
                <a:sym typeface="Wingdings" pitchFamily="2" charset="2"/>
              </a:rPr>
              <a:t>See separate slide on these forms and their meanings.</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20229319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 </a:t>
            </a:r>
            <a:r>
              <a:rPr lang="en-US" sz="2400" dirty="0" smtClean="0">
                <a:solidFill>
                  <a:schemeClr val="bg1"/>
                </a:solidFill>
                <a:latin typeface="Times New Roman" pitchFamily="18" charset="0"/>
                <a:cs typeface="Times New Roman" pitchFamily="18" charset="0"/>
              </a:rPr>
              <a:t>(mixed</a:t>
            </a:r>
            <a:r>
              <a:rPr lang="el-GR"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λέγω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ἐρῶ</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εἶπον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ἐπ</a:t>
            </a:r>
            <a:r>
              <a:rPr lang="el-GR" sz="2400" dirty="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say, speak, report </a:t>
            </a:r>
          </a:p>
          <a:p>
            <a:pPr>
              <a:defRPr/>
            </a:pPr>
            <a:r>
              <a:rPr lang="el-GR" sz="2400" dirty="0" smtClean="0">
                <a:solidFill>
                  <a:srgbClr val="FFFF00"/>
                </a:solidFill>
                <a:latin typeface="Palatino Linotype" pitchFamily="18" charset="0"/>
                <a:cs typeface="Times New Roman" pitchFamily="18" charset="0"/>
                <a:sym typeface="Wingdings" pitchFamily="2" charset="2"/>
              </a:rPr>
              <a:t>ὁράω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ὄψομαι</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εἶδον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ἰδ</a:t>
            </a:r>
            <a:r>
              <a:rPr lang="el-GR" sz="2400" dirty="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see</a:t>
            </a:r>
          </a:p>
          <a:p>
            <a:pPr marL="742950" lvl="2" indent="-342900">
              <a:defRPr/>
            </a:pPr>
            <a:r>
              <a:rPr lang="en-US" sz="2200" dirty="0">
                <a:solidFill>
                  <a:schemeClr val="bg1"/>
                </a:solidFill>
                <a:latin typeface="Times New Roman" pitchFamily="18" charset="0"/>
                <a:cs typeface="Times New Roman" pitchFamily="18" charset="0"/>
                <a:sym typeface="Wingdings" pitchFamily="2" charset="2"/>
              </a:rPr>
              <a:t>Imperfect: </a:t>
            </a:r>
            <a:r>
              <a:rPr lang="el-GR" sz="2000" dirty="0" smtClean="0">
                <a:solidFill>
                  <a:srgbClr val="FFFF00"/>
                </a:solidFill>
                <a:latin typeface="Palatino Linotype" pitchFamily="18" charset="0"/>
                <a:cs typeface="Times New Roman" pitchFamily="18" charset="0"/>
                <a:sym typeface="Wingdings" pitchFamily="2" charset="2"/>
              </a:rPr>
              <a:t>ἑώραον </a:t>
            </a:r>
            <a:r>
              <a:rPr lang="en-US" sz="2000" dirty="0" smtClean="0">
                <a:solidFill>
                  <a:schemeClr val="bg1"/>
                </a:solidFill>
                <a:latin typeface="Times New Roman" pitchFamily="18" charset="0"/>
                <a:cs typeface="Times New Roman" pitchFamily="18" charset="0"/>
                <a:sym typeface="Wingdings" pitchFamily="2" charset="2"/>
              </a:rPr>
              <a:t> </a:t>
            </a:r>
            <a:r>
              <a:rPr lang="el-GR" sz="2200" dirty="0" smtClean="0">
                <a:solidFill>
                  <a:srgbClr val="FFFF00"/>
                </a:solidFill>
                <a:latin typeface="Palatino Linotype" pitchFamily="18" charset="0"/>
                <a:cs typeface="Times New Roman" pitchFamily="18" charset="0"/>
                <a:sym typeface="Wingdings" pitchFamily="2" charset="2"/>
              </a:rPr>
              <a:t>ἑώρων </a:t>
            </a:r>
            <a:r>
              <a:rPr lang="el-GR" sz="2200" dirty="0" smtClean="0">
                <a:solidFill>
                  <a:schemeClr val="bg1"/>
                </a:solidFill>
                <a:latin typeface="Palatino Linotype" pitchFamily="18" charset="0"/>
                <a:cs typeface="Times New Roman" pitchFamily="18" charset="0"/>
                <a:sym typeface="Wingdings" pitchFamily="2" charset="2"/>
              </a:rPr>
              <a:t> </a:t>
            </a:r>
            <a:r>
              <a:rPr lang="en-US" sz="2200" dirty="0" smtClean="0">
                <a:solidFill>
                  <a:srgbClr val="FFFF00"/>
                </a:solidFill>
                <a:latin typeface="Palatino Linotype" pitchFamily="18" charset="0"/>
                <a:cs typeface="Times New Roman" pitchFamily="18" charset="0"/>
                <a:sym typeface="Wingdings" pitchFamily="2" charset="2"/>
              </a:rPr>
              <a:t> </a:t>
            </a:r>
            <a:endParaRPr lang="en-US" sz="22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πάσχω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πείσομαι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ἔπαθον </a:t>
            </a:r>
            <a:r>
              <a:rPr lang="en-US" sz="2400" dirty="0">
                <a:solidFill>
                  <a:schemeClr val="bg1"/>
                </a:solidFill>
                <a:latin typeface="Times New Roman" pitchFamily="18" charset="0"/>
                <a:cs typeface="Times New Roman" pitchFamily="18" charset="0"/>
                <a:sym typeface="Wingdings" pitchFamily="2" charset="2"/>
              </a:rPr>
              <a:t>suffer, experience </a:t>
            </a:r>
            <a:r>
              <a:rPr lang="el-GR" sz="2400" dirty="0">
                <a:solidFill>
                  <a:srgbClr val="FFFF00"/>
                </a:solidFill>
                <a:latin typeface="Palatino Linotype" pitchFamily="18" charset="0"/>
                <a:cs typeface="Times New Roman" pitchFamily="18" charset="0"/>
                <a:sym typeface="Wingdings" pitchFamily="2" charset="2"/>
              </a:rPr>
              <a:t> </a:t>
            </a:r>
          </a:p>
          <a:p>
            <a:pPr>
              <a:defRPr/>
            </a:pPr>
            <a:r>
              <a:rPr lang="el-GR" sz="2400" dirty="0">
                <a:solidFill>
                  <a:srgbClr val="FFFF00"/>
                </a:solidFill>
                <a:latin typeface="Palatino Linotype" pitchFamily="18" charset="0"/>
                <a:cs typeface="Times New Roman" pitchFamily="18" charset="0"/>
                <a:sym typeface="Wingdings" pitchFamily="2" charset="2"/>
              </a:rPr>
              <a:t>πίπτω</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πεσοῦμαι</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ἔπεσον </a:t>
            </a:r>
            <a:r>
              <a:rPr lang="en-US" sz="2400" dirty="0">
                <a:solidFill>
                  <a:schemeClr val="bg1"/>
                </a:solidFill>
                <a:latin typeface="Times New Roman" pitchFamily="18" charset="0"/>
                <a:ea typeface="Tahoma" pitchFamily="34" charset="0"/>
                <a:cs typeface="Times New Roman" pitchFamily="18" charset="0"/>
                <a:sym typeface="Wingdings" pitchFamily="2" charset="2"/>
              </a:rPr>
              <a:t>fall </a:t>
            </a:r>
            <a:endParaRPr lang="en-US" sz="2400" dirty="0">
              <a:solidFill>
                <a:schemeClr val="bg1"/>
              </a:solidFill>
              <a:latin typeface="Times New Roman" pitchFamily="18" charset="0"/>
              <a:cs typeface="Times New Roman" pitchFamily="18" charset="0"/>
              <a:sym typeface="Wingdings" pitchFamily="2" charset="2"/>
            </a:endParaRPr>
          </a:p>
          <a:p>
            <a:pPr marL="342900" lvl="1" indent="-342900">
              <a:buFont typeface="Arial" pitchFamily="34" charset="0"/>
              <a:buChar char="•"/>
              <a:defRPr/>
            </a:pPr>
            <a:r>
              <a:rPr lang="el-GR" sz="2400" dirty="0">
                <a:solidFill>
                  <a:srgbClr val="FFFF00"/>
                </a:solidFill>
                <a:latin typeface="Palatino Linotype" pitchFamily="18" charset="0"/>
                <a:cs typeface="Times New Roman" pitchFamily="18" charset="0"/>
                <a:sym typeface="Wingdings" pitchFamily="2" charset="2"/>
              </a:rPr>
              <a:t>φέρω</a:t>
            </a:r>
            <a:r>
              <a:rPr lang="el-GR"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sym typeface="Wingdings" pitchFamily="2" charset="2"/>
              </a:rPr>
              <a:t>οἴσω</a:t>
            </a:r>
            <a:r>
              <a:rPr lang="el-GR"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sym typeface="Wingdings" pitchFamily="2" charset="2"/>
              </a:rPr>
              <a:t>ἤνεγχα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ἐνεγχ</a:t>
            </a:r>
            <a:r>
              <a:rPr lang="el-GR" sz="2400" dirty="0">
                <a:solidFill>
                  <a:schemeClr val="bg1"/>
                </a:solidFill>
                <a:latin typeface="Times New Roman" pitchFamily="18" charset="0"/>
                <a:cs typeface="Times New Roman" pitchFamily="18" charset="0"/>
                <a:sym typeface="Wingdings" pitchFamily="2" charset="2"/>
              </a:rPr>
              <a:t>-)</a:t>
            </a:r>
            <a:r>
              <a:rPr lang="en-US" sz="2400" dirty="0" smtClean="0">
                <a:solidFill>
                  <a:schemeClr val="bg1"/>
                </a:solidFill>
                <a:latin typeface="Times New Roman" pitchFamily="18" charset="0"/>
                <a:cs typeface="Times New Roman" pitchFamily="18" charset="0"/>
                <a:sym typeface="Wingdings" pitchFamily="2" charset="2"/>
              </a:rPr>
              <a:t> </a:t>
            </a:r>
            <a:r>
              <a:rPr lang="en-US" sz="2400" dirty="0">
                <a:solidFill>
                  <a:schemeClr val="bg1"/>
                </a:solidFill>
                <a:latin typeface="Times New Roman" pitchFamily="18" charset="0"/>
                <a:cs typeface="Times New Roman" pitchFamily="18" charset="0"/>
                <a:sym typeface="Wingdings" pitchFamily="2" charset="2"/>
              </a:rPr>
              <a:t>carry, </a:t>
            </a:r>
            <a:r>
              <a:rPr lang="en-US" sz="2400" dirty="0" smtClean="0">
                <a:solidFill>
                  <a:schemeClr val="bg1"/>
                </a:solidFill>
                <a:latin typeface="Times New Roman" pitchFamily="18" charset="0"/>
                <a:cs typeface="Times New Roman" pitchFamily="18" charset="0"/>
                <a:sym typeface="Wingdings" pitchFamily="2" charset="2"/>
              </a:rPr>
              <a:t>bring</a:t>
            </a:r>
            <a:r>
              <a:rPr lang="el-GR" sz="2400" dirty="0">
                <a:solidFill>
                  <a:schemeClr val="bg1"/>
                </a:solidFill>
                <a:latin typeface="Times New Roman" pitchFamily="18" charset="0"/>
                <a:cs typeface="Times New Roman" pitchFamily="18" charset="0"/>
                <a:sym typeface="Wingdings" pitchFamily="2" charset="2"/>
              </a:rPr>
              <a:t> </a:t>
            </a:r>
            <a:endParaRPr lang="el-GR" sz="2400" dirty="0" smtClean="0">
              <a:solidFill>
                <a:schemeClr val="bg1"/>
              </a:solidFill>
              <a:latin typeface="Times New Roman" pitchFamily="18" charset="0"/>
              <a:cs typeface="Times New Roman" pitchFamily="18" charset="0"/>
              <a:sym typeface="Wingdings" pitchFamily="2" charset="2"/>
            </a:endParaRPr>
          </a:p>
          <a:p>
            <a:pPr marL="742950" lvl="2" indent="-342900">
              <a:defRPr/>
            </a:pPr>
            <a:r>
              <a:rPr lang="el-GR" sz="2000" dirty="0" smtClean="0">
                <a:solidFill>
                  <a:srgbClr val="FFFF00"/>
                </a:solidFill>
                <a:latin typeface="Palatino Linotype" pitchFamily="18" charset="0"/>
                <a:cs typeface="Times New Roman" pitchFamily="18" charset="0"/>
                <a:sym typeface="Wingdings" pitchFamily="2" charset="2"/>
              </a:rPr>
              <a:t>προσφέρω </a:t>
            </a:r>
            <a:r>
              <a:rPr lang="en-US" sz="2000" dirty="0" smtClean="0">
                <a:solidFill>
                  <a:schemeClr val="bg1"/>
                </a:solidFill>
                <a:latin typeface="Times New Roman" pitchFamily="18" charset="0"/>
                <a:cs typeface="Times New Roman" pitchFamily="18" charset="0"/>
                <a:sym typeface="Wingdings" pitchFamily="2" charset="2"/>
              </a:rPr>
              <a:t>offer, present</a:t>
            </a:r>
            <a:endParaRPr lang="el-GR" sz="2000" dirty="0">
              <a:solidFill>
                <a:srgbClr val="FFFF00"/>
              </a:solidFill>
              <a:latin typeface="Palatino Linotype" pitchFamily="18" charset="0"/>
              <a:cs typeface="Times New Roman" pitchFamily="18" charset="0"/>
              <a:sym typeface="Wingdings" pitchFamily="2" charset="2"/>
            </a:endParaRPr>
          </a:p>
          <a:p>
            <a:pPr>
              <a:defRPr/>
            </a:pPr>
            <a:endParaRPr lang="en-US" sz="2400" dirty="0">
              <a:solidFill>
                <a:schemeClr val="bg1"/>
              </a:solidFill>
              <a:latin typeface="Times New Roman" pitchFamily="18" charset="0"/>
              <a:cs typeface="Times New Roman" pitchFamily="18" charset="0"/>
              <a:sym typeface="Wingdings" pitchFamily="2" charset="2"/>
            </a:endParaRPr>
          </a:p>
        </p:txBody>
      </p:sp>
    </p:spTree>
    <p:extLst>
      <p:ext uri="{BB962C8B-B14F-4D97-AF65-F5344CB8AC3E}">
        <p14:creationId xmlns:p14="http://schemas.microsoft.com/office/powerpoint/2010/main" val="338850596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400" b="1" dirty="0">
                <a:solidFill>
                  <a:srgbClr val="FFFF00"/>
                </a:solidFill>
                <a:latin typeface="Times New Roman" pitchFamily="18" charset="0"/>
                <a:cs typeface="Times New Roman" pitchFamily="18" charset="0"/>
              </a:rPr>
              <a:t>Classical </a:t>
            </a:r>
            <a:r>
              <a:rPr lang="en-US" sz="2400" b="1" dirty="0" smtClean="0">
                <a:solidFill>
                  <a:srgbClr val="FFFF00"/>
                </a:solidFill>
                <a:latin typeface="Times New Roman" pitchFamily="18" charset="0"/>
                <a:cs typeface="Times New Roman" pitchFamily="18" charset="0"/>
              </a:rPr>
              <a:t>Vocabulary</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αἱρέω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αἱρήσω</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sym typeface="Wingdings" pitchFamily="2" charset="2"/>
              </a:rPr>
              <a:t> εἷλον </a:t>
            </a:r>
            <a:r>
              <a:rPr lang="en-US" sz="2400" dirty="0" smtClean="0">
                <a:solidFill>
                  <a:schemeClr val="bg1"/>
                </a:solidFill>
                <a:latin typeface="Times New Roman" pitchFamily="18" charset="0"/>
                <a:cs typeface="Times New Roman" pitchFamily="18" charset="0"/>
                <a:sym typeface="Wingdings" pitchFamily="2" charset="2"/>
              </a:rPr>
              <a:t>take, grasp; (</a:t>
            </a:r>
            <a:r>
              <a:rPr lang="en-US" sz="2400" i="1" dirty="0" smtClean="0">
                <a:solidFill>
                  <a:schemeClr val="bg1"/>
                </a:solidFill>
                <a:latin typeface="Times New Roman" pitchFamily="18" charset="0"/>
                <a:cs typeface="Times New Roman" pitchFamily="18" charset="0"/>
                <a:sym typeface="Wingdings" pitchFamily="2" charset="2"/>
              </a:rPr>
              <a:t>mid</a:t>
            </a:r>
            <a:r>
              <a:rPr lang="en-US" sz="2400" dirty="0" smtClean="0">
                <a:solidFill>
                  <a:schemeClr val="bg1"/>
                </a:solidFill>
                <a:latin typeface="Times New Roman" pitchFamily="18" charset="0"/>
                <a:cs typeface="Times New Roman" pitchFamily="18" charset="0"/>
                <a:sym typeface="Wingdings" pitchFamily="2" charset="2"/>
              </a:rPr>
              <a:t>.) choose</a:t>
            </a:r>
          </a:p>
          <a:p>
            <a:pPr lvl="1">
              <a:defRPr/>
            </a:pPr>
            <a:r>
              <a:rPr lang="el-GR" sz="2000" dirty="0" smtClean="0">
                <a:solidFill>
                  <a:schemeClr val="bg1"/>
                </a:solidFill>
                <a:latin typeface="Palatino Linotype" pitchFamily="18" charset="0"/>
                <a:cs typeface="Times New Roman" pitchFamily="18" charset="0"/>
                <a:sym typeface="Wingdings" pitchFamily="2" charset="2"/>
              </a:rPr>
              <a:t>ἁλ</a:t>
            </a:r>
            <a:r>
              <a:rPr lang="el-GR" sz="2000" dirty="0" smtClean="0">
                <a:solidFill>
                  <a:schemeClr val="bg1"/>
                </a:solidFill>
                <a:latin typeface="Times New Roman" pitchFamily="18" charset="0"/>
                <a:cs typeface="Times New Roman" pitchFamily="18" charset="0"/>
                <a:sym typeface="Wingdings" pitchFamily="2" charset="2"/>
              </a:rPr>
              <a:t>- </a:t>
            </a:r>
            <a:r>
              <a:rPr lang="el-GR" sz="2000" dirty="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ἁλίσκομαι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ἁλώσομαι</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ἑάλων </a:t>
            </a:r>
            <a:r>
              <a:rPr lang="en-US" sz="2000" dirty="0">
                <a:solidFill>
                  <a:schemeClr val="bg1"/>
                </a:solidFill>
                <a:latin typeface="Times New Roman" pitchFamily="18" charset="0"/>
                <a:cs typeface="Times New Roman" pitchFamily="18" charset="0"/>
              </a:rPr>
              <a:t>be captive</a:t>
            </a:r>
          </a:p>
          <a:p>
            <a:pPr lvl="1">
              <a:defRPr/>
            </a:pPr>
            <a:r>
              <a:rPr lang="en-US" sz="2000" dirty="0" smtClean="0">
                <a:solidFill>
                  <a:schemeClr val="bg1"/>
                </a:solidFill>
                <a:latin typeface="Times New Roman" pitchFamily="18" charset="0"/>
                <a:cs typeface="Times New Roman" pitchFamily="18" charset="0"/>
                <a:sym typeface="Wingdings" pitchFamily="2" charset="2"/>
              </a:rPr>
              <a:t>The above cluster is all related in meaning as follows:</a:t>
            </a:r>
          </a:p>
          <a:p>
            <a:pPr lvl="2">
              <a:defRPr/>
            </a:pPr>
            <a:r>
              <a:rPr lang="en-US" sz="2000" dirty="0" smtClean="0">
                <a:solidFill>
                  <a:schemeClr val="bg1"/>
                </a:solidFill>
                <a:latin typeface="Times New Roman" pitchFamily="18" charset="0"/>
                <a:cs typeface="Times New Roman" pitchFamily="18" charset="0"/>
                <a:sym typeface="Wingdings" pitchFamily="2" charset="2"/>
              </a:rPr>
              <a:t>Active: </a:t>
            </a:r>
            <a:r>
              <a:rPr lang="el-GR" sz="2000" dirty="0">
                <a:solidFill>
                  <a:srgbClr val="FFFF00"/>
                </a:solidFill>
                <a:latin typeface="Palatino Linotype" pitchFamily="18" charset="0"/>
                <a:cs typeface="Times New Roman" pitchFamily="18" charset="0"/>
                <a:sym typeface="Wingdings" pitchFamily="2" charset="2"/>
              </a:rPr>
              <a:t>αἱρέω</a:t>
            </a:r>
            <a:r>
              <a:rPr lang="el-GR"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sym typeface="Wingdings" pitchFamily="2" charset="2"/>
              </a:rPr>
              <a:t> αἱρήσω</a:t>
            </a:r>
            <a:r>
              <a:rPr lang="el-GR"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sym typeface="Wingdings" pitchFamily="2" charset="2"/>
              </a:rPr>
              <a:t> εἷλον </a:t>
            </a:r>
            <a:r>
              <a:rPr lang="en-US" sz="2000" dirty="0" smtClean="0">
                <a:solidFill>
                  <a:schemeClr val="bg1"/>
                </a:solidFill>
                <a:latin typeface="Times New Roman" pitchFamily="18" charset="0"/>
                <a:cs typeface="Times New Roman" pitchFamily="18" charset="0"/>
                <a:sym typeface="Wingdings" pitchFamily="2" charset="2"/>
              </a:rPr>
              <a:t>means “take” “capture” etc</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sym typeface="Wingdings" pitchFamily="2" charset="2"/>
              </a:rPr>
              <a:t>Middle: </a:t>
            </a:r>
            <a:r>
              <a:rPr lang="el-GR" sz="2000" dirty="0" smtClean="0">
                <a:solidFill>
                  <a:srgbClr val="FFFF00"/>
                </a:solidFill>
                <a:latin typeface="Palatino Linotype" pitchFamily="18" charset="0"/>
                <a:cs typeface="Times New Roman" pitchFamily="18" charset="0"/>
                <a:sym typeface="Wingdings" pitchFamily="2" charset="2"/>
              </a:rPr>
              <a:t>αἱρέομαι</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etc., means </a:t>
            </a:r>
            <a:r>
              <a:rPr lang="en-US" sz="2000" dirty="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take</a:t>
            </a:r>
            <a:r>
              <a:rPr lang="el-GR" sz="20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for oneself”  “choose”  </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sym typeface="Wingdings" pitchFamily="2" charset="2"/>
              </a:rPr>
              <a:t>Passive: </a:t>
            </a:r>
            <a:r>
              <a:rPr lang="el-GR" sz="2000" dirty="0">
                <a:solidFill>
                  <a:srgbClr val="FFFF00"/>
                </a:solidFill>
                <a:latin typeface="Palatino Linotype" pitchFamily="18" charset="0"/>
                <a:cs typeface="Times New Roman" pitchFamily="18" charset="0"/>
              </a:rPr>
              <a:t>ἁλίσκομαι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ἁλώσομαι</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 ἑάλων </a:t>
            </a:r>
            <a:r>
              <a:rPr lang="en-US" sz="2000" dirty="0" smtClean="0">
                <a:solidFill>
                  <a:schemeClr val="bg1"/>
                </a:solidFill>
                <a:latin typeface="Times New Roman" pitchFamily="18" charset="0"/>
                <a:cs typeface="Times New Roman" pitchFamily="18" charset="0"/>
                <a:sym typeface="Wingdings" pitchFamily="2" charset="2"/>
              </a:rPr>
              <a:t>serves as the passive of </a:t>
            </a:r>
            <a:r>
              <a:rPr lang="el-GR" sz="2000" dirty="0">
                <a:solidFill>
                  <a:srgbClr val="FFFF00"/>
                </a:solidFill>
                <a:latin typeface="Palatino Linotype" pitchFamily="18" charset="0"/>
                <a:cs typeface="Times New Roman" pitchFamily="18" charset="0"/>
                <a:sym typeface="Wingdings" pitchFamily="2" charset="2"/>
              </a:rPr>
              <a:t>αἱρέω </a:t>
            </a:r>
            <a:r>
              <a:rPr lang="en-US" sz="2000" dirty="0" smtClean="0">
                <a:solidFill>
                  <a:schemeClr val="bg1"/>
                </a:solidFill>
                <a:latin typeface="Times New Roman" pitchFamily="18" charset="0"/>
                <a:cs typeface="Times New Roman" pitchFamily="18" charset="0"/>
                <a:sym typeface="Wingdings" pitchFamily="2" charset="2"/>
              </a:rPr>
              <a:t> “be taken” “be captured” etc</a:t>
            </a:r>
            <a:r>
              <a:rPr lang="en-US" sz="2000" dirty="0">
                <a:solidFill>
                  <a:schemeClr val="bg1"/>
                </a:solidFill>
                <a:latin typeface="Times New Roman" pitchFamily="18" charset="0"/>
                <a:cs typeface="Times New Roman" pitchFamily="18" charset="0"/>
              </a:rPr>
              <a:t>. </a:t>
            </a:r>
          </a:p>
          <a:p>
            <a:pPr lvl="2">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007779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marL="0" indent="0">
              <a:buNone/>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a:t>
            </a:r>
          </a:p>
          <a:p>
            <a:pPr>
              <a:defRPr/>
            </a:pPr>
            <a:r>
              <a:rPr lang="el-GR" sz="2400" dirty="0">
                <a:solidFill>
                  <a:srgbClr val="FFFF00"/>
                </a:solidFill>
                <a:latin typeface="Palatino Linotype" pitchFamily="18" charset="0"/>
                <a:cs typeface="Times New Roman" pitchFamily="18" charset="0"/>
                <a:sym typeface="Wingdings" pitchFamily="2" charset="2"/>
              </a:rPr>
              <a:t>ἔχω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ἕξω </a:t>
            </a:r>
            <a:r>
              <a:rPr lang="en-US" sz="2400" dirty="0">
                <a:solidFill>
                  <a:schemeClr val="bg1"/>
                </a:solidFill>
                <a:latin typeface="Times New Roman" pitchFamily="18" charset="0"/>
                <a:cs typeface="Times New Roman" pitchFamily="18" charset="0"/>
                <a:sym typeface="Wingdings" pitchFamily="2" charset="2"/>
              </a:rPr>
              <a:t>and</a:t>
            </a:r>
            <a:r>
              <a:rPr lang="en-US" sz="2400" dirty="0">
                <a:solidFill>
                  <a:srgbClr val="FFFF00"/>
                </a:solidFill>
                <a:latin typeface="Palatino Linotype"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σχήσω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sym typeface="Wingdings" pitchFamily="2" charset="2"/>
              </a:rPr>
              <a:t> ἔσχον </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stem </a:t>
            </a:r>
            <a:r>
              <a:rPr lang="el-GR" sz="2400" dirty="0">
                <a:solidFill>
                  <a:srgbClr val="FFFF00"/>
                </a:solidFill>
                <a:latin typeface="Palatino Linotype" pitchFamily="18" charset="0"/>
                <a:cs typeface="Times New Roman" pitchFamily="18" charset="0"/>
                <a:sym typeface="Wingdings" pitchFamily="2" charset="2"/>
              </a:rPr>
              <a:t>σχ</a:t>
            </a:r>
            <a:r>
              <a:rPr lang="el-GR" sz="2400" dirty="0">
                <a:solidFill>
                  <a:schemeClr val="bg1"/>
                </a:solidFill>
                <a:latin typeface="Times New Roman" pitchFamily="18" charset="0"/>
                <a:cs typeface="Times New Roman" pitchFamily="18" charset="0"/>
                <a:sym typeface="Wingdings" pitchFamily="2" charset="2"/>
              </a:rPr>
              <a:t>-)</a:t>
            </a:r>
            <a:r>
              <a:rPr lang="en-US" sz="2400" dirty="0">
                <a:solidFill>
                  <a:schemeClr val="bg1"/>
                </a:solidFill>
                <a:latin typeface="Times New Roman" pitchFamily="18" charset="0"/>
                <a:cs typeface="Times New Roman" pitchFamily="18" charset="0"/>
                <a:sym typeface="Wingdings" pitchFamily="2" charset="2"/>
              </a:rPr>
              <a:t> have, hold, be </a:t>
            </a:r>
          </a:p>
          <a:p>
            <a:pPr lvl="1">
              <a:defRPr/>
            </a:pPr>
            <a:r>
              <a:rPr lang="en-US" sz="2000" dirty="0" smtClean="0">
                <a:solidFill>
                  <a:schemeClr val="bg1"/>
                </a:solidFill>
                <a:latin typeface="Times New Roman" pitchFamily="18" charset="0"/>
                <a:cs typeface="Times New Roman" pitchFamily="18" charset="0"/>
                <a:sym typeface="Wingdings" pitchFamily="2" charset="2"/>
              </a:rPr>
              <a:t>Despite their final appearances, all these stems derive from one root, which is roughly -</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endParaRPr lang="en-US" sz="2000" dirty="0" smtClean="0">
              <a:solidFill>
                <a:schemeClr val="bg1"/>
              </a:solidFill>
              <a:latin typeface="Times New Roman" pitchFamily="18" charset="0"/>
              <a:cs typeface="Times New Roman" pitchFamily="18" charset="0"/>
              <a:sym typeface="Wingdings" pitchFamily="2" charset="2"/>
            </a:endParaRPr>
          </a:p>
          <a:p>
            <a:pPr lvl="1">
              <a:defRPr/>
            </a:pPr>
            <a:r>
              <a:rPr lang="en-US" sz="2000" dirty="0" smtClean="0">
                <a:solidFill>
                  <a:schemeClr val="bg1"/>
                </a:solidFill>
                <a:latin typeface="Times New Roman" pitchFamily="18" charset="0"/>
                <a:cs typeface="Times New Roman" pitchFamily="18" charset="0"/>
                <a:sym typeface="Wingdings" pitchFamily="2" charset="2"/>
              </a:rPr>
              <a:t>Present</a:t>
            </a:r>
            <a:r>
              <a:rPr lang="en-US" sz="2000" dirty="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 </a:t>
            </a:r>
            <a:r>
              <a:rPr lang="el-GR" sz="2000" dirty="0" smtClean="0">
                <a:solidFill>
                  <a:srgbClr val="FFFF00"/>
                </a:solidFill>
                <a:latin typeface="Palatino Linotype" pitchFamily="18" charset="0"/>
                <a:cs typeface="Times New Roman" pitchFamily="18" charset="0"/>
                <a:sym typeface="Wingdings" pitchFamily="2" charset="2"/>
              </a:rPr>
              <a:t>ἐχ</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endParaRPr>
          </a:p>
          <a:p>
            <a:pPr lvl="1">
              <a:defRPr/>
            </a:pPr>
            <a:r>
              <a:rPr lang="en-US" sz="2000" dirty="0">
                <a:solidFill>
                  <a:schemeClr val="bg1"/>
                </a:solidFill>
                <a:latin typeface="Times New Roman" pitchFamily="18" charset="0"/>
                <a:cs typeface="Times New Roman" pitchFamily="18" charset="0"/>
                <a:sym typeface="Wingdings" pitchFamily="2" charset="2"/>
              </a:rPr>
              <a:t>Imperfect: </a:t>
            </a:r>
            <a:r>
              <a:rPr lang="el-GR" sz="2000" dirty="0">
                <a:solidFill>
                  <a:srgbClr val="FFFF00"/>
                </a:solidFill>
                <a:latin typeface="Palatino Linotype" pitchFamily="18" charset="0"/>
                <a:cs typeface="Times New Roman" pitchFamily="18" charset="0"/>
                <a:sym typeface="Wingdings" pitchFamily="2" charset="2"/>
              </a:rPr>
              <a:t>ἐ</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εἶχον</a:t>
            </a:r>
            <a:r>
              <a:rPr lang="el-GR" sz="2000" dirty="0" smtClean="0">
                <a:solidFill>
                  <a:schemeClr val="bg1"/>
                </a:solidFill>
                <a:latin typeface="Palatino Linotype" pitchFamily="18" charset="0"/>
                <a:cs typeface="Times New Roman" pitchFamily="18" charset="0"/>
                <a:sym typeface="Wingdings" pitchFamily="2" charset="2"/>
              </a:rPr>
              <a:t> </a:t>
            </a:r>
            <a:r>
              <a:rPr lang="en-US" sz="2000" dirty="0" smtClean="0">
                <a:solidFill>
                  <a:srgbClr val="FFFF00"/>
                </a:solidFill>
                <a:latin typeface="Palatino Linotype" pitchFamily="18" charset="0"/>
                <a:cs typeface="Times New Roman" pitchFamily="18" charset="0"/>
                <a:sym typeface="Wingdings" pitchFamily="2" charset="2"/>
              </a:rPr>
              <a:t> </a:t>
            </a:r>
            <a:endParaRPr lang="en-US" sz="2000" dirty="0">
              <a:solidFill>
                <a:srgbClr val="FFFF00"/>
              </a:solidFill>
              <a:latin typeface="Palatino Linotype" pitchFamily="18" charset="0"/>
              <a:cs typeface="Times New Roman" pitchFamily="18" charset="0"/>
              <a:sym typeface="Wingdings" pitchFamily="2" charset="2"/>
            </a:endParaRPr>
          </a:p>
          <a:p>
            <a:pPr lvl="1">
              <a:defRPr/>
            </a:pPr>
            <a:r>
              <a:rPr lang="en-US" sz="2000" dirty="0" smtClean="0">
                <a:solidFill>
                  <a:schemeClr val="bg1"/>
                </a:solidFill>
                <a:latin typeface="Times New Roman" pitchFamily="18" charset="0"/>
                <a:cs typeface="Times New Roman" pitchFamily="18" charset="0"/>
                <a:sym typeface="Wingdings" pitchFamily="2" charset="2"/>
              </a:rPr>
              <a:t>Future: </a:t>
            </a:r>
            <a:r>
              <a:rPr lang="el-GR" sz="2000" dirty="0" smtClean="0">
                <a:solidFill>
                  <a:srgbClr val="FFFF00"/>
                </a:solidFill>
                <a:latin typeface="Palatino Linotype" pitchFamily="18" charset="0"/>
                <a:cs typeface="Times New Roman" pitchFamily="18" charset="0"/>
                <a:sym typeface="Wingdings" pitchFamily="2" charset="2"/>
              </a:rPr>
              <a:t>σεχσ</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ἑξ</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notice the rough breathing (</a:t>
            </a:r>
            <a:r>
              <a:rPr lang="el-GR" sz="2000" b="1" dirty="0" smtClean="0">
                <a:solidFill>
                  <a:srgbClr val="FFFF00"/>
                </a:solidFill>
                <a:latin typeface="Palatino Linotype" pitchFamily="18" charset="0"/>
                <a:cs typeface="Times New Roman" pitchFamily="18" charset="0"/>
                <a:sym typeface="Wingdings" pitchFamily="2" charset="2"/>
              </a:rPr>
              <a:t>ἑ</a:t>
            </a:r>
            <a:r>
              <a:rPr lang="en-US" sz="2000" dirty="0" smtClean="0">
                <a:solidFill>
                  <a:schemeClr val="bg1"/>
                </a:solidFill>
                <a:latin typeface="Times New Roman" pitchFamily="18" charset="0"/>
                <a:cs typeface="Times New Roman" pitchFamily="18" charset="0"/>
                <a:sym typeface="Wingdings" pitchFamily="2" charset="2"/>
              </a:rPr>
              <a:t>-) here. </a:t>
            </a:r>
            <a:endParaRPr lang="en-US" sz="2000" dirty="0">
              <a:solidFill>
                <a:schemeClr val="bg1"/>
              </a:solidFill>
              <a:latin typeface="Times New Roman" pitchFamily="18" charset="0"/>
              <a:cs typeface="Times New Roman" pitchFamily="18" charset="0"/>
            </a:endParaRPr>
          </a:p>
          <a:p>
            <a:pPr lvl="1">
              <a:defRPr/>
            </a:pPr>
            <a:r>
              <a:rPr lang="en-US" sz="2000" dirty="0">
                <a:solidFill>
                  <a:schemeClr val="bg1"/>
                </a:solidFill>
                <a:latin typeface="Times New Roman" pitchFamily="18" charset="0"/>
                <a:cs typeface="Times New Roman" pitchFamily="18" charset="0"/>
                <a:sym typeface="Wingdings" pitchFamily="2" charset="2"/>
              </a:rPr>
              <a:t>Future: </a:t>
            </a:r>
            <a:r>
              <a:rPr lang="el-GR" sz="2000" dirty="0" smtClean="0">
                <a:solidFill>
                  <a:srgbClr val="FFFF00"/>
                </a:solidFill>
                <a:latin typeface="Palatino Linotype" pitchFamily="18" charset="0"/>
                <a:cs typeface="Times New Roman" pitchFamily="18" charset="0"/>
                <a:sym typeface="Wingdings" pitchFamily="2" charset="2"/>
              </a:rPr>
              <a:t>σεχ</a:t>
            </a:r>
            <a:r>
              <a:rPr lang="en-US" sz="2000" dirty="0">
                <a:solidFill>
                  <a:schemeClr val="bg1"/>
                </a:solidFill>
                <a:latin typeface="Times New Roman" pitchFamily="18" charset="0"/>
                <a:cs typeface="Times New Roman" pitchFamily="18" charset="0"/>
                <a:sym typeface="Wingdings" pitchFamily="2" charset="2"/>
              </a:rPr>
              <a:t> + </a:t>
            </a:r>
            <a:r>
              <a:rPr lang="el-GR" sz="2000" dirty="0" smtClean="0">
                <a:solidFill>
                  <a:srgbClr val="FFFF00"/>
                </a:solidFill>
                <a:latin typeface="Palatino Linotype" pitchFamily="18" charset="0"/>
                <a:cs typeface="Times New Roman" pitchFamily="18" charset="0"/>
                <a:sym typeface="Wingdings" pitchFamily="2" charset="2"/>
              </a:rPr>
              <a:t>σ</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σχησ</a:t>
            </a:r>
            <a:r>
              <a:rPr lang="en-US" sz="2000" dirty="0" smtClean="0">
                <a:solidFill>
                  <a:schemeClr val="bg1"/>
                </a:solidFill>
                <a:latin typeface="Times New Roman" pitchFamily="18" charset="0"/>
                <a:cs typeface="Times New Roman" pitchFamily="18" charset="0"/>
                <a:sym typeface="Wingdings" pitchFamily="2" charset="2"/>
              </a:rPr>
              <a:t>-</a:t>
            </a:r>
            <a:r>
              <a:rPr lang="el-GR" sz="2000" dirty="0" smtClean="0">
                <a:solidFill>
                  <a:schemeClr val="bg1"/>
                </a:solidFill>
                <a:latin typeface="Times New Roman" pitchFamily="18" charset="0"/>
                <a:cs typeface="Times New Roman" pitchFamily="18" charset="0"/>
                <a:sym typeface="Wingdings" pitchFamily="2" charset="2"/>
              </a:rPr>
              <a:t> </a:t>
            </a:r>
            <a:r>
              <a:rPr lang="en-US" sz="2000" dirty="0" smtClean="0">
                <a:solidFill>
                  <a:schemeClr val="bg1"/>
                </a:solidFill>
                <a:latin typeface="Times New Roman" pitchFamily="18" charset="0"/>
                <a:cs typeface="Times New Roman" pitchFamily="18" charset="0"/>
                <a:sym typeface="Wingdings" pitchFamily="2" charset="2"/>
              </a:rPr>
              <a:t>strictly speaking has “aorist aspect” and refers to “getting hold of” something as a single action in the future. </a:t>
            </a:r>
            <a:endParaRPr lang="en-US" sz="2000" dirty="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sym typeface="Wingdings" pitchFamily="2" charset="2"/>
              </a:rPr>
              <a:t>Aorist: </a:t>
            </a:r>
            <a:r>
              <a:rPr lang="el-GR" sz="2000" dirty="0" smtClean="0">
                <a:solidFill>
                  <a:srgbClr val="FFFF00"/>
                </a:solidFill>
                <a:latin typeface="Palatino Linotype" pitchFamily="18" charset="0"/>
                <a:cs typeface="Times New Roman" pitchFamily="18" charset="0"/>
                <a:sym typeface="Wingdings" pitchFamily="2" charset="2"/>
              </a:rPr>
              <a:t>ἐ</a:t>
            </a:r>
            <a:r>
              <a:rPr lang="en-US" sz="2000" dirty="0" smtClean="0">
                <a:solidFill>
                  <a:schemeClr val="bg1"/>
                </a:solidFill>
                <a:latin typeface="Times New Roman" pitchFamily="18" charset="0"/>
                <a:cs typeface="Times New Roman" pitchFamily="18" charset="0"/>
                <a:sym typeface="Wingdings" pitchFamily="2" charset="2"/>
              </a:rPr>
              <a:t> + </a:t>
            </a:r>
            <a:r>
              <a:rPr lang="el-GR" sz="2000" dirty="0" smtClean="0">
                <a:solidFill>
                  <a:srgbClr val="FFFF00"/>
                </a:solidFill>
                <a:latin typeface="Palatino Linotype" pitchFamily="18" charset="0"/>
                <a:cs typeface="Times New Roman" pitchFamily="18" charset="0"/>
                <a:sym typeface="Wingdings" pitchFamily="2" charset="2"/>
              </a:rPr>
              <a:t>σεχ</a:t>
            </a:r>
            <a:r>
              <a:rPr lang="el-GR" sz="2000" dirty="0" smtClean="0">
                <a:solidFill>
                  <a:schemeClr val="bg1"/>
                </a:solidFill>
                <a:latin typeface="Times New Roman" pitchFamily="18" charset="0"/>
                <a:cs typeface="Times New Roman" pitchFamily="18" charset="0"/>
                <a:sym typeface="Wingdings" pitchFamily="2" charset="2"/>
              </a:rPr>
              <a:t>-</a:t>
            </a:r>
            <a:r>
              <a:rPr lang="en-US" sz="2000" dirty="0" smtClean="0">
                <a:solidFill>
                  <a:schemeClr val="bg1"/>
                </a:solidFill>
                <a:latin typeface="Times New Roman" pitchFamily="18" charset="0"/>
                <a:cs typeface="Times New Roman" pitchFamily="18" charset="0"/>
                <a:sym typeface="Wingdings" pitchFamily="2" charset="2"/>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sym typeface="Wingdings" pitchFamily="2" charset="2"/>
              </a:rPr>
              <a:t>ἐσχ</a:t>
            </a:r>
            <a:r>
              <a:rPr lang="en-US" sz="2000" dirty="0">
                <a:solidFill>
                  <a:schemeClr val="bg1"/>
                </a:solidFill>
                <a:latin typeface="Times New Roman" pitchFamily="18" charset="0"/>
                <a:cs typeface="Times New Roman" pitchFamily="18" charset="0"/>
                <a:sym typeface="Wingdings" pitchFamily="2" charset="2"/>
              </a:rPr>
              <a:t>-</a:t>
            </a:r>
            <a:r>
              <a:rPr lang="el-GR" sz="2000" dirty="0">
                <a:solidFill>
                  <a:schemeClr val="bg1"/>
                </a:solidFill>
                <a:latin typeface="Times New Roman" pitchFamily="18" charset="0"/>
                <a:cs typeface="Times New Roman" pitchFamily="18" charset="0"/>
                <a:sym typeface="Wingdings" pitchFamily="2" charset="2"/>
              </a:rPr>
              <a:t> </a:t>
            </a:r>
            <a:endParaRPr lang="en-US" sz="2000" dirty="0">
              <a:solidFill>
                <a:schemeClr val="bg1"/>
              </a:solidFill>
              <a:latin typeface="Times New Roman" pitchFamily="18" charset="0"/>
              <a:cs typeface="Times New Roman" pitchFamily="18" charset="0"/>
            </a:endParaRPr>
          </a:p>
          <a:p>
            <a:pPr lvl="1">
              <a:defRPr/>
            </a:pPr>
            <a:endParaRPr lang="en-US" sz="2400" dirty="0" smtClean="0">
              <a:solidFill>
                <a:schemeClr val="bg1"/>
              </a:solidFill>
              <a:latin typeface="Times New Roman" pitchFamily="18" charset="0"/>
              <a:cs typeface="Times New Roman" pitchFamily="18" charset="0"/>
            </a:endParaRPr>
          </a:p>
          <a:p>
            <a:pPr>
              <a:buNone/>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67555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a:p>
        </p:txBody>
      </p:sp>
      <p:sp>
        <p:nvSpPr>
          <p:cNvPr id="3" name="Content Placeholder 2"/>
          <p:cNvSpPr>
            <a:spLocks noGrp="1"/>
          </p:cNvSpPr>
          <p:nvPr>
            <p:ph sz="half" idx="1"/>
          </p:nvPr>
        </p:nvSpPr>
        <p:spPr/>
        <p:txBody>
          <a:bodyPr/>
          <a:lstStyle/>
          <a:p>
            <a:r>
              <a:rPr lang="en-US" dirty="0" err="1" smtClean="0">
                <a:solidFill>
                  <a:schemeClr val="bg1"/>
                </a:solidFill>
                <a:latin typeface="Times New Roman" pitchFamily="18" charset="0"/>
                <a:cs typeface="Times New Roman" pitchFamily="18" charset="0"/>
              </a:rPr>
              <a:t>stop</a:t>
            </a:r>
            <a:r>
              <a:rPr lang="en-US" u="sng" dirty="0" err="1" smtClean="0">
                <a:solidFill>
                  <a:schemeClr val="bg1"/>
                </a:solidFill>
                <a:latin typeface="Times New Roman" pitchFamily="18" charset="0"/>
                <a:cs typeface="Times New Roman" pitchFamily="18" charset="0"/>
              </a:rPr>
              <a:t>do</a:t>
            </a:r>
            <a:r>
              <a:rPr lang="en-US" dirty="0" err="1" smtClean="0">
                <a:solidFill>
                  <a:srgbClr val="FFFF00"/>
                </a:solidFill>
                <a:latin typeface="Times New Roman" pitchFamily="18" charset="0"/>
                <a:cs typeface="Times New Roman" pitchFamily="18" charset="0"/>
              </a:rPr>
              <a:t>i</a:t>
            </a:r>
            <a:r>
              <a:rPr lang="en-US" dirty="0" smtClean="0">
                <a:solidFill>
                  <a:srgbClr val="FFFF00"/>
                </a:solidFill>
                <a:latin typeface="Times New Roman" pitchFamily="18" charset="0"/>
                <a:cs typeface="Times New Roman" pitchFamily="18" charset="0"/>
              </a:rPr>
              <a:t> </a:t>
            </a:r>
          </a:p>
          <a:p>
            <a:r>
              <a:rPr lang="en-US" dirty="0" err="1" smtClean="0">
                <a:solidFill>
                  <a:schemeClr val="bg1"/>
                </a:solidFill>
                <a:latin typeface="Times New Roman" pitchFamily="18" charset="0"/>
                <a:cs typeface="Times New Roman" pitchFamily="18" charset="0"/>
              </a:rPr>
              <a:t>stop</a:t>
            </a:r>
            <a:r>
              <a:rPr lang="en-US" u="sng" dirty="0" err="1" smtClean="0">
                <a:solidFill>
                  <a:schemeClr val="bg1"/>
                </a:solidFill>
                <a:latin typeface="Times New Roman" pitchFamily="18" charset="0"/>
                <a:cs typeface="Times New Roman" pitchFamily="18" charset="0"/>
              </a:rPr>
              <a:t>do</a:t>
            </a:r>
            <a:r>
              <a:rPr lang="en-US" dirty="0" err="1" smtClean="0">
                <a:solidFill>
                  <a:srgbClr val="FFFF00"/>
                </a:solidFill>
                <a:latin typeface="Times New Roman" pitchFamily="18" charset="0"/>
                <a:cs typeface="Times New Roman" pitchFamily="18" charset="0"/>
              </a:rPr>
              <a:t>you</a:t>
            </a:r>
            <a:endParaRPr lang="en-US" dirty="0" smtClean="0">
              <a:solidFill>
                <a:srgbClr val="FFFF00"/>
              </a:solidFill>
              <a:latin typeface="Times New Roman" pitchFamily="18" charset="0"/>
              <a:cs typeface="Times New Roman" pitchFamily="18" charset="0"/>
            </a:endParaRPr>
          </a:p>
          <a:p>
            <a:r>
              <a:rPr lang="en-US" dirty="0" err="1" smtClean="0">
                <a:solidFill>
                  <a:schemeClr val="bg1"/>
                </a:solidFill>
                <a:latin typeface="Times New Roman" pitchFamily="18" charset="0"/>
                <a:cs typeface="Times New Roman" pitchFamily="18" charset="0"/>
              </a:rPr>
              <a:t>stop</a:t>
            </a:r>
            <a:r>
              <a:rPr lang="en-US" u="sng" dirty="0" err="1" smtClean="0">
                <a:solidFill>
                  <a:schemeClr val="bg1"/>
                </a:solidFill>
                <a:latin typeface="Times New Roman" pitchFamily="18" charset="0"/>
                <a:cs typeface="Times New Roman" pitchFamily="18" charset="0"/>
              </a:rPr>
              <a:t>do</a:t>
            </a:r>
            <a:r>
              <a:rPr lang="en-US" dirty="0" err="1" smtClean="0">
                <a:solidFill>
                  <a:srgbClr val="FFFF00"/>
                </a:solidFill>
                <a:latin typeface="Times New Roman" pitchFamily="18" charset="0"/>
                <a:cs typeface="Times New Roman" pitchFamily="18" charset="0"/>
              </a:rPr>
              <a:t>he</a:t>
            </a:r>
            <a:endParaRPr lang="en-US" dirty="0" smtClean="0">
              <a:solidFill>
                <a:srgbClr val="FFFF00"/>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r>
              <a:rPr lang="en-US" dirty="0" err="1" smtClean="0">
                <a:solidFill>
                  <a:schemeClr val="bg1"/>
                </a:solidFill>
                <a:latin typeface="Times New Roman" pitchFamily="18" charset="0"/>
                <a:cs typeface="Times New Roman" pitchFamily="18" charset="0"/>
              </a:rPr>
              <a:t>stop</a:t>
            </a:r>
            <a:r>
              <a:rPr lang="en-US" u="sng" dirty="0" err="1" smtClean="0">
                <a:solidFill>
                  <a:schemeClr val="bg1"/>
                </a:solidFill>
                <a:latin typeface="Times New Roman" pitchFamily="18" charset="0"/>
                <a:cs typeface="Times New Roman" pitchFamily="18" charset="0"/>
              </a:rPr>
              <a:t>do</a:t>
            </a:r>
            <a:r>
              <a:rPr lang="en-US" dirty="0" err="1" smtClean="0">
                <a:solidFill>
                  <a:srgbClr val="FFFF00"/>
                </a:solidFill>
                <a:latin typeface="Times New Roman" pitchFamily="18" charset="0"/>
                <a:cs typeface="Times New Roman" pitchFamily="18" charset="0"/>
              </a:rPr>
              <a:t>we</a:t>
            </a:r>
            <a:r>
              <a:rPr lang="en-US" dirty="0" smtClean="0">
                <a:solidFill>
                  <a:schemeClr val="bg1"/>
                </a:solidFill>
                <a:latin typeface="Times New Roman" pitchFamily="18" charset="0"/>
                <a:cs typeface="Times New Roman" pitchFamily="18" charset="0"/>
              </a:rPr>
              <a:t> </a:t>
            </a:r>
          </a:p>
          <a:p>
            <a:r>
              <a:rPr lang="en-US" dirty="0" err="1" smtClean="0">
                <a:solidFill>
                  <a:schemeClr val="bg1"/>
                </a:solidFill>
                <a:latin typeface="Times New Roman" pitchFamily="18" charset="0"/>
                <a:cs typeface="Times New Roman" pitchFamily="18" charset="0"/>
              </a:rPr>
              <a:t>stop</a:t>
            </a:r>
            <a:r>
              <a:rPr lang="en-US" u="sng" dirty="0" err="1" smtClean="0">
                <a:solidFill>
                  <a:schemeClr val="bg1"/>
                </a:solidFill>
                <a:latin typeface="Times New Roman" pitchFamily="18" charset="0"/>
                <a:cs typeface="Times New Roman" pitchFamily="18" charset="0"/>
              </a:rPr>
              <a:t>do</a:t>
            </a:r>
            <a:r>
              <a:rPr lang="en-US" dirty="0" err="1" smtClean="0">
                <a:solidFill>
                  <a:srgbClr val="FFFF00"/>
                </a:solidFill>
                <a:latin typeface="Times New Roman" pitchFamily="18" charset="0"/>
                <a:cs typeface="Times New Roman" pitchFamily="18" charset="0"/>
              </a:rPr>
              <a:t>y’all</a:t>
            </a:r>
            <a:r>
              <a:rPr lang="en-US" dirty="0" smtClean="0">
                <a:solidFill>
                  <a:schemeClr val="bg1"/>
                </a:solidFill>
                <a:latin typeface="Times New Roman" pitchFamily="18" charset="0"/>
                <a:cs typeface="Times New Roman" pitchFamily="18" charset="0"/>
              </a:rPr>
              <a:t>  </a:t>
            </a:r>
          </a:p>
          <a:p>
            <a:r>
              <a:rPr lang="en-US" dirty="0" err="1" smtClean="0">
                <a:solidFill>
                  <a:schemeClr val="bg1"/>
                </a:solidFill>
                <a:latin typeface="Times New Roman" pitchFamily="18" charset="0"/>
                <a:cs typeface="Times New Roman" pitchFamily="18" charset="0"/>
              </a:rPr>
              <a:t>stop</a:t>
            </a:r>
            <a:r>
              <a:rPr lang="en-US" u="sng" dirty="0" err="1" smtClean="0">
                <a:solidFill>
                  <a:schemeClr val="bg1"/>
                </a:solidFill>
                <a:latin typeface="Times New Roman" pitchFamily="18" charset="0"/>
                <a:cs typeface="Times New Roman" pitchFamily="18" charset="0"/>
              </a:rPr>
              <a:t>do</a:t>
            </a:r>
            <a:r>
              <a:rPr lang="en-US" dirty="0" err="1" smtClean="0">
                <a:solidFill>
                  <a:srgbClr val="FFFF00"/>
                </a:solidFill>
                <a:latin typeface="Times New Roman" pitchFamily="18" charset="0"/>
                <a:cs typeface="Times New Roman" pitchFamily="18" charset="0"/>
              </a:rPr>
              <a:t>they</a:t>
            </a:r>
            <a:r>
              <a:rPr lang="en-US" dirty="0" smtClean="0">
                <a:solidFill>
                  <a:srgbClr val="FFFF00"/>
                </a:solidFill>
                <a:latin typeface="Times New Roman" pitchFamily="18" charset="0"/>
                <a:cs typeface="Times New Roman" pitchFamily="18" charset="0"/>
              </a:rPr>
              <a:t> </a:t>
            </a: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8" name="TextBox 7"/>
          <p:cNvSpPr txBox="1"/>
          <p:nvPr/>
        </p:nvSpPr>
        <p:spPr>
          <a:xfrm>
            <a:off x="1828800" y="6019800"/>
            <a:ext cx="54102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Now IMAGINE verbs like this!</a:t>
            </a:r>
            <a:endParaRPr lang="en-US" sz="2000" dirty="0"/>
          </a:p>
        </p:txBody>
      </p:sp>
    </p:spTree>
    <p:extLst>
      <p:ext uri="{BB962C8B-B14F-4D97-AF65-F5344CB8AC3E}">
        <p14:creationId xmlns:p14="http://schemas.microsoft.com/office/powerpoint/2010/main" val="1942181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a:p>
        </p:txBody>
      </p:sp>
      <p:sp>
        <p:nvSpPr>
          <p:cNvPr id="3" name="Content Placeholder 2"/>
          <p:cNvSpPr>
            <a:spLocks noGrp="1"/>
          </p:cNvSpPr>
          <p:nvPr>
            <p:ph idx="1"/>
          </p:nvPr>
        </p:nvSpPr>
        <p:spPr>
          <a:xfrm>
            <a:off x="457200" y="1417638"/>
            <a:ext cx="8229600" cy="5135562"/>
          </a:xfrm>
        </p:spPr>
        <p:txBody>
          <a:bodyPr>
            <a:normAutofit lnSpcReduction="10000"/>
          </a:bodyPr>
          <a:lstStyle/>
          <a:p>
            <a:pPr marL="0" indent="0">
              <a:buNone/>
            </a:pPr>
            <a:r>
              <a:rPr lang="en-US" sz="2800" dirty="0" smtClean="0">
                <a:solidFill>
                  <a:srgbClr val="FFFF00"/>
                </a:solidFill>
                <a:latin typeface="Times New Roman" panose="02020603050405020304" pitchFamily="18" charset="0"/>
                <a:cs typeface="Times New Roman" panose="02020603050405020304" pitchFamily="18" charset="0"/>
              </a:rPr>
              <a:t>Verb </a:t>
            </a:r>
            <a:r>
              <a:rPr lang="en-US" sz="2800" dirty="0" smtClean="0">
                <a:solidFill>
                  <a:schemeClr val="bg1"/>
                </a:solidFill>
                <a:latin typeface="Times New Roman" panose="02020603050405020304" pitchFamily="18" charset="0"/>
                <a:cs typeface="Times New Roman" panose="02020603050405020304" pitchFamily="18" charset="0"/>
              </a:rPr>
              <a:t>markers of the present tense: </a:t>
            </a:r>
          </a:p>
          <a:p>
            <a:pPr lvl="1"/>
            <a:r>
              <a:rPr lang="el-GR" sz="2400" dirty="0" smtClean="0">
                <a:solidFill>
                  <a:srgbClr val="FFFF00"/>
                </a:solidFill>
                <a:latin typeface="Times New Roman" panose="02020603050405020304" pitchFamily="18" charset="0"/>
                <a:cs typeface="Times New Roman" panose="02020603050405020304" pitchFamily="18" charset="0"/>
              </a:rPr>
              <a:t>ν</a:t>
            </a:r>
            <a:r>
              <a:rPr lang="el-GR" sz="2400" dirty="0" smtClean="0">
                <a:solidFill>
                  <a:schemeClr val="bg1"/>
                </a:solidFill>
                <a:latin typeface="Times New Roman" panose="02020603050405020304" pitchFamily="18" charset="0"/>
                <a:cs typeface="Times New Roman" panose="02020603050405020304" pitchFamily="18" charset="0"/>
              </a:rPr>
              <a:t> </a:t>
            </a:r>
            <a:endParaRPr lang="en-US" sz="2400" dirty="0" smtClean="0">
              <a:solidFill>
                <a:schemeClr val="bg1"/>
              </a:solidFill>
              <a:latin typeface="Times New Roman" panose="02020603050405020304" pitchFamily="18" charset="0"/>
              <a:cs typeface="Times New Roman" panose="02020603050405020304" pitchFamily="18" charset="0"/>
            </a:endParaRPr>
          </a:p>
          <a:p>
            <a:pPr lvl="2"/>
            <a:r>
              <a:rPr lang="el-GR" dirty="0" smtClean="0">
                <a:solidFill>
                  <a:schemeClr val="bg1"/>
                </a:solidFill>
                <a:latin typeface="Palatino Linotype" panose="02040502050505030304" pitchFamily="18" charset="0"/>
                <a:cs typeface="Times New Roman" panose="02020603050405020304" pitchFamily="18" charset="0"/>
              </a:rPr>
              <a:t>δείκ</a:t>
            </a:r>
            <a:r>
              <a:rPr lang="el-GR" dirty="0" smtClean="0">
                <a:solidFill>
                  <a:srgbClr val="FFFF00"/>
                </a:solidFill>
                <a:latin typeface="Palatino Linotype" panose="02040502050505030304" pitchFamily="18" charset="0"/>
                <a:cs typeface="Times New Roman" panose="02020603050405020304" pitchFamily="18" charset="0"/>
              </a:rPr>
              <a:t>ν</a:t>
            </a:r>
            <a:r>
              <a:rPr lang="el-GR" dirty="0" smtClean="0">
                <a:solidFill>
                  <a:schemeClr val="bg1"/>
                </a:solidFill>
                <a:latin typeface="Palatino Linotype" panose="02040502050505030304" pitchFamily="18" charset="0"/>
                <a:cs typeface="Times New Roman" panose="02020603050405020304" pitchFamily="18" charset="0"/>
              </a:rPr>
              <a:t>υμι</a:t>
            </a:r>
            <a:r>
              <a:rPr lang="el-GR" dirty="0" smtClean="0">
                <a:solidFill>
                  <a:schemeClr val="bg1"/>
                </a:solidFill>
                <a:latin typeface="Times New Roman" panose="02020603050405020304" pitchFamily="18" charset="0"/>
                <a:cs typeface="Times New Roman" panose="02020603050405020304" pitchFamily="18" charset="0"/>
              </a:rPr>
              <a:t>, </a:t>
            </a:r>
            <a:r>
              <a:rPr lang="el-GR" dirty="0" smtClean="0">
                <a:solidFill>
                  <a:schemeClr val="bg1"/>
                </a:solidFill>
                <a:latin typeface="Palatino Linotype" panose="02040502050505030304" pitchFamily="18" charset="0"/>
                <a:cs typeface="Times New Roman" panose="02020603050405020304" pitchFamily="18" charset="0"/>
              </a:rPr>
              <a:t>λαμβά</a:t>
            </a:r>
            <a:r>
              <a:rPr lang="el-GR" dirty="0" smtClean="0">
                <a:solidFill>
                  <a:srgbClr val="FFFF00"/>
                </a:solidFill>
                <a:latin typeface="Palatino Linotype" panose="02040502050505030304" pitchFamily="18" charset="0"/>
                <a:cs typeface="Times New Roman" panose="02020603050405020304" pitchFamily="18" charset="0"/>
              </a:rPr>
              <a:t>ν</a:t>
            </a:r>
            <a:r>
              <a:rPr lang="el-GR" dirty="0" smtClean="0">
                <a:solidFill>
                  <a:schemeClr val="bg1"/>
                </a:solidFill>
                <a:latin typeface="Palatino Linotype" panose="02040502050505030304" pitchFamily="18" charset="0"/>
                <a:cs typeface="Times New Roman" panose="02020603050405020304" pitchFamily="18" charset="0"/>
              </a:rPr>
              <a:t>ω, βαί</a:t>
            </a:r>
            <a:r>
              <a:rPr lang="el-GR" dirty="0" smtClean="0">
                <a:solidFill>
                  <a:srgbClr val="FFFF00"/>
                </a:solidFill>
                <a:latin typeface="Palatino Linotype" panose="02040502050505030304" pitchFamily="18" charset="0"/>
                <a:cs typeface="Times New Roman" panose="02020603050405020304" pitchFamily="18" charset="0"/>
              </a:rPr>
              <a:t>ν</a:t>
            </a:r>
            <a:r>
              <a:rPr lang="el-GR" dirty="0" smtClean="0">
                <a:solidFill>
                  <a:schemeClr val="bg1"/>
                </a:solidFill>
                <a:latin typeface="Palatino Linotype" panose="02040502050505030304" pitchFamily="18" charset="0"/>
                <a:cs typeface="Times New Roman" panose="02020603050405020304" pitchFamily="18" charset="0"/>
              </a:rPr>
              <a:t>ω </a:t>
            </a:r>
          </a:p>
          <a:p>
            <a:pPr lvl="1"/>
            <a:r>
              <a:rPr lang="en-US" sz="2400" dirty="0" smtClean="0">
                <a:solidFill>
                  <a:srgbClr val="FFFF00"/>
                </a:solidFill>
                <a:latin typeface="Times New Roman" panose="02020603050405020304" pitchFamily="18" charset="0"/>
                <a:cs typeface="Times New Roman" panose="02020603050405020304" pitchFamily="18" charset="0"/>
              </a:rPr>
              <a:t>doubling the initial sound </a:t>
            </a:r>
            <a:r>
              <a:rPr lang="en-US" sz="24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Times New Roman" panose="02020603050405020304" pitchFamily="18" charset="0"/>
                <a:cs typeface="Times New Roman" panose="02020603050405020304" pitchFamily="18" charset="0"/>
              </a:rPr>
              <a:t>ι</a:t>
            </a:r>
            <a:r>
              <a:rPr lang="en-US" sz="2400" dirty="0" smtClean="0">
                <a:solidFill>
                  <a:schemeClr val="bg1"/>
                </a:solidFill>
                <a:latin typeface="Times New Roman" panose="02020603050405020304" pitchFamily="18" charset="0"/>
                <a:cs typeface="Times New Roman" panose="02020603050405020304" pitchFamily="18" charset="0"/>
              </a:rPr>
              <a:t>: </a:t>
            </a:r>
            <a:endParaRPr lang="el-GR" sz="2400" dirty="0" smtClean="0">
              <a:solidFill>
                <a:schemeClr val="bg1"/>
              </a:solidFill>
              <a:latin typeface="Times New Roman" panose="02020603050405020304" pitchFamily="18" charset="0"/>
              <a:cs typeface="Times New Roman" panose="02020603050405020304" pitchFamily="18" charset="0"/>
            </a:endParaRPr>
          </a:p>
          <a:p>
            <a:pPr lvl="2"/>
            <a:r>
              <a:rPr lang="el-GR" dirty="0" smtClean="0">
                <a:solidFill>
                  <a:srgbClr val="FFFF00"/>
                </a:solidFill>
                <a:latin typeface="Palatino Linotype" panose="02040502050505030304" pitchFamily="18" charset="0"/>
                <a:cs typeface="Times New Roman" panose="02020603050405020304" pitchFamily="18" charset="0"/>
              </a:rPr>
              <a:t>γί</a:t>
            </a:r>
            <a:r>
              <a:rPr lang="el-GR" dirty="0" smtClean="0">
                <a:solidFill>
                  <a:schemeClr val="bg1"/>
                </a:solidFill>
                <a:latin typeface="Palatino Linotype" panose="02040502050505030304" pitchFamily="18" charset="0"/>
                <a:cs typeface="Times New Roman" panose="02020603050405020304" pitchFamily="18" charset="0"/>
              </a:rPr>
              <a:t>γνομαι</a:t>
            </a:r>
            <a:r>
              <a:rPr lang="el-GR" dirty="0" smtClean="0">
                <a:solidFill>
                  <a:schemeClr val="bg1"/>
                </a:solidFill>
                <a:latin typeface="Times New Roman" panose="02020603050405020304" pitchFamily="18" charset="0"/>
                <a:cs typeface="Times New Roman" panose="02020603050405020304" pitchFamily="18" charset="0"/>
              </a:rPr>
              <a:t>, </a:t>
            </a:r>
            <a:r>
              <a:rPr lang="el-GR" dirty="0" smtClean="0">
                <a:solidFill>
                  <a:srgbClr val="FFFF00"/>
                </a:solidFill>
                <a:latin typeface="Palatino Linotype" panose="02040502050505030304" pitchFamily="18" charset="0"/>
                <a:cs typeface="Times New Roman" panose="02020603050405020304" pitchFamily="18" charset="0"/>
              </a:rPr>
              <a:t>γι</a:t>
            </a:r>
            <a:r>
              <a:rPr lang="el-GR" dirty="0" smtClean="0">
                <a:solidFill>
                  <a:schemeClr val="bg1"/>
                </a:solidFill>
                <a:latin typeface="Palatino Linotype" panose="02040502050505030304" pitchFamily="18" charset="0"/>
                <a:cs typeface="Times New Roman" panose="02020603050405020304" pitchFamily="18" charset="0"/>
              </a:rPr>
              <a:t>γνώ</a:t>
            </a:r>
            <a:r>
              <a:rPr lang="el-GR" dirty="0" smtClean="0">
                <a:solidFill>
                  <a:srgbClr val="FFFF00"/>
                </a:solidFill>
                <a:latin typeface="Palatino Linotype" panose="02040502050505030304" pitchFamily="18" charset="0"/>
                <a:cs typeface="Times New Roman" panose="02020603050405020304" pitchFamily="18" charset="0"/>
              </a:rPr>
              <a:t>σκ</a:t>
            </a:r>
            <a:r>
              <a:rPr lang="el-GR" dirty="0" smtClean="0">
                <a:solidFill>
                  <a:schemeClr val="bg1"/>
                </a:solidFill>
                <a:latin typeface="Palatino Linotype" panose="02040502050505030304" pitchFamily="18" charset="0"/>
                <a:cs typeface="Times New Roman" panose="02020603050405020304" pitchFamily="18" charset="0"/>
              </a:rPr>
              <a:t>ω</a:t>
            </a:r>
            <a:r>
              <a:rPr lang="el-GR" dirty="0" smtClean="0">
                <a:solidFill>
                  <a:schemeClr val="bg1"/>
                </a:solidFill>
                <a:latin typeface="Times New Roman" panose="02020603050405020304" pitchFamily="18" charset="0"/>
                <a:cs typeface="Times New Roman" panose="02020603050405020304" pitchFamily="18" charset="0"/>
              </a:rPr>
              <a:t>, </a:t>
            </a:r>
            <a:r>
              <a:rPr lang="el-GR" dirty="0" smtClean="0">
                <a:solidFill>
                  <a:srgbClr val="FFFF00"/>
                </a:solidFill>
                <a:latin typeface="Palatino Linotype" panose="02040502050505030304" pitchFamily="18" charset="0"/>
                <a:cs typeface="Times New Roman" panose="02020603050405020304" pitchFamily="18" charset="0"/>
              </a:rPr>
              <a:t>δί</a:t>
            </a:r>
            <a:r>
              <a:rPr lang="el-GR" dirty="0" smtClean="0">
                <a:solidFill>
                  <a:schemeClr val="bg1"/>
                </a:solidFill>
                <a:latin typeface="Palatino Linotype" panose="02040502050505030304" pitchFamily="18" charset="0"/>
                <a:cs typeface="Times New Roman" panose="02020603050405020304" pitchFamily="18" charset="0"/>
              </a:rPr>
              <a:t>δωμι</a:t>
            </a:r>
            <a:r>
              <a:rPr lang="el-GR" dirty="0" smtClean="0">
                <a:solidFill>
                  <a:schemeClr val="bg1"/>
                </a:solidFill>
                <a:latin typeface="Times New Roman" panose="02020603050405020304" pitchFamily="18" charset="0"/>
                <a:cs typeface="Times New Roman" panose="02020603050405020304" pitchFamily="18" charset="0"/>
              </a:rPr>
              <a:t>, </a:t>
            </a:r>
            <a:r>
              <a:rPr lang="el-GR" dirty="0" smtClean="0">
                <a:solidFill>
                  <a:srgbClr val="FFFF00"/>
                </a:solidFill>
                <a:latin typeface="Palatino Linotype" panose="02040502050505030304" pitchFamily="18" charset="0"/>
                <a:cs typeface="Times New Roman" panose="02020603050405020304" pitchFamily="18" charset="0"/>
              </a:rPr>
              <a:t>τί</a:t>
            </a:r>
            <a:r>
              <a:rPr lang="el-GR" dirty="0" smtClean="0">
                <a:solidFill>
                  <a:schemeClr val="bg1"/>
                </a:solidFill>
                <a:latin typeface="Palatino Linotype" panose="02040502050505030304" pitchFamily="18" charset="0"/>
                <a:cs typeface="Times New Roman" panose="02020603050405020304" pitchFamily="18" charset="0"/>
              </a:rPr>
              <a:t>θημι</a:t>
            </a:r>
            <a:r>
              <a:rPr lang="el-GR" dirty="0" smtClean="0">
                <a:solidFill>
                  <a:schemeClr val="bg1"/>
                </a:solidFill>
                <a:latin typeface="Times New Roman" panose="02020603050405020304" pitchFamily="18" charset="0"/>
                <a:cs typeface="Times New Roman" panose="02020603050405020304" pitchFamily="18" charset="0"/>
              </a:rPr>
              <a:t>, </a:t>
            </a:r>
            <a:r>
              <a:rPr lang="el-GR" dirty="0" smtClean="0">
                <a:solidFill>
                  <a:srgbClr val="FFFF00"/>
                </a:solidFill>
                <a:latin typeface="Palatino Linotype" panose="02040502050505030304" pitchFamily="18" charset="0"/>
                <a:cs typeface="Times New Roman" panose="02020603050405020304" pitchFamily="18" charset="0"/>
              </a:rPr>
              <a:t>ἵσ</a:t>
            </a:r>
            <a:r>
              <a:rPr lang="el-GR" dirty="0" smtClean="0">
                <a:solidFill>
                  <a:schemeClr val="bg1"/>
                </a:solidFill>
                <a:latin typeface="Palatino Linotype" panose="02040502050505030304" pitchFamily="18" charset="0"/>
                <a:cs typeface="Times New Roman" panose="02020603050405020304" pitchFamily="18" charset="0"/>
              </a:rPr>
              <a:t>τημι</a:t>
            </a:r>
            <a:r>
              <a:rPr lang="el-GR" dirty="0" smtClean="0">
                <a:solidFill>
                  <a:schemeClr val="bg1"/>
                </a:solidFill>
                <a:latin typeface="Times New Roman" panose="02020603050405020304" pitchFamily="18" charset="0"/>
                <a:cs typeface="Times New Roman" panose="02020603050405020304" pitchFamily="18" charset="0"/>
              </a:rPr>
              <a:t>, </a:t>
            </a:r>
            <a:r>
              <a:rPr lang="el-GR" dirty="0" smtClean="0">
                <a:solidFill>
                  <a:srgbClr val="FFFF00"/>
                </a:solidFill>
                <a:latin typeface="Palatino Linotype" panose="02040502050505030304" pitchFamily="18" charset="0"/>
                <a:cs typeface="Times New Roman" panose="02020603050405020304" pitchFamily="18" charset="0"/>
              </a:rPr>
              <a:t>ἵ</a:t>
            </a:r>
            <a:r>
              <a:rPr lang="el-GR" dirty="0" smtClean="0">
                <a:solidFill>
                  <a:schemeClr val="bg1"/>
                </a:solidFill>
                <a:latin typeface="Palatino Linotype" panose="02040502050505030304" pitchFamily="18" charset="0"/>
                <a:cs typeface="Times New Roman" panose="02020603050405020304" pitchFamily="18" charset="0"/>
              </a:rPr>
              <a:t>ημι</a:t>
            </a:r>
            <a:endParaRPr lang="en-US" dirty="0" smtClean="0">
              <a:solidFill>
                <a:schemeClr val="bg1"/>
              </a:solidFill>
              <a:latin typeface="Palatino Linotype" panose="02040502050505030304" pitchFamily="18" charset="0"/>
              <a:cs typeface="Times New Roman" panose="02020603050405020304" pitchFamily="18" charset="0"/>
            </a:endParaRPr>
          </a:p>
          <a:p>
            <a:pPr lvl="1"/>
            <a:r>
              <a:rPr lang="el-GR" sz="2400" dirty="0">
                <a:solidFill>
                  <a:srgbClr val="FFFF00"/>
                </a:solidFill>
                <a:latin typeface="Times New Roman" panose="02020603050405020304" pitchFamily="18" charset="0"/>
                <a:cs typeface="Times New Roman" panose="02020603050405020304" pitchFamily="18" charset="0"/>
              </a:rPr>
              <a:t>σκ </a:t>
            </a:r>
          </a:p>
          <a:p>
            <a:pPr lvl="2"/>
            <a:r>
              <a:rPr lang="el-GR" dirty="0">
                <a:solidFill>
                  <a:schemeClr val="bg1"/>
                </a:solidFill>
                <a:latin typeface="Palatino Linotype" pitchFamily="18" charset="0"/>
                <a:cs typeface="Times New Roman" pitchFamily="18" charset="0"/>
              </a:rPr>
              <a:t>εὑρί</a:t>
            </a:r>
            <a:r>
              <a:rPr lang="el-GR" dirty="0">
                <a:solidFill>
                  <a:srgbClr val="FFFF00"/>
                </a:solidFill>
                <a:latin typeface="Palatino Linotype" pitchFamily="18" charset="0"/>
                <a:cs typeface="Times New Roman" pitchFamily="18" charset="0"/>
              </a:rPr>
              <a:t>σκ</a:t>
            </a:r>
            <a:r>
              <a:rPr lang="el-GR" dirty="0">
                <a:solidFill>
                  <a:schemeClr val="bg1"/>
                </a:solidFill>
                <a:latin typeface="Palatino Linotype" pitchFamily="18" charset="0"/>
                <a:cs typeface="Times New Roman" pitchFamily="18" charset="0"/>
              </a:rPr>
              <a:t>ω</a:t>
            </a:r>
            <a:endParaRPr lang="el-GR" dirty="0">
              <a:solidFill>
                <a:schemeClr val="bg1"/>
              </a:solidFill>
              <a:latin typeface="Times New Roman" panose="02020603050405020304" pitchFamily="18" charset="0"/>
              <a:cs typeface="Times New Roman" panose="02020603050405020304" pitchFamily="18" charset="0"/>
            </a:endParaRPr>
          </a:p>
          <a:p>
            <a:pPr lvl="1"/>
            <a:r>
              <a:rPr lang="el-GR" sz="2400" dirty="0" smtClean="0">
                <a:solidFill>
                  <a:srgbClr val="FFFF00"/>
                </a:solidFill>
                <a:latin typeface="Times New Roman" panose="02020603050405020304" pitchFamily="18" charset="0"/>
                <a:cs typeface="Times New Roman" panose="02020603050405020304" pitchFamily="18" charset="0"/>
              </a:rPr>
              <a:t>ζ</a:t>
            </a:r>
            <a:r>
              <a:rPr lang="el-GR" sz="2400" dirty="0" smtClean="0">
                <a:solidFill>
                  <a:schemeClr val="bg1"/>
                </a:solidFill>
                <a:latin typeface="Times New Roman" panose="02020603050405020304" pitchFamily="18" charset="0"/>
                <a:cs typeface="Times New Roman" panose="02020603050405020304" pitchFamily="18" charset="0"/>
              </a:rPr>
              <a:t> </a:t>
            </a:r>
            <a:endParaRPr lang="el-GR" sz="2400" dirty="0">
              <a:solidFill>
                <a:schemeClr val="bg1"/>
              </a:solidFill>
              <a:latin typeface="Times New Roman" panose="02020603050405020304" pitchFamily="18" charset="0"/>
              <a:cs typeface="Times New Roman" panose="02020603050405020304" pitchFamily="18" charset="0"/>
            </a:endParaRPr>
          </a:p>
          <a:p>
            <a:pPr lvl="2"/>
            <a:r>
              <a:rPr lang="el-GR" dirty="0" smtClean="0">
                <a:solidFill>
                  <a:schemeClr val="bg1"/>
                </a:solidFill>
                <a:latin typeface="Palatino Linotype" pitchFamily="18" charset="0"/>
                <a:cs typeface="Times New Roman" pitchFamily="18" charset="0"/>
              </a:rPr>
              <a:t>θαυμά</a:t>
            </a:r>
            <a:r>
              <a:rPr lang="el-GR" dirty="0" smtClean="0">
                <a:solidFill>
                  <a:srgbClr val="FFFF00"/>
                </a:solidFill>
                <a:latin typeface="Palatino Linotype" pitchFamily="18" charset="0"/>
                <a:cs typeface="Times New Roman" pitchFamily="18" charset="0"/>
              </a:rPr>
              <a:t>ζ</a:t>
            </a:r>
            <a:r>
              <a:rPr lang="el-GR" dirty="0" smtClean="0">
                <a:solidFill>
                  <a:schemeClr val="bg1"/>
                </a:solidFill>
                <a:latin typeface="Palatino Linotype" pitchFamily="18" charset="0"/>
                <a:cs typeface="Times New Roman" pitchFamily="18" charset="0"/>
              </a:rPr>
              <a:t>ω </a:t>
            </a:r>
            <a:endParaRPr lang="en-US" dirty="0" smtClean="0">
              <a:solidFill>
                <a:schemeClr val="bg1"/>
              </a:solidFill>
              <a:latin typeface="Palatino Linotype" panose="02040502050505030304" pitchFamily="18" charset="0"/>
              <a:cs typeface="Times New Roman" panose="02020603050405020304" pitchFamily="18" charset="0"/>
            </a:endParaRPr>
          </a:p>
          <a:p>
            <a:pPr marL="0" indent="0">
              <a:buNone/>
            </a:pPr>
            <a:endParaRPr lang="en-US" sz="2400" dirty="0" smtClean="0">
              <a:solidFill>
                <a:schemeClr val="bg1"/>
              </a:solidFill>
              <a:latin typeface="Times New Roman" panose="02020603050405020304" pitchFamily="18" charset="0"/>
              <a:cs typeface="Times New Roman" panose="02020603050405020304" pitchFamily="18" charset="0"/>
            </a:endParaRPr>
          </a:p>
          <a:p>
            <a:pPr marL="0" indent="0">
              <a:buNone/>
            </a:pPr>
            <a:r>
              <a:rPr lang="en-US" sz="2400" dirty="0" smtClean="0">
                <a:solidFill>
                  <a:schemeClr val="bg1"/>
                </a:solidFill>
                <a:latin typeface="Times New Roman" panose="02020603050405020304" pitchFamily="18" charset="0"/>
                <a:cs typeface="Times New Roman" panose="02020603050405020304" pitchFamily="18" charset="0"/>
              </a:rPr>
              <a:t>NB</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Verbs </a:t>
            </a:r>
            <a:r>
              <a:rPr lang="en-US" sz="2400" dirty="0">
                <a:solidFill>
                  <a:schemeClr val="bg1"/>
                </a:solidFill>
                <a:latin typeface="Times New Roman" panose="02020603050405020304" pitchFamily="18" charset="0"/>
                <a:cs typeface="Times New Roman" panose="02020603050405020304" pitchFamily="18" charset="0"/>
              </a:rPr>
              <a:t>with strong/2</a:t>
            </a:r>
            <a:r>
              <a:rPr lang="en-US" sz="2400" baseline="30000" dirty="0">
                <a:solidFill>
                  <a:schemeClr val="bg1"/>
                </a:solidFill>
                <a:latin typeface="Times New Roman" panose="02020603050405020304" pitchFamily="18" charset="0"/>
                <a:cs typeface="Times New Roman" panose="02020603050405020304" pitchFamily="18" charset="0"/>
              </a:rPr>
              <a:t>nd</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aorists</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tend to add </a:t>
            </a:r>
            <a:r>
              <a:rPr lang="en-US" sz="2400" dirty="0">
                <a:solidFill>
                  <a:schemeClr val="bg1"/>
                </a:solidFill>
                <a:latin typeface="Times New Roman" panose="02020603050405020304" pitchFamily="18" charset="0"/>
                <a:cs typeface="Times New Roman" panose="02020603050405020304" pitchFamily="18" charset="0"/>
              </a:rPr>
              <a:t>markers on their present stems: e.g., </a:t>
            </a:r>
            <a:r>
              <a:rPr lang="el-GR" sz="2400" dirty="0">
                <a:solidFill>
                  <a:srgbClr val="FFFF00"/>
                </a:solidFill>
                <a:latin typeface="Palatino Linotype" panose="02040502050505030304" pitchFamily="18" charset="0"/>
                <a:cs typeface="Times New Roman" panose="02020603050405020304" pitchFamily="18" charset="0"/>
              </a:rPr>
              <a:t>λαβ</a:t>
            </a:r>
            <a:r>
              <a:rPr lang="el-GR" sz="2400" dirty="0">
                <a:solidFill>
                  <a:schemeClr val="bg1"/>
                </a:solidFill>
                <a:latin typeface="Palatino Linotype" panose="02040502050505030304" pitchFamily="18" charset="0"/>
                <a:cs typeface="Times New Roman" panose="02020603050405020304" pitchFamily="18" charset="0"/>
              </a:rPr>
              <a:t> + </a:t>
            </a:r>
            <a:r>
              <a:rPr lang="el-GR" sz="2400" dirty="0">
                <a:solidFill>
                  <a:srgbClr val="FFFF00"/>
                </a:solidFill>
                <a:latin typeface="Palatino Linotype" panose="02040502050505030304" pitchFamily="18" charset="0"/>
                <a:cs typeface="Times New Roman" panose="02020603050405020304" pitchFamily="18" charset="0"/>
              </a:rPr>
              <a:t>ν</a:t>
            </a:r>
            <a:r>
              <a:rPr lang="el-GR" sz="2400" dirty="0">
                <a:solidFill>
                  <a:schemeClr val="bg1"/>
                </a:solidFill>
                <a:latin typeface="Palatino Linotype" panose="02040502050505030304" pitchFamily="18" charset="0"/>
                <a:cs typeface="Times New Roman" panose="02020603050405020304" pitchFamily="18" charset="0"/>
              </a:rPr>
              <a:t> + </a:t>
            </a:r>
            <a:r>
              <a:rPr lang="el-GR" sz="2400" dirty="0">
                <a:solidFill>
                  <a:srgbClr val="FFFF00"/>
                </a:solidFill>
                <a:latin typeface="Palatino Linotype" panose="02040502050505030304" pitchFamily="18" charset="0"/>
                <a:cs typeface="Times New Roman" panose="02020603050405020304" pitchFamily="18" charset="0"/>
              </a:rPr>
              <a:t>ω</a:t>
            </a:r>
            <a:r>
              <a:rPr lang="el-GR" sz="2400" dirty="0">
                <a:solidFill>
                  <a:schemeClr val="bg1"/>
                </a:solidFill>
                <a:latin typeface="Palatino Linotype" panose="02040502050505030304" pitchFamily="18" charset="0"/>
                <a:cs typeface="Times New Roman" panose="02020603050405020304" pitchFamily="18" charset="0"/>
              </a:rPr>
              <a:t> </a:t>
            </a:r>
            <a:r>
              <a:rPr lang="el-GR" sz="2400" dirty="0">
                <a:solidFill>
                  <a:schemeClr val="bg1"/>
                </a:solidFill>
                <a:latin typeface="Palatino Linotype" panose="02040502050505030304" pitchFamily="18" charset="0"/>
                <a:cs typeface="Times New Roman" panose="02020603050405020304" pitchFamily="18" charset="0"/>
                <a:sym typeface="Wingdings" panose="05000000000000000000" pitchFamily="2" charset="2"/>
              </a:rPr>
              <a:t></a:t>
            </a:r>
            <a:r>
              <a:rPr lang="el-GR" sz="2400" dirty="0">
                <a:solidFill>
                  <a:schemeClr val="bg1"/>
                </a:solidFill>
                <a:latin typeface="Palatino Linotype" panose="0204050205050503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λαμβάνω</a:t>
            </a:r>
            <a:endParaRPr lang="el-GR" sz="2400" dirty="0">
              <a:solidFill>
                <a:srgbClr val="FFFF00"/>
              </a:solidFill>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2599995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0298199"/>
              </p:ext>
            </p:extLst>
          </p:nvPr>
        </p:nvGraphicFramePr>
        <p:xfrm>
          <a:off x="290423" y="3810000"/>
          <a:ext cx="8610600" cy="2895600"/>
        </p:xfrm>
        <a:graphic>
          <a:graphicData uri="http://schemas.openxmlformats.org/drawingml/2006/table">
            <a:tbl>
              <a:tblPr firstRow="1" bandRow="1">
                <a:tableStyleId>{5C22544A-7EE6-4342-B048-85BDC9FD1C3A}</a:tableStyleId>
              </a:tblPr>
              <a:tblGrid>
                <a:gridCol w="2152650"/>
                <a:gridCol w="2152650"/>
                <a:gridCol w="2152650"/>
                <a:gridCol w="2152650"/>
              </a:tblGrid>
              <a:tr h="609600">
                <a:tc>
                  <a:txBody>
                    <a:bodyPr/>
                    <a:lstStyle/>
                    <a:p>
                      <a:pPr algn="ctr"/>
                      <a:r>
                        <a:rPr lang="en-US" sz="2400" dirty="0" smtClean="0">
                          <a:solidFill>
                            <a:srgbClr val="FFFF00"/>
                          </a:solidFill>
                          <a:latin typeface="Times New Roman" panose="02020603050405020304" pitchFamily="18" charset="0"/>
                          <a:cs typeface="Times New Roman" panose="02020603050405020304" pitchFamily="18" charset="0"/>
                        </a:rPr>
                        <a:t>prefix</a:t>
                      </a:r>
                      <a:r>
                        <a:rPr lang="en-US" sz="2400" dirty="0" smtClean="0">
                          <a:solidFill>
                            <a:schemeClr val="bg1"/>
                          </a:solidFill>
                          <a:latin typeface="Times New Roman" panose="02020603050405020304" pitchFamily="18" charset="0"/>
                          <a:cs typeface="Times New Roman" panose="02020603050405020304" pitchFamily="18" charset="0"/>
                        </a:rPr>
                        <a:t> + </a:t>
                      </a:r>
                      <a:endParaRPr lang="en-US" sz="2400" dirty="0"/>
                    </a:p>
                  </a:txBody>
                  <a:tcPr>
                    <a:noFill/>
                  </a:tcPr>
                </a:tc>
                <a:tc>
                  <a:txBody>
                    <a:bodyPr/>
                    <a:lstStyle/>
                    <a:p>
                      <a:pPr algn="ctr"/>
                      <a:r>
                        <a:rPr lang="en-US" sz="2400" dirty="0" smtClean="0">
                          <a:solidFill>
                            <a:srgbClr val="FFFF00"/>
                          </a:solidFill>
                          <a:latin typeface="Times New Roman" panose="02020603050405020304" pitchFamily="18" charset="0"/>
                          <a:cs typeface="Times New Roman" panose="02020603050405020304" pitchFamily="18" charset="0"/>
                        </a:rPr>
                        <a:t>stem</a:t>
                      </a:r>
                      <a:endParaRPr lang="en-US" sz="2400" dirty="0"/>
                    </a:p>
                  </a:txBody>
                  <a:tcPr>
                    <a:noFill/>
                  </a:tcPr>
                </a:tc>
                <a:tc>
                  <a:txBody>
                    <a:bodyPr/>
                    <a:lstStyle/>
                    <a:p>
                      <a:pPr algn="ct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marker</a:t>
                      </a:r>
                      <a:r>
                        <a:rPr lang="en-US" sz="2400" dirty="0" smtClean="0">
                          <a:solidFill>
                            <a:schemeClr val="bg1"/>
                          </a:solidFill>
                          <a:latin typeface="Times New Roman" panose="02020603050405020304" pitchFamily="18" charset="0"/>
                          <a:cs typeface="Times New Roman" panose="02020603050405020304" pitchFamily="18" charset="0"/>
                        </a:rPr>
                        <a:t> </a:t>
                      </a:r>
                      <a:endParaRPr lang="en-US" sz="2400" dirty="0"/>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rgbClr val="FFFF00"/>
                          </a:solidFill>
                          <a:latin typeface="Times New Roman" panose="02020603050405020304" pitchFamily="18" charset="0"/>
                          <a:cs typeface="Times New Roman" panose="02020603050405020304" pitchFamily="18" charset="0"/>
                        </a:rPr>
                        <a:t>ending</a:t>
                      </a:r>
                    </a:p>
                  </a:txBody>
                  <a:tcPr>
                    <a:noFill/>
                  </a:tcPr>
                </a:tc>
              </a:tr>
              <a:tr h="1219200">
                <a:tc>
                  <a:txBody>
                    <a:bodyPr/>
                    <a:lstStyle/>
                    <a:p>
                      <a:pPr algn="ctr"/>
                      <a:endParaRPr lang="el-GR" sz="2400" b="1" dirty="0" smtClean="0">
                        <a:solidFill>
                          <a:srgbClr val="FFFF00"/>
                        </a:solidFill>
                        <a:latin typeface="Times New Roman" panose="02020603050405020304" pitchFamily="18" charset="0"/>
                        <a:cs typeface="Times New Roman" panose="02020603050405020304" pitchFamily="18" charset="0"/>
                      </a:endParaRPr>
                    </a:p>
                    <a:p>
                      <a:pPr algn="ctr"/>
                      <a:endParaRPr lang="el-GR" sz="2400" b="1" dirty="0" smtClean="0">
                        <a:solidFill>
                          <a:srgbClr val="FFFF00"/>
                        </a:solidFill>
                        <a:latin typeface="Times New Roman" panose="02020603050405020304" pitchFamily="18" charset="0"/>
                        <a:cs typeface="Times New Roman" panose="02020603050405020304" pitchFamily="18" charset="0"/>
                      </a:endParaRPr>
                    </a:p>
                    <a:p>
                      <a:pPr algn="ctr"/>
                      <a:endParaRPr lang="el-GR" sz="2400" b="1" dirty="0" smtClean="0">
                        <a:solidFill>
                          <a:srgbClr val="FFFF00"/>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dirty="0" smtClean="0">
                          <a:solidFill>
                            <a:srgbClr val="FFFF00"/>
                          </a:solidFill>
                          <a:latin typeface="Times New Roman" panose="02020603050405020304" pitchFamily="18" charset="0"/>
                          <a:cs typeface="Times New Roman" panose="02020603050405020304" pitchFamily="18" charset="0"/>
                        </a:rPr>
                        <a:t>δι </a:t>
                      </a:r>
                      <a:r>
                        <a:rPr lang="en-US" sz="2400" dirty="0" smtClean="0">
                          <a:solidFill>
                            <a:schemeClr val="bg1"/>
                          </a:solidFill>
                          <a:latin typeface="Times New Roman" panose="02020603050405020304" pitchFamily="18" charset="0"/>
                          <a:cs typeface="Times New Roman" panose="02020603050405020304" pitchFamily="18"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dirty="0" smtClean="0">
                          <a:solidFill>
                            <a:srgbClr val="FFFF00"/>
                          </a:solidFill>
                          <a:latin typeface="Times New Roman" panose="02020603050405020304" pitchFamily="18" charset="0"/>
                          <a:cs typeface="Times New Roman" panose="02020603050405020304" pitchFamily="18" charset="0"/>
                        </a:rPr>
                        <a:t>γι </a:t>
                      </a:r>
                      <a:r>
                        <a:rPr lang="en-US" sz="2400" dirty="0" smtClean="0">
                          <a:solidFill>
                            <a:schemeClr val="bg1"/>
                          </a:solidFill>
                          <a:latin typeface="Times New Roman" panose="02020603050405020304" pitchFamily="18" charset="0"/>
                          <a:cs typeface="Times New Roman" panose="02020603050405020304" pitchFamily="18" charset="0"/>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dirty="0" smtClean="0">
                          <a:solidFill>
                            <a:srgbClr val="FFFF00"/>
                          </a:solidFill>
                          <a:latin typeface="Times New Roman" panose="02020603050405020304" pitchFamily="18" charset="0"/>
                          <a:cs typeface="Times New Roman" panose="02020603050405020304" pitchFamily="18" charset="0"/>
                        </a:rPr>
                        <a:t>γι </a:t>
                      </a:r>
                      <a:r>
                        <a:rPr lang="en-US" sz="2400" dirty="0" smtClean="0">
                          <a:solidFill>
                            <a:schemeClr val="bg1"/>
                          </a:solidFill>
                          <a:latin typeface="Times New Roman" panose="02020603050405020304" pitchFamily="18" charset="0"/>
                          <a:cs typeface="Times New Roman" panose="02020603050405020304" pitchFamily="18" charset="0"/>
                        </a:rPr>
                        <a:t>+ </a:t>
                      </a:r>
                      <a:endParaRPr lang="en-US" sz="2400" dirty="0" smtClean="0"/>
                    </a:p>
                  </a:txBody>
                  <a:tcPr>
                    <a:noFill/>
                  </a:tcPr>
                </a:tc>
                <a:tc>
                  <a:txBody>
                    <a:bodyPr/>
                    <a:lstStyle/>
                    <a:p>
                      <a:pPr algn="ctr"/>
                      <a:r>
                        <a:rPr lang="el-GR" sz="2400" b="1" dirty="0" smtClean="0">
                          <a:solidFill>
                            <a:srgbClr val="FFFF00"/>
                          </a:solidFill>
                          <a:latin typeface="Palatino Linotype" panose="02040502050505030304" pitchFamily="18" charset="0"/>
                          <a:cs typeface="Times New Roman" panose="02020603050405020304" pitchFamily="18" charset="0"/>
                        </a:rPr>
                        <a:t>δεικ</a:t>
                      </a:r>
                      <a:r>
                        <a:rPr lang="el-GR" sz="2400" b="1" baseline="0" dirty="0" smtClean="0">
                          <a:solidFill>
                            <a:srgbClr val="FFFF00"/>
                          </a:solidFill>
                          <a:latin typeface="Palatino Linotype" panose="02040502050505030304" pitchFamily="18" charset="0"/>
                          <a:cs typeface="Times New Roman" panose="02020603050405020304" pitchFamily="18" charset="0"/>
                        </a:rPr>
                        <a:t> </a:t>
                      </a:r>
                    </a:p>
                    <a:p>
                      <a:pPr algn="ctr"/>
                      <a:r>
                        <a:rPr lang="el-GR" sz="2400" b="1" baseline="0" dirty="0" smtClean="0">
                          <a:solidFill>
                            <a:srgbClr val="FFFF00"/>
                          </a:solidFill>
                          <a:latin typeface="Palatino Linotype" panose="02040502050505030304" pitchFamily="18" charset="0"/>
                          <a:cs typeface="Times New Roman" panose="02020603050405020304" pitchFamily="18" charset="0"/>
                        </a:rPr>
                        <a:t>λυ </a:t>
                      </a:r>
                    </a:p>
                    <a:p>
                      <a:pPr algn="ctr"/>
                      <a:r>
                        <a:rPr lang="el-GR" sz="2400" b="1" baseline="0" dirty="0" smtClean="0">
                          <a:solidFill>
                            <a:srgbClr val="FFFF00"/>
                          </a:solidFill>
                          <a:latin typeface="Palatino Linotype" panose="02040502050505030304" pitchFamily="18" charset="0"/>
                          <a:cs typeface="Times New Roman" panose="02020603050405020304" pitchFamily="18" charset="0"/>
                        </a:rPr>
                        <a:t>λαβ</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algn="ctr"/>
                      <a:r>
                        <a:rPr lang="el-GR" sz="2400" b="1" baseline="0" dirty="0" smtClean="0">
                          <a:solidFill>
                            <a:srgbClr val="FFFF00"/>
                          </a:solidFill>
                          <a:latin typeface="Palatino Linotype" panose="02040502050505030304" pitchFamily="18" charset="0"/>
                          <a:cs typeface="+mn-cs"/>
                        </a:rPr>
                        <a:t>δω</a:t>
                      </a:r>
                      <a:endParaRPr lang="en-US" sz="2400" b="1" baseline="0" dirty="0" smtClean="0">
                        <a:solidFill>
                          <a:srgbClr val="FFFF00"/>
                        </a:solidFill>
                        <a:latin typeface="Palatino Linotype" panose="02040502050505030304" pitchFamily="18" charset="0"/>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baseline="0" dirty="0" smtClean="0">
                          <a:solidFill>
                            <a:srgbClr val="FFFF00"/>
                          </a:solidFill>
                          <a:latin typeface="Palatino Linotype" panose="02040502050505030304" pitchFamily="18" charset="0"/>
                          <a:cs typeface="+mn-cs"/>
                        </a:rPr>
                        <a:t>γεν</a:t>
                      </a:r>
                      <a:r>
                        <a:rPr lang="el-GR" sz="2400" b="1" baseline="0" dirty="0" smtClean="0">
                          <a:solidFill>
                            <a:srgbClr val="FFFF00"/>
                          </a:solidFill>
                          <a:latin typeface="Palatino Linotype" panose="02040502050505030304" pitchFamily="18" charset="0"/>
                          <a:cs typeface="Times New Roman" panose="02020603050405020304" pitchFamily="18" charset="0"/>
                        </a:rPr>
                        <a:t> </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2400" b="1" baseline="0" dirty="0" smtClean="0">
                          <a:solidFill>
                            <a:srgbClr val="FFFF00"/>
                          </a:solidFill>
                          <a:latin typeface="Palatino Linotype" panose="02040502050505030304" pitchFamily="18" charset="0"/>
                          <a:cs typeface="+mn-cs"/>
                        </a:rPr>
                        <a:t>γν</a:t>
                      </a:r>
                      <a:r>
                        <a:rPr lang="el-GR" sz="2400" b="1" baseline="0" dirty="0" smtClean="0">
                          <a:solidFill>
                            <a:srgbClr val="FFFF00"/>
                          </a:solidFill>
                          <a:latin typeface="Palatino Linotype" panose="02040502050505030304" pitchFamily="18" charset="0"/>
                          <a:cs typeface="Times New Roman" panose="02020603050405020304" pitchFamily="18" charset="0"/>
                        </a:rPr>
                        <a:t>ω </a:t>
                      </a:r>
                    </a:p>
                  </a:txBody>
                  <a:tcPr>
                    <a:noFill/>
                  </a:tcPr>
                </a:tc>
                <a:tc>
                  <a:txBody>
                    <a:bodyPr/>
                    <a:lstStyle/>
                    <a:p>
                      <a:pPr algn="ct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νυ</a:t>
                      </a:r>
                    </a:p>
                    <a:p>
                      <a:pPr algn="ctr"/>
                      <a:endParaRPr lang="el-GR" sz="2400" b="1" baseline="0" dirty="0" smtClean="0">
                        <a:solidFill>
                          <a:schemeClr val="bg1"/>
                        </a:solidFill>
                        <a:latin typeface="Times New Roman" panose="02020603050405020304" pitchFamily="18" charset="0"/>
                        <a:cs typeface="Times New Roman" panose="02020603050405020304" pitchFamily="18" charset="0"/>
                      </a:endParaRPr>
                    </a:p>
                    <a:p>
                      <a:pPr algn="ct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αν</a:t>
                      </a:r>
                    </a:p>
                    <a:p>
                      <a:pPr marL="0" marR="0" indent="0" algn="ctr" defTabSz="914400" rtl="0" eaLnBrk="1" fontAlgn="auto" latinLnBrk="0" hangingPunct="1">
                        <a:lnSpc>
                          <a:spcPct val="100000"/>
                        </a:lnSpc>
                        <a:spcBef>
                          <a:spcPts val="0"/>
                        </a:spcBef>
                        <a:spcAft>
                          <a:spcPts val="0"/>
                        </a:spcAft>
                        <a:buClrTx/>
                        <a:buSzTx/>
                        <a:buFontTx/>
                        <a:buNone/>
                        <a:tabLst/>
                        <a:defRPr/>
                      </a:pPr>
                      <a:endParaRPr lang="el-GR" sz="2400" b="1" baseline="0" dirty="0" smtClean="0">
                        <a:solidFill>
                          <a:srgbClr val="FFFF00"/>
                        </a:solidFill>
                        <a:latin typeface="Palatino Linotype" panose="0204050205050503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l-GR" sz="2400" b="1" baseline="0" dirty="0" smtClean="0">
                        <a:solidFill>
                          <a:srgbClr val="FFFF00"/>
                        </a:solidFill>
                        <a:latin typeface="Palatino Linotype" panose="0204050205050503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σκ</a:t>
                      </a:r>
                    </a:p>
                  </a:txBody>
                  <a:tcPr>
                    <a:noFill/>
                  </a:tcPr>
                </a:tc>
                <a:tc>
                  <a:txBody>
                    <a:bodyPr/>
                    <a:lstStyle/>
                    <a:p>
                      <a:pPr marL="57150" indent="0" algn="ctr">
                        <a:buNone/>
                      </a:pP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μι </a:t>
                      </a:r>
                    </a:p>
                    <a:p>
                      <a:pPr marL="57150" indent="0" algn="ctr">
                        <a:buNone/>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a:t>
                      </a:r>
                    </a:p>
                    <a:p>
                      <a:pPr marL="57150" indent="0" algn="ctr">
                        <a:buNone/>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 </a:t>
                      </a:r>
                    </a:p>
                    <a:p>
                      <a:pPr marL="5715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μι</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marL="5715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ομαι</a:t>
                      </a:r>
                      <a:endParaRPr lang="en-US" sz="2400" b="1" baseline="0" dirty="0" smtClean="0">
                        <a:solidFill>
                          <a:srgbClr val="FFFF00"/>
                        </a:solidFill>
                        <a:latin typeface="Palatino Linotype" panose="02040502050505030304" pitchFamily="18" charset="0"/>
                        <a:cs typeface="Times New Roman" panose="02020603050405020304" pitchFamily="18" charset="0"/>
                      </a:endParaRPr>
                    </a:p>
                    <a:p>
                      <a:pPr marL="5715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bg1"/>
                          </a:solidFill>
                          <a:latin typeface="Times New Roman" panose="02020603050405020304" pitchFamily="18" charset="0"/>
                          <a:cs typeface="Times New Roman" panose="02020603050405020304" pitchFamily="18" charset="0"/>
                        </a:rPr>
                        <a:t>+</a:t>
                      </a:r>
                      <a:r>
                        <a:rPr lang="en-US" sz="2400" baseline="0" dirty="0" smtClean="0">
                          <a:solidFill>
                            <a:schemeClr val="bg1"/>
                          </a:solidFill>
                          <a:latin typeface="Times New Roman" panose="02020603050405020304" pitchFamily="18" charset="0"/>
                          <a:cs typeface="Times New Roman" panose="02020603050405020304" pitchFamily="18" charset="0"/>
                        </a:rPr>
                        <a:t> </a:t>
                      </a:r>
                      <a:r>
                        <a:rPr lang="el-GR" sz="2400" b="1" baseline="0" dirty="0" smtClean="0">
                          <a:solidFill>
                            <a:srgbClr val="FFFF00"/>
                          </a:solidFill>
                          <a:latin typeface="Palatino Linotype" panose="02040502050505030304" pitchFamily="18" charset="0"/>
                          <a:cs typeface="Times New Roman" panose="02020603050405020304" pitchFamily="18" charset="0"/>
                        </a:rPr>
                        <a:t>ω </a:t>
                      </a:r>
                    </a:p>
                  </a:txBody>
                  <a:tcPr>
                    <a:noFill/>
                  </a:tcPr>
                </a:tc>
              </a:tr>
            </a:tbl>
          </a:graphicData>
        </a:graphic>
      </p:graphicFrame>
      <p:sp>
        <p:nvSpPr>
          <p:cNvPr id="5" name="TextBox 4"/>
          <p:cNvSpPr txBox="1"/>
          <p:nvPr/>
        </p:nvSpPr>
        <p:spPr>
          <a:xfrm>
            <a:off x="304800" y="2209800"/>
            <a:ext cx="8610600" cy="1323439"/>
          </a:xfrm>
          <a:prstGeom prst="rect">
            <a:avLst/>
          </a:prstGeom>
          <a:noFill/>
        </p:spPr>
        <p:txBody>
          <a:bodyPr wrap="square" rtlCol="0">
            <a:spAutoFit/>
          </a:bodyPr>
          <a:lstStyle/>
          <a:p>
            <a:r>
              <a:rPr lang="en-US" sz="2800" dirty="0">
                <a:solidFill>
                  <a:srgbClr val="FFFF00"/>
                </a:solidFill>
                <a:latin typeface="Times New Roman" panose="02020603050405020304" pitchFamily="18" charset="0"/>
                <a:cs typeface="Times New Roman" panose="02020603050405020304" pitchFamily="18" charset="0"/>
              </a:rPr>
              <a:t>Verbs </a:t>
            </a:r>
          </a:p>
          <a:p>
            <a:pPr lvl="1"/>
            <a:r>
              <a:rPr lang="en-US" sz="2400" dirty="0" smtClean="0">
                <a:solidFill>
                  <a:schemeClr val="bg1"/>
                </a:solidFill>
                <a:latin typeface="Times New Roman" panose="02020603050405020304" pitchFamily="18" charset="0"/>
                <a:cs typeface="Times New Roman" panose="02020603050405020304" pitchFamily="18" charset="0"/>
              </a:rPr>
              <a:t>Greek </a:t>
            </a:r>
            <a:r>
              <a:rPr lang="en-US" sz="2400" dirty="0">
                <a:solidFill>
                  <a:schemeClr val="bg1"/>
                </a:solidFill>
                <a:latin typeface="Times New Roman" panose="02020603050405020304" pitchFamily="18" charset="0"/>
                <a:cs typeface="Times New Roman" panose="02020603050405020304" pitchFamily="18" charset="0"/>
              </a:rPr>
              <a:t>verbs have four parts: </a:t>
            </a:r>
          </a:p>
          <a:p>
            <a:pPr lvl="1" algn="ctr"/>
            <a:r>
              <a:rPr lang="el-GR" sz="2400" dirty="0" smtClean="0">
                <a:solidFill>
                  <a:srgbClr val="FFFF00"/>
                </a:solidFill>
                <a:latin typeface="Palatino Linotype" panose="02040502050505030304" pitchFamily="18" charset="0"/>
                <a:cs typeface="Times New Roman" panose="02020603050405020304" pitchFamily="18" charset="0"/>
              </a:rPr>
              <a:t>δείκνυμι</a:t>
            </a:r>
            <a:r>
              <a:rPr lang="el-GR" sz="28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λύω</a:t>
            </a:r>
            <a:r>
              <a:rPr lang="el-GR" sz="28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λαμβάνω</a:t>
            </a:r>
            <a:r>
              <a:rPr lang="el-GR" sz="2800" dirty="0" smtClean="0">
                <a:solidFill>
                  <a:schemeClr val="bg1"/>
                </a:solidFill>
                <a:latin typeface="Times New Roman" panose="02020603050405020304" pitchFamily="18" charset="0"/>
                <a:cs typeface="Times New Roman" panose="02020603050405020304" pitchFamily="18" charset="0"/>
              </a:rPr>
              <a:t>, </a:t>
            </a:r>
            <a:r>
              <a:rPr lang="el-GR" sz="2400" dirty="0" smtClean="0">
                <a:solidFill>
                  <a:srgbClr val="FFFF00"/>
                </a:solidFill>
                <a:latin typeface="Palatino Linotype" panose="02040502050505030304" pitchFamily="18" charset="0"/>
                <a:cs typeface="Times New Roman" panose="02020603050405020304" pitchFamily="18" charset="0"/>
              </a:rPr>
              <a:t>δίδωμι</a:t>
            </a:r>
            <a:r>
              <a:rPr lang="el-GR" sz="2400" dirty="0" smtClean="0">
                <a:solidFill>
                  <a:schemeClr val="bg1"/>
                </a:solidFill>
                <a:latin typeface="Times New Roman" panose="02020603050405020304" pitchFamily="18" charset="0"/>
                <a:cs typeface="Times New Roman" panose="02020603050405020304" pitchFamily="18" charset="0"/>
              </a:rPr>
              <a:t>,</a:t>
            </a:r>
            <a:r>
              <a:rPr lang="el-GR" sz="2400" dirty="0" smtClean="0">
                <a:solidFill>
                  <a:srgbClr val="FFFF00"/>
                </a:solidFill>
                <a:latin typeface="Palatino Linotype" panose="02040502050505030304" pitchFamily="18" charset="0"/>
                <a:cs typeface="Times New Roman" panose="02020603050405020304" pitchFamily="18" charset="0"/>
              </a:rPr>
              <a:t> γιγνώσκω</a:t>
            </a:r>
            <a:endParaRPr lang="en-US" sz="2800" dirty="0">
              <a:solidFill>
                <a:srgbClr val="FFFF00"/>
              </a:solidFill>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287465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Autofit/>
          </a:bodyPr>
          <a:lstStyle/>
          <a:p>
            <a:r>
              <a:rPr lang="en-US" sz="3600" dirty="0">
                <a:solidFill>
                  <a:srgbClr val="FFFF00"/>
                </a:solidFill>
                <a:latin typeface="Times New Roman" panose="02020603050405020304" pitchFamily="18" charset="0"/>
                <a:cs typeface="Times New Roman" panose="02020603050405020304" pitchFamily="18" charset="0"/>
              </a:rPr>
              <a:t>Using Present Tense Markers </a:t>
            </a:r>
            <a:r>
              <a:rPr lang="el-GR" sz="3600" dirty="0">
                <a:solidFill>
                  <a:srgbClr val="FFFF00"/>
                </a:solidFill>
                <a:latin typeface="Times New Roman" panose="02020603050405020304" pitchFamily="18" charset="0"/>
                <a:cs typeface="Times New Roman" panose="02020603050405020304" pitchFamily="18" charset="0"/>
              </a:rPr>
              <a:t/>
            </a:r>
            <a:br>
              <a:rPr lang="el-GR" sz="3600" dirty="0">
                <a:solidFill>
                  <a:srgbClr val="FFFF00"/>
                </a:solidFill>
                <a:latin typeface="Times New Roman" panose="02020603050405020304" pitchFamily="18" charset="0"/>
                <a:cs typeface="Times New Roman" panose="02020603050405020304" pitchFamily="18" charset="0"/>
              </a:rPr>
            </a:br>
            <a:r>
              <a:rPr lang="en-US" sz="3600" dirty="0">
                <a:solidFill>
                  <a:srgbClr val="FFFF00"/>
                </a:solidFill>
                <a:latin typeface="Times New Roman" panose="02020603050405020304" pitchFamily="18" charset="0"/>
                <a:cs typeface="Times New Roman" panose="02020603050405020304" pitchFamily="18" charset="0"/>
              </a:rPr>
              <a:t>to Make Beginning Greek Easier</a:t>
            </a:r>
            <a:endParaRPr lang="en-US" sz="3600" dirty="0" smtClean="0"/>
          </a:p>
        </p:txBody>
      </p:sp>
      <p:sp>
        <p:nvSpPr>
          <p:cNvPr id="3" name="Content Placeholder 2"/>
          <p:cNvSpPr>
            <a:spLocks noGrp="1"/>
          </p:cNvSpPr>
          <p:nvPr>
            <p:ph idx="1"/>
          </p:nvPr>
        </p:nvSpPr>
        <p:spPr>
          <a:xfrm>
            <a:off x="457200" y="1600200"/>
            <a:ext cx="8153400" cy="51054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As a starter list of common verbs with present tense markers, the next two slides collect verbs that are on both of two lists:  </a:t>
            </a:r>
            <a:endParaRPr lang="en-US" sz="2400" dirty="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The Dickinson College Commentaries </a:t>
            </a:r>
            <a:r>
              <a:rPr lang="en-US" sz="2000" dirty="0">
                <a:solidFill>
                  <a:schemeClr val="bg1"/>
                </a:solidFill>
                <a:latin typeface="Times New Roman" pitchFamily="18" charset="0"/>
                <a:cs typeface="Times New Roman" pitchFamily="18" charset="0"/>
              </a:rPr>
              <a:t>core </a:t>
            </a:r>
            <a:r>
              <a:rPr lang="en-US" sz="2000" dirty="0" smtClean="0">
                <a:solidFill>
                  <a:schemeClr val="bg1"/>
                </a:solidFill>
                <a:latin typeface="Times New Roman" pitchFamily="18" charset="0"/>
                <a:cs typeface="Times New Roman" pitchFamily="18" charset="0"/>
              </a:rPr>
              <a:t>vocabulary (http</a:t>
            </a:r>
            <a:r>
              <a:rPr lang="en-US" sz="2000" dirty="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dcc.dickinson.edu/greek-core-list). </a:t>
            </a:r>
          </a:p>
          <a:p>
            <a:pPr lvl="1">
              <a:defRPr/>
            </a:pPr>
            <a:r>
              <a:rPr lang="en-US" sz="2000" b="1" dirty="0" smtClean="0">
                <a:solidFill>
                  <a:srgbClr val="FFFF00"/>
                </a:solidFill>
                <a:latin typeface="Times New Roman" pitchFamily="18" charset="0"/>
                <a:cs typeface="Times New Roman" pitchFamily="18" charset="0"/>
              </a:rPr>
              <a:t>New Testament Vocabulary</a:t>
            </a:r>
            <a:r>
              <a:rPr lang="en-US" sz="2000" dirty="0" smtClean="0">
                <a:solidFill>
                  <a:schemeClr val="bg1"/>
                </a:solidFill>
                <a:latin typeface="Times New Roman" pitchFamily="18" charset="0"/>
                <a:cs typeface="Times New Roman" pitchFamily="18" charset="0"/>
              </a:rPr>
              <a:t>: verbs which appear 30+ times in the NT. </a:t>
            </a:r>
          </a:p>
          <a:p>
            <a:pPr>
              <a:defRPr/>
            </a:pPr>
            <a:endParaRPr lang="en-US" sz="2400" dirty="0" smtClean="0">
              <a:solidFill>
                <a:schemeClr val="bg1"/>
              </a:solidFill>
              <a:latin typeface="Times New Roman" panose="02020603050405020304" pitchFamily="18" charset="0"/>
              <a:cs typeface="Times New Roman" panose="02020603050405020304" pitchFamily="18" charset="0"/>
            </a:endParaRPr>
          </a:p>
          <a:p>
            <a:pPr>
              <a:defRPr/>
            </a:pPr>
            <a:r>
              <a:rPr lang="en-US" sz="2400" dirty="0" smtClean="0">
                <a:solidFill>
                  <a:schemeClr val="bg1"/>
                </a:solidFill>
                <a:latin typeface="Times New Roman" panose="02020603050405020304" pitchFamily="18" charset="0"/>
                <a:cs typeface="Times New Roman" panose="02020603050405020304" pitchFamily="18" charset="0"/>
              </a:rPr>
              <a:t>For more on this and related topics</a:t>
            </a:r>
            <a:r>
              <a:rPr lang="en-US" sz="2400" dirty="0">
                <a:solidFill>
                  <a:schemeClr val="bg1"/>
                </a:solidFill>
                <a:latin typeface="Times New Roman" pitchFamily="18" charset="0"/>
                <a:cs typeface="Times New Roman" pitchFamily="18" charset="0"/>
              </a:rPr>
              <a:t>, see </a:t>
            </a:r>
            <a:r>
              <a:rPr lang="en-US" sz="2400" dirty="0" smtClean="0">
                <a:solidFill>
                  <a:schemeClr val="bg1"/>
                </a:solidFill>
                <a:latin typeface="Times New Roman" pitchFamily="18" charset="0"/>
                <a:cs typeface="Times New Roman" pitchFamily="18" charset="0"/>
              </a:rPr>
              <a:t>B. </a:t>
            </a:r>
            <a:r>
              <a:rPr lang="en-US" sz="2400" dirty="0" err="1" smtClean="0">
                <a:solidFill>
                  <a:schemeClr val="bg1"/>
                </a:solidFill>
                <a:latin typeface="Times New Roman" pitchFamily="18" charset="0"/>
                <a:cs typeface="Times New Roman" pitchFamily="18" charset="0"/>
              </a:rPr>
              <a:t>Stayskal</a:t>
            </a:r>
            <a:r>
              <a:rPr lang="en-US" sz="2400" dirty="0" smtClean="0">
                <a:solidFill>
                  <a:schemeClr val="bg1"/>
                </a:solidFill>
                <a:latin typeface="Times New Roman" pitchFamily="18" charset="0"/>
                <a:cs typeface="Times New Roman" pitchFamily="18" charset="0"/>
              </a:rPr>
              <a:t> and W. Major, “Teaching </a:t>
            </a:r>
            <a:r>
              <a:rPr lang="en-US" sz="2400" dirty="0">
                <a:solidFill>
                  <a:schemeClr val="bg1"/>
                </a:solidFill>
                <a:latin typeface="Times New Roman" pitchFamily="18" charset="0"/>
                <a:cs typeface="Times New Roman" pitchFamily="18" charset="0"/>
              </a:rPr>
              <a:t>Greek Verbs: A </a:t>
            </a:r>
            <a:r>
              <a:rPr lang="en-US" sz="2400" dirty="0" smtClean="0">
                <a:solidFill>
                  <a:schemeClr val="bg1"/>
                </a:solidFill>
                <a:latin typeface="Times New Roman" pitchFamily="18" charset="0"/>
                <a:cs typeface="Times New Roman" pitchFamily="18" charset="0"/>
              </a:rPr>
              <a:t>Manifesto,” </a:t>
            </a:r>
            <a:r>
              <a:rPr lang="en-US" sz="2400" i="1" dirty="0">
                <a:solidFill>
                  <a:schemeClr val="bg1"/>
                </a:solidFill>
                <a:latin typeface="Times New Roman" pitchFamily="18" charset="0"/>
                <a:cs typeface="Times New Roman" pitchFamily="18" charset="0"/>
              </a:rPr>
              <a:t>Teaching Classical Languages</a:t>
            </a:r>
            <a:r>
              <a:rPr lang="en-US" sz="2400" dirty="0">
                <a:solidFill>
                  <a:schemeClr val="bg1"/>
                </a:solidFill>
                <a:latin typeface="Times New Roman" pitchFamily="18" charset="0"/>
                <a:cs typeface="Times New Roman" pitchFamily="18" charset="0"/>
              </a:rPr>
              <a:t> 3 (2011) 23-42. </a:t>
            </a:r>
            <a:r>
              <a:rPr lang="en-US" sz="2000" dirty="0" smtClean="0">
                <a:solidFill>
                  <a:schemeClr val="bg1"/>
                </a:solidFill>
                <a:latin typeface="Times New Roman" pitchFamily="18" charset="0"/>
                <a:cs typeface="Times New Roman" pitchFamily="18" charset="0"/>
              </a:rPr>
              <a:t>http</a:t>
            </a:r>
            <a:r>
              <a:rPr lang="en-US" sz="2000" dirty="0">
                <a:solidFill>
                  <a:schemeClr val="bg1"/>
                </a:solidFill>
                <a:latin typeface="Times New Roman" pitchFamily="18" charset="0"/>
                <a:cs typeface="Times New Roman" pitchFamily="18" charset="0"/>
              </a:rPr>
              <a:t>://tcl.camws.org/sites/default/files/MajorAndStayskal_0.pdf.</a:t>
            </a:r>
          </a:p>
        </p:txBody>
      </p:sp>
    </p:spTree>
    <p:extLst>
      <p:ext uri="{BB962C8B-B14F-4D97-AF65-F5344CB8AC3E}">
        <p14:creationId xmlns:p14="http://schemas.microsoft.com/office/powerpoint/2010/main" val="452815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r>
              <a:rPr lang="en-US" dirty="0">
                <a:solidFill>
                  <a:srgbClr val="FFFF00"/>
                </a:solidFill>
                <a:latin typeface="Times New Roman" panose="02020603050405020304" pitchFamily="18" charset="0"/>
                <a:cs typeface="Times New Roman" panose="02020603050405020304" pitchFamily="18" charset="0"/>
              </a:rPr>
              <a:t>Using Present Tense Markers </a:t>
            </a:r>
            <a:r>
              <a:rPr lang="el-GR" dirty="0">
                <a:solidFill>
                  <a:srgbClr val="FFFF00"/>
                </a:solidFill>
                <a:latin typeface="Times New Roman" panose="02020603050405020304" pitchFamily="18" charset="0"/>
                <a:cs typeface="Times New Roman" panose="02020603050405020304" pitchFamily="18" charset="0"/>
              </a:rPr>
              <a:t/>
            </a:r>
            <a:br>
              <a:rPr lang="el-GR" dirty="0">
                <a:solidFill>
                  <a:srgbClr val="FFFF00"/>
                </a:solidFill>
                <a:latin typeface="Times New Roman" panose="02020603050405020304" pitchFamily="18" charset="0"/>
                <a:cs typeface="Times New Roman" panose="02020603050405020304" pitchFamily="18" charset="0"/>
              </a:rPr>
            </a:br>
            <a:r>
              <a:rPr lang="en-US" dirty="0">
                <a:solidFill>
                  <a:srgbClr val="FFFF00"/>
                </a:solidFill>
                <a:latin typeface="Times New Roman" panose="02020603050405020304" pitchFamily="18" charset="0"/>
                <a:cs typeface="Times New Roman" panose="02020603050405020304" pitchFamily="18" charset="0"/>
              </a:rPr>
              <a:t>to Make Beginning Greek Easier</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a:t>
            </a:r>
            <a:r>
              <a:rPr lang="el-GR" sz="2800" b="1" dirty="0" smtClean="0">
                <a:solidFill>
                  <a:srgbClr val="FFFF00"/>
                </a:solidFill>
                <a:latin typeface="Times New Roman" pitchFamily="18" charset="0"/>
                <a:cs typeface="Times New Roman" pitchFamily="18" charset="0"/>
              </a:rPr>
              <a:t>ω</a:t>
            </a:r>
            <a:r>
              <a:rPr lang="en-US" sz="2800" b="1" dirty="0" smtClean="0">
                <a:solidFill>
                  <a:srgbClr val="FFFF00"/>
                </a:solidFill>
                <a:latin typeface="Times New Roman" pitchFamily="18" charset="0"/>
                <a:cs typeface="Times New Roman" pitchFamily="18" charset="0"/>
              </a:rPr>
              <a:t> Verbs </a:t>
            </a:r>
            <a:r>
              <a:rPr lang="en-US" sz="2000" dirty="0" smtClean="0">
                <a:solidFill>
                  <a:schemeClr val="bg1"/>
                </a:solidFill>
                <a:latin typeface="Times New Roman" pitchFamily="18" charset="0"/>
                <a:cs typeface="Times New Roman" pitchFamily="18" charset="0"/>
              </a:rPr>
              <a:t>(</a:t>
            </a:r>
            <a:r>
              <a:rPr lang="en-US" sz="2000" u="sng" dirty="0" smtClean="0">
                <a:solidFill>
                  <a:schemeClr val="bg1"/>
                </a:solidFill>
                <a:latin typeface="Times New Roman" pitchFamily="18" charset="0"/>
                <a:cs typeface="Times New Roman" pitchFamily="18" charset="0"/>
              </a:rPr>
              <a:t>present tense markers underlined</a:t>
            </a:r>
            <a:r>
              <a:rPr lang="el-GR" sz="20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sym typeface="Wingdings" pitchFamily="2" charset="2"/>
              </a:rPr>
              <a:t>ἁμαρτά</a:t>
            </a:r>
            <a:r>
              <a:rPr lang="el-GR" sz="2400" u="sng" dirty="0" smtClean="0">
                <a:solidFill>
                  <a:srgbClr val="FFFF00"/>
                </a:solidFill>
                <a:latin typeface="Palatino Linotype" pitchFamily="18" charset="0"/>
                <a:cs typeface="Times New Roman" pitchFamily="18" charset="0"/>
                <a:sym typeface="Wingdings" pitchFamily="2" charset="2"/>
              </a:rPr>
              <a:t>ν</a:t>
            </a:r>
            <a:r>
              <a:rPr lang="el-GR" sz="2400" dirty="0" smtClean="0">
                <a:solidFill>
                  <a:srgbClr val="FFFF00"/>
                </a:solidFill>
                <a:latin typeface="Palatino Linotype" pitchFamily="18" charset="0"/>
                <a:cs typeface="Times New Roman" pitchFamily="18" charset="0"/>
                <a:sym typeface="Wingdings" pitchFamily="2" charset="2"/>
              </a:rPr>
              <a:t>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ἁμαρτήσομαι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ἥμαρτον </a:t>
            </a:r>
            <a:r>
              <a:rPr lang="en-US" sz="2400" dirty="0">
                <a:solidFill>
                  <a:schemeClr val="bg1"/>
                </a:solidFill>
                <a:latin typeface="Times New Roman" pitchFamily="18" charset="0"/>
                <a:cs typeface="Times New Roman" pitchFamily="18" charset="0"/>
                <a:sym typeface="Wingdings" pitchFamily="2" charset="2"/>
              </a:rPr>
              <a:t>make a mistake, sin</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a:solidFill>
                  <a:srgbClr val="FFFF00"/>
                </a:solidFill>
                <a:latin typeface="Palatino Linotype" pitchFamily="18" charset="0"/>
                <a:cs typeface="Times New Roman" pitchFamily="18" charset="0"/>
                <a:sym typeface="Wingdings" pitchFamily="2" charset="2"/>
              </a:rPr>
              <a:t>ἀποθνῄ</a:t>
            </a:r>
            <a:r>
              <a:rPr lang="el-GR" sz="2400" u="sng" dirty="0">
                <a:solidFill>
                  <a:srgbClr val="FFFF00"/>
                </a:solidFill>
                <a:latin typeface="Palatino Linotype" pitchFamily="18" charset="0"/>
                <a:cs typeface="Times New Roman" pitchFamily="18" charset="0"/>
                <a:sym typeface="Wingdings" pitchFamily="2" charset="2"/>
              </a:rPr>
              <a:t>σκ</a:t>
            </a:r>
            <a:r>
              <a:rPr lang="el-GR" sz="2400" dirty="0">
                <a:solidFill>
                  <a:srgbClr val="FFFF00"/>
                </a:solidFill>
                <a:latin typeface="Palatino Linotype" pitchFamily="18" charset="0"/>
                <a:cs typeface="Times New Roman" pitchFamily="18" charset="0"/>
                <a:sym typeface="Wingdings" pitchFamily="2" charset="2"/>
              </a:rPr>
              <a:t>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ἀποθανοῦμαι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ἀπέθανον </a:t>
            </a:r>
            <a:r>
              <a:rPr lang="en-US" sz="2400" dirty="0">
                <a:solidFill>
                  <a:schemeClr val="bg1"/>
                </a:solidFill>
                <a:latin typeface="Times New Roman" pitchFamily="18" charset="0"/>
                <a:cs typeface="Times New Roman" pitchFamily="18" charset="0"/>
                <a:sym typeface="Wingdings" pitchFamily="2" charset="2"/>
              </a:rPr>
              <a:t>die</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rPr>
              <a:t>βαί</a:t>
            </a:r>
            <a:r>
              <a:rPr lang="el-GR" sz="2400" u="sng" dirty="0" smtClean="0">
                <a:solidFill>
                  <a:srgbClr val="FFFF00"/>
                </a:solidFill>
                <a:latin typeface="Palatino Linotype" pitchFamily="18" charset="0"/>
                <a:cs typeface="Times New Roman" pitchFamily="18" charset="0"/>
              </a:rPr>
              <a:t>ν</a:t>
            </a:r>
            <a:r>
              <a:rPr lang="el-GR" sz="2400" dirty="0" smtClean="0">
                <a:solidFill>
                  <a:srgbClr val="FFFF00"/>
                </a:solidFill>
                <a:latin typeface="Palatino Linotype" pitchFamily="18" charset="0"/>
                <a:cs typeface="Times New Roman" pitchFamily="18" charset="0"/>
              </a:rPr>
              <a:t>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βήσομαι</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ἔβην </a:t>
            </a:r>
            <a:r>
              <a:rPr lang="en-US" sz="2400" dirty="0">
                <a:solidFill>
                  <a:schemeClr val="bg1"/>
                </a:solidFill>
                <a:latin typeface="Times New Roman" pitchFamily="18" charset="0"/>
                <a:cs typeface="Times New Roman" pitchFamily="18" charset="0"/>
              </a:rPr>
              <a:t>walk, come, go</a:t>
            </a:r>
            <a:endParaRPr lang="el-GR" sz="2400" dirty="0">
              <a:solidFill>
                <a:schemeClr val="bg1"/>
              </a:solidFill>
              <a:latin typeface="Times New Roman" pitchFamily="18" charset="0"/>
              <a:cs typeface="Times New Roman" pitchFamily="18" charset="0"/>
            </a:endParaRPr>
          </a:p>
          <a:p>
            <a:pPr>
              <a:defRPr/>
            </a:pPr>
            <a:r>
              <a:rPr lang="en-US" sz="2400" u="sng" dirty="0" err="1" smtClean="0">
                <a:solidFill>
                  <a:srgbClr val="FFFF00"/>
                </a:solidFill>
                <a:latin typeface="Palatino Linotype" pitchFamily="18" charset="0"/>
                <a:cs typeface="Times New Roman" pitchFamily="18" charset="0"/>
              </a:rPr>
              <a:t>γί</a:t>
            </a:r>
            <a:r>
              <a:rPr lang="en-US" sz="2400" dirty="0" err="1" smtClean="0">
                <a:solidFill>
                  <a:srgbClr val="FFFF00"/>
                </a:solidFill>
                <a:latin typeface="Palatino Linotype" pitchFamily="18" charset="0"/>
                <a:cs typeface="Times New Roman" pitchFamily="18" charset="0"/>
              </a:rPr>
              <a:t>γνομ</a:t>
            </a:r>
            <a:r>
              <a:rPr lang="en-US" sz="2400" dirty="0" smtClean="0">
                <a:solidFill>
                  <a:srgbClr val="FFFF00"/>
                </a:solidFill>
                <a:latin typeface="Palatino Linotype" pitchFamily="18" charset="0"/>
                <a:cs typeface="Times New Roman" pitchFamily="18" charset="0"/>
              </a:rPr>
              <a:t>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γενήσομαι</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ἐγενόμην </a:t>
            </a:r>
            <a:r>
              <a:rPr lang="en-US" sz="2400" dirty="0">
                <a:solidFill>
                  <a:schemeClr val="bg1"/>
                </a:solidFill>
                <a:latin typeface="Times New Roman" pitchFamily="18" charset="0"/>
                <a:cs typeface="Times New Roman" pitchFamily="18" charset="0"/>
              </a:rPr>
              <a:t>happen, become, be born </a:t>
            </a:r>
          </a:p>
          <a:p>
            <a:pPr>
              <a:defRPr/>
            </a:pPr>
            <a:r>
              <a:rPr lang="el-GR" sz="2400" u="sng" dirty="0" smtClean="0">
                <a:solidFill>
                  <a:srgbClr val="FFFF00"/>
                </a:solidFill>
                <a:latin typeface="Palatino Linotype" pitchFamily="18" charset="0"/>
                <a:cs typeface="Times New Roman" pitchFamily="18" charset="0"/>
              </a:rPr>
              <a:t>γιγ</a:t>
            </a:r>
            <a:r>
              <a:rPr lang="el-GR" sz="2400" dirty="0" smtClean="0">
                <a:solidFill>
                  <a:srgbClr val="FFFF00"/>
                </a:solidFill>
                <a:latin typeface="Palatino Linotype" pitchFamily="18" charset="0"/>
                <a:cs typeface="Times New Roman" pitchFamily="18" charset="0"/>
              </a:rPr>
              <a:t>νώ</a:t>
            </a:r>
            <a:r>
              <a:rPr lang="el-GR" sz="2400" u="sng" dirty="0" smtClean="0">
                <a:solidFill>
                  <a:srgbClr val="FFFF00"/>
                </a:solidFill>
                <a:latin typeface="Palatino Linotype" pitchFamily="18" charset="0"/>
                <a:cs typeface="Times New Roman" pitchFamily="18" charset="0"/>
              </a:rPr>
              <a:t>σκ</a:t>
            </a:r>
            <a:r>
              <a:rPr lang="el-GR" sz="2400" dirty="0" smtClean="0">
                <a:solidFill>
                  <a:srgbClr val="FFFF00"/>
                </a:solidFill>
                <a:latin typeface="Palatino Linotype" pitchFamily="18" charset="0"/>
                <a:cs typeface="Times New Roman" pitchFamily="18" charset="0"/>
              </a:rPr>
              <a:t>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γνώσομαι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ἔγνων </a:t>
            </a:r>
            <a:r>
              <a:rPr lang="en-US" sz="2400" dirty="0">
                <a:solidFill>
                  <a:schemeClr val="bg1"/>
                </a:solidFill>
                <a:latin typeface="Times New Roman" pitchFamily="18" charset="0"/>
                <a:cs typeface="Times New Roman" pitchFamily="18" charset="0"/>
              </a:rPr>
              <a:t>know, learn, think </a:t>
            </a:r>
          </a:p>
          <a:p>
            <a:pPr>
              <a:defRPr/>
            </a:pPr>
            <a:r>
              <a:rPr lang="el-GR" sz="2400" dirty="0" smtClean="0">
                <a:solidFill>
                  <a:srgbClr val="FFFF00"/>
                </a:solidFill>
                <a:latin typeface="Palatino Linotype" pitchFamily="18" charset="0"/>
                <a:cs typeface="Times New Roman" pitchFamily="18" charset="0"/>
                <a:sym typeface="Wingdings" pitchFamily="2" charset="2"/>
              </a:rPr>
              <a:t>εὑρί</a:t>
            </a:r>
            <a:r>
              <a:rPr lang="el-GR" sz="2400" u="sng" dirty="0" smtClean="0">
                <a:solidFill>
                  <a:srgbClr val="FFFF00"/>
                </a:solidFill>
                <a:latin typeface="Palatino Linotype" pitchFamily="18" charset="0"/>
                <a:cs typeface="Times New Roman" pitchFamily="18" charset="0"/>
                <a:sym typeface="Wingdings" pitchFamily="2" charset="2"/>
              </a:rPr>
              <a:t>σκ</a:t>
            </a:r>
            <a:r>
              <a:rPr lang="el-GR" sz="2400" dirty="0" smtClean="0">
                <a:solidFill>
                  <a:srgbClr val="FFFF00"/>
                </a:solidFill>
                <a:latin typeface="Palatino Linotype" pitchFamily="18" charset="0"/>
                <a:cs typeface="Times New Roman" pitchFamily="18" charset="0"/>
                <a:sym typeface="Wingdings" pitchFamily="2" charset="2"/>
              </a:rPr>
              <a:t>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εὑρήσω</a:t>
            </a:r>
            <a:r>
              <a:rPr lang="en-US" sz="2400" dirty="0">
                <a:solidFill>
                  <a:schemeClr val="bg1"/>
                </a:solidFill>
                <a:latin typeface="Times New Roman" pitchFamily="18" charset="0"/>
                <a:cs typeface="Times New Roman" pitchFamily="18" charset="0"/>
                <a:sym typeface="Wingdings" pitchFamily="2" charset="2"/>
              </a:rPr>
              <a:t>, </a:t>
            </a:r>
            <a:r>
              <a:rPr lang="el-GR" sz="2400" dirty="0">
                <a:solidFill>
                  <a:srgbClr val="FFFF00"/>
                </a:solidFill>
                <a:latin typeface="Palatino Linotype" pitchFamily="18" charset="0"/>
                <a:cs typeface="Times New Roman" pitchFamily="18" charset="0"/>
                <a:sym typeface="Wingdings" pitchFamily="2" charset="2"/>
              </a:rPr>
              <a:t>εὗρον </a:t>
            </a:r>
            <a:r>
              <a:rPr lang="en-US" sz="2400" dirty="0">
                <a:solidFill>
                  <a:schemeClr val="bg1"/>
                </a:solidFill>
                <a:latin typeface="Times New Roman" pitchFamily="18" charset="0"/>
                <a:cs typeface="Times New Roman" pitchFamily="18" charset="0"/>
                <a:sym typeface="Wingdings" pitchFamily="2" charset="2"/>
              </a:rPr>
              <a:t>find </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λαμβά</a:t>
            </a:r>
            <a:r>
              <a:rPr lang="el-GR" sz="2400" u="sng" dirty="0" smtClean="0">
                <a:solidFill>
                  <a:srgbClr val="FFFF00"/>
                </a:solidFill>
                <a:latin typeface="Palatino Linotype" pitchFamily="18" charset="0"/>
                <a:cs typeface="Times New Roman" pitchFamily="18" charset="0"/>
                <a:sym typeface="Wingdings" pitchFamily="2" charset="2"/>
              </a:rPr>
              <a:t>ν</a:t>
            </a:r>
            <a:r>
              <a:rPr lang="el-GR" sz="2400" dirty="0" smtClean="0">
                <a:solidFill>
                  <a:srgbClr val="FFFF00"/>
                </a:solidFill>
                <a:latin typeface="Palatino Linotype" pitchFamily="18" charset="0"/>
                <a:cs typeface="Times New Roman" pitchFamily="18" charset="0"/>
                <a:sym typeface="Wingdings" pitchFamily="2" charset="2"/>
              </a:rPr>
              <a:t>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λήμψομαι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ἔλαβον </a:t>
            </a:r>
            <a:r>
              <a:rPr lang="en-US" sz="2400" dirty="0">
                <a:solidFill>
                  <a:schemeClr val="bg1"/>
                </a:solidFill>
                <a:latin typeface="Times New Roman" pitchFamily="18" charset="0"/>
                <a:cs typeface="Times New Roman" pitchFamily="18" charset="0"/>
                <a:sym typeface="Wingdings" pitchFamily="2" charset="2"/>
              </a:rPr>
              <a:t>take, grab; receive, get</a:t>
            </a:r>
            <a:endParaRPr lang="el-GR" sz="2400" dirty="0">
              <a:solidFill>
                <a:srgbClr val="FFFF00"/>
              </a:solidFill>
              <a:latin typeface="Palatino Linotype" pitchFamily="18" charset="0"/>
              <a:cs typeface="Times New Roman" pitchFamily="18" charset="0"/>
              <a:sym typeface="Wingdings" pitchFamily="2" charset="2"/>
            </a:endParaRPr>
          </a:p>
          <a:p>
            <a:pPr>
              <a:defRPr/>
            </a:pPr>
            <a:r>
              <a:rPr lang="el-GR" sz="2400" dirty="0" smtClean="0">
                <a:solidFill>
                  <a:srgbClr val="FFFF00"/>
                </a:solidFill>
                <a:latin typeface="Palatino Linotype" pitchFamily="18" charset="0"/>
                <a:cs typeface="Times New Roman" pitchFamily="18" charset="0"/>
                <a:sym typeface="Wingdings" pitchFamily="2" charset="2"/>
              </a:rPr>
              <a:t>πί</a:t>
            </a:r>
            <a:r>
              <a:rPr lang="el-GR" sz="2400" u="sng" dirty="0" smtClean="0">
                <a:solidFill>
                  <a:srgbClr val="FFFF00"/>
                </a:solidFill>
                <a:latin typeface="Palatino Linotype" pitchFamily="18" charset="0"/>
                <a:cs typeface="Times New Roman" pitchFamily="18" charset="0"/>
                <a:sym typeface="Wingdings" pitchFamily="2" charset="2"/>
              </a:rPr>
              <a:t>ν</a:t>
            </a:r>
            <a:r>
              <a:rPr lang="el-GR" sz="2400" dirty="0" smtClean="0">
                <a:solidFill>
                  <a:srgbClr val="FFFF00"/>
                </a:solidFill>
                <a:latin typeface="Palatino Linotype" pitchFamily="18" charset="0"/>
                <a:cs typeface="Times New Roman" pitchFamily="18" charset="0"/>
                <a:sym typeface="Wingdings" pitchFamily="2" charset="2"/>
              </a:rPr>
              <a:t>ω</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πίομαι</a:t>
            </a:r>
            <a:r>
              <a:rPr lang="en-US" sz="2400" dirty="0">
                <a:solidFill>
                  <a:schemeClr val="bg1"/>
                </a:solidFill>
                <a:latin typeface="Times New Roman" pitchFamily="18" charset="0"/>
                <a:cs typeface="Times New Roman" pitchFamily="18" charset="0"/>
                <a:sym typeface="Wingdings" pitchFamily="2" charset="2"/>
              </a:rPr>
              <a:t>,</a:t>
            </a:r>
            <a:r>
              <a:rPr lang="el-GR" sz="2400" dirty="0">
                <a:solidFill>
                  <a:srgbClr val="FFFF00"/>
                </a:solidFill>
                <a:latin typeface="Palatino Linotype" pitchFamily="18" charset="0"/>
                <a:cs typeface="Times New Roman" pitchFamily="18" charset="0"/>
                <a:sym typeface="Wingdings" pitchFamily="2" charset="2"/>
              </a:rPr>
              <a:t> ἔπιον </a:t>
            </a:r>
            <a:r>
              <a:rPr lang="en-US" sz="2400" dirty="0" smtClean="0">
                <a:solidFill>
                  <a:schemeClr val="bg1"/>
                </a:solidFill>
                <a:latin typeface="Times New Roman" pitchFamily="18" charset="0"/>
                <a:cs typeface="Times New Roman" pitchFamily="18" charset="0"/>
                <a:sym typeface="Wingdings" pitchFamily="2" charset="2"/>
              </a:rPr>
              <a:t>drink</a:t>
            </a:r>
            <a:endParaRPr lang="el-GR" sz="2400" dirty="0">
              <a:solidFill>
                <a:srgbClr val="FFFF00"/>
              </a:solidFill>
              <a:latin typeface="Palatino Linotype" pitchFamily="18" charset="0"/>
              <a:cs typeface="Times New Roman" pitchFamily="18" charset="0"/>
              <a:sym typeface="Wingdings" pitchFamily="2" charset="2"/>
            </a:endParaRPr>
          </a:p>
        </p:txBody>
      </p:sp>
    </p:spTree>
    <p:extLst>
      <p:ext uri="{BB962C8B-B14F-4D97-AF65-F5344CB8AC3E}">
        <p14:creationId xmlns:p14="http://schemas.microsoft.com/office/powerpoint/2010/main" val="2057621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5908</TotalTime>
  <Words>3011</Words>
  <Application>Microsoft Office PowerPoint</Application>
  <PresentationFormat>On-screen Show (4:3)</PresentationFormat>
  <Paragraphs>545</Paragraphs>
  <Slides>49</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Palatino Linotype</vt:lpstr>
      <vt:lpstr>Tahoma</vt:lpstr>
      <vt:lpstr>Times New Roman</vt:lpstr>
      <vt:lpstr>Wingdings</vt:lpstr>
      <vt:lpstr>Office Theme</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Using Present Tense Markers  to Make Beginning Greek Easier</vt:lpstr>
      <vt:lpstr>Ancient Greek for Everyone</vt:lpstr>
      <vt:lpstr>Ancient Greek for Everyone</vt:lpstr>
      <vt:lpstr>Ancient Greek for Everyone</vt:lpstr>
      <vt:lpstr>How to Make Beginning Greek Rational and Regular (Really)</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How to Make Beginning Greek Rational and Regular (Really)</vt:lpstr>
      <vt:lpstr>How to Make Beginning Greek Rational and Regular (Really)</vt:lpstr>
      <vt:lpstr>How to Make Beginning Greek Rational and Regular (Really)</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How to Make Beginning Greek Rational and Regular (Really)</vt:lpstr>
      <vt:lpstr>Ancient Greek for Everyone</vt:lpstr>
      <vt:lpstr>How to Make Beginning Greek Rational and Regular (Really)</vt:lpstr>
      <vt:lpstr>How to Make Beginning Greek Rational and Regular (Really)</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Major</cp:lastModifiedBy>
  <cp:revision>278</cp:revision>
  <cp:lastPrinted>2015-03-23T16:55:03Z</cp:lastPrinted>
  <dcterms:created xsi:type="dcterms:W3CDTF">2012-08-17T18:41:45Z</dcterms:created>
  <dcterms:modified xsi:type="dcterms:W3CDTF">2015-03-26T19:34:48Z</dcterms:modified>
</cp:coreProperties>
</file>