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sldIdLst>
    <p:sldId id="256" r:id="rId2"/>
    <p:sldId id="266" r:id="rId3"/>
    <p:sldId id="258" r:id="rId4"/>
    <p:sldId id="259" r:id="rId5"/>
    <p:sldId id="260" r:id="rId6"/>
    <p:sldId id="261"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9" autoAdjust="0"/>
    <p:restoredTop sz="94660"/>
  </p:normalViewPr>
  <p:slideViewPr>
    <p:cSldViewPr snapToGrid="0">
      <p:cViewPr varScale="1">
        <p:scale>
          <a:sx n="87" d="100"/>
          <a:sy n="87" d="100"/>
        </p:scale>
        <p:origin x="60" y="2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D19FB2-3AAB-4D03-B13A-2960828C78E3}" type="datetimeFigureOut">
              <a:rPr lang="en-US" smtClean="0"/>
              <a:t>3/26/2015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37397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smtClean="0"/>
              <a:t>3/26/2015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69029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6456F-F47D-4F25-8053-2A695DA0CA7D}" type="datetimeFigureOut">
              <a:rPr lang="en-US" smtClean="0"/>
              <a:t>3/26/2015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69376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6C7379-69CC-4837-9905-BEBA22830C8A}" type="datetimeFigureOut">
              <a:rPr lang="en-US" smtClean="0"/>
              <a:t>3/26/2015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8263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EB8B7E-8AEE-4F10-BFEE-C999AD004D36}" type="datetimeFigureOut">
              <a:rPr lang="en-US" smtClean="0"/>
              <a:t>3/26/2015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2094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68F3F9-58BC-440B-B37B-805B9055EF92}" type="datetimeFigureOut">
              <a:rPr lang="en-US" smtClean="0"/>
              <a:t>3/26/2015</a:t>
            </a:fld>
            <a:endParaRPr lang="en-US" dirty="0"/>
          </a:p>
        </p:txBody>
      </p:sp>
      <p:sp>
        <p:nvSpPr>
          <p:cNvPr id="4"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4387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D5A53AF-48EA-489D-8260-9DCAB666386A}" type="datetimeFigureOut">
              <a:rPr lang="en-US" smtClean="0"/>
              <a:t>3/26/2015</a:t>
            </a:fld>
            <a:endParaRPr lang="en-US" dirty="0"/>
          </a:p>
        </p:txBody>
      </p:sp>
      <p:sp>
        <p:nvSpPr>
          <p:cNvPr id="4"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6510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3/26/2015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7799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3/26/2015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82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9916976-5D93-46E4-A98A-FAD63E4D0EA8}" type="datetimeFigureOut">
              <a:rPr lang="en-US" smtClean="0"/>
              <a:t>3/26/2015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6686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t>3/26/2015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0456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3/26/2015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62583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3/26/2015</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83926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76FB7AA-4A53-424F-AD41-70827B6504BA}" type="datetimeFigureOut">
              <a:rPr lang="en-US" smtClean="0"/>
              <a:t>3/26/2015</a:t>
            </a:fld>
            <a:endParaRPr lang="en-US" dirty="0"/>
          </a:p>
        </p:txBody>
      </p:sp>
      <p:sp>
        <p:nvSpPr>
          <p:cNvPr id="5" name="Footer Placeholder 3"/>
          <p:cNvSpPr>
            <a:spLocks noGrp="1"/>
          </p:cNvSpPr>
          <p:nvPr>
            <p:ph type="ftr" sz="quarter" idx="11"/>
          </p:nvPr>
        </p:nvSpPr>
        <p:spPr/>
        <p:txBody>
          <a:bodyPr/>
          <a:lstStyle/>
          <a:p>
            <a:r>
              <a:rPr lang="en-US" smtClean="0"/>
              <a:t>
              </a:t>
            </a:r>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492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7884882-FB12-4BC8-9960-9AD8104D7FAE}" type="datetimeFigureOut">
              <a:rPr lang="en-US" smtClean="0"/>
              <a:t>3/26/2015</a:t>
            </a:fld>
            <a:endParaRPr lang="en-US" dirty="0"/>
          </a:p>
        </p:txBody>
      </p:sp>
      <p:sp>
        <p:nvSpPr>
          <p:cNvPr id="5" name="Footer Placeholder 2"/>
          <p:cNvSpPr>
            <a:spLocks noGrp="1"/>
          </p:cNvSpPr>
          <p:nvPr>
            <p:ph type="ftr" sz="quarter" idx="11"/>
          </p:nvPr>
        </p:nvSpPr>
        <p:spPr/>
        <p:txBody>
          <a:bodyPr/>
          <a:lstStyle/>
          <a:p>
            <a:r>
              <a:rPr lang="en-US" smtClean="0"/>
              <a:t>
              </a:t>
            </a:r>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31149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7D1BD23-6E54-4D9D-AD88-A2813C73CC25}" type="datetimeFigureOut">
              <a:rPr lang="en-US" smtClean="0"/>
              <a:t>3/26/2015</a:t>
            </a:fld>
            <a:endParaRPr lang="en-US" dirty="0"/>
          </a:p>
        </p:txBody>
      </p:sp>
      <p:sp>
        <p:nvSpPr>
          <p:cNvPr id="5" name="Footer Placeholder 5"/>
          <p:cNvSpPr>
            <a:spLocks noGrp="1"/>
          </p:cNvSpPr>
          <p:nvPr>
            <p:ph type="ftr" sz="quarter" idx="11"/>
          </p:nvPr>
        </p:nvSpPr>
        <p:spPr/>
        <p:txBody>
          <a:bodyPr/>
          <a:lstStyle/>
          <a:p>
            <a:r>
              <a:rPr lang="en-US" smtClean="0"/>
              <a:t>
              </a:t>
            </a:r>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5724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3/26/2015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23714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1CF1133-3259-4C45-BABA-5B62D9C6F78D}" type="datetimeFigureOut">
              <a:rPr lang="en-US" smtClean="0"/>
              <a:t>3/26/2015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smtClean="0"/>
              <a:t>
              </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69757238"/>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102413"/>
            <a:ext cx="10256520" cy="1287475"/>
          </a:xfrm>
        </p:spPr>
        <p:txBody>
          <a:bodyPr>
            <a:normAutofit/>
          </a:bodyPr>
          <a:lstStyle/>
          <a:p>
            <a:pPr algn="ctr"/>
            <a:r>
              <a:rPr lang="en-US" sz="3200" b="1" dirty="0" smtClean="0">
                <a:solidFill>
                  <a:schemeClr val="tx1"/>
                </a:solidFill>
                <a:latin typeface="Palatino Linotype" panose="02040502050505030304" pitchFamily="18" charset="0"/>
              </a:rPr>
              <a:t>Pity, </a:t>
            </a:r>
            <a:r>
              <a:rPr lang="en-US" sz="3200" b="1" i="1" dirty="0" smtClean="0">
                <a:solidFill>
                  <a:schemeClr val="tx1"/>
                </a:solidFill>
                <a:latin typeface="Palatino Linotype" panose="02040502050505030304" pitchFamily="18" charset="0"/>
              </a:rPr>
              <a:t>Pietas</a:t>
            </a:r>
            <a:r>
              <a:rPr lang="en-US" sz="3200" b="1" dirty="0" smtClean="0">
                <a:solidFill>
                  <a:schemeClr val="tx1"/>
                </a:solidFill>
                <a:latin typeface="Palatino Linotype" panose="02040502050505030304" pitchFamily="18" charset="0"/>
              </a:rPr>
              <a:t>, and Roman Forensic Oratory in  the</a:t>
            </a:r>
            <a:br>
              <a:rPr lang="en-US" sz="3200" b="1" dirty="0" smtClean="0">
                <a:solidFill>
                  <a:schemeClr val="tx1"/>
                </a:solidFill>
                <a:latin typeface="Palatino Linotype" panose="02040502050505030304" pitchFamily="18" charset="0"/>
              </a:rPr>
            </a:br>
            <a:r>
              <a:rPr lang="en-US" sz="3200" b="1" dirty="0" smtClean="0">
                <a:solidFill>
                  <a:schemeClr val="tx1"/>
                </a:solidFill>
                <a:latin typeface="Palatino Linotype" panose="02040502050505030304" pitchFamily="18" charset="0"/>
              </a:rPr>
              <a:t>Passion of </a:t>
            </a:r>
            <a:r>
              <a:rPr lang="en-US" sz="3200" b="1" dirty="0" err="1" smtClean="0">
                <a:solidFill>
                  <a:schemeClr val="tx1"/>
                </a:solidFill>
                <a:latin typeface="Palatino Linotype" panose="02040502050505030304" pitchFamily="18" charset="0"/>
              </a:rPr>
              <a:t>Sts</a:t>
            </a:r>
            <a:r>
              <a:rPr lang="en-US" sz="3200" b="1" dirty="0" smtClean="0">
                <a:solidFill>
                  <a:schemeClr val="tx1"/>
                </a:solidFill>
                <a:latin typeface="Palatino Linotype" panose="02040502050505030304" pitchFamily="18" charset="0"/>
              </a:rPr>
              <a:t>. Perpetua and Felicity</a:t>
            </a:r>
            <a:endParaRPr lang="en-US" sz="3200" b="1" dirty="0">
              <a:solidFill>
                <a:schemeClr val="tx1"/>
              </a:solidFill>
              <a:latin typeface="Palatino Linotype" panose="02040502050505030304" pitchFamily="18" charset="0"/>
            </a:endParaRPr>
          </a:p>
        </p:txBody>
      </p:sp>
      <p:sp>
        <p:nvSpPr>
          <p:cNvPr id="3" name="Subtitle 2"/>
          <p:cNvSpPr>
            <a:spLocks noGrp="1"/>
          </p:cNvSpPr>
          <p:nvPr>
            <p:ph type="subTitle" idx="1"/>
          </p:nvPr>
        </p:nvSpPr>
        <p:spPr>
          <a:xfrm>
            <a:off x="848563" y="5574181"/>
            <a:ext cx="10505236" cy="1185063"/>
          </a:xfrm>
        </p:spPr>
        <p:txBody>
          <a:bodyPr>
            <a:normAutofit fontScale="92500" lnSpcReduction="10000"/>
          </a:bodyPr>
          <a:lstStyle/>
          <a:p>
            <a:pPr algn="ctr"/>
            <a:r>
              <a:rPr lang="en-US" dirty="0" smtClean="0">
                <a:solidFill>
                  <a:schemeClr val="tx1"/>
                </a:solidFill>
                <a:latin typeface="Palatino Linotype" panose="02040502050505030304" pitchFamily="18" charset="0"/>
              </a:rPr>
              <a:t>Katherine E. Milco</a:t>
            </a:r>
          </a:p>
          <a:p>
            <a:pPr algn="ctr"/>
            <a:r>
              <a:rPr lang="en-US" dirty="0" smtClean="0">
                <a:solidFill>
                  <a:schemeClr val="tx1"/>
                </a:solidFill>
                <a:latin typeface="Palatino Linotype" panose="02040502050505030304" pitchFamily="18" charset="0"/>
              </a:rPr>
              <a:t>27 March 2015</a:t>
            </a:r>
          </a:p>
          <a:p>
            <a:pPr algn="ctr"/>
            <a:r>
              <a:rPr lang="en-US" dirty="0">
                <a:solidFill>
                  <a:schemeClr val="tx1"/>
                </a:solidFill>
                <a:latin typeface="Palatino Linotype" panose="02040502050505030304" pitchFamily="18" charset="0"/>
              </a:rPr>
              <a:t>k</a:t>
            </a:r>
            <a:r>
              <a:rPr lang="en-US" dirty="0" smtClean="0">
                <a:solidFill>
                  <a:schemeClr val="tx1"/>
                </a:solidFill>
                <a:latin typeface="Palatino Linotype" panose="02040502050505030304" pitchFamily="18" charset="0"/>
              </a:rPr>
              <a:t>atherine.milco@Marquette.edu</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4633" y="1907234"/>
            <a:ext cx="2819400" cy="3149600"/>
          </a:xfrm>
          <a:prstGeom prst="rect">
            <a:avLst/>
          </a:prstGeom>
        </p:spPr>
      </p:pic>
    </p:spTree>
    <p:extLst>
      <p:ext uri="{BB962C8B-B14F-4D97-AF65-F5344CB8AC3E}">
        <p14:creationId xmlns:p14="http://schemas.microsoft.com/office/powerpoint/2010/main" val="1207953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solidFill>
                  <a:schemeClr val="tx1"/>
                </a:solidFill>
                <a:latin typeface="Palatino Linotype" panose="02040502050505030304" pitchFamily="18" charset="0"/>
              </a:rPr>
              <a:t/>
            </a:r>
            <a:br>
              <a:rPr lang="en-US" sz="3200" b="1" dirty="0" smtClean="0">
                <a:solidFill>
                  <a:schemeClr val="tx1"/>
                </a:solidFill>
                <a:latin typeface="Palatino Linotype" panose="02040502050505030304" pitchFamily="18" charset="0"/>
              </a:rPr>
            </a:br>
            <a:r>
              <a:rPr lang="en-US" sz="3200" b="1" dirty="0" smtClean="0">
                <a:solidFill>
                  <a:schemeClr val="tx1"/>
                </a:solidFill>
                <a:latin typeface="Palatino Linotype" panose="02040502050505030304" pitchFamily="18" charset="0"/>
              </a:rPr>
              <a:t>Inversion of Roles at Perpetua’s Trial</a:t>
            </a:r>
            <a:endParaRPr lang="en-US" sz="3200" b="1" dirty="0">
              <a:solidFill>
                <a:schemeClr val="tx1"/>
              </a:solidFill>
              <a:latin typeface="Palatino Linotype" panose="02040502050505030304" pitchFamily="18" charset="0"/>
            </a:endParaRPr>
          </a:p>
        </p:txBody>
      </p:sp>
      <p:sp>
        <p:nvSpPr>
          <p:cNvPr id="3" name="Content Placeholder 2"/>
          <p:cNvSpPr>
            <a:spLocks noGrp="1"/>
          </p:cNvSpPr>
          <p:nvPr>
            <p:ph idx="1"/>
          </p:nvPr>
        </p:nvSpPr>
        <p:spPr/>
        <p:txBody>
          <a:bodyPr>
            <a:normAutofit/>
          </a:bodyPr>
          <a:lstStyle/>
          <a:p>
            <a:pPr marL="0" indent="0">
              <a:buNone/>
            </a:pPr>
            <a:r>
              <a:rPr lang="en-US" sz="2800" dirty="0" smtClean="0">
                <a:latin typeface="Palatino Linotype" panose="02040502050505030304" pitchFamily="18" charset="0"/>
              </a:rPr>
              <a:t>Perpetua’s father and the judicial magistrate act like litigants by drawing on recognizable forensic topoi.</a:t>
            </a:r>
          </a:p>
          <a:p>
            <a:pPr marL="0" indent="0">
              <a:buNone/>
            </a:pPr>
            <a:endParaRPr lang="en-US" sz="2800" dirty="0">
              <a:latin typeface="Palatino Linotype" panose="02040502050505030304" pitchFamily="18" charset="0"/>
            </a:endParaRPr>
          </a:p>
          <a:p>
            <a:pPr marL="0" indent="0">
              <a:buNone/>
            </a:pPr>
            <a:r>
              <a:rPr lang="en-US" sz="2800" dirty="0" smtClean="0">
                <a:latin typeface="Palatino Linotype" panose="02040502050505030304" pitchFamily="18" charset="0"/>
              </a:rPr>
              <a:t>Their pleas for pity turn Perpetua, who is a defendant, into a kind of judge.</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1243072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latin typeface="Palatino Linotype" panose="02040502050505030304" pitchFamily="18" charset="0"/>
              </a:rPr>
              <a:t/>
            </a:r>
            <a:br>
              <a:rPr lang="en-US" sz="2800" dirty="0" smtClean="0">
                <a:latin typeface="Palatino Linotype" panose="02040502050505030304" pitchFamily="18" charset="0"/>
              </a:rPr>
            </a:br>
            <a:r>
              <a:rPr lang="en-US" sz="2800" b="1" dirty="0" smtClean="0">
                <a:latin typeface="Palatino Linotype" panose="02040502050505030304" pitchFamily="18" charset="0"/>
              </a:rPr>
              <a:t>Passion of </a:t>
            </a:r>
            <a:r>
              <a:rPr lang="en-US" sz="2800" b="1" dirty="0" err="1" smtClean="0">
                <a:latin typeface="Palatino Linotype" panose="02040502050505030304" pitchFamily="18" charset="0"/>
              </a:rPr>
              <a:t>Sts</a:t>
            </a:r>
            <a:r>
              <a:rPr lang="en-US" sz="2800" b="1" dirty="0" smtClean="0">
                <a:latin typeface="Palatino Linotype" panose="02040502050505030304" pitchFamily="18" charset="0"/>
              </a:rPr>
              <a:t>. Perpetua and Felicity </a:t>
            </a:r>
            <a:r>
              <a:rPr lang="en-US" sz="2800" dirty="0" smtClean="0">
                <a:latin typeface="Palatino Linotype" panose="02040502050505030304" pitchFamily="18" charset="0"/>
              </a:rPr>
              <a:t>5.2-6</a:t>
            </a:r>
            <a:endParaRPr lang="en-US" sz="2800" dirty="0">
              <a:latin typeface="Palatino Linotype" panose="02040502050505030304" pitchFamily="18" charset="0"/>
            </a:endParaRPr>
          </a:p>
        </p:txBody>
      </p:sp>
      <p:sp>
        <p:nvSpPr>
          <p:cNvPr id="3" name="Content Placeholder 2"/>
          <p:cNvSpPr>
            <a:spLocks noGrp="1"/>
          </p:cNvSpPr>
          <p:nvPr>
            <p:ph idx="1"/>
          </p:nvPr>
        </p:nvSpPr>
        <p:spPr>
          <a:xfrm>
            <a:off x="1103312" y="1631290"/>
            <a:ext cx="8946541" cy="4617109"/>
          </a:xfrm>
        </p:spPr>
        <p:txBody>
          <a:bodyPr>
            <a:noAutofit/>
          </a:bodyPr>
          <a:lstStyle/>
          <a:p>
            <a:pPr marL="0" indent="0">
              <a:buNone/>
            </a:pPr>
            <a:r>
              <a:rPr lang="en-US" sz="2800" dirty="0">
                <a:latin typeface="Palatino Linotype" panose="02040502050505030304" pitchFamily="18" charset="0"/>
              </a:rPr>
              <a:t>Take pity (</a:t>
            </a:r>
            <a:r>
              <a:rPr lang="en-US" sz="2800" i="1" dirty="0">
                <a:latin typeface="Palatino Linotype" panose="02040502050505030304" pitchFamily="18" charset="0"/>
              </a:rPr>
              <a:t>miserere</a:t>
            </a:r>
            <a:r>
              <a:rPr lang="en-US" sz="2800" dirty="0">
                <a:latin typeface="Palatino Linotype" panose="02040502050505030304" pitchFamily="18" charset="0"/>
              </a:rPr>
              <a:t>), O daughter, on my grey hairs; take pity (</a:t>
            </a:r>
            <a:r>
              <a:rPr lang="en-US" sz="2800" i="1" dirty="0">
                <a:latin typeface="Palatino Linotype" panose="02040502050505030304" pitchFamily="18" charset="0"/>
              </a:rPr>
              <a:t>miserere</a:t>
            </a:r>
            <a:r>
              <a:rPr lang="en-US" sz="2800" dirty="0">
                <a:latin typeface="Palatino Linotype" panose="02040502050505030304" pitchFamily="18" charset="0"/>
              </a:rPr>
              <a:t>) on your father – if I am worthy to be called your father, if I have reared you with these hands to this springtime of your life, if I have favored you over all your brothers: do not hand me over to the reproach of men. Think of your brothers, think of your mother and aunt, think of your son who will not be able to live after you are gone. Give up your pride: do not destroy us all. For no one of us will speak freely if you suffer anything.</a:t>
            </a:r>
          </a:p>
        </p:txBody>
      </p:sp>
    </p:spTree>
    <p:extLst>
      <p:ext uri="{BB962C8B-B14F-4D97-AF65-F5344CB8AC3E}">
        <p14:creationId xmlns:p14="http://schemas.microsoft.com/office/powerpoint/2010/main" val="2528270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latin typeface="Palatino Linotype" panose="02040502050505030304" pitchFamily="18" charset="0"/>
              </a:rPr>
              <a:t/>
            </a:r>
            <a:br>
              <a:rPr lang="en-US" sz="2800" dirty="0" smtClean="0">
                <a:latin typeface="Palatino Linotype" panose="02040502050505030304" pitchFamily="18" charset="0"/>
              </a:rPr>
            </a:br>
            <a:r>
              <a:rPr lang="en-US" sz="2800" dirty="0" smtClean="0">
                <a:latin typeface="Palatino Linotype" panose="02040502050505030304" pitchFamily="18" charset="0"/>
              </a:rPr>
              <a:t/>
            </a:r>
            <a:br>
              <a:rPr lang="en-US" sz="2800" dirty="0" smtClean="0">
                <a:latin typeface="Palatino Linotype" panose="02040502050505030304" pitchFamily="18" charset="0"/>
              </a:rPr>
            </a:br>
            <a:r>
              <a:rPr lang="en-US" sz="2800" b="1" dirty="0" smtClean="0">
                <a:latin typeface="Palatino Linotype" panose="02040502050505030304" pitchFamily="18" charset="0"/>
              </a:rPr>
              <a:t>Passion of </a:t>
            </a:r>
            <a:r>
              <a:rPr lang="en-US" sz="2800" b="1" dirty="0" err="1" smtClean="0">
                <a:latin typeface="Palatino Linotype" panose="02040502050505030304" pitchFamily="18" charset="0"/>
              </a:rPr>
              <a:t>Sts</a:t>
            </a:r>
            <a:r>
              <a:rPr lang="en-US" sz="2800" b="1" dirty="0" smtClean="0">
                <a:latin typeface="Palatino Linotype" panose="02040502050505030304" pitchFamily="18" charset="0"/>
              </a:rPr>
              <a:t>. Perpetua and Felicity</a:t>
            </a:r>
            <a:r>
              <a:rPr lang="en-US" sz="2800" dirty="0" smtClean="0">
                <a:latin typeface="Palatino Linotype" panose="02040502050505030304" pitchFamily="18" charset="0"/>
              </a:rPr>
              <a:t> 6.2-8</a:t>
            </a:r>
            <a:endParaRPr lang="en-US" sz="2800" dirty="0">
              <a:latin typeface="Palatino Linotype" panose="02040502050505030304" pitchFamily="18" charset="0"/>
            </a:endParaRPr>
          </a:p>
        </p:txBody>
      </p:sp>
      <p:sp>
        <p:nvSpPr>
          <p:cNvPr id="3" name="Content Placeholder 2"/>
          <p:cNvSpPr>
            <a:spLocks noGrp="1"/>
          </p:cNvSpPr>
          <p:nvPr>
            <p:ph idx="1"/>
          </p:nvPr>
        </p:nvSpPr>
        <p:spPr/>
        <p:txBody>
          <a:bodyPr>
            <a:normAutofit/>
          </a:bodyPr>
          <a:lstStyle/>
          <a:p>
            <a:pPr marL="0" indent="0">
              <a:buNone/>
            </a:pPr>
            <a:r>
              <a:rPr lang="en-US" sz="2800" dirty="0">
                <a:latin typeface="Palatino Linotype" panose="02040502050505030304" pitchFamily="18" charset="0"/>
              </a:rPr>
              <a:t>And my father immediately appeared with my son and dragged me from the step, saying: ‘Take pity (</a:t>
            </a:r>
            <a:r>
              <a:rPr lang="en-US" sz="2800" i="1" dirty="0">
                <a:latin typeface="Palatino Linotype" panose="02040502050505030304" pitchFamily="18" charset="0"/>
              </a:rPr>
              <a:t>miserere</a:t>
            </a:r>
            <a:r>
              <a:rPr lang="en-US" sz="2800" dirty="0">
                <a:latin typeface="Palatino Linotype" panose="02040502050505030304" pitchFamily="18" charset="0"/>
              </a:rPr>
              <a:t>) on your baby – offer the sacrifice!’  And </a:t>
            </a:r>
            <a:r>
              <a:rPr lang="en-US" sz="2800" dirty="0" err="1">
                <a:latin typeface="Palatino Linotype" panose="02040502050505030304" pitchFamily="18" charset="0"/>
              </a:rPr>
              <a:t>Hilarianus</a:t>
            </a:r>
            <a:r>
              <a:rPr lang="en-US" sz="2800" dirty="0">
                <a:latin typeface="Palatino Linotype" panose="02040502050505030304" pitchFamily="18" charset="0"/>
              </a:rPr>
              <a:t>, the procurator, who had received the </a:t>
            </a:r>
            <a:r>
              <a:rPr lang="en-US" sz="2800" i="1" dirty="0" err="1">
                <a:latin typeface="Palatino Linotype" panose="02040502050505030304" pitchFamily="18" charset="0"/>
              </a:rPr>
              <a:t>ius</a:t>
            </a:r>
            <a:r>
              <a:rPr lang="en-US" sz="2800" i="1" dirty="0">
                <a:latin typeface="Palatino Linotype" panose="02040502050505030304" pitchFamily="18" charset="0"/>
              </a:rPr>
              <a:t> </a:t>
            </a:r>
            <a:r>
              <a:rPr lang="en-US" sz="2800" i="1" dirty="0" err="1">
                <a:latin typeface="Palatino Linotype" panose="02040502050505030304" pitchFamily="18" charset="0"/>
              </a:rPr>
              <a:t>gladii</a:t>
            </a:r>
            <a:r>
              <a:rPr lang="en-US" sz="2800" dirty="0">
                <a:latin typeface="Palatino Linotype" panose="02040502050505030304" pitchFamily="18" charset="0"/>
              </a:rPr>
              <a:t> upon the death of </a:t>
            </a:r>
            <a:r>
              <a:rPr lang="en-US" sz="2800" dirty="0" err="1">
                <a:latin typeface="Palatino Linotype" panose="02040502050505030304" pitchFamily="18" charset="0"/>
              </a:rPr>
              <a:t>Minucius</a:t>
            </a:r>
            <a:r>
              <a:rPr lang="en-US" sz="2800" dirty="0">
                <a:latin typeface="Palatino Linotype" panose="02040502050505030304" pitchFamily="18" charset="0"/>
              </a:rPr>
              <a:t> </a:t>
            </a:r>
            <a:r>
              <a:rPr lang="en-US" sz="2800" dirty="0" err="1">
                <a:latin typeface="Palatino Linotype" panose="02040502050505030304" pitchFamily="18" charset="0"/>
              </a:rPr>
              <a:t>Timinianus</a:t>
            </a:r>
            <a:r>
              <a:rPr lang="en-US" sz="2800" dirty="0">
                <a:latin typeface="Palatino Linotype" panose="02040502050505030304" pitchFamily="18" charset="0"/>
              </a:rPr>
              <a:t>, said, ‘</a:t>
            </a:r>
            <a:r>
              <a:rPr lang="en-US" sz="2800" dirty="0" smtClean="0">
                <a:latin typeface="Palatino Linotype" panose="02040502050505030304" pitchFamily="18" charset="0"/>
              </a:rPr>
              <a:t>Spare (</a:t>
            </a:r>
            <a:r>
              <a:rPr lang="en-US" sz="2800" i="1" dirty="0" err="1" smtClean="0">
                <a:latin typeface="Palatino Linotype" panose="02040502050505030304" pitchFamily="18" charset="0"/>
              </a:rPr>
              <a:t>parce</a:t>
            </a:r>
            <a:r>
              <a:rPr lang="en-US" sz="2800" dirty="0" smtClean="0">
                <a:latin typeface="Palatino Linotype" panose="02040502050505030304" pitchFamily="18" charset="0"/>
              </a:rPr>
              <a:t>) </a:t>
            </a:r>
            <a:r>
              <a:rPr lang="en-US" sz="2800" dirty="0">
                <a:latin typeface="Palatino Linotype" panose="02040502050505030304" pitchFamily="18" charset="0"/>
              </a:rPr>
              <a:t>your father’s grey hairs, spare your infant child.  Offer the sacrifice for the welfare of the emperors!’</a:t>
            </a:r>
          </a:p>
        </p:txBody>
      </p:sp>
    </p:spTree>
    <p:extLst>
      <p:ext uri="{BB962C8B-B14F-4D97-AF65-F5344CB8AC3E}">
        <p14:creationId xmlns:p14="http://schemas.microsoft.com/office/powerpoint/2010/main" val="783708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latin typeface="Palatino Linotype" panose="02040502050505030304" pitchFamily="18" charset="0"/>
              </a:rPr>
              <a:t/>
            </a:r>
            <a:br>
              <a:rPr lang="en-US" sz="2800" b="1" dirty="0" smtClean="0">
                <a:latin typeface="Palatino Linotype" panose="02040502050505030304" pitchFamily="18" charset="0"/>
              </a:rPr>
            </a:br>
            <a:r>
              <a:rPr lang="en-US" sz="2800" b="1" dirty="0" smtClean="0">
                <a:latin typeface="Palatino Linotype" panose="02040502050505030304" pitchFamily="18" charset="0"/>
              </a:rPr>
              <a:t>Roman </a:t>
            </a:r>
            <a:r>
              <a:rPr lang="en-US" sz="2800" b="1" i="1" dirty="0" smtClean="0">
                <a:latin typeface="Palatino Linotype" panose="02040502050505030304" pitchFamily="18" charset="0"/>
              </a:rPr>
              <a:t>Pietas </a:t>
            </a:r>
            <a:r>
              <a:rPr lang="en-US" sz="2800" b="1" dirty="0" smtClean="0">
                <a:latin typeface="Palatino Linotype" panose="02040502050505030304" pitchFamily="18" charset="0"/>
              </a:rPr>
              <a:t>at a Glance</a:t>
            </a:r>
            <a:endParaRPr lang="en-US" sz="2800" b="1" dirty="0">
              <a:latin typeface="Palatino Linotype" panose="02040502050505030304" pitchFamily="18" charset="0"/>
            </a:endParaRPr>
          </a:p>
        </p:txBody>
      </p:sp>
      <p:sp>
        <p:nvSpPr>
          <p:cNvPr id="3" name="Content Placeholder 2"/>
          <p:cNvSpPr>
            <a:spLocks noGrp="1"/>
          </p:cNvSpPr>
          <p:nvPr>
            <p:ph idx="1"/>
          </p:nvPr>
        </p:nvSpPr>
        <p:spPr/>
        <p:txBody>
          <a:bodyPr>
            <a:normAutofit/>
          </a:bodyPr>
          <a:lstStyle/>
          <a:p>
            <a:pPr marL="0" indent="0">
              <a:buNone/>
            </a:pPr>
            <a:r>
              <a:rPr lang="en-US" sz="2800" dirty="0" smtClean="0">
                <a:latin typeface="Palatino Linotype" panose="02040502050505030304" pitchFamily="18" charset="0"/>
              </a:rPr>
              <a:t>*Cultic duty (gods)</a:t>
            </a:r>
          </a:p>
          <a:p>
            <a:pPr marL="0" indent="0">
              <a:buNone/>
            </a:pPr>
            <a:endParaRPr lang="en-US" sz="2800" dirty="0">
              <a:latin typeface="Palatino Linotype" panose="02040502050505030304" pitchFamily="18" charset="0"/>
            </a:endParaRPr>
          </a:p>
          <a:p>
            <a:pPr marL="0" indent="0">
              <a:buNone/>
            </a:pPr>
            <a:r>
              <a:rPr lang="en-US" sz="2800" dirty="0" smtClean="0">
                <a:latin typeface="Palatino Linotype" panose="02040502050505030304" pitchFamily="18" charset="0"/>
              </a:rPr>
              <a:t>*Domestic duty (family)</a:t>
            </a:r>
          </a:p>
          <a:p>
            <a:pPr marL="0" indent="0">
              <a:buNone/>
            </a:pPr>
            <a:endParaRPr lang="en-US" sz="2800" dirty="0">
              <a:latin typeface="Palatino Linotype" panose="02040502050505030304" pitchFamily="18" charset="0"/>
            </a:endParaRPr>
          </a:p>
          <a:p>
            <a:pPr marL="0" indent="0">
              <a:buNone/>
            </a:pPr>
            <a:r>
              <a:rPr lang="en-US" sz="2800" dirty="0" smtClean="0">
                <a:latin typeface="Palatino Linotype" panose="02040502050505030304" pitchFamily="18" charset="0"/>
              </a:rPr>
              <a:t>*Civic duty (extended to the emperor)</a:t>
            </a:r>
            <a:endParaRPr lang="en-US" sz="2800" dirty="0">
              <a:latin typeface="Palatino Linotype" panose="0204050205050503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271" y="1741957"/>
            <a:ext cx="3448050" cy="3352800"/>
          </a:xfrm>
          <a:prstGeom prst="rect">
            <a:avLst/>
          </a:prstGeom>
        </p:spPr>
      </p:pic>
    </p:spTree>
    <p:extLst>
      <p:ext uri="{BB962C8B-B14F-4D97-AF65-F5344CB8AC3E}">
        <p14:creationId xmlns:p14="http://schemas.microsoft.com/office/powerpoint/2010/main" val="2128218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i="1" dirty="0" smtClean="0">
                <a:latin typeface="Palatino Linotype" panose="02040502050505030304" pitchFamily="18" charset="0"/>
              </a:rPr>
              <a:t/>
            </a:r>
            <a:br>
              <a:rPr lang="en-US" sz="2800" b="1" i="1" dirty="0" smtClean="0">
                <a:latin typeface="Palatino Linotype" panose="02040502050505030304" pitchFamily="18" charset="0"/>
              </a:rPr>
            </a:br>
            <a:r>
              <a:rPr lang="en-US" sz="2800" b="1" i="1" dirty="0" smtClean="0">
                <a:latin typeface="Palatino Linotype" panose="02040502050505030304" pitchFamily="18" charset="0"/>
              </a:rPr>
              <a:t>Pietas </a:t>
            </a:r>
            <a:r>
              <a:rPr lang="en-US" sz="2800" b="1" dirty="0" smtClean="0">
                <a:latin typeface="Palatino Linotype" panose="02040502050505030304" pitchFamily="18" charset="0"/>
              </a:rPr>
              <a:t>in the Passion of </a:t>
            </a:r>
            <a:r>
              <a:rPr lang="en-US" sz="2800" b="1" dirty="0" err="1" smtClean="0">
                <a:latin typeface="Palatino Linotype" panose="02040502050505030304" pitchFamily="18" charset="0"/>
              </a:rPr>
              <a:t>Sts</a:t>
            </a:r>
            <a:r>
              <a:rPr lang="en-US" sz="2800" b="1" dirty="0" smtClean="0">
                <a:latin typeface="Palatino Linotype" panose="02040502050505030304" pitchFamily="18" charset="0"/>
              </a:rPr>
              <a:t>. Perpetua and Felicity</a:t>
            </a:r>
            <a:endParaRPr lang="en-US" sz="2800" b="1" i="1" dirty="0">
              <a:latin typeface="Palatino Linotype" panose="02040502050505030304" pitchFamily="18" charset="0"/>
            </a:endParaRPr>
          </a:p>
        </p:txBody>
      </p:sp>
      <p:sp>
        <p:nvSpPr>
          <p:cNvPr id="3" name="Content Placeholder 2"/>
          <p:cNvSpPr>
            <a:spLocks noGrp="1"/>
          </p:cNvSpPr>
          <p:nvPr>
            <p:ph idx="1"/>
          </p:nvPr>
        </p:nvSpPr>
        <p:spPr/>
        <p:txBody>
          <a:bodyPr>
            <a:normAutofit/>
          </a:bodyPr>
          <a:lstStyle/>
          <a:p>
            <a:pPr marL="0" indent="0">
              <a:buNone/>
            </a:pPr>
            <a:r>
              <a:rPr lang="en-US" sz="2800" dirty="0" smtClean="0">
                <a:latin typeface="Palatino Linotype" panose="02040502050505030304" pitchFamily="18" charset="0"/>
              </a:rPr>
              <a:t>1. Father-daughter relationship</a:t>
            </a:r>
          </a:p>
          <a:p>
            <a:endParaRPr lang="en-US" sz="2800" dirty="0">
              <a:latin typeface="Palatino Linotype" panose="02040502050505030304" pitchFamily="18" charset="0"/>
            </a:endParaRPr>
          </a:p>
          <a:p>
            <a:pPr marL="0" indent="0">
              <a:buNone/>
            </a:pPr>
            <a:r>
              <a:rPr lang="en-US" sz="2800" dirty="0" smtClean="0">
                <a:latin typeface="Palatino Linotype" panose="02040502050505030304" pitchFamily="18" charset="0"/>
              </a:rPr>
              <a:t>2. Mother-child relationship</a:t>
            </a:r>
          </a:p>
          <a:p>
            <a:endParaRPr lang="en-US" sz="2800" dirty="0">
              <a:latin typeface="Palatino Linotype" panose="02040502050505030304" pitchFamily="18" charset="0"/>
            </a:endParaRPr>
          </a:p>
          <a:p>
            <a:pPr marL="0" indent="0">
              <a:buNone/>
            </a:pPr>
            <a:r>
              <a:rPr lang="en-US" sz="2800" dirty="0" smtClean="0">
                <a:latin typeface="Palatino Linotype" panose="02040502050505030304" pitchFamily="18" charset="0"/>
              </a:rPr>
              <a:t>3. Other familial relationships</a:t>
            </a:r>
          </a:p>
          <a:p>
            <a:endParaRPr lang="en-US" sz="2800" dirty="0">
              <a:latin typeface="Palatino Linotype" panose="02040502050505030304" pitchFamily="18" charset="0"/>
            </a:endParaRPr>
          </a:p>
          <a:p>
            <a:pPr marL="0" indent="0">
              <a:buNone/>
            </a:pPr>
            <a:r>
              <a:rPr lang="en-US" sz="2800" dirty="0" smtClean="0">
                <a:latin typeface="Palatino Linotype" panose="02040502050505030304" pitchFamily="18" charset="0"/>
              </a:rPr>
              <a:t>4. Martyr-state relationship </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1656517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latin typeface="Palatino Linotype" panose="02040502050505030304" pitchFamily="18" charset="0"/>
              </a:rPr>
              <a:t/>
            </a:r>
            <a:br>
              <a:rPr lang="en-US" sz="2800" b="1" dirty="0" smtClean="0">
                <a:latin typeface="Palatino Linotype" panose="02040502050505030304" pitchFamily="18" charset="0"/>
              </a:rPr>
            </a:br>
            <a:r>
              <a:rPr lang="en-US" sz="2800" b="1" dirty="0" smtClean="0">
                <a:latin typeface="Palatino Linotype" panose="02040502050505030304" pitchFamily="18" charset="0"/>
              </a:rPr>
              <a:t>Christian </a:t>
            </a:r>
            <a:r>
              <a:rPr lang="en-US" sz="2800" b="1" i="1" dirty="0" smtClean="0">
                <a:latin typeface="Palatino Linotype" panose="02040502050505030304" pitchFamily="18" charset="0"/>
              </a:rPr>
              <a:t>Pietas </a:t>
            </a:r>
            <a:r>
              <a:rPr lang="en-US" sz="2800" b="1" dirty="0" smtClean="0">
                <a:latin typeface="Palatino Linotype" panose="02040502050505030304" pitchFamily="18" charset="0"/>
              </a:rPr>
              <a:t>at a Glance</a:t>
            </a:r>
            <a:endParaRPr lang="en-US" sz="2800" b="1" i="1" dirty="0">
              <a:latin typeface="Palatino Linotype" panose="02040502050505030304" pitchFamily="18" charset="0"/>
            </a:endParaRPr>
          </a:p>
        </p:txBody>
      </p:sp>
      <p:sp>
        <p:nvSpPr>
          <p:cNvPr id="3" name="Content Placeholder 2"/>
          <p:cNvSpPr>
            <a:spLocks noGrp="1"/>
          </p:cNvSpPr>
          <p:nvPr>
            <p:ph idx="1"/>
          </p:nvPr>
        </p:nvSpPr>
        <p:spPr/>
        <p:txBody>
          <a:bodyPr>
            <a:normAutofit/>
          </a:bodyPr>
          <a:lstStyle/>
          <a:p>
            <a:pPr marL="0" indent="0">
              <a:buNone/>
            </a:pPr>
            <a:r>
              <a:rPr lang="en-US" sz="2800" dirty="0" smtClean="0">
                <a:latin typeface="Palatino Linotype" panose="02040502050505030304" pitchFamily="18" charset="0"/>
              </a:rPr>
              <a:t>* Knowledge and worship of God as father</a:t>
            </a:r>
          </a:p>
          <a:p>
            <a:pPr marL="0" indent="0">
              <a:buNone/>
            </a:pPr>
            <a:endParaRPr lang="en-US" sz="2800" dirty="0">
              <a:latin typeface="Palatino Linotype" panose="02040502050505030304" pitchFamily="18" charset="0"/>
            </a:endParaRPr>
          </a:p>
          <a:p>
            <a:pPr marL="0" indent="0">
              <a:buNone/>
            </a:pPr>
            <a:r>
              <a:rPr lang="en-US" sz="2800" dirty="0" smtClean="0">
                <a:latin typeface="Palatino Linotype" panose="02040502050505030304" pitchFamily="18" charset="0"/>
              </a:rPr>
              <a:t>* Rendering what is due to God and other human beings</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429823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Palatino Linotype" panose="02040502050505030304" pitchFamily="18" charset="0"/>
              </a:rPr>
              <a:t/>
            </a:r>
            <a:br>
              <a:rPr lang="en-US" sz="2800" b="1" dirty="0" smtClean="0">
                <a:latin typeface="Palatino Linotype" panose="02040502050505030304" pitchFamily="18" charset="0"/>
              </a:rPr>
            </a:br>
            <a:r>
              <a:rPr lang="en-US" sz="2800" b="1" u="sng" dirty="0" smtClean="0">
                <a:latin typeface="Palatino Linotype" panose="02040502050505030304" pitchFamily="18" charset="0"/>
              </a:rPr>
              <a:t>Perpetua’s </a:t>
            </a:r>
            <a:r>
              <a:rPr lang="en-US" sz="2800" b="1" i="1" u="sng" dirty="0" smtClean="0">
                <a:latin typeface="Palatino Linotype" panose="02040502050505030304" pitchFamily="18" charset="0"/>
              </a:rPr>
              <a:t>Pietas</a:t>
            </a:r>
            <a:r>
              <a:rPr lang="en-US" sz="2800" b="1" u="sng" dirty="0" smtClean="0">
                <a:latin typeface="Palatino Linotype" panose="02040502050505030304" pitchFamily="18" charset="0"/>
              </a:rPr>
              <a:t> in Prison</a:t>
            </a:r>
            <a:r>
              <a:rPr lang="en-US" sz="2800" b="1" dirty="0" smtClean="0">
                <a:latin typeface="Palatino Linotype" panose="02040502050505030304" pitchFamily="18" charset="0"/>
              </a:rPr>
              <a:t> (5.6)</a:t>
            </a:r>
            <a:endParaRPr lang="en-US" sz="2800" b="1" dirty="0">
              <a:latin typeface="Palatino Linotype" panose="02040502050505030304" pitchFamily="18" charset="0"/>
            </a:endParaRPr>
          </a:p>
        </p:txBody>
      </p:sp>
      <p:sp>
        <p:nvSpPr>
          <p:cNvPr id="3" name="Content Placeholder 2"/>
          <p:cNvSpPr>
            <a:spLocks noGrp="1"/>
          </p:cNvSpPr>
          <p:nvPr>
            <p:ph idx="1"/>
          </p:nvPr>
        </p:nvSpPr>
        <p:spPr>
          <a:xfrm>
            <a:off x="646112" y="1448410"/>
            <a:ext cx="9403742" cy="4799989"/>
          </a:xfrm>
        </p:spPr>
        <p:txBody>
          <a:bodyPr>
            <a:normAutofit/>
          </a:bodyPr>
          <a:lstStyle/>
          <a:p>
            <a:pPr marL="0" indent="0">
              <a:buNone/>
            </a:pPr>
            <a:r>
              <a:rPr lang="en-US" sz="2800" dirty="0" smtClean="0">
                <a:latin typeface="Palatino Linotype" panose="02040502050505030304" pitchFamily="18" charset="0"/>
              </a:rPr>
              <a:t>I </a:t>
            </a:r>
            <a:r>
              <a:rPr lang="en-US" sz="2800" dirty="0">
                <a:latin typeface="Palatino Linotype" panose="02040502050505030304" pitchFamily="18" charset="0"/>
              </a:rPr>
              <a:t>comforted him as I said: “It will happen on </a:t>
            </a:r>
            <a:endParaRPr lang="en-US" sz="2800" dirty="0" smtClean="0">
              <a:latin typeface="Palatino Linotype" panose="02040502050505030304" pitchFamily="18" charset="0"/>
            </a:endParaRPr>
          </a:p>
          <a:p>
            <a:pPr marL="0" indent="0">
              <a:buNone/>
            </a:pPr>
            <a:r>
              <a:rPr lang="en-US" sz="2800" dirty="0" smtClean="0">
                <a:latin typeface="Palatino Linotype" panose="02040502050505030304" pitchFamily="18" charset="0"/>
              </a:rPr>
              <a:t>that </a:t>
            </a:r>
            <a:r>
              <a:rPr lang="en-US" sz="2800" dirty="0">
                <a:latin typeface="Palatino Linotype" panose="02040502050505030304" pitchFamily="18" charset="0"/>
              </a:rPr>
              <a:t>prisoner’s dock as God wills. </a:t>
            </a:r>
            <a:r>
              <a:rPr lang="en-US" sz="2800" dirty="0" smtClean="0">
                <a:latin typeface="Palatino Linotype" panose="02040502050505030304" pitchFamily="18" charset="0"/>
              </a:rPr>
              <a:t> </a:t>
            </a:r>
          </a:p>
          <a:p>
            <a:pPr marL="0" indent="0">
              <a:buNone/>
            </a:pPr>
            <a:r>
              <a:rPr lang="en-US" sz="2800" dirty="0" smtClean="0">
                <a:latin typeface="Palatino Linotype" panose="02040502050505030304" pitchFamily="18" charset="0"/>
              </a:rPr>
              <a:t>Know </a:t>
            </a:r>
            <a:r>
              <a:rPr lang="en-US" sz="2800" dirty="0">
                <a:latin typeface="Palatino Linotype" panose="02040502050505030304" pitchFamily="18" charset="0"/>
              </a:rPr>
              <a:t>that we are not in our own power </a:t>
            </a:r>
            <a:endParaRPr lang="en-US" sz="2800" dirty="0" smtClean="0">
              <a:latin typeface="Palatino Linotype" panose="02040502050505030304" pitchFamily="18" charset="0"/>
            </a:endParaRPr>
          </a:p>
          <a:p>
            <a:pPr marL="0" indent="0">
              <a:buNone/>
            </a:pPr>
            <a:r>
              <a:rPr lang="en-US" sz="2800" dirty="0" smtClean="0">
                <a:latin typeface="Palatino Linotype" panose="02040502050505030304" pitchFamily="18" charset="0"/>
              </a:rPr>
              <a:t>but </a:t>
            </a:r>
            <a:r>
              <a:rPr lang="en-US" sz="2800" dirty="0">
                <a:latin typeface="Palatino Linotype" panose="02040502050505030304" pitchFamily="18" charset="0"/>
              </a:rPr>
              <a:t>in God’s</a:t>
            </a:r>
            <a:r>
              <a:rPr lang="en-US" sz="2800" dirty="0" smtClean="0">
                <a:latin typeface="Palatino Linotype" panose="02040502050505030304" pitchFamily="18" charset="0"/>
              </a:rPr>
              <a:t>.”</a:t>
            </a:r>
          </a:p>
          <a:p>
            <a:pPr marL="0" indent="0">
              <a:buNone/>
            </a:pPr>
            <a:endParaRPr lang="en-US" sz="2800" b="1" u="sng" dirty="0" smtClean="0">
              <a:latin typeface="Palatino Linotype" panose="02040502050505030304" pitchFamily="18" charset="0"/>
            </a:endParaRPr>
          </a:p>
          <a:p>
            <a:pPr marL="0" indent="0">
              <a:buNone/>
            </a:pPr>
            <a:r>
              <a:rPr lang="en-US" sz="2800" b="1" u="sng" dirty="0" smtClean="0">
                <a:latin typeface="Palatino Linotype" panose="02040502050505030304" pitchFamily="18" charset="0"/>
              </a:rPr>
              <a:t>Perpetua’s </a:t>
            </a:r>
            <a:r>
              <a:rPr lang="en-US" sz="2800" b="1" i="1" u="sng" dirty="0" smtClean="0">
                <a:latin typeface="Palatino Linotype" panose="02040502050505030304" pitchFamily="18" charset="0"/>
              </a:rPr>
              <a:t>Pietas </a:t>
            </a:r>
            <a:r>
              <a:rPr lang="en-US" sz="2800" b="1" u="sng" dirty="0">
                <a:latin typeface="Palatino Linotype" panose="02040502050505030304" pitchFamily="18" charset="0"/>
              </a:rPr>
              <a:t>at her Trial</a:t>
            </a:r>
            <a:r>
              <a:rPr lang="en-US" sz="2800" b="1" dirty="0">
                <a:latin typeface="Palatino Linotype" panose="02040502050505030304" pitchFamily="18" charset="0"/>
              </a:rPr>
              <a:t> (6.4-6</a:t>
            </a:r>
            <a:r>
              <a:rPr lang="en-US" sz="2800" b="1" dirty="0" smtClean="0">
                <a:latin typeface="Palatino Linotype" panose="02040502050505030304" pitchFamily="18" charset="0"/>
              </a:rPr>
              <a:t>)</a:t>
            </a:r>
          </a:p>
          <a:p>
            <a:pPr marL="0" indent="0">
              <a:buNone/>
            </a:pPr>
            <a:r>
              <a:rPr lang="en-US" sz="2800" dirty="0">
                <a:latin typeface="Palatino Linotype" panose="02040502050505030304" pitchFamily="18" charset="0"/>
              </a:rPr>
              <a:t>“I am a Christian.”</a:t>
            </a:r>
          </a:p>
          <a:p>
            <a:pPr marL="0" indent="0">
              <a:buNone/>
            </a:pPr>
            <a:r>
              <a:rPr lang="en-US" sz="2800" dirty="0">
                <a:latin typeface="Palatino Linotype" panose="02040502050505030304" pitchFamily="18" charset="0"/>
              </a:rPr>
              <a:t>Joyful at her condemnation</a:t>
            </a:r>
          </a:p>
          <a:p>
            <a:pPr marL="0" indent="0">
              <a:buNone/>
            </a:pPr>
            <a:endParaRPr lang="en-US" sz="2800" dirty="0" smtClean="0">
              <a:latin typeface="Palatino Linotype" panose="02040502050505030304" pitchFamily="18" charset="0"/>
            </a:endParaRPr>
          </a:p>
          <a:p>
            <a:pPr marL="0" indent="0">
              <a:buNone/>
            </a:pPr>
            <a:endParaRPr lang="en-US" sz="2800" dirty="0">
              <a:latin typeface="Palatino Linotype" panose="0204050205050503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0441" y="1006679"/>
            <a:ext cx="3338170" cy="5092596"/>
          </a:xfrm>
          <a:prstGeom prst="rect">
            <a:avLst/>
          </a:prstGeom>
        </p:spPr>
      </p:pic>
      <p:sp>
        <p:nvSpPr>
          <p:cNvPr id="5" name="TextBox 4"/>
          <p:cNvSpPr txBox="1"/>
          <p:nvPr/>
        </p:nvSpPr>
        <p:spPr>
          <a:xfrm>
            <a:off x="7800441" y="6248399"/>
            <a:ext cx="3274772" cy="369332"/>
          </a:xfrm>
          <a:prstGeom prst="rect">
            <a:avLst/>
          </a:prstGeom>
          <a:noFill/>
        </p:spPr>
        <p:txBody>
          <a:bodyPr wrap="square" rtlCol="0">
            <a:spAutoFit/>
          </a:bodyPr>
          <a:lstStyle/>
          <a:p>
            <a:pPr algn="ctr"/>
            <a:r>
              <a:rPr lang="en-US" b="1" dirty="0" smtClean="0">
                <a:latin typeface="Palatino Linotype" panose="02040502050505030304" pitchFamily="18" charset="0"/>
              </a:rPr>
              <a:t>Perpetua and her Father</a:t>
            </a:r>
            <a:endParaRPr lang="en-US" b="1" dirty="0">
              <a:latin typeface="Palatino Linotype" panose="02040502050505030304" pitchFamily="18" charset="0"/>
            </a:endParaRPr>
          </a:p>
        </p:txBody>
      </p:sp>
    </p:spTree>
    <p:extLst>
      <p:ext uri="{BB962C8B-B14F-4D97-AF65-F5344CB8AC3E}">
        <p14:creationId xmlns:p14="http://schemas.microsoft.com/office/powerpoint/2010/main" val="2836111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latin typeface="Palatino Linotype" panose="02040502050505030304" pitchFamily="18" charset="0"/>
              </a:rPr>
              <a:t/>
            </a:r>
            <a:br>
              <a:rPr lang="en-US" sz="2800" b="1" dirty="0" smtClean="0">
                <a:latin typeface="Palatino Linotype" panose="02040502050505030304" pitchFamily="18" charset="0"/>
              </a:rPr>
            </a:br>
            <a:r>
              <a:rPr lang="en-US" sz="2800" b="1" dirty="0" smtClean="0">
                <a:latin typeface="Palatino Linotype" panose="02040502050505030304" pitchFamily="18" charset="0"/>
              </a:rPr>
              <a:t>Recapitulation:</a:t>
            </a:r>
            <a:endParaRPr lang="en-US" sz="2800" b="1" dirty="0">
              <a:latin typeface="Palatino Linotype" panose="02040502050505030304" pitchFamily="18" charset="0"/>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sz="3500" dirty="0" smtClean="0">
                <a:latin typeface="Palatino Linotype" panose="02040502050505030304" pitchFamily="18" charset="0"/>
              </a:rPr>
              <a:t>‘</a:t>
            </a:r>
            <a:r>
              <a:rPr lang="en-US" sz="3500" dirty="0">
                <a:latin typeface="Palatino Linotype" panose="02040502050505030304" pitchFamily="18" charset="0"/>
              </a:rPr>
              <a:t>P</a:t>
            </a:r>
            <a:r>
              <a:rPr lang="en-US" sz="3500" dirty="0" smtClean="0">
                <a:latin typeface="Palatino Linotype" panose="02040502050505030304" pitchFamily="18" charset="0"/>
              </a:rPr>
              <a:t>ity’ = </a:t>
            </a:r>
            <a:r>
              <a:rPr lang="en-US" sz="3500" dirty="0">
                <a:latin typeface="Palatino Linotype" panose="02040502050505030304" pitchFamily="18" charset="0"/>
              </a:rPr>
              <a:t>Roman </a:t>
            </a:r>
            <a:r>
              <a:rPr lang="en-US" sz="3500" i="1" dirty="0" smtClean="0">
                <a:latin typeface="Palatino Linotype" panose="02040502050505030304" pitchFamily="18" charset="0"/>
              </a:rPr>
              <a:t>pietas</a:t>
            </a:r>
            <a:endParaRPr lang="en-US" sz="3500" dirty="0" smtClean="0">
              <a:latin typeface="Palatino Linotype" panose="02040502050505030304" pitchFamily="18" charset="0"/>
            </a:endParaRPr>
          </a:p>
          <a:p>
            <a:pPr marL="0" indent="0">
              <a:buNone/>
            </a:pPr>
            <a:r>
              <a:rPr lang="en-US" sz="3500" dirty="0" smtClean="0">
                <a:latin typeface="Palatino Linotype" panose="02040502050505030304" pitchFamily="18" charset="0"/>
              </a:rPr>
              <a:t>‘Piety’ = Christian </a:t>
            </a:r>
            <a:r>
              <a:rPr lang="en-US" sz="3500" i="1" dirty="0" smtClean="0">
                <a:latin typeface="Palatino Linotype" panose="02040502050505030304" pitchFamily="18" charset="0"/>
              </a:rPr>
              <a:t>pietas </a:t>
            </a:r>
            <a:endParaRPr lang="en-US" sz="3500" i="1" dirty="0">
              <a:latin typeface="Palatino Linotype" panose="02040502050505030304" pitchFamily="18" charset="0"/>
            </a:endParaRPr>
          </a:p>
          <a:p>
            <a:pPr marL="0" indent="0">
              <a:buNone/>
            </a:pPr>
            <a:endParaRPr lang="en-US" sz="3500" dirty="0">
              <a:latin typeface="Palatino Linotype" panose="02040502050505030304" pitchFamily="18" charset="0"/>
            </a:endParaRPr>
          </a:p>
          <a:p>
            <a:pPr marL="0" indent="0">
              <a:buNone/>
            </a:pPr>
            <a:r>
              <a:rPr lang="en-US" sz="3500" dirty="0" smtClean="0">
                <a:latin typeface="Palatino Linotype" panose="02040502050505030304" pitchFamily="18" charset="0"/>
              </a:rPr>
              <a:t>Differing notions of </a:t>
            </a:r>
            <a:r>
              <a:rPr lang="en-US" sz="3500" i="1" dirty="0" smtClean="0">
                <a:latin typeface="Palatino Linotype" panose="02040502050505030304" pitchFamily="18" charset="0"/>
              </a:rPr>
              <a:t>pietas</a:t>
            </a:r>
            <a:r>
              <a:rPr lang="en-US" sz="3500" dirty="0" smtClean="0">
                <a:latin typeface="Palatino Linotype" panose="02040502050505030304" pitchFamily="18" charset="0"/>
              </a:rPr>
              <a:t> inform the conflict between Perpetua and her persecutors.</a:t>
            </a:r>
          </a:p>
          <a:p>
            <a:pPr marL="0" indent="0">
              <a:buNone/>
            </a:pPr>
            <a:endParaRPr lang="en-US" sz="3500" dirty="0" smtClean="0">
              <a:latin typeface="Palatino Linotype" panose="02040502050505030304" pitchFamily="18" charset="0"/>
            </a:endParaRPr>
          </a:p>
          <a:p>
            <a:pPr marL="0" indent="0">
              <a:buNone/>
            </a:pPr>
            <a:r>
              <a:rPr lang="en-US" sz="3500" dirty="0" smtClean="0">
                <a:latin typeface="Palatino Linotype" panose="02040502050505030304" pitchFamily="18" charset="0"/>
              </a:rPr>
              <a:t>Christian </a:t>
            </a:r>
            <a:r>
              <a:rPr lang="en-US" sz="3500" dirty="0">
                <a:latin typeface="Palatino Linotype" panose="02040502050505030304" pitchFamily="18" charset="0"/>
              </a:rPr>
              <a:t>expression of </a:t>
            </a:r>
            <a:r>
              <a:rPr lang="en-US" sz="3500" i="1" dirty="0">
                <a:latin typeface="Palatino Linotype" panose="02040502050505030304" pitchFamily="18" charset="0"/>
              </a:rPr>
              <a:t>pietas</a:t>
            </a:r>
            <a:r>
              <a:rPr lang="en-US" sz="3500" dirty="0">
                <a:latin typeface="Palatino Linotype" panose="02040502050505030304" pitchFamily="18" charset="0"/>
              </a:rPr>
              <a:t> shows both fidelity to and divergence from the original Roman conception.</a:t>
            </a:r>
          </a:p>
          <a:p>
            <a:pPr marL="0" indent="0">
              <a:buNone/>
            </a:pPr>
            <a:endParaRPr lang="en-US" sz="3500" dirty="0" smtClean="0">
              <a:latin typeface="Palatino Linotype" panose="02040502050505030304" pitchFamily="18" charset="0"/>
            </a:endParaRPr>
          </a:p>
          <a:p>
            <a:pPr marL="0" indent="0">
              <a:buNone/>
            </a:pPr>
            <a:r>
              <a:rPr lang="en-US" sz="3500" dirty="0" smtClean="0">
                <a:latin typeface="Palatino Linotype" panose="02040502050505030304" pitchFamily="18" charset="0"/>
              </a:rPr>
              <a:t> </a:t>
            </a:r>
          </a:p>
          <a:p>
            <a:pPr marL="0" indent="0">
              <a:buNone/>
            </a:pPr>
            <a:endParaRPr lang="en-US" sz="2800" dirty="0">
              <a:latin typeface="Palatino Linotype" panose="02040502050505030304" pitchFamily="18" charset="0"/>
            </a:endParaRPr>
          </a:p>
          <a:p>
            <a:pPr marL="0" indent="0">
              <a:buNone/>
            </a:pPr>
            <a:endParaRPr lang="en-US" sz="2800" dirty="0">
              <a:latin typeface="Palatino Linotype" panose="02040502050505030304" pitchFamily="18" charset="0"/>
            </a:endParaRPr>
          </a:p>
        </p:txBody>
      </p:sp>
    </p:spTree>
    <p:extLst>
      <p:ext uri="{BB962C8B-B14F-4D97-AF65-F5344CB8AC3E}">
        <p14:creationId xmlns:p14="http://schemas.microsoft.com/office/powerpoint/2010/main" val="39772983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188</TotalTime>
  <Words>402</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Palatino Linotype</vt:lpstr>
      <vt:lpstr>Wingdings 3</vt:lpstr>
      <vt:lpstr>Ion</vt:lpstr>
      <vt:lpstr>Pity, Pietas, and Roman Forensic Oratory in  the Passion of Sts. Perpetua and Felicity</vt:lpstr>
      <vt:lpstr> Inversion of Roles at Perpetua’s Trial</vt:lpstr>
      <vt:lpstr> Passion of Sts. Perpetua and Felicity 5.2-6</vt:lpstr>
      <vt:lpstr>  Passion of Sts. Perpetua and Felicity 6.2-8</vt:lpstr>
      <vt:lpstr> Roman Pietas at a Glance</vt:lpstr>
      <vt:lpstr> Pietas in the Passion of Sts. Perpetua and Felicity</vt:lpstr>
      <vt:lpstr> Christian Pietas at a Glance</vt:lpstr>
      <vt:lpstr> Perpetua’s Pietas in Prison (5.6)</vt:lpstr>
      <vt:lpstr> Recapitulation: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Pity, and Pietas, and Roman Forensic Oratory in  the Passion of Sts. Perpetua and Felicity</dc:title>
  <dc:creator>Katherine Milco</dc:creator>
  <cp:lastModifiedBy>Katherine Milco</cp:lastModifiedBy>
  <cp:revision>38</cp:revision>
  <dcterms:created xsi:type="dcterms:W3CDTF">2015-03-21T16:24:52Z</dcterms:created>
  <dcterms:modified xsi:type="dcterms:W3CDTF">2015-03-26T23:21:30Z</dcterms:modified>
</cp:coreProperties>
</file>