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52" r:id="rId2"/>
    <p:sldId id="428" r:id="rId3"/>
    <p:sldId id="430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25" r:id="rId12"/>
    <p:sldId id="441" r:id="rId13"/>
    <p:sldId id="442" r:id="rId14"/>
    <p:sldId id="443" r:id="rId15"/>
    <p:sldId id="444" r:id="rId16"/>
    <p:sldId id="445" r:id="rId17"/>
    <p:sldId id="446" r:id="rId18"/>
    <p:sldId id="449" r:id="rId19"/>
    <p:sldId id="447" r:id="rId20"/>
    <p:sldId id="44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65" autoAdjust="0"/>
  </p:normalViewPr>
  <p:slideViewPr>
    <p:cSldViewPr snapToGrid="0">
      <p:cViewPr>
        <p:scale>
          <a:sx n="76" d="100"/>
          <a:sy n="76" d="100"/>
        </p:scale>
        <p:origin x="-15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4F96C-D6D7-944E-89A8-FFA8E5FAAB94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573CA-1C89-5C43-8498-1A413EDA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73CA-1C89-5C43-8498-1A413EDA02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3E91-97DE-724C-81ED-487C5C6A83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ED77-0E03-4644-9C2C-12169B28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25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A Cute Illness in </a:t>
            </a:r>
            <a:r>
              <a:rPr lang="en-US" dirty="0" smtClean="0"/>
              <a:t>Epidaurus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5610"/>
            <a:ext cx="6400800" cy="2623834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Morbus</a:t>
            </a:r>
            <a:r>
              <a:rPr lang="en-US" i="1" dirty="0"/>
              <a:t> </a:t>
            </a:r>
            <a:r>
              <a:rPr lang="en-US" i="1" dirty="0" err="1"/>
              <a:t>hepatiarius</a:t>
            </a:r>
            <a:r>
              <a:rPr lang="en-US" dirty="0"/>
              <a:t> and other sick jokes in Plautus’ </a:t>
            </a:r>
            <a:r>
              <a:rPr lang="en-US" i="1" dirty="0" err="1">
                <a:solidFill>
                  <a:srgbClr val="FFFF00"/>
                </a:solidFill>
              </a:rPr>
              <a:t>Gorgylio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Curculio</a:t>
            </a:r>
            <a:r>
              <a:rPr lang="en-US" dirty="0" smtClean="0"/>
              <a:t>)</a:t>
            </a:r>
          </a:p>
          <a:p>
            <a:endParaRPr lang="en-US" i="1" dirty="0"/>
          </a:p>
          <a:p>
            <a:r>
              <a:rPr lang="en-US" sz="2800" dirty="0" smtClean="0"/>
              <a:t>Michael Fontaine</a:t>
            </a:r>
          </a:p>
          <a:p>
            <a:r>
              <a:rPr lang="en-US" sz="2800" dirty="0" smtClean="0"/>
              <a:t>Cornell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578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i="1" dirty="0" err="1" smtClean="0"/>
              <a:t>arius</a:t>
            </a:r>
            <a:r>
              <a:rPr lang="en-US" dirty="0" smtClean="0"/>
              <a:t> vs. -</a:t>
            </a:r>
            <a:r>
              <a:rPr lang="en-US" i="1" dirty="0" err="1" smtClean="0"/>
              <a:t>iarius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87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usual suffix </a:t>
            </a:r>
            <a:r>
              <a:rPr lang="en-US" dirty="0" smtClean="0"/>
              <a:t>is –</a:t>
            </a:r>
            <a:r>
              <a:rPr lang="en-US" i="1" dirty="0" err="1" smtClean="0"/>
              <a:t>arius</a:t>
            </a:r>
            <a:r>
              <a:rPr lang="en-US" dirty="0" smtClean="0"/>
              <a:t>.  That </a:t>
            </a:r>
            <a:r>
              <a:rPr lang="en-US" dirty="0" smtClean="0">
                <a:solidFill>
                  <a:srgbClr val="FFFF00"/>
                </a:solidFill>
              </a:rPr>
              <a:t>favors </a:t>
            </a:r>
            <a:r>
              <a:rPr lang="en-US" dirty="0" err="1" smtClean="0">
                <a:solidFill>
                  <a:srgbClr val="FFFF00"/>
                </a:solidFill>
              </a:rPr>
              <a:t>Thierfelder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i="1" dirty="0" err="1" smtClean="0"/>
              <a:t>hepati-arius</a:t>
            </a:r>
            <a:r>
              <a:rPr lang="en-US" i="1" dirty="0" smtClean="0"/>
              <a:t> </a:t>
            </a:r>
            <a:r>
              <a:rPr lang="en-US" dirty="0" smtClean="0"/>
              <a:t>(from </a:t>
            </a:r>
            <a:r>
              <a:rPr lang="en-US" i="1" dirty="0" err="1" smtClean="0"/>
              <a:t>hepati</a:t>
            </a:r>
            <a:r>
              <a:rPr lang="en-US" i="1" dirty="0" smtClean="0"/>
              <a:t>-on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But the suffix </a:t>
            </a: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i="1" dirty="0" err="1" smtClean="0">
                <a:solidFill>
                  <a:srgbClr val="FFFF00"/>
                </a:solidFill>
              </a:rPr>
              <a:t>iarius</a:t>
            </a:r>
            <a:r>
              <a:rPr lang="en-US" dirty="0" smtClean="0">
                <a:solidFill>
                  <a:srgbClr val="FFFF00"/>
                </a:solidFill>
              </a:rPr>
              <a:t> is also attested (</a:t>
            </a:r>
            <a:r>
              <a:rPr lang="en-US" dirty="0" smtClean="0"/>
              <a:t>and is probably the source of </a:t>
            </a:r>
            <a:r>
              <a:rPr lang="en-US" dirty="0" smtClean="0">
                <a:solidFill>
                  <a:srgbClr val="FFFF00"/>
                </a:solidFill>
              </a:rPr>
              <a:t>French –</a:t>
            </a:r>
            <a:r>
              <a:rPr lang="en-US" i="1" dirty="0" err="1" smtClean="0">
                <a:solidFill>
                  <a:srgbClr val="FFFF00"/>
                </a:solidFill>
              </a:rPr>
              <a:t>ière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Examples</a:t>
            </a:r>
            <a:r>
              <a:rPr lang="en-US" dirty="0" smtClean="0"/>
              <a:t>: </a:t>
            </a:r>
            <a:r>
              <a:rPr lang="en-US" i="1" dirty="0" err="1" smtClean="0"/>
              <a:t>anatiarius</a:t>
            </a:r>
            <a:r>
              <a:rPr lang="en-US" dirty="0" smtClean="0"/>
              <a:t>, </a:t>
            </a:r>
            <a:r>
              <a:rPr lang="en-US" i="1" dirty="0" err="1" smtClean="0"/>
              <a:t>condiarium</a:t>
            </a:r>
            <a:r>
              <a:rPr lang="en-US" dirty="0"/>
              <a:t>, </a:t>
            </a:r>
            <a:r>
              <a:rPr lang="en-US" i="1" dirty="0" err="1"/>
              <a:t>dupliciarius</a:t>
            </a:r>
            <a:r>
              <a:rPr lang="en-US" dirty="0"/>
              <a:t>, </a:t>
            </a:r>
            <a:r>
              <a:rPr lang="en-US" i="1" dirty="0" err="1"/>
              <a:t>frontiarius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iustiaria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maioriarius</a:t>
            </a:r>
            <a:r>
              <a:rPr lang="en-US" dirty="0"/>
              <a:t>, </a:t>
            </a:r>
            <a:r>
              <a:rPr lang="en-US" i="1" dirty="0" err="1"/>
              <a:t>occiarius</a:t>
            </a:r>
            <a:r>
              <a:rPr lang="en-US" dirty="0"/>
              <a:t>, </a:t>
            </a:r>
            <a:r>
              <a:rPr lang="en-US" i="1" dirty="0" err="1"/>
              <a:t>pecudiarius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rubiniarius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 err="1"/>
              <a:t>partiarius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 smtClean="0"/>
              <a:t>trepidiarius</a:t>
            </a:r>
            <a:r>
              <a:rPr lang="en-US" i="1" dirty="0" smtClean="0"/>
              <a:t>; </a:t>
            </a:r>
            <a:r>
              <a:rPr lang="en-US" dirty="0" smtClean="0"/>
              <a:t>ambiguous</a:t>
            </a:r>
            <a:r>
              <a:rPr lang="en-US" i="1" dirty="0" smtClean="0"/>
              <a:t>: </a:t>
            </a:r>
            <a:r>
              <a:rPr lang="en-US" i="1" dirty="0" err="1"/>
              <a:t>custodiarius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nerviaria</a:t>
            </a:r>
            <a:r>
              <a:rPr lang="en-US" i="1" dirty="0"/>
              <a:t>, </a:t>
            </a:r>
            <a:r>
              <a:rPr lang="en-US" i="1" dirty="0" err="1" smtClean="0"/>
              <a:t>cruciarius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That ambiguity enables my </a:t>
            </a:r>
            <a:r>
              <a:rPr lang="en-US" i="1" dirty="0" err="1" smtClean="0"/>
              <a:t>hepat-iarius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1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5715" y="6170310"/>
            <a:ext cx="535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D’Arcy Thompson </a:t>
            </a:r>
            <a:r>
              <a:rPr lang="en-US" sz="2800" dirty="0"/>
              <a:t>(1947, 76)</a:t>
            </a:r>
            <a:endParaRPr lang="en-US" sz="3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/>
          <a:srcRect l="-403" r="-1042"/>
          <a:stretch/>
        </p:blipFill>
        <p:spPr>
          <a:xfrm>
            <a:off x="0" y="3922160"/>
            <a:ext cx="2122043" cy="293584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122043" y="1520751"/>
            <a:ext cx="6683600" cy="4545539"/>
          </a:xfrm>
          <a:prstGeom prst="wedgeEllipseCallout">
            <a:avLst>
              <a:gd name="adj1" fmla="val -58856"/>
              <a:gd name="adj2" fmla="val 30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It </a:t>
            </a:r>
            <a:r>
              <a:rPr lang="en-US" sz="3200" dirty="0" smtClean="0"/>
              <a:t>[</a:t>
            </a:r>
            <a:r>
              <a:rPr lang="el-GR" sz="3200" dirty="0" smtClean="0">
                <a:solidFill>
                  <a:srgbClr val="FFFF00"/>
                </a:solidFill>
              </a:rPr>
              <a:t>ἥπ</a:t>
            </a:r>
            <a:r>
              <a:rPr lang="el-GR" sz="3200" dirty="0">
                <a:solidFill>
                  <a:srgbClr val="FFFF00"/>
                </a:solidFill>
              </a:rPr>
              <a:t>α</a:t>
            </a:r>
            <a:r>
              <a:rPr lang="el-GR" sz="3200" dirty="0" smtClean="0">
                <a:solidFill>
                  <a:srgbClr val="FFFF00"/>
                </a:solidFill>
              </a:rPr>
              <a:t>τος</a:t>
            </a:r>
            <a:r>
              <a:rPr lang="en-US" sz="3200" dirty="0" smtClean="0"/>
              <a:t>] is</a:t>
            </a:r>
            <a:r>
              <a:rPr lang="en-US" sz="3200" dirty="0"/>
              <a:t>, like </a:t>
            </a:r>
            <a:r>
              <a:rPr lang="el-GR" sz="3200" dirty="0"/>
              <a:t>λεβίας</a:t>
            </a:r>
            <a:r>
              <a:rPr lang="en-US" sz="3200" dirty="0" smtClean="0"/>
              <a:t>, </a:t>
            </a:r>
            <a:r>
              <a:rPr lang="en-US" sz="3200" dirty="0"/>
              <a:t>one of the Greek fish-names for which I suspect </a:t>
            </a:r>
            <a:r>
              <a:rPr lang="en-US" sz="3200" dirty="0">
                <a:solidFill>
                  <a:srgbClr val="FFFF00"/>
                </a:solidFill>
              </a:rPr>
              <a:t>an Egyptian origin</a:t>
            </a:r>
            <a:r>
              <a:rPr lang="en-US" sz="3200" dirty="0"/>
              <a:t>; to wit, </a:t>
            </a:r>
            <a:r>
              <a:rPr lang="en-US" sz="3200" i="1" dirty="0" err="1"/>
              <a:t>abtu</a:t>
            </a:r>
            <a:r>
              <a:rPr lang="en-US" sz="3200" dirty="0"/>
              <a:t>, a word for a fish occurring in the </a:t>
            </a:r>
            <a:r>
              <a:rPr lang="en-US" sz="3200" dirty="0">
                <a:solidFill>
                  <a:srgbClr val="FFFF00"/>
                </a:solidFill>
              </a:rPr>
              <a:t>Book of the </a:t>
            </a:r>
            <a:r>
              <a:rPr lang="en-US" sz="3200" dirty="0" smtClean="0">
                <a:solidFill>
                  <a:srgbClr val="FFFF00"/>
                </a:solidFill>
              </a:rPr>
              <a:t>Dead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hepat-iarius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a true pun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6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Aristotle on </a:t>
            </a:r>
            <a:r>
              <a:rPr lang="en-US" dirty="0" smtClean="0">
                <a:solidFill>
                  <a:srgbClr val="FFFF00"/>
                </a:solidFill>
              </a:rPr>
              <a:t>pyloric caeca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err="1" smtClean="0"/>
              <a:t>Historia</a:t>
            </a:r>
            <a:r>
              <a:rPr lang="en-US" i="1" dirty="0" smtClean="0"/>
              <a:t> </a:t>
            </a:r>
            <a:r>
              <a:rPr lang="en-US" i="1" dirty="0" err="1"/>
              <a:t>Animalium</a:t>
            </a:r>
            <a:r>
              <a:rPr lang="en-US" dirty="0"/>
              <a:t> </a:t>
            </a:r>
            <a:r>
              <a:rPr lang="en-US" dirty="0" smtClean="0"/>
              <a:t>508b19)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“A </a:t>
            </a:r>
            <a:r>
              <a:rPr lang="en-US" sz="3400" dirty="0"/>
              <a:t>peculiar feature of fishes and most birds is that they have gut-appendages or </a:t>
            </a:r>
            <a:r>
              <a:rPr lang="en-US" sz="3400" dirty="0">
                <a:solidFill>
                  <a:srgbClr val="FFFF00"/>
                </a:solidFill>
              </a:rPr>
              <a:t>caeca</a:t>
            </a:r>
            <a:r>
              <a:rPr lang="en-US" sz="3400" dirty="0"/>
              <a:t>… Fish have them high up, around their stomach, and some have many of them…. But </a:t>
            </a:r>
            <a:r>
              <a:rPr lang="en-US" sz="3400" dirty="0">
                <a:solidFill>
                  <a:srgbClr val="FFFF00"/>
                </a:solidFill>
              </a:rPr>
              <a:t>some fish, such as the </a:t>
            </a:r>
            <a:r>
              <a:rPr lang="en-US" sz="3400" dirty="0" err="1">
                <a:solidFill>
                  <a:srgbClr val="FFFF00"/>
                </a:solidFill>
              </a:rPr>
              <a:t>hepatus</a:t>
            </a:r>
            <a:r>
              <a:rPr lang="en-US" sz="3400" dirty="0">
                <a:solidFill>
                  <a:srgbClr val="FFFF00"/>
                </a:solidFill>
              </a:rPr>
              <a:t>, possess these appendages only in small numbers</a:t>
            </a:r>
            <a:r>
              <a:rPr lang="en-US" sz="3400" dirty="0" smtClean="0"/>
              <a:t>…”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6619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Pyloric caeca</a:t>
            </a:r>
            <a:endParaRPr lang="en-US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836" r="1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11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Eubulus</a:t>
            </a:r>
            <a:r>
              <a:rPr lang="en-US" dirty="0"/>
              <a:t> </a:t>
            </a:r>
            <a:r>
              <a:rPr lang="en-US" dirty="0" err="1"/>
              <a:t>fr.</a:t>
            </a:r>
            <a:r>
              <a:rPr lang="en-US" dirty="0"/>
              <a:t> 61 KA [</a:t>
            </a:r>
            <a:r>
              <a:rPr lang="en-US" i="1" dirty="0"/>
              <a:t>Spartans or Leda</a:t>
            </a:r>
            <a:r>
              <a:rPr lang="en-US" dirty="0"/>
              <a:t>]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“Did you think that I had no guts (</a:t>
            </a:r>
            <a:r>
              <a:rPr lang="el-GR" dirty="0"/>
              <a:t>χολή</a:t>
            </a:r>
            <a:r>
              <a:rPr lang="en-US" dirty="0" smtClean="0"/>
              <a:t>), like you were talking to some </a:t>
            </a:r>
            <a:r>
              <a:rPr lang="en-US" dirty="0" err="1" smtClean="0"/>
              <a:t>hepatus</a:t>
            </a:r>
            <a:r>
              <a:rPr lang="en-US" dirty="0" smtClean="0"/>
              <a:t> fish? I can still be a tough old bastard!” 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l-GR" dirty="0" smtClean="0"/>
              <a:t>χολή</a:t>
            </a:r>
            <a:r>
              <a:rPr lang="en-US" dirty="0" smtClean="0"/>
              <a:t> is literally bile, gall)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2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i="1" dirty="0" err="1" smtClean="0"/>
              <a:t>morbus</a:t>
            </a:r>
            <a:r>
              <a:rPr lang="en-US" i="1" dirty="0" smtClean="0"/>
              <a:t> </a:t>
            </a:r>
            <a:r>
              <a:rPr lang="en-US" i="1" dirty="0" err="1" smtClean="0"/>
              <a:t>hepatiarius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 humorous diagnosis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i="1" dirty="0" err="1" smtClean="0"/>
              <a:t>hepatiarius</a:t>
            </a:r>
            <a:r>
              <a:rPr lang="en-US" sz="4000" dirty="0" smtClean="0"/>
              <a:t> derives from </a:t>
            </a:r>
            <a:r>
              <a:rPr lang="el-GR" sz="4000" dirty="0" smtClean="0">
                <a:solidFill>
                  <a:srgbClr val="FFFF00"/>
                </a:solidFill>
              </a:rPr>
              <a:t>ἥπ</a:t>
            </a:r>
            <a:r>
              <a:rPr lang="el-GR" sz="4000" dirty="0">
                <a:solidFill>
                  <a:srgbClr val="FFFF00"/>
                </a:solidFill>
              </a:rPr>
              <a:t>α</a:t>
            </a:r>
            <a:r>
              <a:rPr lang="el-GR" sz="4000" dirty="0" smtClean="0">
                <a:solidFill>
                  <a:srgbClr val="FFFF00"/>
                </a:solidFill>
              </a:rPr>
              <a:t>τος</a:t>
            </a:r>
            <a:r>
              <a:rPr lang="el-GR" sz="4000" dirty="0" smtClean="0"/>
              <a:t>,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the </a:t>
            </a:r>
            <a:r>
              <a:rPr lang="en-US" sz="4000" dirty="0" err="1" smtClean="0">
                <a:solidFill>
                  <a:srgbClr val="FFFF00"/>
                </a:solidFill>
              </a:rPr>
              <a:t>hepatus</a:t>
            </a:r>
            <a:r>
              <a:rPr lang="en-US" sz="4000" dirty="0" smtClean="0">
                <a:solidFill>
                  <a:srgbClr val="FFFF00"/>
                </a:solidFill>
              </a:rPr>
              <a:t> fish.</a:t>
            </a:r>
          </a:p>
          <a:p>
            <a:r>
              <a:rPr lang="en-US" sz="4000" dirty="0" smtClean="0"/>
              <a:t>Hence </a:t>
            </a:r>
            <a:r>
              <a:rPr lang="en-US" sz="4000" dirty="0" err="1" smtClean="0"/>
              <a:t>Cappadox</a:t>
            </a:r>
            <a:r>
              <a:rPr lang="en-US" sz="4000" dirty="0" smtClean="0"/>
              <a:t> (supposedly) </a:t>
            </a:r>
            <a:r>
              <a:rPr lang="en-US" sz="4000" dirty="0" smtClean="0">
                <a:solidFill>
                  <a:srgbClr val="FFFF00"/>
                </a:solidFill>
              </a:rPr>
              <a:t>is turning into a </a:t>
            </a:r>
            <a:r>
              <a:rPr lang="en-US" sz="4000" dirty="0" err="1" smtClean="0">
                <a:solidFill>
                  <a:srgbClr val="FFFF00"/>
                </a:solidFill>
              </a:rPr>
              <a:t>hepatus</a:t>
            </a:r>
            <a:r>
              <a:rPr lang="en-US" sz="4000" dirty="0" smtClean="0">
                <a:solidFill>
                  <a:srgbClr val="FFFF00"/>
                </a:solidFill>
              </a:rPr>
              <a:t> fish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That means </a:t>
            </a:r>
            <a:r>
              <a:rPr lang="en-US" sz="4000" dirty="0" smtClean="0">
                <a:solidFill>
                  <a:srgbClr val="FFFF00"/>
                </a:solidFill>
              </a:rPr>
              <a:t>his </a:t>
            </a:r>
            <a:r>
              <a:rPr lang="en-US" sz="4000" dirty="0">
                <a:solidFill>
                  <a:srgbClr val="FFFF00"/>
                </a:solidFill>
              </a:rPr>
              <a:t>“guts” are failing </a:t>
            </a:r>
            <a:r>
              <a:rPr lang="en-US" sz="4000" dirty="0"/>
              <a:t>or disappearing, as in the “gutless” </a:t>
            </a:r>
            <a:r>
              <a:rPr lang="en-US" sz="4000" dirty="0" err="1"/>
              <a:t>hepatus</a:t>
            </a:r>
            <a:r>
              <a:rPr lang="en-US" sz="4000" dirty="0"/>
              <a:t> </a:t>
            </a:r>
            <a:r>
              <a:rPr lang="en-US" sz="4000" dirty="0" smtClean="0"/>
              <a:t>fish.</a:t>
            </a:r>
          </a:p>
          <a:p>
            <a:r>
              <a:rPr lang="en-US" sz="4000" dirty="0" smtClean="0"/>
              <a:t>It’s causing </a:t>
            </a:r>
            <a:r>
              <a:rPr lang="en-US" sz="4000" dirty="0" smtClean="0">
                <a:solidFill>
                  <a:srgbClr val="FFFF00"/>
                </a:solidFill>
              </a:rPr>
              <a:t>a deficiency of bile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41968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Brothel keepers-as-fish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Labrax</a:t>
            </a:r>
            <a:r>
              <a:rPr lang="en-US" sz="3600" dirty="0" smtClean="0"/>
              <a:t> in </a:t>
            </a:r>
            <a:r>
              <a:rPr lang="en-US" sz="3600" i="1" dirty="0" err="1" smtClean="0"/>
              <a:t>Rudens</a:t>
            </a:r>
            <a:r>
              <a:rPr lang="en-US" sz="3600" dirty="0" smtClean="0"/>
              <a:t> means “bass.”</a:t>
            </a:r>
          </a:p>
          <a:p>
            <a:r>
              <a:rPr lang="en-US" sz="3600" dirty="0" err="1" smtClean="0"/>
              <a:t>Lycus</a:t>
            </a:r>
            <a:r>
              <a:rPr lang="en-US" sz="3600" dirty="0" smtClean="0"/>
              <a:t> in </a:t>
            </a:r>
            <a:r>
              <a:rPr lang="en-US" sz="3600" i="1" dirty="0" err="1" smtClean="0"/>
              <a:t>Poenulus</a:t>
            </a:r>
            <a:r>
              <a:rPr lang="en-US" sz="3600" dirty="0" smtClean="0"/>
              <a:t> means “bass.”</a:t>
            </a:r>
          </a:p>
          <a:p>
            <a:r>
              <a:rPr lang="en-US" sz="3600" dirty="0" err="1" smtClean="0"/>
              <a:t>Phallio</a:t>
            </a:r>
            <a:r>
              <a:rPr lang="en-US" sz="3600" dirty="0" smtClean="0"/>
              <a:t> (</a:t>
            </a:r>
            <a:r>
              <a:rPr lang="en-US" sz="3600" dirty="0" err="1" smtClean="0"/>
              <a:t>Ballio</a:t>
            </a:r>
            <a:r>
              <a:rPr lang="en-US" sz="3600" dirty="0" smtClean="0"/>
              <a:t>) in </a:t>
            </a:r>
            <a:r>
              <a:rPr lang="en-US" sz="3600" i="1" dirty="0" smtClean="0"/>
              <a:t>Pseudylus</a:t>
            </a:r>
            <a:r>
              <a:rPr lang="en-US" sz="3600" dirty="0" smtClean="0"/>
              <a:t> means “whale.”</a:t>
            </a:r>
          </a:p>
        </p:txBody>
      </p:sp>
      <p:pic>
        <p:nvPicPr>
          <p:cNvPr id="5" name="Picture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103" r="-141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4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 on the </a:t>
            </a:r>
            <a:r>
              <a:rPr lang="en-US" dirty="0" err="1" smtClean="0"/>
              <a:t>hepatus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88664" cy="503428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“It </a:t>
            </a:r>
            <a:r>
              <a:rPr lang="en-US" sz="3600" dirty="0"/>
              <a:t>is </a:t>
            </a:r>
            <a:r>
              <a:rPr lang="en-US" sz="3600" dirty="0">
                <a:solidFill>
                  <a:srgbClr val="FFFF00"/>
                </a:solidFill>
              </a:rPr>
              <a:t>solitary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FFFF00"/>
                </a:solidFill>
              </a:rPr>
              <a:t>carnivorous</a:t>
            </a:r>
            <a:r>
              <a:rPr lang="en-US" sz="3600" dirty="0"/>
              <a:t>, and has </a:t>
            </a:r>
            <a:r>
              <a:rPr lang="en-US" sz="3600" dirty="0">
                <a:solidFill>
                  <a:srgbClr val="FFFF00"/>
                </a:solidFill>
              </a:rPr>
              <a:t>jagged teeth</a:t>
            </a:r>
            <a:r>
              <a:rPr lang="en-US" sz="3600" dirty="0"/>
              <a:t>. Its color is </a:t>
            </a:r>
            <a:r>
              <a:rPr lang="en-US" sz="3600" dirty="0">
                <a:solidFill>
                  <a:srgbClr val="FFFF00"/>
                </a:solidFill>
              </a:rPr>
              <a:t>black</a:t>
            </a:r>
            <a:r>
              <a:rPr lang="en-US" sz="3600" dirty="0"/>
              <a:t>, and it </a:t>
            </a:r>
            <a:r>
              <a:rPr lang="en-US" sz="3600" dirty="0" smtClean="0"/>
              <a:t>has </a:t>
            </a:r>
            <a:r>
              <a:rPr lang="en-US" sz="3600" dirty="0" smtClean="0">
                <a:solidFill>
                  <a:srgbClr val="FFFF00"/>
                </a:solidFill>
              </a:rPr>
              <a:t>disproportionately </a:t>
            </a:r>
            <a:r>
              <a:rPr lang="en-US" sz="3600" dirty="0">
                <a:solidFill>
                  <a:srgbClr val="FFFF00"/>
                </a:solidFill>
              </a:rPr>
              <a:t>large eyes </a:t>
            </a:r>
            <a:r>
              <a:rPr lang="en-US" sz="3600" dirty="0"/>
              <a:t>and a triangular white heart</a:t>
            </a:r>
            <a:r>
              <a:rPr lang="en-US" sz="3600" dirty="0" smtClean="0"/>
              <a:t>.”</a:t>
            </a:r>
          </a:p>
          <a:p>
            <a:endParaRPr lang="en-US" sz="3600" dirty="0" smtClean="0"/>
          </a:p>
          <a:p>
            <a:r>
              <a:rPr lang="en-US" sz="3000" dirty="0" smtClean="0"/>
              <a:t>--</a:t>
            </a:r>
            <a:r>
              <a:rPr lang="en-US" sz="3000" dirty="0" err="1" smtClean="0"/>
              <a:t>Athenaeus</a:t>
            </a:r>
            <a:r>
              <a:rPr lang="en-US" sz="3000" dirty="0" smtClean="0"/>
              <a:t> </a:t>
            </a:r>
            <a:r>
              <a:rPr lang="en-US" sz="3000" i="1" dirty="0" err="1"/>
              <a:t>Deipn</a:t>
            </a:r>
            <a:r>
              <a:rPr lang="en-US" sz="3000" dirty="0"/>
              <a:t>. 7.301c</a:t>
            </a:r>
            <a:r>
              <a:rPr lang="en-US" sz="3000" dirty="0"/>
              <a:t> </a:t>
            </a:r>
            <a:r>
              <a:rPr lang="en-US" sz="3000" dirty="0" smtClean="0"/>
              <a:t> </a:t>
            </a:r>
          </a:p>
        </p:txBody>
      </p:sp>
      <p:pic>
        <p:nvPicPr>
          <p:cNvPr id="5" name="Picture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103" r="-141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Summing up:</a:t>
            </a:r>
            <a:br>
              <a:rPr lang="en-US" dirty="0" smtClean="0"/>
            </a:br>
            <a:r>
              <a:rPr lang="en-US" dirty="0" smtClean="0"/>
              <a:t>Three other sick jokes in </a:t>
            </a:r>
            <a:r>
              <a:rPr lang="en-US" i="1" dirty="0" err="1" smtClean="0"/>
              <a:t>Gorgylio</a:t>
            </a:r>
            <a:r>
              <a:rPr lang="en-US" dirty="0" smtClean="0"/>
              <a:t>, 1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sz="3400" dirty="0" smtClean="0"/>
              <a:t>In </a:t>
            </a:r>
            <a:r>
              <a:rPr lang="en-US" sz="3400" dirty="0"/>
              <a:t>240-2, </a:t>
            </a:r>
            <a:r>
              <a:rPr lang="en-US" sz="3400" dirty="0" err="1"/>
              <a:t>Palinurus</a:t>
            </a:r>
            <a:r>
              <a:rPr lang="en-US" sz="3400" dirty="0"/>
              <a:t> cryptically suggests a remedy for </a:t>
            </a:r>
            <a:r>
              <a:rPr lang="en-US" sz="3400" dirty="0" err="1"/>
              <a:t>Cappadox’s</a:t>
            </a:r>
            <a:r>
              <a:rPr lang="en-US" sz="3400" dirty="0"/>
              <a:t> condition based on </a:t>
            </a:r>
            <a:r>
              <a:rPr lang="en-US" sz="3400" i="1" dirty="0" err="1">
                <a:solidFill>
                  <a:srgbClr val="FFFF00"/>
                </a:solidFill>
              </a:rPr>
              <a:t>salsatura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(salting, pickling; salted fish). </a:t>
            </a:r>
            <a:endParaRPr lang="en-US" sz="3400" dirty="0" smtClean="0"/>
          </a:p>
          <a:p>
            <a:pPr lvl="0"/>
            <a:r>
              <a:rPr lang="en-US" sz="3400" dirty="0" smtClean="0"/>
              <a:t>My </a:t>
            </a:r>
            <a:r>
              <a:rPr lang="en-US" sz="3400" dirty="0"/>
              <a:t>new interpretation suits a </a:t>
            </a:r>
            <a:r>
              <a:rPr lang="en-US" sz="3400" dirty="0">
                <a:solidFill>
                  <a:srgbClr val="FFFF00"/>
                </a:solidFill>
              </a:rPr>
              <a:t>man figured as a fish</a:t>
            </a:r>
            <a:r>
              <a:rPr lang="en-US" sz="3400" dirty="0"/>
              <a:t> better than a man figured only as patient. (An allusion to </a:t>
            </a:r>
            <a:r>
              <a:rPr lang="en-US" sz="3400" dirty="0" err="1"/>
              <a:t>garum</a:t>
            </a:r>
            <a:r>
              <a:rPr lang="en-US" sz="3400" dirty="0"/>
              <a:t>?</a:t>
            </a:r>
            <a:r>
              <a:rPr lang="en-US" sz="3400" dirty="0" smtClean="0"/>
              <a:t>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2512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Summing up:</a:t>
            </a:r>
            <a:br>
              <a:rPr lang="en-US" dirty="0" smtClean="0"/>
            </a:br>
            <a:r>
              <a:rPr lang="en-US" dirty="0" smtClean="0"/>
              <a:t>Three other sick jokes in </a:t>
            </a:r>
            <a:r>
              <a:rPr lang="en-US" i="1" dirty="0" err="1" smtClean="0"/>
              <a:t>Gorgylio</a:t>
            </a:r>
            <a:r>
              <a:rPr lang="en-US" dirty="0" smtClean="0"/>
              <a:t>, 2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400" dirty="0" smtClean="0"/>
              <a:t>In </a:t>
            </a:r>
            <a:r>
              <a:rPr lang="en-US" sz="3400" dirty="0"/>
              <a:t>242-3, </a:t>
            </a:r>
            <a:r>
              <a:rPr lang="en-US" sz="3400" dirty="0" err="1"/>
              <a:t>Palinurus</a:t>
            </a:r>
            <a:r>
              <a:rPr lang="en-US" sz="3400" dirty="0"/>
              <a:t> oddly refers to the brothel keeper “</a:t>
            </a:r>
            <a:r>
              <a:rPr lang="en-US" sz="3400" dirty="0">
                <a:solidFill>
                  <a:srgbClr val="FFFF00"/>
                </a:solidFill>
              </a:rPr>
              <a:t>being sold</a:t>
            </a:r>
            <a:r>
              <a:rPr lang="en-US" sz="3400" dirty="0"/>
              <a:t>.” </a:t>
            </a:r>
            <a:endParaRPr lang="en-US" sz="3400" dirty="0" smtClean="0"/>
          </a:p>
          <a:p>
            <a:r>
              <a:rPr lang="en-US" sz="3400" dirty="0" smtClean="0"/>
              <a:t>Since </a:t>
            </a:r>
            <a:r>
              <a:rPr lang="en-US" sz="3400" dirty="0"/>
              <a:t>in New and Roman Comedy brothel keepers are not slaves, this jest also better suits a fish than a man or patient.</a:t>
            </a:r>
            <a:r>
              <a:rPr lang="en-US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25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/>
          <p:cNvPicPr>
            <a:picLocks noChangeAspect="1"/>
          </p:cNvPicPr>
          <p:nvPr/>
        </p:nvPicPr>
        <p:blipFill>
          <a:blip r:embed="rId2"/>
          <a:srcRect l="-14103" r="-14103"/>
          <a:stretch>
            <a:fillRect/>
          </a:stretch>
        </p:blipFill>
        <p:spPr>
          <a:xfrm>
            <a:off x="0" y="3204509"/>
            <a:ext cx="2941333" cy="329628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89134" y="0"/>
            <a:ext cx="6854866" cy="4929906"/>
          </a:xfrm>
          <a:prstGeom prst="wedgeEllipseCallout">
            <a:avLst>
              <a:gd name="adj1" fmla="val -43460"/>
              <a:gd name="adj2" fmla="val 51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/>
              <a:t>lien </a:t>
            </a:r>
            <a:r>
              <a:rPr lang="en-US" sz="3200" i="1" dirty="0" err="1"/>
              <a:t>enecat</a:t>
            </a:r>
            <a:r>
              <a:rPr lang="en-US" sz="3200" i="1" dirty="0"/>
              <a:t>, </a:t>
            </a:r>
            <a:r>
              <a:rPr lang="en-US" sz="3200" i="1" dirty="0" err="1"/>
              <a:t>renes</a:t>
            </a:r>
            <a:r>
              <a:rPr lang="en-US" sz="3200" i="1" dirty="0"/>
              <a:t> </a:t>
            </a:r>
            <a:r>
              <a:rPr lang="en-US" sz="3200" i="1" dirty="0" err="1"/>
              <a:t>dolent</a:t>
            </a:r>
            <a:r>
              <a:rPr lang="en-US" sz="3200" i="1" dirty="0"/>
              <a:t>,</a:t>
            </a:r>
            <a:br>
              <a:rPr lang="en-US" sz="3200" i="1" dirty="0"/>
            </a:br>
            <a:r>
              <a:rPr lang="en-US" sz="3200" i="1" dirty="0" err="1" smtClean="0"/>
              <a:t>pulmones</a:t>
            </a:r>
            <a:r>
              <a:rPr lang="en-US" sz="3200" i="1" dirty="0" smtClean="0"/>
              <a:t> </a:t>
            </a:r>
            <a:r>
              <a:rPr lang="en-US" sz="3200" i="1" dirty="0" err="1"/>
              <a:t>distrahuntur</a:t>
            </a:r>
            <a:r>
              <a:rPr lang="en-US" sz="3200" i="1" dirty="0"/>
              <a:t>, </a:t>
            </a:r>
            <a:r>
              <a:rPr lang="en-US" sz="3200" i="1" dirty="0" smtClean="0"/>
              <a:t>  </a:t>
            </a:r>
          </a:p>
          <a:p>
            <a:r>
              <a:rPr lang="en-US" sz="3200" i="1" dirty="0"/>
              <a:t> </a:t>
            </a:r>
            <a:r>
              <a:rPr lang="en-US" sz="3200" i="1" dirty="0" smtClean="0"/>
              <a:t>        </a:t>
            </a:r>
            <a:r>
              <a:rPr lang="en-US" sz="3200" i="1" dirty="0" err="1" smtClean="0"/>
              <a:t>cruciatur</a:t>
            </a:r>
            <a:r>
              <a:rPr lang="en-US" sz="3200" i="1" dirty="0" smtClean="0"/>
              <a:t> </a:t>
            </a:r>
            <a:r>
              <a:rPr lang="en-US" sz="3200" i="1" dirty="0" err="1"/>
              <a:t>iecur</a:t>
            </a:r>
            <a:r>
              <a:rPr lang="en-US" sz="3200" i="1" dirty="0"/>
              <a:t>,</a:t>
            </a:r>
            <a:br>
              <a:rPr lang="en-US" sz="3200" i="1" dirty="0"/>
            </a:br>
            <a:r>
              <a:rPr lang="en-US" sz="3200" i="1" dirty="0" smtClean="0"/>
              <a:t>radices </a:t>
            </a:r>
            <a:r>
              <a:rPr lang="en-US" sz="3200" i="1" dirty="0" err="1"/>
              <a:t>cordis</a:t>
            </a:r>
            <a:r>
              <a:rPr lang="en-US" sz="3200" i="1" dirty="0"/>
              <a:t> </a:t>
            </a:r>
            <a:r>
              <a:rPr lang="en-US" sz="3200" i="1" dirty="0" err="1"/>
              <a:t>pereunt</a:t>
            </a:r>
            <a:r>
              <a:rPr lang="en-US" sz="3200" i="1" dirty="0"/>
              <a:t>, </a:t>
            </a:r>
            <a:r>
              <a:rPr lang="en-US" sz="3200" i="1" dirty="0" err="1"/>
              <a:t>hirae</a:t>
            </a:r>
            <a:r>
              <a:rPr lang="en-US" sz="3200" i="1" dirty="0"/>
              <a:t> </a:t>
            </a:r>
            <a:endParaRPr lang="en-US" sz="3200" i="1" dirty="0" smtClean="0"/>
          </a:p>
          <a:p>
            <a:r>
              <a:rPr lang="en-US" sz="3200" i="1" dirty="0"/>
              <a:t> </a:t>
            </a:r>
            <a:r>
              <a:rPr lang="en-US" sz="3200" i="1" dirty="0" smtClean="0"/>
              <a:t>        </a:t>
            </a:r>
            <a:r>
              <a:rPr lang="en-US" sz="3200" i="1" dirty="0" err="1" smtClean="0"/>
              <a:t>omnes</a:t>
            </a:r>
            <a:r>
              <a:rPr lang="en-US" sz="3200" i="1" dirty="0" smtClean="0"/>
              <a:t> </a:t>
            </a:r>
            <a:r>
              <a:rPr lang="en-US" sz="3200" i="1" dirty="0" err="1"/>
              <a:t>dolent</a:t>
            </a:r>
            <a:r>
              <a:rPr lang="en-US" sz="3200" i="1" dirty="0"/>
              <a:t>.</a:t>
            </a:r>
            <a:r>
              <a:rPr lang="en-US" sz="3200" i="1" dirty="0"/>
              <a:t> </a:t>
            </a:r>
            <a:endParaRPr 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48404" y="6032865"/>
            <a:ext cx="25564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Gorgylio</a:t>
            </a:r>
            <a:r>
              <a:rPr lang="en-US" sz="3200" dirty="0" smtClean="0"/>
              <a:t> 236-8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958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Summing up:</a:t>
            </a:r>
            <a:br>
              <a:rPr lang="en-US" dirty="0" smtClean="0"/>
            </a:br>
            <a:r>
              <a:rPr lang="en-US" dirty="0" smtClean="0"/>
              <a:t>Three other sick jokes in </a:t>
            </a:r>
            <a:r>
              <a:rPr lang="en-US" i="1" dirty="0" err="1" smtClean="0"/>
              <a:t>Gorgylio</a:t>
            </a:r>
            <a:r>
              <a:rPr lang="en-US" dirty="0" smtClean="0"/>
              <a:t>, 3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in the play </a:t>
            </a:r>
            <a:r>
              <a:rPr lang="en-US" dirty="0" err="1" smtClean="0"/>
              <a:t>Gorgylio</a:t>
            </a:r>
            <a:r>
              <a:rPr lang="en-US" dirty="0" smtClean="0"/>
              <a:t> wears an </a:t>
            </a:r>
            <a:r>
              <a:rPr lang="en-US" dirty="0" smtClean="0">
                <a:solidFill>
                  <a:srgbClr val="FFFF00"/>
                </a:solidFill>
              </a:rPr>
              <a:t>eye patch </a:t>
            </a:r>
            <a:r>
              <a:rPr lang="en-US" dirty="0" smtClean="0"/>
              <a:t>that he refers to only as </a:t>
            </a:r>
            <a:r>
              <a:rPr lang="en-US" i="1" dirty="0" smtClean="0">
                <a:solidFill>
                  <a:srgbClr val="FFFF00"/>
                </a:solidFill>
              </a:rPr>
              <a:t>hoc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Since </a:t>
            </a:r>
            <a:r>
              <a:rPr lang="en-US" dirty="0"/>
              <a:t>the </a:t>
            </a:r>
            <a:r>
              <a:rPr lang="en-US" dirty="0" smtClean="0"/>
              <a:t>word </a:t>
            </a:r>
            <a:r>
              <a:rPr lang="en-US" dirty="0"/>
              <a:t>for a patch in Greek and Latin is </a:t>
            </a:r>
            <a:r>
              <a:rPr lang="el-GR" dirty="0">
                <a:solidFill>
                  <a:srgbClr val="FFFF00"/>
                </a:solidFill>
              </a:rPr>
              <a:t>σπληνίον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 err="1">
                <a:solidFill>
                  <a:srgbClr val="FFFF00"/>
                </a:solidFill>
              </a:rPr>
              <a:t>splenium</a:t>
            </a:r>
            <a:r>
              <a:rPr lang="en-US" dirty="0"/>
              <a:t>), a </a:t>
            </a:r>
            <a:r>
              <a:rPr lang="en-US" dirty="0">
                <a:solidFill>
                  <a:srgbClr val="FFFF00"/>
                </a:solidFill>
              </a:rPr>
              <a:t>“little spleen</a:t>
            </a:r>
            <a:r>
              <a:rPr lang="en-US" dirty="0"/>
              <a:t>,” we can now </a:t>
            </a:r>
            <a:r>
              <a:rPr lang="en-US" dirty="0" smtClean="0"/>
              <a:t>recognize</a:t>
            </a: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/>
              <a:t>ironic allusion to the brothel keeper’s </a:t>
            </a:r>
            <a:r>
              <a:rPr lang="en-US" dirty="0" smtClean="0"/>
              <a:t>supposedly </a:t>
            </a:r>
            <a:r>
              <a:rPr lang="en-US" dirty="0" smtClean="0">
                <a:solidFill>
                  <a:srgbClr val="FFFF00"/>
                </a:solidFill>
              </a:rPr>
              <a:t>enlarged spleen</a:t>
            </a:r>
            <a:r>
              <a:rPr lang="en-US" dirty="0" smtClean="0"/>
              <a:t> (also mocked by </a:t>
            </a:r>
            <a:r>
              <a:rPr lang="en-US" dirty="0" err="1" smtClean="0"/>
              <a:t>Palinurus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2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/>
          <p:cNvPicPr>
            <a:picLocks noChangeAspect="1"/>
          </p:cNvPicPr>
          <p:nvPr/>
        </p:nvPicPr>
        <p:blipFill>
          <a:blip r:embed="rId2"/>
          <a:srcRect l="-14103" r="-14103"/>
          <a:stretch>
            <a:fillRect/>
          </a:stretch>
        </p:blipFill>
        <p:spPr>
          <a:xfrm>
            <a:off x="0" y="3204509"/>
            <a:ext cx="2941333" cy="329628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89134" y="0"/>
            <a:ext cx="6854866" cy="4929906"/>
          </a:xfrm>
          <a:prstGeom prst="wedgeEllipseCallout">
            <a:avLst>
              <a:gd name="adj1" fmla="val -43460"/>
              <a:gd name="adj2" fmla="val 51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My spleen is killing me, my kidneys hurt, my lungs are being torn apart, my liver is in agony, the deepest part of my heart is dying, all my intestines ache!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48404" y="6032865"/>
            <a:ext cx="25564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Gorgylio</a:t>
            </a:r>
            <a:r>
              <a:rPr lang="en-US" sz="3200" dirty="0" smtClean="0"/>
              <a:t> 236-8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64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68359" y="0"/>
            <a:ext cx="5814733" cy="4161175"/>
          </a:xfrm>
          <a:prstGeom prst="wedgeEllipseCallout">
            <a:avLst>
              <a:gd name="adj1" fmla="val 47051"/>
              <a:gd name="adj2" fmla="val 753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/>
              <a:t>tum </a:t>
            </a:r>
            <a:r>
              <a:rPr lang="en-US" sz="3200" i="1" dirty="0" err="1"/>
              <a:t>te</a:t>
            </a:r>
            <a:r>
              <a:rPr lang="en-US" sz="3200" i="1" dirty="0"/>
              <a:t> </a:t>
            </a:r>
            <a:r>
              <a:rPr lang="en-US" sz="3200" i="1" dirty="0" err="1"/>
              <a:t>igitur</a:t>
            </a:r>
            <a:r>
              <a:rPr lang="en-US" sz="3200" i="1" dirty="0"/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morbus</a:t>
            </a:r>
            <a:r>
              <a:rPr lang="en-US" sz="3200" i="1" dirty="0"/>
              <a:t> </a:t>
            </a:r>
            <a:r>
              <a:rPr lang="en-US" sz="3200" i="1" dirty="0" err="1"/>
              <a:t>agitat</a:t>
            </a:r>
            <a:r>
              <a:rPr lang="en-US" sz="3200" i="1" dirty="0"/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hepatiarius</a:t>
            </a:r>
            <a:r>
              <a:rPr lang="en-US" sz="3200" i="1" dirty="0">
                <a:solidFill>
                  <a:srgbClr val="FFFF00"/>
                </a:solidFill>
              </a:rPr>
              <a:t>. </a:t>
            </a:r>
            <a:endParaRPr lang="en-US" sz="3200" i="1" dirty="0" smtClean="0">
              <a:solidFill>
                <a:srgbClr val="FFFF00"/>
              </a:solidFill>
            </a:endParaRPr>
          </a:p>
          <a:p>
            <a:endParaRPr lang="en-US" sz="3200" i="1" dirty="0">
              <a:solidFill>
                <a:srgbClr val="FFFF00"/>
              </a:solidFill>
            </a:endParaRPr>
          </a:p>
          <a:p>
            <a:r>
              <a:rPr lang="en-US" sz="3200" dirty="0" smtClean="0"/>
              <a:t>Then </a:t>
            </a:r>
            <a:r>
              <a:rPr lang="en-US" sz="3200" dirty="0"/>
              <a:t>you must suffer from </a:t>
            </a:r>
            <a:r>
              <a:rPr lang="en-US" sz="3200" dirty="0">
                <a:solidFill>
                  <a:srgbClr val="FFFF00"/>
                </a:solidFill>
              </a:rPr>
              <a:t>a liver </a:t>
            </a:r>
            <a:r>
              <a:rPr lang="en-US" sz="3200" dirty="0" smtClean="0">
                <a:solidFill>
                  <a:srgbClr val="FFFF00"/>
                </a:solidFill>
              </a:rPr>
              <a:t>disease.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51" y="6032865"/>
            <a:ext cx="54972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Gorgylio</a:t>
            </a:r>
            <a:r>
              <a:rPr lang="en-US" sz="3200" dirty="0" smtClean="0"/>
              <a:t> 239 (tr. de </a:t>
            </a:r>
            <a:r>
              <a:rPr lang="en-US" sz="3200" dirty="0" err="1" smtClean="0"/>
              <a:t>Melo</a:t>
            </a:r>
            <a:r>
              <a:rPr lang="en-US" sz="3200" dirty="0" smtClean="0"/>
              <a:t> 2011)</a:t>
            </a:r>
            <a:endParaRPr lang="en-US" sz="32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2"/>
          <a:srcRect l="-1552" r="-1011" b="21076"/>
          <a:stretch/>
        </p:blipFill>
        <p:spPr>
          <a:xfrm>
            <a:off x="6516509" y="3812965"/>
            <a:ext cx="2443691" cy="28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0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/>
          <p:cNvPicPr>
            <a:picLocks noChangeAspect="1"/>
          </p:cNvPicPr>
          <p:nvPr/>
        </p:nvPicPr>
        <p:blipFill>
          <a:blip r:embed="rId2"/>
          <a:srcRect l="-14103" r="-14103"/>
          <a:stretch>
            <a:fillRect/>
          </a:stretch>
        </p:blipFill>
        <p:spPr>
          <a:xfrm>
            <a:off x="0" y="3204509"/>
            <a:ext cx="2941333" cy="329628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89134" y="0"/>
            <a:ext cx="6854866" cy="4929906"/>
          </a:xfrm>
          <a:prstGeom prst="wedgeEllipseCallout">
            <a:avLst>
              <a:gd name="adj1" fmla="val -53698"/>
              <a:gd name="adj2" fmla="val 51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/>
              <a:t>facile </a:t>
            </a:r>
            <a:r>
              <a:rPr lang="en-US" sz="3200" i="1" dirty="0" err="1"/>
              <a:t>est</a:t>
            </a:r>
            <a:r>
              <a:rPr lang="en-US" sz="3200" i="1" dirty="0"/>
              <a:t> </a:t>
            </a:r>
            <a:r>
              <a:rPr lang="en-US" sz="3200" i="1" dirty="0" err="1"/>
              <a:t>miserum</a:t>
            </a:r>
            <a:r>
              <a:rPr lang="en-US" sz="3200" i="1" dirty="0"/>
              <a:t> </a:t>
            </a:r>
            <a:r>
              <a:rPr lang="en-US" sz="3200" i="1" dirty="0" err="1"/>
              <a:t>inridere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It’s </a:t>
            </a:r>
            <a:r>
              <a:rPr lang="en-US" sz="3200" dirty="0"/>
              <a:t>easy to mock a poor wretch</a:t>
            </a:r>
            <a:r>
              <a:rPr lang="en-US" sz="32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5346" y="5982730"/>
            <a:ext cx="54638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/>
              <a:t>Gorgylio</a:t>
            </a:r>
            <a:r>
              <a:rPr lang="en-US" sz="3200" dirty="0"/>
              <a:t> </a:t>
            </a:r>
            <a:r>
              <a:rPr lang="en-US" sz="3200" dirty="0" smtClean="0"/>
              <a:t>240 </a:t>
            </a:r>
            <a:r>
              <a:rPr lang="en-US" sz="3200" dirty="0"/>
              <a:t>(tr. de </a:t>
            </a:r>
            <a:r>
              <a:rPr lang="en-US" sz="3200" dirty="0" err="1"/>
              <a:t>Melo</a:t>
            </a:r>
            <a:r>
              <a:rPr lang="en-US" sz="3200" dirty="0"/>
              <a:t> 2011)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652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err="1" smtClean="0">
                <a:solidFill>
                  <a:srgbClr val="FFFF00"/>
                </a:solidFill>
              </a:rPr>
              <a:t>morbus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hepatiarius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The word </a:t>
            </a:r>
            <a:r>
              <a:rPr lang="en-US" sz="4000" i="1" dirty="0" err="1" smtClean="0"/>
              <a:t>hepatiarius</a:t>
            </a:r>
            <a:r>
              <a:rPr lang="en-US" sz="4000" dirty="0" smtClean="0"/>
              <a:t> is </a:t>
            </a:r>
            <a:r>
              <a:rPr lang="en-US" sz="4000" i="1" dirty="0" err="1" smtClean="0">
                <a:solidFill>
                  <a:srgbClr val="FFFF00"/>
                </a:solidFill>
              </a:rPr>
              <a:t>hapax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</a:rPr>
              <a:t>legomenon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(it is found only here).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The regular word for liver disease is </a:t>
            </a:r>
            <a:r>
              <a:rPr lang="el-GR" sz="4000" dirty="0">
                <a:solidFill>
                  <a:srgbClr val="FFFF00"/>
                </a:solidFill>
              </a:rPr>
              <a:t>ἡπατικός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/>
              <a:t>(</a:t>
            </a:r>
            <a:r>
              <a:rPr lang="en-US" sz="4000" i="1" dirty="0" err="1" smtClean="0">
                <a:solidFill>
                  <a:srgbClr val="FFFF00"/>
                </a:solidFill>
              </a:rPr>
              <a:t>hepaticus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in Latin)</a:t>
            </a:r>
            <a:r>
              <a:rPr lang="en-US" sz="4000" dirty="0"/>
              <a:t>. </a:t>
            </a:r>
            <a:endParaRPr lang="en-US" sz="4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sz="3400" dirty="0" smtClean="0"/>
          </a:p>
          <a:p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 smtClean="0"/>
              <a:t>So is it a joke?</a:t>
            </a:r>
          </a:p>
          <a:p>
            <a:endParaRPr lang="en-US" sz="3400" dirty="0"/>
          </a:p>
          <a:p>
            <a:r>
              <a:rPr lang="en-US" sz="3400" dirty="0" smtClean="0"/>
              <a:t>Or a real diagnosis?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9499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hepatologist’s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217" y="1600200"/>
            <a:ext cx="6282583" cy="5084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“</a:t>
            </a:r>
            <a:r>
              <a:rPr lang="en-US" sz="3400" dirty="0"/>
              <a:t>From the </a:t>
            </a:r>
            <a:r>
              <a:rPr lang="en-US" sz="3400" dirty="0" err="1"/>
              <a:t>hepatologist’s</a:t>
            </a:r>
            <a:r>
              <a:rPr lang="en-US" sz="3400" dirty="0"/>
              <a:t> [= </a:t>
            </a:r>
            <a:r>
              <a:rPr lang="en-US" sz="3400" i="1" dirty="0"/>
              <a:t>liver doctor’s</a:t>
            </a:r>
            <a:r>
              <a:rPr lang="en-US" sz="3400" dirty="0"/>
              <a:t>] point of view, two different chronic diseases, ESLD [</a:t>
            </a:r>
            <a:r>
              <a:rPr lang="en-US" sz="3400" i="1" dirty="0">
                <a:solidFill>
                  <a:srgbClr val="FFFF00"/>
                </a:solidFill>
              </a:rPr>
              <a:t>end-stage liver disease from cirrhosis</a:t>
            </a:r>
            <a:r>
              <a:rPr lang="en-US" sz="3400" dirty="0"/>
              <a:t>] and FMF </a:t>
            </a:r>
            <a:r>
              <a:rPr lang="en-US" sz="3400" dirty="0">
                <a:solidFill>
                  <a:srgbClr val="FFFF00"/>
                </a:solidFill>
              </a:rPr>
              <a:t>[</a:t>
            </a:r>
            <a:r>
              <a:rPr lang="en-US" sz="3400" i="1" dirty="0">
                <a:solidFill>
                  <a:srgbClr val="FFFF00"/>
                </a:solidFill>
              </a:rPr>
              <a:t>Familial Mediterranean Fever</a:t>
            </a:r>
            <a:r>
              <a:rPr lang="en-US" sz="3400" dirty="0"/>
              <a:t>], could individually explain all of </a:t>
            </a:r>
            <a:r>
              <a:rPr lang="en-US" sz="3400" dirty="0" err="1"/>
              <a:t>Cappadox’s</a:t>
            </a:r>
            <a:r>
              <a:rPr lang="en-US" sz="3400" dirty="0"/>
              <a:t> physical ailments.  </a:t>
            </a:r>
            <a:r>
              <a:rPr lang="en-US" sz="3400" dirty="0" smtClean="0"/>
              <a:t>… Of </a:t>
            </a:r>
            <a:r>
              <a:rPr lang="en-US" sz="3400" dirty="0"/>
              <a:t>the two</a:t>
            </a:r>
            <a:r>
              <a:rPr lang="en-US" sz="3400" dirty="0">
                <a:solidFill>
                  <a:srgbClr val="FFFF00"/>
                </a:solidFill>
              </a:rPr>
              <a:t>, I would favor </a:t>
            </a:r>
            <a:r>
              <a:rPr lang="en-US" sz="3400" dirty="0" smtClean="0">
                <a:solidFill>
                  <a:srgbClr val="FFFF00"/>
                </a:solidFill>
              </a:rPr>
              <a:t>FMF</a:t>
            </a:r>
            <a:r>
              <a:rPr lang="en-US" sz="3400" dirty="0" smtClean="0"/>
              <a:t>.”</a:t>
            </a:r>
            <a:endParaRPr lang="en-US" sz="3400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224" b="6224"/>
          <a:stretch>
            <a:fillRect/>
          </a:stretch>
        </p:blipFill>
        <p:spPr>
          <a:xfrm>
            <a:off x="6800290" y="4294866"/>
            <a:ext cx="2042947" cy="2289482"/>
          </a:xfrm>
        </p:spPr>
      </p:pic>
    </p:spTree>
    <p:extLst>
      <p:ext uri="{BB962C8B-B14F-4D97-AF65-F5344CB8AC3E}">
        <p14:creationId xmlns:p14="http://schemas.microsoft.com/office/powerpoint/2010/main" val="354814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i="1" dirty="0" err="1" smtClean="0">
                <a:solidFill>
                  <a:srgbClr val="FFFF00"/>
                </a:solidFill>
              </a:rPr>
              <a:t>morbus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hepatiarius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/>
              <a:t>Thierfelder’s</a:t>
            </a:r>
            <a:r>
              <a:rPr lang="en-US" dirty="0"/>
              <a:t> </a:t>
            </a:r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i="1" dirty="0" err="1" smtClean="0"/>
              <a:t>hepatiarius</a:t>
            </a:r>
            <a:r>
              <a:rPr lang="en-US" sz="4000" dirty="0" smtClean="0"/>
              <a:t> derives not </a:t>
            </a:r>
            <a:r>
              <a:rPr lang="en-US" sz="4000" dirty="0"/>
              <a:t>from </a:t>
            </a:r>
            <a:r>
              <a:rPr lang="el-GR" sz="4000" dirty="0" smtClean="0"/>
              <a:t>ἧπαρ</a:t>
            </a:r>
            <a:r>
              <a:rPr lang="en-US" sz="4000" dirty="0" smtClean="0"/>
              <a:t> </a:t>
            </a:r>
            <a:r>
              <a:rPr lang="en-US" sz="4000" dirty="0"/>
              <a:t>(genitive </a:t>
            </a:r>
            <a:r>
              <a:rPr lang="en-US" sz="4000" dirty="0" err="1" smtClean="0"/>
              <a:t>ἧ</a:t>
            </a:r>
            <a:r>
              <a:rPr lang="en-US" sz="4000" dirty="0" smtClean="0"/>
              <a:t>π</a:t>
            </a:r>
            <a:r>
              <a:rPr lang="el-GR" sz="4000" dirty="0"/>
              <a:t>α</a:t>
            </a:r>
            <a:r>
              <a:rPr lang="el-GR" sz="4000" dirty="0" smtClean="0"/>
              <a:t>τος</a:t>
            </a:r>
            <a:r>
              <a:rPr lang="en-US" sz="4000" dirty="0" smtClean="0"/>
              <a:t>) </a:t>
            </a:r>
            <a:r>
              <a:rPr lang="en-US" sz="4000" dirty="0"/>
              <a:t>“liver” but from </a:t>
            </a:r>
            <a:r>
              <a:rPr lang="el-GR" sz="4000" dirty="0" smtClean="0">
                <a:solidFill>
                  <a:srgbClr val="FFFF00"/>
                </a:solidFill>
              </a:rPr>
              <a:t>ἡπάτιον</a:t>
            </a:r>
            <a:r>
              <a:rPr lang="en-US" sz="4000" dirty="0" smtClean="0"/>
              <a:t>, </a:t>
            </a:r>
            <a:r>
              <a:rPr lang="en-US" sz="4000" dirty="0"/>
              <a:t>“</a:t>
            </a:r>
            <a:r>
              <a:rPr lang="en-US" sz="4000" dirty="0">
                <a:solidFill>
                  <a:srgbClr val="FFFF00"/>
                </a:solidFill>
              </a:rPr>
              <a:t>pâté</a:t>
            </a:r>
            <a:r>
              <a:rPr lang="en-US" sz="4000" dirty="0"/>
              <a:t>.” </a:t>
            </a:r>
            <a:endParaRPr lang="en-US" sz="4000" dirty="0" smtClean="0"/>
          </a:p>
          <a:p>
            <a:r>
              <a:rPr lang="en-US" sz="4000" dirty="0" smtClean="0"/>
              <a:t>Hence Plautus’ word is </a:t>
            </a:r>
            <a:r>
              <a:rPr lang="en-US" sz="4000" i="1" dirty="0" err="1" smtClean="0"/>
              <a:t>hepati-arius</a:t>
            </a:r>
            <a:r>
              <a:rPr lang="en-US" sz="4000" dirty="0" smtClean="0"/>
              <a:t>, not </a:t>
            </a:r>
            <a:r>
              <a:rPr lang="en-US" sz="4000" i="1" dirty="0" err="1" smtClean="0"/>
              <a:t>hepat-iarius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Hence </a:t>
            </a:r>
            <a:r>
              <a:rPr lang="en-US" sz="4000" dirty="0" err="1" smtClean="0"/>
              <a:t>Cappadox</a:t>
            </a:r>
            <a:r>
              <a:rPr lang="en-US" sz="4000" dirty="0" smtClean="0"/>
              <a:t> (supposedly) has </a:t>
            </a:r>
            <a:r>
              <a:rPr lang="en-US" sz="4000" dirty="0">
                <a:solidFill>
                  <a:srgbClr val="FFFF00"/>
                </a:solidFill>
              </a:rPr>
              <a:t>a tummy ache from eating too much </a:t>
            </a:r>
            <a:r>
              <a:rPr lang="en-US" sz="4000" dirty="0" smtClean="0">
                <a:solidFill>
                  <a:srgbClr val="FFFF00"/>
                </a:solidFill>
              </a:rPr>
              <a:t>pâté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92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i="1" dirty="0" err="1" smtClean="0">
                <a:solidFill>
                  <a:srgbClr val="FFFF00"/>
                </a:solidFill>
              </a:rPr>
              <a:t>morbus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hepatiarius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Fontaine’s new </a:t>
            </a:r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i="1" dirty="0" err="1" smtClean="0"/>
              <a:t>hepatiarius</a:t>
            </a:r>
            <a:r>
              <a:rPr lang="en-US" sz="4000" dirty="0" smtClean="0"/>
              <a:t> derives not </a:t>
            </a:r>
            <a:r>
              <a:rPr lang="en-US" sz="4000" dirty="0"/>
              <a:t>from </a:t>
            </a:r>
            <a:r>
              <a:rPr lang="el-GR" sz="4000" dirty="0" smtClean="0"/>
              <a:t>ἧπαρ</a:t>
            </a:r>
            <a:r>
              <a:rPr lang="en-US" sz="4000" dirty="0" smtClean="0"/>
              <a:t> “</a:t>
            </a:r>
            <a:r>
              <a:rPr lang="en-US" sz="4000" dirty="0"/>
              <a:t>liver” </a:t>
            </a:r>
            <a:r>
              <a:rPr lang="en-US" sz="4000" dirty="0" smtClean="0"/>
              <a:t>or </a:t>
            </a:r>
            <a:r>
              <a:rPr lang="el-GR" sz="4000" dirty="0" smtClean="0"/>
              <a:t>ἡπάτιον</a:t>
            </a:r>
            <a:r>
              <a:rPr lang="en-US" sz="4000" dirty="0" smtClean="0"/>
              <a:t> “pâté” but from </a:t>
            </a:r>
            <a:r>
              <a:rPr lang="el-GR" sz="4000" dirty="0" smtClean="0">
                <a:solidFill>
                  <a:srgbClr val="FFFF00"/>
                </a:solidFill>
              </a:rPr>
              <a:t>ἥπ</a:t>
            </a:r>
            <a:r>
              <a:rPr lang="el-GR" sz="4000" dirty="0">
                <a:solidFill>
                  <a:srgbClr val="FFFF00"/>
                </a:solidFill>
              </a:rPr>
              <a:t>α</a:t>
            </a:r>
            <a:r>
              <a:rPr lang="el-GR" sz="4000" dirty="0" smtClean="0">
                <a:solidFill>
                  <a:srgbClr val="FFFF00"/>
                </a:solidFill>
              </a:rPr>
              <a:t>τος</a:t>
            </a:r>
            <a:r>
              <a:rPr lang="el-GR" sz="4000" dirty="0" smtClean="0"/>
              <a:t>,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the </a:t>
            </a:r>
            <a:r>
              <a:rPr lang="en-US" sz="4000" dirty="0" err="1" smtClean="0">
                <a:solidFill>
                  <a:srgbClr val="FFFF00"/>
                </a:solidFill>
              </a:rPr>
              <a:t>hepatus</a:t>
            </a:r>
            <a:r>
              <a:rPr lang="en-US" sz="4000" dirty="0" smtClean="0">
                <a:solidFill>
                  <a:srgbClr val="FFFF00"/>
                </a:solidFill>
              </a:rPr>
              <a:t> fish </a:t>
            </a:r>
            <a:r>
              <a:rPr lang="en-US" sz="4000" dirty="0" smtClean="0"/>
              <a:t>(Latin </a:t>
            </a:r>
            <a:r>
              <a:rPr lang="en-US" sz="4000" i="1" dirty="0" err="1" smtClean="0"/>
              <a:t>hepar</a:t>
            </a:r>
            <a:r>
              <a:rPr lang="en-US" sz="4000" dirty="0" smtClean="0"/>
              <a:t>).</a:t>
            </a:r>
          </a:p>
          <a:p>
            <a:r>
              <a:rPr lang="en-US" sz="4000" dirty="0" smtClean="0"/>
              <a:t>Hence Plautus’ word is </a:t>
            </a:r>
            <a:r>
              <a:rPr lang="en-US" sz="4000" i="1" dirty="0" err="1" smtClean="0"/>
              <a:t>hepat-iarius</a:t>
            </a:r>
            <a:r>
              <a:rPr lang="en-US" sz="4000" dirty="0" smtClean="0"/>
              <a:t>, not </a:t>
            </a:r>
            <a:r>
              <a:rPr lang="en-US" sz="4000" i="1" dirty="0" err="1" smtClean="0"/>
              <a:t>hepati-arius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Hence </a:t>
            </a:r>
            <a:r>
              <a:rPr lang="en-US" sz="4000" dirty="0" err="1" smtClean="0"/>
              <a:t>Cappadox</a:t>
            </a:r>
            <a:r>
              <a:rPr lang="en-US" sz="4000" dirty="0" smtClean="0"/>
              <a:t> (supposedly) </a:t>
            </a:r>
            <a:r>
              <a:rPr lang="en-US" sz="4000" dirty="0" smtClean="0">
                <a:solidFill>
                  <a:srgbClr val="FFFF00"/>
                </a:solidFill>
              </a:rPr>
              <a:t>is turning into a </a:t>
            </a:r>
            <a:r>
              <a:rPr lang="en-US" sz="4000" dirty="0" err="1" smtClean="0">
                <a:solidFill>
                  <a:srgbClr val="FFFF00"/>
                </a:solidFill>
              </a:rPr>
              <a:t>hepatus</a:t>
            </a:r>
            <a:r>
              <a:rPr lang="en-US" sz="4000" dirty="0" smtClean="0">
                <a:solidFill>
                  <a:srgbClr val="FFFF00"/>
                </a:solidFill>
              </a:rPr>
              <a:t> fish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08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3471</TotalTime>
  <Words>769</Words>
  <Application>Microsoft Macintosh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A Cute Illness in Epidaurus</vt:lpstr>
      <vt:lpstr>PowerPoint Presentation</vt:lpstr>
      <vt:lpstr>PowerPoint Presentation</vt:lpstr>
      <vt:lpstr>PowerPoint Presentation</vt:lpstr>
      <vt:lpstr>PowerPoint Presentation</vt:lpstr>
      <vt:lpstr>What is morbus hepatiarius?</vt:lpstr>
      <vt:lpstr>A hepatologist’s view</vt:lpstr>
      <vt:lpstr>What is morbus hepatiarius? Thierfelder’s explanation</vt:lpstr>
      <vt:lpstr>What is morbus hepatiarius? Fontaine’s new explanation</vt:lpstr>
      <vt:lpstr>-arius vs. -iarius</vt:lpstr>
      <vt:lpstr>hepat-iarius: a true pun</vt:lpstr>
      <vt:lpstr>Aristotle on pyloric caeca (Historia Animalium 508b19)</vt:lpstr>
      <vt:lpstr>Pyloric caeca</vt:lpstr>
      <vt:lpstr>Eubulus fr. 61 KA [Spartans or Leda]</vt:lpstr>
      <vt:lpstr>What is morbus hepatiarius? A humorous diagnosis</vt:lpstr>
      <vt:lpstr>Brothel keepers-as-fish jokes</vt:lpstr>
      <vt:lpstr>Aristotle on the hepatus</vt:lpstr>
      <vt:lpstr>Summing up: Three other sick jokes in Gorgylio, 1</vt:lpstr>
      <vt:lpstr>Summing up: Three other sick jokes in Gorgylio, 2</vt:lpstr>
      <vt:lpstr>Summing up: Three other sick jokes in Gorgylio, 3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Fontaine</dc:creator>
  <cp:lastModifiedBy>Michael Fontaine</cp:lastModifiedBy>
  <cp:revision>1569</cp:revision>
  <dcterms:created xsi:type="dcterms:W3CDTF">2015-09-24T14:30:19Z</dcterms:created>
  <dcterms:modified xsi:type="dcterms:W3CDTF">2016-03-13T10:53:16Z</dcterms:modified>
</cp:coreProperties>
</file>