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77" r:id="rId4"/>
    <p:sldId id="278" r:id="rId5"/>
    <p:sldId id="276" r:id="rId6"/>
    <p:sldId id="261" r:id="rId7"/>
    <p:sldId id="262" r:id="rId8"/>
    <p:sldId id="265" r:id="rId9"/>
    <p:sldId id="258" r:id="rId10"/>
    <p:sldId id="257" r:id="rId11"/>
    <p:sldId id="275" r:id="rId12"/>
    <p:sldId id="270" r:id="rId13"/>
    <p:sldId id="259" r:id="rId14"/>
    <p:sldId id="280" r:id="rId15"/>
    <p:sldId id="267" r:id="rId16"/>
    <p:sldId id="281" r:id="rId17"/>
    <p:sldId id="269" r:id="rId18"/>
    <p:sldId id="2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4" d="100"/>
          <a:sy n="84" d="100"/>
        </p:scale>
        <p:origin x="9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3/15/2016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3/15/2016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3/15/2016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3/15/2016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3/15/2016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3/15/2016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3/15/2016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3/15/2016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3/15/2016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3/15/2016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3/15/2016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3/15/2016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3/15/2016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3/15/2016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3/15/2016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3/15/2016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3/15/2016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3/15/2016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sf"/><Relationship Id="rId1" Type="http://schemas.microsoft.com/office/2007/relationships/media" Target="../media/media3.asf"/><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syfy.com/olympus/blog/olympus-cliff-notes-to-watch"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latin typeface="Book Antiqua" panose="02040602050305030304" pitchFamily="18" charset="0"/>
              </a:rPr>
              <a:t>Judging Medea: Reimagining Magic and Murder in </a:t>
            </a:r>
            <a:r>
              <a:rPr lang="en-US" sz="4000" dirty="0" err="1" smtClean="0">
                <a:latin typeface="Book Antiqua" panose="02040602050305030304" pitchFamily="18" charset="0"/>
              </a:rPr>
              <a:t>Syfy’s</a:t>
            </a:r>
            <a:r>
              <a:rPr lang="en-US" sz="4000" dirty="0" smtClean="0">
                <a:latin typeface="Book Antiqua" panose="02040602050305030304" pitchFamily="18" charset="0"/>
              </a:rPr>
              <a:t> </a:t>
            </a:r>
            <a:r>
              <a:rPr lang="en-US" sz="4000" i="1" dirty="0" smtClean="0">
                <a:latin typeface="Book Antiqua" panose="02040602050305030304" pitchFamily="18" charset="0"/>
              </a:rPr>
              <a:t>Olympus</a:t>
            </a:r>
            <a:r>
              <a:rPr lang="en-US" sz="4000" dirty="0" smtClean="0">
                <a:latin typeface="Book Antiqua" panose="02040602050305030304" pitchFamily="18" charset="0"/>
              </a:rPr>
              <a:t> </a:t>
            </a:r>
            <a:endParaRPr lang="en-US" sz="4000" dirty="0">
              <a:latin typeface="Book Antiqua" panose="02040602050305030304" pitchFamily="18" charset="0"/>
            </a:endParaRPr>
          </a:p>
        </p:txBody>
      </p:sp>
      <p:sp>
        <p:nvSpPr>
          <p:cNvPr id="3" name="Subtitle 2"/>
          <p:cNvSpPr>
            <a:spLocks noGrp="1"/>
          </p:cNvSpPr>
          <p:nvPr>
            <p:ph type="subTitle" idx="1"/>
          </p:nvPr>
        </p:nvSpPr>
        <p:spPr/>
        <p:txBody>
          <a:bodyPr/>
          <a:lstStyle/>
          <a:p>
            <a:r>
              <a:rPr lang="en-US" dirty="0" smtClean="0">
                <a:latin typeface="Book Antiqua" panose="02040602050305030304" pitchFamily="18" charset="0"/>
              </a:rPr>
              <a:t>Meredith Prince</a:t>
            </a:r>
          </a:p>
          <a:p>
            <a:r>
              <a:rPr lang="en-US" dirty="0" smtClean="0">
                <a:latin typeface="Book Antiqua" panose="02040602050305030304" pitchFamily="18" charset="0"/>
              </a:rPr>
              <a:t>Auburn University</a:t>
            </a:r>
            <a:endParaRPr lang="en-US" dirty="0">
              <a:latin typeface="Book Antiqua" panose="02040602050305030304" pitchFamily="18" charset="0"/>
            </a:endParaRPr>
          </a:p>
        </p:txBody>
      </p:sp>
    </p:spTree>
    <p:extLst>
      <p:ext uri="{BB962C8B-B14F-4D97-AF65-F5344CB8AC3E}">
        <p14:creationId xmlns:p14="http://schemas.microsoft.com/office/powerpoint/2010/main" val="1071307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45820"/>
            <a:ext cx="8761413" cy="834812"/>
          </a:xfrm>
        </p:spPr>
        <p:txBody>
          <a:bodyPr/>
          <a:lstStyle/>
          <a:p>
            <a:r>
              <a:rPr lang="en-US" dirty="0" smtClean="0">
                <a:latin typeface="Book Antiqua" panose="02040602050305030304" pitchFamily="18" charset="0"/>
              </a:rPr>
              <a:t>Episode 2: controlling Hero from afar</a:t>
            </a:r>
            <a:endParaRPr lang="en-US" dirty="0">
              <a:latin typeface="Book Antiqua" panose="02040602050305030304" pitchFamily="18" charset="0"/>
            </a:endParaRPr>
          </a:p>
        </p:txBody>
      </p:sp>
      <p:pic>
        <p:nvPicPr>
          <p:cNvPr id="11" name="Content Placeholder 10"/>
          <p:cNvPicPr>
            <a:picLocks noGrp="1" noChangeAspect="1"/>
          </p:cNvPicPr>
          <p:nvPr>
            <p:ph idx="1"/>
          </p:nvPr>
        </p:nvPicPr>
        <p:blipFill rotWithShape="1">
          <a:blip r:embed="rId2">
            <a:extLst>
              <a:ext uri="{28A0092B-C50C-407E-A947-70E740481C1C}">
                <a14:useLocalDpi xmlns:a14="http://schemas.microsoft.com/office/drawing/2010/main" val="0"/>
              </a:ext>
            </a:extLst>
          </a:blip>
          <a:srcRect l="24576"/>
          <a:stretch/>
        </p:blipFill>
        <p:spPr>
          <a:xfrm>
            <a:off x="5039227" y="1680632"/>
            <a:ext cx="6250665" cy="4663440"/>
          </a:xfr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4326"/>
          <a:stretch/>
        </p:blipFill>
        <p:spPr>
          <a:xfrm>
            <a:off x="171450" y="1726352"/>
            <a:ext cx="4523422" cy="4572000"/>
          </a:xfrm>
          <a:prstGeom prst="rect">
            <a:avLst/>
          </a:prstGeom>
        </p:spPr>
      </p:pic>
    </p:spTree>
    <p:extLst>
      <p:ext uri="{BB962C8B-B14F-4D97-AF65-F5344CB8AC3E}">
        <p14:creationId xmlns:p14="http://schemas.microsoft.com/office/powerpoint/2010/main" val="76132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3: oil on her robes, her (almost) </a:t>
            </a:r>
            <a:r>
              <a:rPr lang="en-US" dirty="0" err="1" smtClean="0">
                <a:latin typeface="Book Antiqua" panose="02040602050305030304" pitchFamily="18" charset="0"/>
              </a:rPr>
              <a:t>Glauce</a:t>
            </a:r>
            <a:r>
              <a:rPr lang="en-US" dirty="0" smtClean="0">
                <a:latin typeface="Book Antiqua" panose="02040602050305030304" pitchFamily="18" charset="0"/>
              </a:rPr>
              <a:t> moment</a:t>
            </a:r>
            <a:endParaRPr lang="en-US" dirty="0">
              <a:latin typeface="Book Antiqua" panose="020406020503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7211" y="2351338"/>
            <a:ext cx="7474834" cy="4206240"/>
          </a:xfrm>
        </p:spPr>
      </p:pic>
    </p:spTree>
    <p:extLst>
      <p:ext uri="{BB962C8B-B14F-4D97-AF65-F5344CB8AC3E}">
        <p14:creationId xmlns:p14="http://schemas.microsoft.com/office/powerpoint/2010/main" val="2478697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12: calling on Circe</a:t>
            </a:r>
            <a:endParaRPr lang="en-US" dirty="0">
              <a:latin typeface="Book Antiqua" panose="0204060205030503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217" t="15333" r="6746" b="2790"/>
          <a:stretch/>
        </p:blipFill>
        <p:spPr>
          <a:xfrm>
            <a:off x="161925" y="2470150"/>
            <a:ext cx="5223324" cy="2797175"/>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413" t="-1874" r="7102" b="1874"/>
          <a:stretch/>
        </p:blipFill>
        <p:spPr>
          <a:xfrm>
            <a:off x="5768181" y="2205564"/>
            <a:ext cx="6214269" cy="4572000"/>
          </a:xfrm>
          <a:prstGeom prst="rect">
            <a:avLst/>
          </a:prstGeom>
        </p:spPr>
      </p:pic>
    </p:spTree>
    <p:extLst>
      <p:ext uri="{BB962C8B-B14F-4D97-AF65-F5344CB8AC3E}">
        <p14:creationId xmlns:p14="http://schemas.microsoft.com/office/powerpoint/2010/main" val="128120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3: first reference to the children</a:t>
            </a:r>
            <a:endParaRPr lang="en-US" dirty="0">
              <a:latin typeface="Book Antiqua" panose="02040602050305030304" pitchFamily="18" charset="0"/>
            </a:endParaRP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19851"/>
          <a:stretch/>
        </p:blipFill>
        <p:spPr>
          <a:xfrm>
            <a:off x="529389" y="1937752"/>
            <a:ext cx="4865870" cy="3416300"/>
          </a:xfr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823" t="-1163" r="16408" b="1163"/>
          <a:stretch/>
        </p:blipFill>
        <p:spPr>
          <a:xfrm>
            <a:off x="6665496" y="2497154"/>
            <a:ext cx="4764505" cy="3447494"/>
          </a:xfrm>
          <a:prstGeom prst="rect">
            <a:avLst/>
          </a:prstGeom>
        </p:spPr>
      </p:pic>
      <p:sp>
        <p:nvSpPr>
          <p:cNvPr id="10" name="TextBox 9"/>
          <p:cNvSpPr txBox="1"/>
          <p:nvPr/>
        </p:nvSpPr>
        <p:spPr>
          <a:xfrm>
            <a:off x="240557" y="5456779"/>
            <a:ext cx="6280560" cy="1200329"/>
          </a:xfrm>
          <a:prstGeom prst="rect">
            <a:avLst/>
          </a:prstGeom>
          <a:noFill/>
        </p:spPr>
        <p:txBody>
          <a:bodyPr wrap="square" rtlCol="0">
            <a:spAutoFit/>
          </a:bodyPr>
          <a:lstStyle/>
          <a:p>
            <a:pPr algn="just"/>
            <a:r>
              <a:rPr lang="en-US" dirty="0" smtClean="0">
                <a:latin typeface="Book Antiqua" panose="02040602050305030304" pitchFamily="18" charset="0"/>
              </a:rPr>
              <a:t>“Blessed Athena, accept this offering as thanks for guiding my priests. May they return with the eldest son of Aegeus to me quickly so that I can unravel the mysteries of the Lexicon and deliver my loved ones.” </a:t>
            </a:r>
            <a:endParaRPr lang="en-US" dirty="0">
              <a:latin typeface="Book Antiqua" panose="02040602050305030304" pitchFamily="18" charset="0"/>
            </a:endParaRPr>
          </a:p>
        </p:txBody>
      </p:sp>
    </p:spTree>
    <p:extLst>
      <p:ext uri="{BB962C8B-B14F-4D97-AF65-F5344CB8AC3E}">
        <p14:creationId xmlns:p14="http://schemas.microsoft.com/office/powerpoint/2010/main" val="967509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7: Medea and </a:t>
            </a:r>
            <a:r>
              <a:rPr lang="en-US" dirty="0" err="1" smtClean="0">
                <a:latin typeface="Book Antiqua" panose="02040602050305030304" pitchFamily="18" charset="0"/>
              </a:rPr>
              <a:t>Chalciope</a:t>
            </a:r>
            <a:endParaRPr lang="en-US" dirty="0">
              <a:latin typeface="Book Antiqua" panose="02040602050305030304" pitchFamily="18" charset="0"/>
            </a:endParaRP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3011" t="-1585" r="11448" b="1585"/>
          <a:stretch/>
        </p:blipFill>
        <p:spPr>
          <a:xfrm>
            <a:off x="240632" y="2154325"/>
            <a:ext cx="4614896" cy="3035852"/>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418" y="2827432"/>
            <a:ext cx="6126480" cy="3447494"/>
          </a:xfrm>
          <a:prstGeom prst="rect">
            <a:avLst/>
          </a:prstGeom>
        </p:spPr>
      </p:pic>
    </p:spTree>
    <p:extLst>
      <p:ext uri="{BB962C8B-B14F-4D97-AF65-F5344CB8AC3E}">
        <p14:creationId xmlns:p14="http://schemas.microsoft.com/office/powerpoint/2010/main" val="1274905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10: meeting the children</a:t>
            </a:r>
            <a:endParaRPr lang="en-US" dirty="0">
              <a:latin typeface="Book Antiqua" panose="02040602050305030304" pitchFamily="18" charset="0"/>
            </a:endParaRPr>
          </a:p>
        </p:txBody>
      </p:sp>
      <p:pic>
        <p:nvPicPr>
          <p:cNvPr id="4" name="medea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32063" y="2603500"/>
            <a:ext cx="6070600" cy="3416300"/>
          </a:xfrm>
        </p:spPr>
      </p:pic>
    </p:spTree>
    <p:extLst>
      <p:ext uri="{BB962C8B-B14F-4D97-AF65-F5344CB8AC3E}">
        <p14:creationId xmlns:p14="http://schemas.microsoft.com/office/powerpoint/2010/main" val="3030014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10: seeing the children</a:t>
            </a:r>
            <a:endParaRPr lang="en-US" dirty="0">
              <a:latin typeface="Book Antiqua" panose="02040602050305030304" pitchFamily="18" charset="0"/>
            </a:endParaRPr>
          </a:p>
        </p:txBody>
      </p:sp>
      <p:pic>
        <p:nvPicPr>
          <p:cNvPr id="4" name="medea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32063" y="2603500"/>
            <a:ext cx="6070600" cy="3416300"/>
          </a:xfrm>
        </p:spPr>
      </p:pic>
    </p:spTree>
    <p:extLst>
      <p:ext uri="{BB962C8B-B14F-4D97-AF65-F5344CB8AC3E}">
        <p14:creationId xmlns:p14="http://schemas.microsoft.com/office/powerpoint/2010/main" val="4098191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13: reunited?</a:t>
            </a:r>
            <a:endParaRPr lang="en-US" dirty="0">
              <a:latin typeface="Book Antiqua" panose="0204060205030503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165" t="1875" r="18757" b="-1875"/>
          <a:stretch/>
        </p:blipFill>
        <p:spPr>
          <a:xfrm>
            <a:off x="2396490" y="1964690"/>
            <a:ext cx="7040880" cy="4693920"/>
          </a:xfrm>
          <a:prstGeom prst="rect">
            <a:avLst/>
          </a:prstGeom>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78927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13: judging Medea</a:t>
            </a:r>
            <a:endParaRPr lang="en-US" dirty="0">
              <a:latin typeface="Book Antiqua" panose="02040602050305030304" pitchFamily="18" charset="0"/>
            </a:endParaRPr>
          </a:p>
        </p:txBody>
      </p:sp>
      <p:pic>
        <p:nvPicPr>
          <p:cNvPr id="4" name="medea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32063" y="2603500"/>
            <a:ext cx="6070600" cy="3416300"/>
          </a:xfrm>
        </p:spPr>
      </p:pic>
    </p:spTree>
    <p:extLst>
      <p:ext uri="{BB962C8B-B14F-4D97-AF65-F5344CB8AC3E}">
        <p14:creationId xmlns:p14="http://schemas.microsoft.com/office/powerpoint/2010/main" val="2958108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37" y="645846"/>
            <a:ext cx="8761413" cy="1230312"/>
          </a:xfrm>
        </p:spPr>
        <p:txBody>
          <a:bodyPr/>
          <a:lstStyle/>
          <a:p>
            <a:r>
              <a:rPr lang="en-US" dirty="0" err="1" smtClean="0">
                <a:latin typeface="Book Antiqua" panose="02040602050305030304" pitchFamily="18" charset="0"/>
              </a:rPr>
              <a:t>Sonita</a:t>
            </a:r>
            <a:r>
              <a:rPr lang="en-US" dirty="0" smtClean="0">
                <a:latin typeface="Book Antiqua" panose="02040602050305030304" pitchFamily="18" charset="0"/>
              </a:rPr>
              <a:t> Henry as Medea on </a:t>
            </a:r>
            <a:r>
              <a:rPr lang="en-US" i="1" dirty="0" smtClean="0">
                <a:latin typeface="Book Antiqua" panose="02040602050305030304" pitchFamily="18" charset="0"/>
              </a:rPr>
              <a:t>Olympus</a:t>
            </a:r>
            <a:endParaRPr lang="en-US" dirty="0">
              <a:latin typeface="Book Antiqua" panose="02040602050305030304" pitchFamily="18" charset="0"/>
            </a:endParaRPr>
          </a:p>
        </p:txBody>
      </p:sp>
      <p:sp>
        <p:nvSpPr>
          <p:cNvPr id="3" name="Content Placeholder 2"/>
          <p:cNvSpPr>
            <a:spLocks noGrp="1"/>
          </p:cNvSpPr>
          <p:nvPr>
            <p:ph idx="1"/>
          </p:nvPr>
        </p:nvSpPr>
        <p:spPr>
          <a:xfrm>
            <a:off x="4636167" y="2573604"/>
            <a:ext cx="6208295" cy="2319238"/>
          </a:xfrm>
        </p:spPr>
        <p:txBody>
          <a:bodyPr>
            <a:normAutofit/>
          </a:bodyPr>
          <a:lstStyle/>
          <a:p>
            <a:pPr marL="0" indent="0">
              <a:buNone/>
            </a:pPr>
            <a:endParaRPr lang="en-US" dirty="0">
              <a:latin typeface="Book Antiqua" panose="02040602050305030304" pitchFamily="18" charset="0"/>
            </a:endParaRPr>
          </a:p>
          <a:p>
            <a:pPr marL="0" indent="0" algn="just">
              <a:buNone/>
            </a:pPr>
            <a:r>
              <a:rPr lang="en-US" dirty="0" smtClean="0">
                <a:latin typeface="Book Antiqua" panose="02040602050305030304" pitchFamily="18" charset="0"/>
              </a:rPr>
              <a:t>“Medea </a:t>
            </a:r>
            <a:r>
              <a:rPr lang="en-US" dirty="0">
                <a:latin typeface="Book Antiqua" panose="02040602050305030304" pitchFamily="18" charset="0"/>
              </a:rPr>
              <a:t>- yes, THAT Medea - is a powerful sorceress who has one true love: Power. She seeks the Lexicon, the hidden code that allows for entry into Olympus. She even married Aegeus to get it. She's charismatic, she's ruthless, she's sexy and she's magical (literally). In short, Medea is irresistible and terrifying</a:t>
            </a:r>
            <a:r>
              <a:rPr lang="en-US" dirty="0" smtClean="0">
                <a:latin typeface="Book Antiqua" panose="02040602050305030304" pitchFamily="18" charset="0"/>
              </a:rPr>
              <a:t>.”  - </a:t>
            </a:r>
            <a:r>
              <a:rPr lang="en-US" dirty="0" err="1" smtClean="0">
                <a:latin typeface="Book Antiqua" panose="02040602050305030304" pitchFamily="18" charset="0"/>
              </a:rPr>
              <a:t>Syfy</a:t>
            </a:r>
            <a:r>
              <a:rPr lang="en-US" dirty="0" smtClean="0">
                <a:latin typeface="Book Antiqua" panose="02040602050305030304" pitchFamily="18" charset="0"/>
              </a:rPr>
              <a:t> web site for </a:t>
            </a:r>
            <a:r>
              <a:rPr lang="en-US" i="1" dirty="0" smtClean="0">
                <a:latin typeface="Book Antiqua" panose="02040602050305030304" pitchFamily="18" charset="0"/>
              </a:rPr>
              <a:t>Olympus</a:t>
            </a:r>
            <a:endParaRPr lang="en-US" dirty="0">
              <a:latin typeface="Book Antiqua" panose="02040602050305030304" pitchFamily="18" charset="0"/>
            </a:endParaRPr>
          </a:p>
          <a:p>
            <a:endParaRPr lang="en-US" dirty="0"/>
          </a:p>
        </p:txBody>
      </p:sp>
      <p:sp>
        <p:nvSpPr>
          <p:cNvPr id="4" name="Rectangle 2"/>
          <p:cNvSpPr>
            <a:spLocks noChangeArrowheads="1"/>
          </p:cNvSpPr>
          <p:nvPr/>
        </p:nvSpPr>
        <p:spPr bwMode="auto">
          <a:xfrm>
            <a:off x="666750" y="1381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8" descr="http://www.syfy.com/sites/syfy/files/styles/large/public/cast_olympus_medea.jpg?itok=f-hhtmr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784718"/>
            <a:ext cx="3556255" cy="47548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6675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02941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1: meeting Medea</a:t>
            </a:r>
            <a:endParaRPr lang="en-US" dirty="0">
              <a:latin typeface="Book Antiqua" panose="0204060205030503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4642"/>
          <a:stretch/>
        </p:blipFill>
        <p:spPr>
          <a:xfrm>
            <a:off x="3076043" y="1888490"/>
            <a:ext cx="5628799" cy="4846320"/>
          </a:xfrm>
          <a:prstGeom prst="rect">
            <a:avLst/>
          </a:prstGeom>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75673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1: bleeding her </a:t>
            </a:r>
            <a:r>
              <a:rPr lang="en-US" smtClean="0">
                <a:latin typeface="Book Antiqua" panose="02040602050305030304" pitchFamily="18" charset="0"/>
              </a:rPr>
              <a:t>son </a:t>
            </a:r>
            <a:endParaRPr lang="en-US" dirty="0">
              <a:latin typeface="Book Antiqua" panose="0204060205030503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7" t="558" r="7103" b="-558"/>
          <a:stretch/>
        </p:blipFill>
        <p:spPr>
          <a:xfrm>
            <a:off x="75181" y="2368550"/>
            <a:ext cx="5897158" cy="356616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909" t="5416" r="29191" b="-5416"/>
          <a:stretch/>
        </p:blipFill>
        <p:spPr>
          <a:xfrm>
            <a:off x="6238875" y="2147357"/>
            <a:ext cx="5230368" cy="4754880"/>
          </a:xfrm>
          <a:prstGeom prst="rect">
            <a:avLst/>
          </a:prstGeom>
        </p:spPr>
      </p:pic>
    </p:spTree>
    <p:extLst>
      <p:ext uri="{BB962C8B-B14F-4D97-AF65-F5344CB8AC3E}">
        <p14:creationId xmlns:p14="http://schemas.microsoft.com/office/powerpoint/2010/main" val="811200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Episode 3: working with her herbs</a:t>
            </a:r>
            <a:endParaRPr lang="en-US" dirty="0">
              <a:latin typeface="Book Antiqua" panose="020406020503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2632" y="2603500"/>
            <a:ext cx="6071049" cy="3416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437" y="2025650"/>
            <a:ext cx="8124825" cy="4572000"/>
          </a:xfrm>
          <a:prstGeom prst="rect">
            <a:avLst/>
          </a:prstGeom>
        </p:spPr>
      </p:pic>
    </p:spTree>
    <p:extLst>
      <p:ext uri="{BB962C8B-B14F-4D97-AF65-F5344CB8AC3E}">
        <p14:creationId xmlns:p14="http://schemas.microsoft.com/office/powerpoint/2010/main" val="3984114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674" y="722208"/>
            <a:ext cx="8761413" cy="706964"/>
          </a:xfrm>
        </p:spPr>
        <p:txBody>
          <a:bodyPr/>
          <a:lstStyle/>
          <a:p>
            <a:r>
              <a:rPr lang="en-US" dirty="0" smtClean="0">
                <a:latin typeface="Book Antiqua" panose="02040602050305030304" pitchFamily="18" charset="0"/>
              </a:rPr>
              <a:t>Episode 4: summoning spell</a:t>
            </a:r>
            <a:endParaRPr lang="en-US" dirty="0">
              <a:latin typeface="Book Antiqua" panose="02040602050305030304"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13981"/>
            <a:ext cx="6071049" cy="3416300"/>
          </a:xfr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1621" t="16511" r="4265" b="81"/>
          <a:stretch/>
        </p:blipFill>
        <p:spPr>
          <a:xfrm>
            <a:off x="6275221" y="3105036"/>
            <a:ext cx="5577840" cy="3112397"/>
          </a:xfrm>
          <a:prstGeom prst="rect">
            <a:avLst/>
          </a:prstGeom>
        </p:spPr>
      </p:pic>
      <p:sp>
        <p:nvSpPr>
          <p:cNvPr id="10" name="TextBox 9"/>
          <p:cNvSpPr txBox="1"/>
          <p:nvPr/>
        </p:nvSpPr>
        <p:spPr>
          <a:xfrm>
            <a:off x="0" y="5486400"/>
            <a:ext cx="6350770" cy="923330"/>
          </a:xfrm>
          <a:prstGeom prst="rect">
            <a:avLst/>
          </a:prstGeom>
          <a:noFill/>
        </p:spPr>
        <p:txBody>
          <a:bodyPr wrap="square" rtlCol="0">
            <a:spAutoFit/>
          </a:bodyPr>
          <a:lstStyle/>
          <a:p>
            <a:r>
              <a:rPr lang="en-US" dirty="0" smtClean="0">
                <a:latin typeface="Book Antiqua" panose="02040602050305030304" pitchFamily="18" charset="0"/>
              </a:rPr>
              <a:t>“Titan Helios, summer sun and winter light, act as my sentinel, in this my greatest hour of need. Fire your golden arrow at the eldest son of Aegeus, king of Athens.”</a:t>
            </a:r>
            <a:endParaRPr lang="en-US" dirty="0">
              <a:latin typeface="Book Antiqua" panose="02040602050305030304" pitchFamily="18" charset="0"/>
            </a:endParaRPr>
          </a:p>
        </p:txBody>
      </p:sp>
    </p:spTree>
    <p:extLst>
      <p:ext uri="{BB962C8B-B14F-4D97-AF65-F5344CB8AC3E}">
        <p14:creationId xmlns:p14="http://schemas.microsoft.com/office/powerpoint/2010/main" val="604728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15101"/>
            <a:ext cx="8761413" cy="891962"/>
          </a:xfrm>
        </p:spPr>
        <p:txBody>
          <a:bodyPr/>
          <a:lstStyle/>
          <a:p>
            <a:r>
              <a:rPr lang="en-US" dirty="0" smtClean="0">
                <a:latin typeface="Book Antiqua" panose="02040602050305030304" pitchFamily="18" charset="0"/>
              </a:rPr>
              <a:t>Episode 5: courage spell</a:t>
            </a:r>
            <a:endParaRPr lang="en-US" dirty="0">
              <a:latin typeface="Book Antiqua" panose="02040602050305030304" pitchFamily="18" charset="0"/>
            </a:endParaRPr>
          </a:p>
        </p:txBody>
      </p:sp>
      <p:pic>
        <p:nvPicPr>
          <p:cNvPr id="11" name="Content Placeholder 10"/>
          <p:cNvPicPr>
            <a:picLocks noGrp="1" noChangeAspect="1"/>
          </p:cNvPicPr>
          <p:nvPr>
            <p:ph idx="1"/>
          </p:nvPr>
        </p:nvPicPr>
        <p:blipFill rotWithShape="1">
          <a:blip r:embed="rId2">
            <a:extLst>
              <a:ext uri="{28A0092B-C50C-407E-A947-70E740481C1C}">
                <a14:useLocalDpi xmlns:a14="http://schemas.microsoft.com/office/drawing/2010/main" val="0"/>
              </a:ext>
            </a:extLst>
          </a:blip>
          <a:srcRect l="1570" t="278" r="5550" b="-278"/>
          <a:stretch/>
        </p:blipFill>
        <p:spPr>
          <a:xfrm>
            <a:off x="-212928" y="1828297"/>
            <a:ext cx="5638800" cy="3416300"/>
          </a:xfr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6799" t="11250" r="-1055" b="-416"/>
          <a:stretch/>
        </p:blipFill>
        <p:spPr>
          <a:xfrm>
            <a:off x="5171974" y="2629566"/>
            <a:ext cx="7132320" cy="3796807"/>
          </a:xfrm>
          <a:prstGeom prst="rect">
            <a:avLst/>
          </a:prstGeom>
        </p:spPr>
      </p:pic>
      <p:sp>
        <p:nvSpPr>
          <p:cNvPr id="14" name="TextBox 13"/>
          <p:cNvSpPr txBox="1"/>
          <p:nvPr/>
        </p:nvSpPr>
        <p:spPr>
          <a:xfrm>
            <a:off x="152030" y="5392262"/>
            <a:ext cx="4908884" cy="1200329"/>
          </a:xfrm>
          <a:prstGeom prst="rect">
            <a:avLst/>
          </a:prstGeom>
          <a:noFill/>
        </p:spPr>
        <p:txBody>
          <a:bodyPr wrap="square" rtlCol="0">
            <a:spAutoFit/>
          </a:bodyPr>
          <a:lstStyle/>
          <a:p>
            <a:pPr algn="just"/>
            <a:r>
              <a:rPr lang="en-US" dirty="0" smtClean="0">
                <a:latin typeface="Book Antiqua" panose="02040602050305030304" pitchFamily="18" charset="0"/>
              </a:rPr>
              <a:t>“Holy mother Athena, virgin goddess of wisdom, fortify your son’s heart, Aegeus, king of Athens. Give him the courage to face his abandoned son.”</a:t>
            </a:r>
            <a:endParaRPr lang="en-US" dirty="0">
              <a:latin typeface="Book Antiqua" panose="02040602050305030304" pitchFamily="18" charset="0"/>
            </a:endParaRPr>
          </a:p>
        </p:txBody>
      </p:sp>
    </p:spTree>
    <p:extLst>
      <p:ext uri="{BB962C8B-B14F-4D97-AF65-F5344CB8AC3E}">
        <p14:creationId xmlns:p14="http://schemas.microsoft.com/office/powerpoint/2010/main" val="1835609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82228"/>
            <a:ext cx="8761413" cy="706964"/>
          </a:xfrm>
        </p:spPr>
        <p:txBody>
          <a:bodyPr/>
          <a:lstStyle/>
          <a:p>
            <a:r>
              <a:rPr lang="en-US" dirty="0" smtClean="0">
                <a:latin typeface="Book Antiqua" panose="02040602050305030304" pitchFamily="18" charset="0"/>
              </a:rPr>
              <a:t>Episode 10: heritage spell</a:t>
            </a:r>
            <a:endParaRPr lang="en-US" dirty="0">
              <a:latin typeface="Book Antiqua" panose="02040602050305030304" pitchFamily="18" charset="0"/>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8159" t="-557" r="199" b="557"/>
          <a:stretch/>
        </p:blipFill>
        <p:spPr>
          <a:xfrm>
            <a:off x="608583" y="1899965"/>
            <a:ext cx="5807673" cy="3566160"/>
          </a:xfrm>
        </p:spPr>
      </p:pic>
      <p:sp>
        <p:nvSpPr>
          <p:cNvPr id="8" name="TextBox 7"/>
          <p:cNvSpPr txBox="1"/>
          <p:nvPr/>
        </p:nvSpPr>
        <p:spPr>
          <a:xfrm>
            <a:off x="91489" y="5567683"/>
            <a:ext cx="6501816" cy="923330"/>
          </a:xfrm>
          <a:prstGeom prst="rect">
            <a:avLst/>
          </a:prstGeom>
          <a:noFill/>
        </p:spPr>
        <p:txBody>
          <a:bodyPr wrap="square" rtlCol="0">
            <a:spAutoFit/>
          </a:bodyPr>
          <a:lstStyle/>
          <a:p>
            <a:pPr algn="just"/>
            <a:r>
              <a:rPr lang="en-US" dirty="0" smtClean="0">
                <a:latin typeface="Book Antiqua" panose="02040602050305030304" pitchFamily="18" charset="0"/>
              </a:rPr>
              <a:t>“Sacred mother, cast your watchful gaze over our quest. Look through the fog and show us how to find the heritage of Athens.”</a:t>
            </a:r>
            <a:endParaRPr lang="en-US" dirty="0">
              <a:latin typeface="Book Antiqua" panose="02040602050305030304" pitchFamily="18" charset="0"/>
            </a:endParaRPr>
          </a:p>
        </p:txBody>
      </p:sp>
      <p:pic>
        <p:nvPicPr>
          <p:cNvPr id="9"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6135" r="16517"/>
          <a:stretch/>
        </p:blipFill>
        <p:spPr>
          <a:xfrm>
            <a:off x="6717631" y="2444589"/>
            <a:ext cx="4695825" cy="3416300"/>
          </a:xfrm>
          <a:prstGeom prst="rect">
            <a:avLst/>
          </a:prstGeom>
        </p:spPr>
      </p:pic>
    </p:spTree>
    <p:extLst>
      <p:ext uri="{BB962C8B-B14F-4D97-AF65-F5344CB8AC3E}">
        <p14:creationId xmlns:p14="http://schemas.microsoft.com/office/powerpoint/2010/main" val="4066367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477942"/>
          </a:xfrm>
        </p:spPr>
        <p:txBody>
          <a:bodyPr/>
          <a:lstStyle/>
          <a:p>
            <a:r>
              <a:rPr lang="en-US" dirty="0" smtClean="0">
                <a:latin typeface="Book Antiqua" panose="02040602050305030304" pitchFamily="18" charset="0"/>
              </a:rPr>
              <a:t>Episode 2: conjures phantom</a:t>
            </a:r>
            <a:endParaRPr lang="en-US" dirty="0">
              <a:latin typeface="Book Antiqua" panose="0204060205030503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04" r="16408"/>
          <a:stretch/>
        </p:blipFill>
        <p:spPr>
          <a:xfrm>
            <a:off x="400049" y="2003619"/>
            <a:ext cx="4709161" cy="4373684"/>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606" r="2454"/>
          <a:stretch/>
        </p:blipFill>
        <p:spPr>
          <a:xfrm>
            <a:off x="5288279" y="2356355"/>
            <a:ext cx="6389371" cy="3910589"/>
          </a:xfrm>
          <a:prstGeom prst="rect">
            <a:avLst/>
          </a:prstGeom>
        </p:spPr>
      </p:pic>
      <p:sp>
        <p:nvSpPr>
          <p:cNvPr id="12" name="Content Placeholder 11"/>
          <p:cNvSpPr>
            <a:spLocks noGrp="1"/>
          </p:cNvSpPr>
          <p:nvPr>
            <p:ph idx="1"/>
          </p:nvPr>
        </p:nvSpPr>
        <p:spPr/>
        <p:txBody>
          <a:bodyPr/>
          <a:lstStyle/>
          <a:p>
            <a:endParaRPr lang="en-US" dirty="0"/>
          </a:p>
        </p:txBody>
      </p:sp>
    </p:spTree>
    <p:extLst>
      <p:ext uri="{BB962C8B-B14F-4D97-AF65-F5344CB8AC3E}">
        <p14:creationId xmlns:p14="http://schemas.microsoft.com/office/powerpoint/2010/main" val="34433859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217</TotalTime>
  <Words>331</Words>
  <Application>Microsoft Office PowerPoint</Application>
  <PresentationFormat>Widescreen</PresentationFormat>
  <Paragraphs>26</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Book Antiqua</vt:lpstr>
      <vt:lpstr>Century Gothic</vt:lpstr>
      <vt:lpstr>Wingdings 3</vt:lpstr>
      <vt:lpstr>Ion Boardroom</vt:lpstr>
      <vt:lpstr>Judging Medea: Reimagining Magic and Murder in Syfy’s Olympus </vt:lpstr>
      <vt:lpstr>Sonita Henry as Medea on Olympus</vt:lpstr>
      <vt:lpstr>Episode 1: meeting Medea</vt:lpstr>
      <vt:lpstr>Episode 1: bleeding her son </vt:lpstr>
      <vt:lpstr>Episode 3: working with her herbs</vt:lpstr>
      <vt:lpstr>Episode 4: summoning spell</vt:lpstr>
      <vt:lpstr>Episode 5: courage spell</vt:lpstr>
      <vt:lpstr>Episode 10: heritage spell</vt:lpstr>
      <vt:lpstr>Episode 2: conjures phantom</vt:lpstr>
      <vt:lpstr>Episode 2: controlling Hero from afar</vt:lpstr>
      <vt:lpstr>Episode 3: oil on her robes, her (almost) Glauce moment</vt:lpstr>
      <vt:lpstr>Episode 12: calling on Circe</vt:lpstr>
      <vt:lpstr>Episode 3: first reference to the children</vt:lpstr>
      <vt:lpstr>Episode 7: Medea and Chalciope</vt:lpstr>
      <vt:lpstr>Episode 10: meeting the children</vt:lpstr>
      <vt:lpstr>Episode 10: seeing the children</vt:lpstr>
      <vt:lpstr>Episode 13: reunited?</vt:lpstr>
      <vt:lpstr>Episode 13: judging Medea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 User</dc:creator>
  <cp:lastModifiedBy>CLA User</cp:lastModifiedBy>
  <cp:revision>31</cp:revision>
  <dcterms:created xsi:type="dcterms:W3CDTF">2016-03-03T14:09:48Z</dcterms:created>
  <dcterms:modified xsi:type="dcterms:W3CDTF">2016-03-15T20:57:00Z</dcterms:modified>
</cp:coreProperties>
</file>