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8" r:id="rId3"/>
    <p:sldId id="259" r:id="rId4"/>
    <p:sldId id="269" r:id="rId5"/>
    <p:sldId id="262" r:id="rId6"/>
    <p:sldId id="271" r:id="rId7"/>
    <p:sldId id="272" r:id="rId8"/>
    <p:sldId id="278" r:id="rId9"/>
    <p:sldId id="279" r:id="rId10"/>
    <p:sldId id="280" r:id="rId11"/>
    <p:sldId id="277" r:id="rId12"/>
    <p:sldId id="281" r:id="rId13"/>
    <p:sldId id="282" r:id="rId14"/>
    <p:sldId id="283" r:id="rId15"/>
    <p:sldId id="284" r:id="rId16"/>
    <p:sldId id="273" r:id="rId17"/>
    <p:sldId id="274" r:id="rId18"/>
    <p:sldId id="276" r:id="rId19"/>
    <p:sldId id="275" r:id="rId20"/>
    <p:sldId id="285" r:id="rId21"/>
    <p:sldId id="286" r:id="rId22"/>
    <p:sldId id="260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-13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ndurant:Desktop:SS+%20HW%20Article%20Tabl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'SMI and PME'!$B$1</c:f>
              <c:strCache>
                <c:ptCount val="1"/>
                <c:pt idx="0">
                  <c:v>Strong Military Indicators</c:v>
                </c:pt>
              </c:strCache>
            </c:strRef>
          </c:tx>
          <c:invertIfNegative val="0"/>
          <c:cat>
            <c:strRef>
              <c:f>'SMI and PME'!$A$2:$A$19</c:f>
              <c:strCache>
                <c:ptCount val="18"/>
                <c:pt idx="0">
                  <c:v>Brancaster </c:v>
                </c:pt>
                <c:pt idx="1">
                  <c:v>Caister</c:v>
                </c:pt>
                <c:pt idx="2">
                  <c:v>Richborough</c:v>
                </c:pt>
                <c:pt idx="3">
                  <c:v>Pevensey</c:v>
                </c:pt>
                <c:pt idx="4">
                  <c:v>Burgh Castle</c:v>
                </c:pt>
                <c:pt idx="5">
                  <c:v>Reculver</c:v>
                </c:pt>
                <c:pt idx="6">
                  <c:v>Dover</c:v>
                </c:pt>
                <c:pt idx="7">
                  <c:v>Portchester</c:v>
                </c:pt>
                <c:pt idx="8">
                  <c:v>Lympne</c:v>
                </c:pt>
                <c:pt idx="9">
                  <c:v>South Shields</c:v>
                </c:pt>
                <c:pt idx="10">
                  <c:v>Wallsend</c:v>
                </c:pt>
                <c:pt idx="11">
                  <c:v>Newcastle</c:v>
                </c:pt>
                <c:pt idx="12">
                  <c:v>Bowness</c:v>
                </c:pt>
                <c:pt idx="13">
                  <c:v>Beckfoot</c:v>
                </c:pt>
                <c:pt idx="14">
                  <c:v>Maryport</c:v>
                </c:pt>
                <c:pt idx="15">
                  <c:v>Cardurnock</c:v>
                </c:pt>
                <c:pt idx="16">
                  <c:v>Ravenglass</c:v>
                </c:pt>
                <c:pt idx="17">
                  <c:v>Total</c:v>
                </c:pt>
              </c:strCache>
            </c:strRef>
          </c:cat>
          <c:val>
            <c:numRef>
              <c:f>'SMI and PME'!$B$2:$B$18</c:f>
              <c:numCache>
                <c:formatCode>General</c:formatCode>
                <c:ptCount val="17"/>
                <c:pt idx="0">
                  <c:v>31.0</c:v>
                </c:pt>
                <c:pt idx="1">
                  <c:v>26.0</c:v>
                </c:pt>
                <c:pt idx="2">
                  <c:v>54.0</c:v>
                </c:pt>
                <c:pt idx="3">
                  <c:v>11.0</c:v>
                </c:pt>
                <c:pt idx="4">
                  <c:v>5.0</c:v>
                </c:pt>
                <c:pt idx="5">
                  <c:v>12.0</c:v>
                </c:pt>
                <c:pt idx="6">
                  <c:v>3.0</c:v>
                </c:pt>
                <c:pt idx="7">
                  <c:v>19.0</c:v>
                </c:pt>
                <c:pt idx="8">
                  <c:v>1.0</c:v>
                </c:pt>
                <c:pt idx="9">
                  <c:v>21.0</c:v>
                </c:pt>
                <c:pt idx="10">
                  <c:v>5.0</c:v>
                </c:pt>
                <c:pt idx="11">
                  <c:v>6.0</c:v>
                </c:pt>
                <c:pt idx="12">
                  <c:v>1.0</c:v>
                </c:pt>
                <c:pt idx="13">
                  <c:v>5.0</c:v>
                </c:pt>
                <c:pt idx="14">
                  <c:v>1.0</c:v>
                </c:pt>
                <c:pt idx="15">
                  <c:v>6.0</c:v>
                </c:pt>
                <c:pt idx="16">
                  <c:v>8.0</c:v>
                </c:pt>
              </c:numCache>
            </c:numRef>
          </c:val>
        </c:ser>
        <c:ser>
          <c:idx val="1"/>
          <c:order val="1"/>
          <c:tx>
            <c:strRef>
              <c:f>'SMI and PME'!$C$1</c:f>
              <c:strCache>
                <c:ptCount val="1"/>
                <c:pt idx="0">
                  <c:v>Possible Military Evidence</c:v>
                </c:pt>
              </c:strCache>
            </c:strRef>
          </c:tx>
          <c:invertIfNegative val="0"/>
          <c:cat>
            <c:strRef>
              <c:f>'SMI and PME'!$A$2:$A$19</c:f>
              <c:strCache>
                <c:ptCount val="18"/>
                <c:pt idx="0">
                  <c:v>Brancaster </c:v>
                </c:pt>
                <c:pt idx="1">
                  <c:v>Caister</c:v>
                </c:pt>
                <c:pt idx="2">
                  <c:v>Richborough</c:v>
                </c:pt>
                <c:pt idx="3">
                  <c:v>Pevensey</c:v>
                </c:pt>
                <c:pt idx="4">
                  <c:v>Burgh Castle</c:v>
                </c:pt>
                <c:pt idx="5">
                  <c:v>Reculver</c:v>
                </c:pt>
                <c:pt idx="6">
                  <c:v>Dover</c:v>
                </c:pt>
                <c:pt idx="7">
                  <c:v>Portchester</c:v>
                </c:pt>
                <c:pt idx="8">
                  <c:v>Lympne</c:v>
                </c:pt>
                <c:pt idx="9">
                  <c:v>South Shields</c:v>
                </c:pt>
                <c:pt idx="10">
                  <c:v>Wallsend</c:v>
                </c:pt>
                <c:pt idx="11">
                  <c:v>Newcastle</c:v>
                </c:pt>
                <c:pt idx="12">
                  <c:v>Bowness</c:v>
                </c:pt>
                <c:pt idx="13">
                  <c:v>Beckfoot</c:v>
                </c:pt>
                <c:pt idx="14">
                  <c:v>Maryport</c:v>
                </c:pt>
                <c:pt idx="15">
                  <c:v>Cardurnock</c:v>
                </c:pt>
                <c:pt idx="16">
                  <c:v>Ravenglass</c:v>
                </c:pt>
                <c:pt idx="17">
                  <c:v>Total</c:v>
                </c:pt>
              </c:strCache>
            </c:strRef>
          </c:cat>
          <c:val>
            <c:numRef>
              <c:f>'SMI and PME'!$C$2:$C$18</c:f>
              <c:numCache>
                <c:formatCode>General</c:formatCode>
                <c:ptCount val="17"/>
                <c:pt idx="0">
                  <c:v>27.0</c:v>
                </c:pt>
                <c:pt idx="1">
                  <c:v>56.0</c:v>
                </c:pt>
                <c:pt idx="2">
                  <c:v>49.0</c:v>
                </c:pt>
                <c:pt idx="3">
                  <c:v>8.0</c:v>
                </c:pt>
                <c:pt idx="4">
                  <c:v>5.0</c:v>
                </c:pt>
                <c:pt idx="5">
                  <c:v>14.0</c:v>
                </c:pt>
                <c:pt idx="6">
                  <c:v>1.0</c:v>
                </c:pt>
                <c:pt idx="7">
                  <c:v>14.0</c:v>
                </c:pt>
                <c:pt idx="8">
                  <c:v>0.0</c:v>
                </c:pt>
                <c:pt idx="9">
                  <c:v>50.0</c:v>
                </c:pt>
                <c:pt idx="10">
                  <c:v>1.0</c:v>
                </c:pt>
                <c:pt idx="11">
                  <c:v>3.0</c:v>
                </c:pt>
                <c:pt idx="12">
                  <c:v>2.0</c:v>
                </c:pt>
                <c:pt idx="13">
                  <c:v>3.0</c:v>
                </c:pt>
                <c:pt idx="14">
                  <c:v>2.0</c:v>
                </c:pt>
                <c:pt idx="15">
                  <c:v>3.0</c:v>
                </c:pt>
                <c:pt idx="16">
                  <c:v>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71751464"/>
        <c:axId val="2069481160"/>
      </c:barChart>
      <c:catAx>
        <c:axId val="2071751464"/>
        <c:scaling>
          <c:orientation val="minMax"/>
        </c:scaling>
        <c:delete val="0"/>
        <c:axPos val="b"/>
        <c:majorTickMark val="out"/>
        <c:minorTickMark val="none"/>
        <c:tickLblPos val="nextTo"/>
        <c:crossAx val="2069481160"/>
        <c:crosses val="autoZero"/>
        <c:auto val="1"/>
        <c:lblAlgn val="ctr"/>
        <c:lblOffset val="100"/>
        <c:noMultiLvlLbl val="0"/>
      </c:catAx>
      <c:valAx>
        <c:axId val="20694811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7175146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8421-CF5C-2547-B5B7-22083187E3D8}" type="datetimeFigureOut">
              <a:rPr lang="en-US" smtClean="0"/>
              <a:t>3/15/16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27E49-D545-994C-A614-EC649D3771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8421-CF5C-2547-B5B7-22083187E3D8}" type="datetimeFigureOut">
              <a:rPr lang="en-US" smtClean="0"/>
              <a:t>3/15/16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27E49-D545-994C-A614-EC649D37718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8421-CF5C-2547-B5B7-22083187E3D8}" type="datetimeFigureOut">
              <a:rPr lang="en-US" smtClean="0"/>
              <a:t>3/15/16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27E49-D545-994C-A614-EC649D3771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8421-CF5C-2547-B5B7-22083187E3D8}" type="datetimeFigureOut">
              <a:rPr lang="en-US" smtClean="0"/>
              <a:t>3/15/16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27E49-D545-994C-A614-EC649D3771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8421-CF5C-2547-B5B7-22083187E3D8}" type="datetimeFigureOut">
              <a:rPr lang="en-US" smtClean="0"/>
              <a:t>3/15/16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27E49-D545-994C-A614-EC649D3771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8421-CF5C-2547-B5B7-22083187E3D8}" type="datetimeFigureOut">
              <a:rPr lang="en-US" smtClean="0"/>
              <a:t>3/15/16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27E49-D545-994C-A614-EC649D37718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8421-CF5C-2547-B5B7-22083187E3D8}" type="datetimeFigureOut">
              <a:rPr lang="en-US" smtClean="0"/>
              <a:t>3/15/16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27E49-D545-994C-A614-EC649D3771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8421-CF5C-2547-B5B7-22083187E3D8}" type="datetimeFigureOut">
              <a:rPr lang="en-US" smtClean="0"/>
              <a:t>3/15/16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27E49-D545-994C-A614-EC649D3771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8421-CF5C-2547-B5B7-22083187E3D8}" type="datetimeFigureOut">
              <a:rPr lang="en-US" smtClean="0"/>
              <a:t>3/15/16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27E49-D545-994C-A614-EC649D3771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8421-CF5C-2547-B5B7-22083187E3D8}" type="datetimeFigureOut">
              <a:rPr lang="en-US" smtClean="0"/>
              <a:t>3/15/16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27E49-D545-994C-A614-EC649D3771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8421-CF5C-2547-B5B7-22083187E3D8}" type="datetimeFigureOut">
              <a:rPr lang="en-US" smtClean="0"/>
              <a:t>3/15/16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27E49-D545-994C-A614-EC649D3771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8421-CF5C-2547-B5B7-22083187E3D8}" type="datetimeFigureOut">
              <a:rPr lang="en-US" smtClean="0"/>
              <a:t>3/15/16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27E49-D545-994C-A614-EC649D3771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29A8421-CF5C-2547-B5B7-22083187E3D8}" type="datetimeFigureOut">
              <a:rPr lang="en-US" smtClean="0"/>
              <a:t>3/15/16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3A27E49-D545-994C-A614-EC649D37718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416529"/>
            <a:ext cx="9144000" cy="6096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4710204"/>
            <a:ext cx="6498159" cy="916641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Nathaniel </a:t>
            </a:r>
            <a:r>
              <a:rPr lang="en-US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Durant</a:t>
            </a:r>
            <a:endParaRPr lang="en-US" b="1" dirty="0" smtClean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12663"/>
            <a:ext cx="7426267" cy="1742512"/>
          </a:xfrm>
        </p:spPr>
        <p:txBody>
          <a:bodyPr>
            <a:normAutofit fontScale="90000"/>
          </a:bodyPr>
          <a:lstStyle/>
          <a:p>
            <a:r>
              <a:rPr lang="en-US" dirty="0"/>
              <a:t>A Tale of Two Frontiers?: Hadrian’s Wall and the Saxon Shore Forts in the </a:t>
            </a:r>
            <a:br>
              <a:rPr lang="en-US" dirty="0"/>
            </a:br>
            <a:r>
              <a:rPr lang="en-US"/>
              <a:t>3</a:t>
            </a:r>
            <a:r>
              <a:rPr lang="en-US" baseline="30000"/>
              <a:t>rd</a:t>
            </a:r>
            <a:r>
              <a:rPr lang="en-US"/>
              <a:t> </a:t>
            </a:r>
            <a:r>
              <a:rPr lang="en-US" smtClean="0"/>
              <a:t>to </a:t>
            </a:r>
            <a:r>
              <a:rPr lang="en-US" dirty="0"/>
              <a:t>5th centuries A.D.</a:t>
            </a:r>
          </a:p>
        </p:txBody>
      </p:sp>
      <p:pic>
        <p:nvPicPr>
          <p:cNvPr id="7" name="Picture 6" descr="University-at-Buffalo-UB-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722" y="5888074"/>
            <a:ext cx="2609278" cy="96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96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acintosh HD:Users:ndurant:Desktop:Screen Shot 2014-08-19 at 5.03.38 P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008"/>
            <a:ext cx="7205756" cy="688100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269491" y="0"/>
            <a:ext cx="1104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Reculver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35769" y="6488668"/>
            <a:ext cx="2087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Philp</a:t>
            </a:r>
            <a:r>
              <a:rPr lang="en-US" dirty="0" smtClean="0"/>
              <a:t>, 2005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470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6466" y="23897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334598"/>
              </p:ext>
            </p:extLst>
          </p:nvPr>
        </p:nvGraphicFramePr>
        <p:xfrm>
          <a:off x="399865" y="802536"/>
          <a:ext cx="8561843" cy="3924280"/>
        </p:xfrm>
        <a:graphic>
          <a:graphicData uri="http://schemas.openxmlformats.org/drawingml/2006/table">
            <a:tbl>
              <a:tblPr/>
              <a:tblGrid>
                <a:gridCol w="1569316"/>
                <a:gridCol w="1206344"/>
                <a:gridCol w="1313100"/>
                <a:gridCol w="747293"/>
                <a:gridCol w="1184993"/>
                <a:gridCol w="950130"/>
                <a:gridCol w="896752"/>
                <a:gridCol w="693915"/>
              </a:tblGrid>
              <a:tr h="49053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Fort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Wall Thickness (m)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Tile Coursing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Bastions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Corners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Rampart Bank?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Hectares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Ditches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9053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Period I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9053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Reculver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3.05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Rounded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3.24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9053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Brancaster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Rounded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3.03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9053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Caister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Rounded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3.53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9053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Carisbrooke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Vestigial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Rounded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9053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Dover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Angular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1.56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9053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Richborough Earth Fortlet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Earth Rampart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Rounded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0028" marR="10028" marT="10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985898" y="6488668"/>
            <a:ext cx="2055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</a:t>
            </a:r>
            <a:r>
              <a:rPr lang="en-US" dirty="0" err="1" smtClean="0"/>
              <a:t>Philp</a:t>
            </a:r>
            <a:r>
              <a:rPr lang="en-US" dirty="0" smtClean="0"/>
              <a:t>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879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ndurant:Desktop:Screen Shot 2014-08-19 at 4.54.02 P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502" y="44788"/>
            <a:ext cx="4995991" cy="68660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291678" y="493847"/>
            <a:ext cx="1592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Burgh Castle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93493" y="6541471"/>
            <a:ext cx="2408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Pearson, 2002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762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ndurant:Desktop:Screen Shot 2014-08-19 at 9.25.35 P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147"/>
            <a:ext cx="7365913" cy="67218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4771" y="47033"/>
            <a:ext cx="1449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Portchester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35769" y="6488668"/>
            <a:ext cx="2408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Pearson,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965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ndurant:Desktop:Screen Shot 2014-08-19 at 9.28.55 P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93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3225" y="0"/>
            <a:ext cx="157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Richborough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93300" y="6027003"/>
            <a:ext cx="145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Pearson,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698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ndurant:Desktop:Screen Shot 2014-08-19 at 5.52.27 P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361"/>
            <a:ext cx="9203450" cy="65483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735769" y="6488668"/>
            <a:ext cx="2408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Pearson, 2003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28098" y="258682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Pevensey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657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967242"/>
              </p:ext>
            </p:extLst>
          </p:nvPr>
        </p:nvGraphicFramePr>
        <p:xfrm>
          <a:off x="250635" y="1570893"/>
          <a:ext cx="9125516" cy="2967427"/>
        </p:xfrm>
        <a:graphic>
          <a:graphicData uri="http://schemas.openxmlformats.org/drawingml/2006/table">
            <a:tbl>
              <a:tblPr/>
              <a:tblGrid>
                <a:gridCol w="1672633"/>
                <a:gridCol w="1285764"/>
                <a:gridCol w="1399549"/>
                <a:gridCol w="796491"/>
                <a:gridCol w="1263008"/>
                <a:gridCol w="1012682"/>
                <a:gridCol w="955790"/>
                <a:gridCol w="739599"/>
              </a:tblGrid>
              <a:tr h="17522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Fort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Wall Thickness (m)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Tile Coursing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Bastions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Corners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Rampart Bank?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Hectares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Ditches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22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Period I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22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Reculver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3.05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Rounded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3.24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22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Brancaster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Rounded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3.03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22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Caister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Rounded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3.53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25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Carisbrooke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Vestigial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Rounded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22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Dover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Angular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1.56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22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Richborough Earth Fortlet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Earth Rampart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Rounded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Ues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228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22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Period II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22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Richborough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3.3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Angular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2.7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22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Burgh Castle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3.2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Rounded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2.58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22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Lympne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3.5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Angular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3.23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22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Walton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Rounded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22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Pevensey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3.7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None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22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Portchester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Angular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3.42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22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Bradwell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4.27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Rounded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2+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11379" marR="11379" marT="11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2263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9630" y="71859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096962" y="1626870"/>
          <a:ext cx="6946900" cy="4290060"/>
        </p:xfrm>
        <a:graphic>
          <a:graphicData uri="http://schemas.openxmlformats.org/drawingml/2006/table">
            <a:tbl>
              <a:tblPr/>
              <a:tblGrid>
                <a:gridCol w="1828800"/>
                <a:gridCol w="1193800"/>
                <a:gridCol w="825500"/>
                <a:gridCol w="1524000"/>
                <a:gridCol w="157480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 Military Indicators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 Category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Possible Military Evidence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 Category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Melee Weapon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Sword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Brooch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Crossbow Brooch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Melee Weapon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Scabbard Slide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Brooch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All other types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Melee Weapon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Scabbard Mount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Horse Equipment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Harness Mount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Melee Weapon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Scabbard Chape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Horse Equipment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Strap Distributor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Melee Weapon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Spearhead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Horse Equipment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Snaffle Bit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Missile Weapon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Balista Bolt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Horse Equipment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Horseshoe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Missile Weapon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Axehead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Horse Equipment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Ring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Missile Weapon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Stone Shot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Horse Equipment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Spur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Missile Weapon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Javelin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Melee Weapon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Ferrule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Armor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Scale Armor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Missile Weapon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Arrowhead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D97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Armor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Helmet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Belt Accessories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Zoomorphic Buckle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Armor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Helmet Handle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Other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Miscellaneous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5B3D7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Armor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Shield Boss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Belt Accessories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Belt Mount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Belt Accessories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Belt Buckle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Belt Accessories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Strap End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Belt Accessories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Buckle Plate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Belt Accessories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Buckle Tongue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Belt Accessories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Belt Stiffeners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Other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Miscellaneous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3178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acintosh HD:Users:ndurant:Desktop:Screen Shot 2014-08-19 at 4.38.09 P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7576"/>
            <a:ext cx="9179014" cy="661760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041065" y="6355846"/>
            <a:ext cx="213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Birley</a:t>
            </a:r>
            <a:r>
              <a:rPr lang="en-US" dirty="0" smtClean="0"/>
              <a:t>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709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0845316"/>
              </p:ext>
            </p:extLst>
          </p:nvPr>
        </p:nvGraphicFramePr>
        <p:xfrm>
          <a:off x="184666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 rot="16200000">
            <a:off x="-956275" y="3100748"/>
            <a:ext cx="2281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Number of Objects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943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916" y="-287967"/>
            <a:ext cx="4812192" cy="718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58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3-10 at 11.42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2" y="0"/>
            <a:ext cx="795020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66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1408" y="120323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3400"/>
            <a:ext cx="9144000" cy="3251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3745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27000"/>
            <a:ext cx="8763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13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cintosh HD:Users:ndurant:Desktop:Screen Shot 2014-08-19 at 4.09.43 P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541" y="-1"/>
            <a:ext cx="6770070" cy="6878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8365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cintosh HD:Users:ndurant:Desktop:Screen Shot 2014-08-19 at 9.46.43 P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15"/>
            <a:ext cx="7335251" cy="68547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335251" y="6362419"/>
            <a:ext cx="1808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From Johnson, 1976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41140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600"/>
            <a:ext cx="9144000" cy="612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54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916" y="-287967"/>
            <a:ext cx="4812192" cy="718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5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acintosh HD:Users:ndurant:Desktop:Screen Shot 2014-08-19 at 4.20.15 P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954"/>
            <a:ext cx="9144000" cy="61402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5107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acintosh HD:Users:ndurant:Desktop:Screen Shot 2014-08-19 at 4.13.10 P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619"/>
            <a:ext cx="8961385" cy="628838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249483" y="235165"/>
            <a:ext cx="1379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Brancaster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463265"/>
            <a:ext cx="2408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Pearson,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605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Macintosh HD:Users:ndurant:Desktop:Screen Shot 2014-08-19 at 9.24.03 P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79" y="107576"/>
            <a:ext cx="8686615" cy="67504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781252" y="201643"/>
            <a:ext cx="1810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Caister</a:t>
            </a:r>
            <a:r>
              <a:rPr lang="en-US" dirty="0" smtClean="0"/>
              <a:t> On Sea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35769" y="6488668"/>
            <a:ext cx="2408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Pearson,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146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789</TotalTime>
  <Words>386</Words>
  <Application>Microsoft Macintosh PowerPoint</Application>
  <PresentationFormat>On-screen Show (4:3)</PresentationFormat>
  <Paragraphs>259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Breeze</vt:lpstr>
      <vt:lpstr>A Tale of Two Frontiers?: Hadrian’s Wall and the Saxon Shore Forts in the  3rd to 5th centuries A.D.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Wesleyan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Tale of Two Frontiers The Roman Shore Forts and Hadrian’s Wall in the 3rd to 5th centuries</dc:title>
  <dc:creator>Nathaniel Durant</dc:creator>
  <cp:lastModifiedBy>Nathaniel Durant</cp:lastModifiedBy>
  <cp:revision>40</cp:revision>
  <dcterms:created xsi:type="dcterms:W3CDTF">2014-04-29T14:07:45Z</dcterms:created>
  <dcterms:modified xsi:type="dcterms:W3CDTF">2016-03-15T22:04:05Z</dcterms:modified>
</cp:coreProperties>
</file>