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58" r:id="rId3"/>
    <p:sldId id="273" r:id="rId4"/>
    <p:sldId id="276" r:id="rId5"/>
    <p:sldId id="274" r:id="rId6"/>
    <p:sldId id="275" r:id="rId7"/>
    <p:sldId id="265" r:id="rId8"/>
    <p:sldId id="281" r:id="rId9"/>
    <p:sldId id="282" r:id="rId10"/>
    <p:sldId id="284" r:id="rId11"/>
    <p:sldId id="285" r:id="rId12"/>
    <p:sldId id="28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94" autoAdjust="0"/>
  </p:normalViewPr>
  <p:slideViewPr>
    <p:cSldViewPr>
      <p:cViewPr>
        <p:scale>
          <a:sx n="77" d="100"/>
          <a:sy n="7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5118B-A5F4-4BC0-ABCE-F534909D6844}" type="datetimeFigureOut">
              <a:rPr lang="en-US" smtClean="0"/>
              <a:t>3/16/2016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1781AD-11E2-475E-ADBC-93E7FA2566AE}" type="slidenum">
              <a:rPr lang="en-US" smtClean="0"/>
              <a:t>‹#›</a:t>
            </a:fld>
            <a:endParaRPr lang="en-US"/>
          </a:p>
        </p:txBody>
      </p:sp>
    </p:spTree>
    <p:extLst>
      <p:ext uri="{BB962C8B-B14F-4D97-AF65-F5344CB8AC3E}">
        <p14:creationId xmlns:p14="http://schemas.microsoft.com/office/powerpoint/2010/main" val="229125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5E4D43-3C59-4D73-960E-9125F85EFE45}" type="datetimeFigureOut">
              <a:rPr lang="en-US" smtClean="0"/>
              <a:t>3/16/2016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65FB58-4809-4F96-85E2-C55D633EF66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5E4D43-3C59-4D73-960E-9125F85EFE45}"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5FB58-4809-4F96-85E2-C55D633EF66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265FB58-4809-4F96-85E2-C55D633EF66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5E4D43-3C59-4D73-960E-9125F85EFE45}"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5E4D43-3C59-4D73-960E-9125F85EFE45}"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265FB58-4809-4F96-85E2-C55D633EF66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D5E4D43-3C59-4D73-960E-9125F85EFE45}" type="datetimeFigureOut">
              <a:rPr lang="en-US" smtClean="0"/>
              <a:t>3/16/2016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65FB58-4809-4F96-85E2-C55D633EF66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5E4D43-3C59-4D73-960E-9125F85EFE45}"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65FB58-4809-4F96-85E2-C55D633EF66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5E4D43-3C59-4D73-960E-9125F85EFE45}" type="datetimeFigureOut">
              <a:rPr lang="en-US" smtClean="0"/>
              <a:t>3/16/2016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265FB58-4809-4F96-85E2-C55D633EF66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5E4D43-3C59-4D73-960E-9125F85EFE45}"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265FB58-4809-4F96-85E2-C55D633EF6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5E4D43-3C59-4D73-960E-9125F85EFE45}"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265FB58-4809-4F96-85E2-C55D633EF6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265FB58-4809-4F96-85E2-C55D633EF66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5E4D43-3C59-4D73-960E-9125F85EFE45}" type="datetimeFigureOut">
              <a:rPr lang="en-US" smtClean="0"/>
              <a:t>3/16/2016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265FB58-4809-4F96-85E2-C55D633EF66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5E4D43-3C59-4D73-960E-9125F85EFE45}" type="datetimeFigureOut">
              <a:rPr lang="en-US" smtClean="0"/>
              <a:t>3/16/2016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D5E4D43-3C59-4D73-960E-9125F85EFE45}" type="datetimeFigureOut">
              <a:rPr lang="en-US" smtClean="0"/>
              <a:t>3/16/2016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265FB58-4809-4F96-85E2-C55D633EF66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normAutofit lnSpcReduction="10000"/>
          </a:bodyPr>
          <a:lstStyle/>
          <a:p>
            <a:r>
              <a:rPr lang="en-US" dirty="0" smtClean="0"/>
              <a:t>Travis Hill</a:t>
            </a:r>
          </a:p>
          <a:p>
            <a:r>
              <a:rPr lang="en-US" dirty="0" smtClean="0"/>
              <a:t>University of Arizona</a:t>
            </a:r>
          </a:p>
          <a:p>
            <a:endParaRPr lang="en-US" dirty="0" smtClean="0"/>
          </a:p>
          <a:p>
            <a:r>
              <a:rPr lang="en-US" dirty="0" smtClean="0"/>
              <a:t>CAMWS 2016</a:t>
            </a:r>
          </a:p>
          <a:p>
            <a:r>
              <a:rPr lang="en-US" dirty="0" smtClean="0"/>
              <a:t>Williamsburg, VA</a:t>
            </a:r>
          </a:p>
          <a:p>
            <a:r>
              <a:rPr lang="en-US" dirty="0" smtClean="0"/>
              <a:t>March 18, 2016</a:t>
            </a:r>
          </a:p>
        </p:txBody>
      </p:sp>
      <p:sp>
        <p:nvSpPr>
          <p:cNvPr id="2" name="Title 1"/>
          <p:cNvSpPr>
            <a:spLocks noGrp="1"/>
          </p:cNvSpPr>
          <p:nvPr>
            <p:ph type="ctrTitle"/>
          </p:nvPr>
        </p:nvSpPr>
        <p:spPr>
          <a:xfrm>
            <a:off x="609600" y="990600"/>
            <a:ext cx="7924800" cy="1752600"/>
          </a:xfrm>
        </p:spPr>
        <p:txBody>
          <a:bodyPr>
            <a:normAutofit fontScale="90000"/>
          </a:bodyPr>
          <a:lstStyle/>
          <a:p>
            <a:r>
              <a:rPr lang="en-US" dirty="0" smtClean="0">
                <a:effectLst/>
              </a:rPr>
              <a:t>“They Make Themselves Immortal”: Worship of the Great God at the Greek </a:t>
            </a:r>
            <a:r>
              <a:rPr lang="en-US" dirty="0" smtClean="0">
                <a:effectLst/>
              </a:rPr>
              <a:t>Colony </a:t>
            </a:r>
            <a:r>
              <a:rPr lang="en-US" dirty="0" smtClean="0">
                <a:effectLst/>
              </a:rPr>
              <a:t>of </a:t>
            </a:r>
            <a:r>
              <a:rPr lang="en-US" dirty="0" err="1" smtClean="0">
                <a:effectLst/>
              </a:rPr>
              <a:t>Odessos</a:t>
            </a:r>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3528352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Thracian Rider</a:t>
            </a:r>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1625" y="1430940"/>
            <a:ext cx="4038600" cy="456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19200" y="6101259"/>
            <a:ext cx="2182008" cy="307777"/>
          </a:xfrm>
          <a:prstGeom prst="rect">
            <a:avLst/>
          </a:prstGeom>
          <a:noFill/>
        </p:spPr>
        <p:txBody>
          <a:bodyPr wrap="none" rtlCol="0">
            <a:spAutoFit/>
          </a:bodyPr>
          <a:lstStyle/>
          <a:p>
            <a:r>
              <a:rPr lang="en-US" sz="1400" dirty="0" smtClean="0"/>
              <a:t>CCET I, 40 from </a:t>
            </a:r>
            <a:r>
              <a:rPr lang="en-US" sz="1400" dirty="0" err="1" smtClean="0"/>
              <a:t>Odessos</a:t>
            </a:r>
            <a:endParaRPr lang="en-US" sz="1400" dirty="0"/>
          </a:p>
        </p:txBody>
      </p:sp>
      <p:pic>
        <p:nvPicPr>
          <p:cNvPr id="2050"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9107"/>
          <a:stretch/>
        </p:blipFill>
        <p:spPr bwMode="auto">
          <a:xfrm>
            <a:off x="4922446" y="2057400"/>
            <a:ext cx="376435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248400" y="6093023"/>
            <a:ext cx="1371600" cy="307777"/>
          </a:xfrm>
          <a:prstGeom prst="rect">
            <a:avLst/>
          </a:prstGeom>
          <a:noFill/>
        </p:spPr>
        <p:txBody>
          <a:bodyPr wrap="square" rtlCol="0">
            <a:spAutoFit/>
          </a:bodyPr>
          <a:lstStyle/>
          <a:p>
            <a:r>
              <a:rPr lang="en-US" sz="1400" dirty="0" smtClean="0"/>
              <a:t>AMNG 2207</a:t>
            </a:r>
            <a:endParaRPr lang="en-US" sz="1400" dirty="0"/>
          </a:p>
        </p:txBody>
      </p:sp>
    </p:spTree>
    <p:extLst>
      <p:ext uri="{BB962C8B-B14F-4D97-AF65-F5344CB8AC3E}">
        <p14:creationId xmlns:p14="http://schemas.microsoft.com/office/powerpoint/2010/main" val="3216400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Euripides (attrib.) </a:t>
            </a:r>
            <a:r>
              <a:rPr lang="en-US" i="1" dirty="0" smtClean="0"/>
              <a:t>Rhesus</a:t>
            </a:r>
            <a:r>
              <a:rPr lang="en-US" dirty="0" smtClean="0"/>
              <a:t> </a:t>
            </a:r>
            <a:r>
              <a:rPr lang="en-US" dirty="0"/>
              <a:t>962 - 973</a:t>
            </a:r>
          </a:p>
        </p:txBody>
      </p:sp>
      <p:sp>
        <p:nvSpPr>
          <p:cNvPr id="3" name="Content Placeholder 2"/>
          <p:cNvSpPr>
            <a:spLocks noGrp="1"/>
          </p:cNvSpPr>
          <p:nvPr>
            <p:ph sz="quarter" idx="1"/>
          </p:nvPr>
        </p:nvSpPr>
        <p:spPr/>
        <p:txBody>
          <a:bodyPr>
            <a:normAutofit fontScale="92500" lnSpcReduction="10000"/>
          </a:bodyPr>
          <a:lstStyle/>
          <a:p>
            <a:r>
              <a:rPr lang="en-US" dirty="0"/>
              <a:t> </a:t>
            </a:r>
            <a:r>
              <a:rPr lang="en-US" b="1" dirty="0"/>
              <a:t>[Rhesus] shall not go into earth's dark soil</a:t>
            </a:r>
            <a:r>
              <a:rPr lang="en-US" dirty="0"/>
              <a:t>; so earnest a prayer will I address to the bride of the nether world, the daughter of the goddess Demeter, giver of increase, </a:t>
            </a:r>
            <a:r>
              <a:rPr lang="en-US" b="1" dirty="0"/>
              <a:t>to release his soul</a:t>
            </a:r>
            <a:r>
              <a:rPr lang="en-US" dirty="0"/>
              <a:t>; and, debtor as she is to me, show that she honors the friends of Orpheus. And to me for the rest of time he will be as one who is dead and does not see the light; for never again will he meet me or see his mother; but </a:t>
            </a:r>
            <a:r>
              <a:rPr lang="en-US" b="1" dirty="0"/>
              <a:t>he will lie hidden in a cavern of the land with veins of silver, restored to life, a deified man, just as the prophet of Bacchus dwelt in a grotto beneath </a:t>
            </a:r>
            <a:r>
              <a:rPr lang="en-US" b="1" dirty="0" err="1"/>
              <a:t>Pangaeus</a:t>
            </a:r>
            <a:r>
              <a:rPr lang="en-US" b="1" dirty="0"/>
              <a:t>, a god whom his votaries honored. </a:t>
            </a:r>
            <a:r>
              <a:rPr lang="en-US" sz="1900" dirty="0"/>
              <a:t>(Coleridge 1891)</a:t>
            </a:r>
          </a:p>
          <a:p>
            <a:endParaRPr lang="en-US" dirty="0"/>
          </a:p>
        </p:txBody>
      </p:sp>
    </p:spTree>
    <p:extLst>
      <p:ext uri="{BB962C8B-B14F-4D97-AF65-F5344CB8AC3E}">
        <p14:creationId xmlns:p14="http://schemas.microsoft.com/office/powerpoint/2010/main" val="979986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2400" y="1066800"/>
            <a:ext cx="8839200" cy="5791200"/>
          </a:xfrm>
          <a:prstGeom prst="rect">
            <a:avLst/>
          </a:prstGeom>
        </p:spPr>
        <p:txBody>
          <a:bodyPr vert="horz">
            <a:normAutofit fontScale="5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buNone/>
            </a:pPr>
            <a:r>
              <a:rPr lang="en-US" dirty="0" smtClean="0"/>
              <a:t>Archibald, Z. H. 1998. </a:t>
            </a:r>
            <a:r>
              <a:rPr lang="en-US" i="1" dirty="0" smtClean="0"/>
              <a:t>The </a:t>
            </a:r>
            <a:r>
              <a:rPr lang="en-US" i="1" dirty="0" err="1" smtClean="0"/>
              <a:t>Odrysian</a:t>
            </a:r>
            <a:r>
              <a:rPr lang="en-US" i="1" dirty="0" smtClean="0"/>
              <a:t> Kingdom of Thrace</a:t>
            </a:r>
            <a:r>
              <a:rPr lang="en-US" dirty="0" smtClean="0"/>
              <a:t>. Oxford: Clarendon Press.</a:t>
            </a:r>
          </a:p>
          <a:p>
            <a:pPr marL="457200" indent="-457200">
              <a:buNone/>
            </a:pPr>
            <a:r>
              <a:rPr lang="en-US" dirty="0" err="1" smtClean="0"/>
              <a:t>Condurachi</a:t>
            </a:r>
            <a:r>
              <a:rPr lang="en-US" dirty="0" smtClean="0"/>
              <a:t>, E. 1940. “Le ‘</a:t>
            </a:r>
            <a:r>
              <a:rPr lang="en-US" dirty="0" err="1" smtClean="0"/>
              <a:t>Theos</a:t>
            </a:r>
            <a:r>
              <a:rPr lang="en-US" dirty="0" smtClean="0"/>
              <a:t> </a:t>
            </a:r>
            <a:r>
              <a:rPr lang="en-US" dirty="0" err="1" smtClean="0"/>
              <a:t>Megas</a:t>
            </a:r>
            <a:r>
              <a:rPr lang="en-US" dirty="0" smtClean="0"/>
              <a:t>’ des </a:t>
            </a:r>
            <a:r>
              <a:rPr lang="en-US" dirty="0" err="1" smtClean="0"/>
              <a:t>Monnaies</a:t>
            </a:r>
            <a:r>
              <a:rPr lang="en-US" dirty="0" smtClean="0"/>
              <a:t> </a:t>
            </a:r>
            <a:r>
              <a:rPr lang="en-US" dirty="0" err="1" smtClean="0"/>
              <a:t>D’Odessos</a:t>
            </a:r>
            <a:r>
              <a:rPr lang="en-US" dirty="0" smtClean="0"/>
              <a:t>.” </a:t>
            </a:r>
            <a:r>
              <a:rPr lang="en-US" i="1" dirty="0" smtClean="0"/>
              <a:t>Revue </a:t>
            </a:r>
            <a:r>
              <a:rPr lang="en-US" i="1" dirty="0" err="1" smtClean="0"/>
              <a:t>numismatique</a:t>
            </a:r>
            <a:r>
              <a:rPr lang="en-US" dirty="0" smtClean="0"/>
              <a:t> 1940: 1-20.</a:t>
            </a:r>
          </a:p>
          <a:p>
            <a:pPr marL="457200" indent="-457200">
              <a:buNone/>
            </a:pPr>
            <a:r>
              <a:rPr lang="en-US" dirty="0" err="1" smtClean="0"/>
              <a:t>Eliade</a:t>
            </a:r>
            <a:r>
              <a:rPr lang="en-US" dirty="0" smtClean="0"/>
              <a:t>, </a:t>
            </a:r>
            <a:r>
              <a:rPr lang="en-US" dirty="0" err="1" smtClean="0"/>
              <a:t>Mircea</a:t>
            </a:r>
            <a:r>
              <a:rPr lang="en-US" dirty="0" smtClean="0"/>
              <a:t>. 1970. </a:t>
            </a:r>
            <a:r>
              <a:rPr lang="en-US" i="1" dirty="0" err="1" smtClean="0"/>
              <a:t>Zalmoxis</a:t>
            </a:r>
            <a:r>
              <a:rPr lang="en-US" i="1" dirty="0" smtClean="0"/>
              <a:t>: The Vanishing God</a:t>
            </a:r>
            <a:r>
              <a:rPr lang="en-US" dirty="0" smtClean="0"/>
              <a:t>. Chicago: University of Chicago Press.</a:t>
            </a:r>
          </a:p>
          <a:p>
            <a:pPr marL="457200" indent="-457200">
              <a:buNone/>
            </a:pPr>
            <a:r>
              <a:rPr lang="en-US" dirty="0" err="1" smtClean="0"/>
              <a:t>Gotcheva</a:t>
            </a:r>
            <a:r>
              <a:rPr lang="en-US" dirty="0" smtClean="0"/>
              <a:t>, </a:t>
            </a:r>
            <a:r>
              <a:rPr lang="en-US" dirty="0" err="1" smtClean="0"/>
              <a:t>Zlatozara</a:t>
            </a:r>
            <a:r>
              <a:rPr lang="en-US" dirty="0" smtClean="0"/>
              <a:t>. 1980. “</a:t>
            </a:r>
            <a:r>
              <a:rPr lang="en-US" dirty="0" err="1" smtClean="0"/>
              <a:t>Pretres</a:t>
            </a:r>
            <a:r>
              <a:rPr lang="en-US" dirty="0" smtClean="0"/>
              <a:t> </a:t>
            </a:r>
            <a:r>
              <a:rPr lang="en-US" dirty="0" err="1" smtClean="0"/>
              <a:t>eponymes</a:t>
            </a:r>
            <a:r>
              <a:rPr lang="en-US" dirty="0" smtClean="0"/>
              <a:t> </a:t>
            </a:r>
            <a:r>
              <a:rPr lang="en-US" dirty="0" err="1" smtClean="0"/>
              <a:t>d’Odessos</a:t>
            </a:r>
            <a:r>
              <a:rPr lang="en-US" dirty="0" smtClean="0"/>
              <a:t> et de </a:t>
            </a:r>
            <a:r>
              <a:rPr lang="en-US" dirty="0" err="1" smtClean="0"/>
              <a:t>Dionysopolis</a:t>
            </a:r>
            <a:r>
              <a:rPr lang="en-US" dirty="0" smtClean="0"/>
              <a:t>.” </a:t>
            </a:r>
            <a:r>
              <a:rPr lang="en-US" i="1" dirty="0" err="1" smtClean="0"/>
              <a:t>Klio</a:t>
            </a:r>
            <a:r>
              <a:rPr lang="en-US" dirty="0" smtClean="0"/>
              <a:t> 62, no. 1: 49-53.</a:t>
            </a:r>
          </a:p>
          <a:p>
            <a:pPr marL="457200" indent="-457200">
              <a:buNone/>
            </a:pPr>
            <a:r>
              <a:rPr lang="en-US" dirty="0" smtClean="0"/>
              <a:t>----- 1996. “Organization of Religious Life in </a:t>
            </a:r>
            <a:r>
              <a:rPr lang="en-US" dirty="0" err="1" smtClean="0"/>
              <a:t>Odessos</a:t>
            </a:r>
            <a:r>
              <a:rPr lang="en-US" dirty="0" smtClean="0"/>
              <a:t>.” </a:t>
            </a:r>
            <a:r>
              <a:rPr lang="en-US" i="1" dirty="0" err="1" smtClean="0"/>
              <a:t>Kernos</a:t>
            </a:r>
            <a:r>
              <a:rPr lang="en-US" dirty="0" smtClean="0"/>
              <a:t> 9: 121-127. </a:t>
            </a:r>
          </a:p>
          <a:p>
            <a:pPr marL="457200" indent="-457200">
              <a:buNone/>
            </a:pPr>
            <a:r>
              <a:rPr lang="en-US" dirty="0" smtClean="0"/>
              <a:t>----- 2007. “La Thrace </a:t>
            </a:r>
            <a:r>
              <a:rPr lang="en-US" dirty="0" err="1" smtClean="0"/>
              <a:t>Pontique</a:t>
            </a:r>
            <a:r>
              <a:rPr lang="en-US" dirty="0" smtClean="0"/>
              <a:t> et la </a:t>
            </a:r>
            <a:r>
              <a:rPr lang="en-US" dirty="0" err="1" smtClean="0"/>
              <a:t>mythologie</a:t>
            </a:r>
            <a:r>
              <a:rPr lang="en-US" dirty="0" smtClean="0"/>
              <a:t> </a:t>
            </a:r>
            <a:r>
              <a:rPr lang="en-US" dirty="0" err="1" smtClean="0"/>
              <a:t>Grecque</a:t>
            </a:r>
            <a:r>
              <a:rPr lang="en-US" dirty="0" smtClean="0"/>
              <a:t>.” In </a:t>
            </a:r>
            <a:r>
              <a:rPr lang="en-US" i="1" dirty="0" smtClean="0"/>
              <a:t>Ancient Greek Colonies in the Black Sea 2</a:t>
            </a:r>
            <a:r>
              <a:rPr lang="en-US" dirty="0" smtClean="0"/>
              <a:t>. Vol. 1, edited by </a:t>
            </a:r>
            <a:r>
              <a:rPr lang="en-US" dirty="0" err="1" smtClean="0"/>
              <a:t>Dimitrios</a:t>
            </a:r>
            <a:r>
              <a:rPr lang="en-US" dirty="0" smtClean="0"/>
              <a:t> </a:t>
            </a:r>
            <a:r>
              <a:rPr lang="en-US" dirty="0" err="1" smtClean="0"/>
              <a:t>Grammenos</a:t>
            </a:r>
            <a:r>
              <a:rPr lang="en-US" dirty="0" smtClean="0"/>
              <a:t> and Elias Petropoulos, 51-84. Oxford: </a:t>
            </a:r>
            <a:r>
              <a:rPr lang="en-US" dirty="0" err="1" smtClean="0"/>
              <a:t>Archaeopress</a:t>
            </a:r>
            <a:r>
              <a:rPr lang="en-US" dirty="0" smtClean="0"/>
              <a:t>.</a:t>
            </a:r>
          </a:p>
          <a:p>
            <a:pPr marL="457200" indent="-457200">
              <a:buNone/>
            </a:pPr>
            <a:r>
              <a:rPr lang="en-US" dirty="0" err="1" smtClean="0"/>
              <a:t>Hoddinott</a:t>
            </a:r>
            <a:r>
              <a:rPr lang="en-US" dirty="0" smtClean="0"/>
              <a:t>, R. F. 1975. </a:t>
            </a:r>
            <a:r>
              <a:rPr lang="en-US" i="1" dirty="0" smtClean="0"/>
              <a:t>Bulgaria in Antiquity: An Archaeological Introduction</a:t>
            </a:r>
            <a:r>
              <a:rPr lang="en-US" dirty="0" smtClean="0"/>
              <a:t>. London: Ernest Benn Limited.</a:t>
            </a:r>
          </a:p>
          <a:p>
            <a:pPr marL="457200" indent="-457200">
              <a:buNone/>
            </a:pPr>
            <a:r>
              <a:rPr lang="en-US" dirty="0" err="1" smtClean="0"/>
              <a:t>Karayotov</a:t>
            </a:r>
            <a:r>
              <a:rPr lang="en-US" dirty="0" smtClean="0"/>
              <a:t>, Ivan. 2007. “Le </a:t>
            </a:r>
            <a:r>
              <a:rPr lang="en-US" dirty="0" err="1" smtClean="0"/>
              <a:t>monnayage</a:t>
            </a:r>
            <a:r>
              <a:rPr lang="en-US" dirty="0" smtClean="0"/>
              <a:t> de </a:t>
            </a:r>
            <a:r>
              <a:rPr lang="en-US" dirty="0" err="1" smtClean="0"/>
              <a:t>Messambria</a:t>
            </a:r>
            <a:r>
              <a:rPr lang="en-US" dirty="0" smtClean="0"/>
              <a:t> et les </a:t>
            </a:r>
            <a:r>
              <a:rPr lang="en-US" dirty="0" err="1" smtClean="0"/>
              <a:t>Monnayages</a:t>
            </a:r>
            <a:r>
              <a:rPr lang="en-US" dirty="0" smtClean="0"/>
              <a:t> </a:t>
            </a:r>
            <a:r>
              <a:rPr lang="en-US" dirty="0" err="1" smtClean="0"/>
              <a:t>d’Apollonia</a:t>
            </a:r>
            <a:r>
              <a:rPr lang="en-US" dirty="0" smtClean="0"/>
              <a:t>, </a:t>
            </a:r>
            <a:r>
              <a:rPr lang="en-US" dirty="0" err="1" smtClean="0"/>
              <a:t>Odessos</a:t>
            </a:r>
            <a:r>
              <a:rPr lang="en-US" dirty="0" smtClean="0"/>
              <a:t> et </a:t>
            </a:r>
            <a:r>
              <a:rPr lang="en-US" dirty="0" err="1" smtClean="0"/>
              <a:t>Dionysopolis</a:t>
            </a:r>
            <a:r>
              <a:rPr lang="en-US" dirty="0" smtClean="0"/>
              <a:t>.” In </a:t>
            </a:r>
            <a:r>
              <a:rPr lang="en-US" i="1" dirty="0" smtClean="0"/>
              <a:t>Ancient Greek Colonies in the Black Sea 2</a:t>
            </a:r>
            <a:r>
              <a:rPr lang="en-US" dirty="0" smtClean="0"/>
              <a:t>. Vol. 1, edited by </a:t>
            </a:r>
            <a:r>
              <a:rPr lang="en-US" dirty="0" err="1" smtClean="0"/>
              <a:t>Dimitrios</a:t>
            </a:r>
            <a:r>
              <a:rPr lang="en-US" dirty="0" smtClean="0"/>
              <a:t> </a:t>
            </a:r>
            <a:r>
              <a:rPr lang="en-US" dirty="0" err="1" smtClean="0"/>
              <a:t>Grammenos</a:t>
            </a:r>
            <a:r>
              <a:rPr lang="en-US" dirty="0" smtClean="0"/>
              <a:t> and Elias Petropoulos, 127-174. Oxford: </a:t>
            </a:r>
            <a:r>
              <a:rPr lang="en-US" dirty="0" err="1" smtClean="0"/>
              <a:t>Archaeopress</a:t>
            </a:r>
            <a:r>
              <a:rPr lang="en-US" dirty="0" smtClean="0"/>
              <a:t>.</a:t>
            </a:r>
          </a:p>
          <a:p>
            <a:pPr marL="457200" indent="-457200">
              <a:buNone/>
            </a:pPr>
            <a:r>
              <a:rPr lang="en-US" dirty="0" err="1" smtClean="0"/>
              <a:t>Mihailov</a:t>
            </a:r>
            <a:r>
              <a:rPr lang="en-US" dirty="0" smtClean="0"/>
              <a:t>, </a:t>
            </a:r>
            <a:r>
              <a:rPr lang="en-US" dirty="0" err="1" smtClean="0"/>
              <a:t>Georgius</a:t>
            </a:r>
            <a:r>
              <a:rPr lang="en-US" dirty="0" smtClean="0"/>
              <a:t>, ed. 1956, 1997. </a:t>
            </a:r>
            <a:r>
              <a:rPr lang="en-US" i="1" dirty="0" err="1" smtClean="0"/>
              <a:t>Inscriptiones</a:t>
            </a:r>
            <a:r>
              <a:rPr lang="en-US" i="1" dirty="0" smtClean="0"/>
              <a:t> </a:t>
            </a:r>
            <a:r>
              <a:rPr lang="en-US" i="1" dirty="0" err="1" smtClean="0"/>
              <a:t>Graecae</a:t>
            </a:r>
            <a:r>
              <a:rPr lang="en-US" i="1" dirty="0" smtClean="0"/>
              <a:t> in Bulgaria </a:t>
            </a:r>
            <a:r>
              <a:rPr lang="en-US" i="1" dirty="0" err="1" smtClean="0"/>
              <a:t>Repertae</a:t>
            </a:r>
            <a:r>
              <a:rPr lang="en-US" dirty="0" smtClean="0"/>
              <a:t>, </a:t>
            </a:r>
            <a:r>
              <a:rPr lang="en-US" dirty="0" err="1" smtClean="0"/>
              <a:t>Vol</a:t>
            </a:r>
            <a:r>
              <a:rPr lang="en-US" dirty="0" smtClean="0"/>
              <a:t> 1.-5 Sofia: Bulgarian Academy of Culture.</a:t>
            </a:r>
          </a:p>
          <a:p>
            <a:pPr marL="457200" indent="-457200">
              <a:buNone/>
            </a:pPr>
            <a:r>
              <a:rPr lang="en-US" dirty="0" err="1" smtClean="0"/>
              <a:t>Minchev</a:t>
            </a:r>
            <a:r>
              <a:rPr lang="en-US" dirty="0" smtClean="0"/>
              <a:t>, Alexander. 2003. “</a:t>
            </a:r>
            <a:r>
              <a:rPr lang="en-US" dirty="0" err="1" smtClean="0"/>
              <a:t>Odessos</a:t>
            </a:r>
            <a:r>
              <a:rPr lang="en-US" dirty="0" smtClean="0"/>
              <a:t>: 6</a:t>
            </a:r>
            <a:r>
              <a:rPr lang="en-US" baseline="30000" dirty="0" smtClean="0"/>
              <a:t>th</a:t>
            </a:r>
            <a:r>
              <a:rPr lang="en-US" dirty="0" smtClean="0"/>
              <a:t> century B.C. to early 1</a:t>
            </a:r>
            <a:r>
              <a:rPr lang="en-US" baseline="30000" dirty="0" smtClean="0"/>
              <a:t>st</a:t>
            </a:r>
            <a:r>
              <a:rPr lang="en-US" dirty="0" smtClean="0"/>
              <a:t> century A.D.” In </a:t>
            </a:r>
            <a:r>
              <a:rPr lang="en-US" i="1" dirty="0" smtClean="0"/>
              <a:t>Ancient Greek Colonies in the Black Sea</a:t>
            </a:r>
            <a:r>
              <a:rPr lang="en-US" dirty="0" smtClean="0"/>
              <a:t>. Vol. 1, edited by </a:t>
            </a:r>
            <a:r>
              <a:rPr lang="en-US" dirty="0" err="1" smtClean="0"/>
              <a:t>Dimitrios</a:t>
            </a:r>
            <a:r>
              <a:rPr lang="en-US" dirty="0" smtClean="0"/>
              <a:t> </a:t>
            </a:r>
            <a:r>
              <a:rPr lang="en-US" dirty="0" err="1" smtClean="0"/>
              <a:t>Grammenos</a:t>
            </a:r>
            <a:r>
              <a:rPr lang="en-US" dirty="0" smtClean="0"/>
              <a:t> and Elias Petropoulos, 209-278. Thessaloniki: Archaeological Institute of Northern Greece.</a:t>
            </a:r>
          </a:p>
          <a:p>
            <a:pPr marL="457200" indent="-457200">
              <a:buNone/>
            </a:pPr>
            <a:r>
              <a:rPr lang="en-US" dirty="0" err="1" smtClean="0"/>
              <a:t>Pippiki</a:t>
            </a:r>
            <a:r>
              <a:rPr lang="en-US" dirty="0" smtClean="0"/>
              <a:t>, </a:t>
            </a:r>
            <a:r>
              <a:rPr lang="en-US" dirty="0" err="1" smtClean="0"/>
              <a:t>Dionisie</a:t>
            </a:r>
            <a:r>
              <a:rPr lang="en-US" dirty="0" smtClean="0"/>
              <a:t> M. and Gabrielle </a:t>
            </a:r>
            <a:r>
              <a:rPr lang="en-US" dirty="0" err="1" smtClean="0"/>
              <a:t>Bordenache</a:t>
            </a:r>
            <a:r>
              <a:rPr lang="en-US" dirty="0" smtClean="0"/>
              <a:t>. 1959. “Un temple du </a:t>
            </a:r>
            <a:r>
              <a:rPr lang="en-US" dirty="0" err="1" smtClean="0"/>
              <a:t>Theos</a:t>
            </a:r>
            <a:r>
              <a:rPr lang="en-US" dirty="0" smtClean="0"/>
              <a:t> </a:t>
            </a:r>
            <a:r>
              <a:rPr lang="en-US" dirty="0" err="1" smtClean="0"/>
              <a:t>Megas</a:t>
            </a:r>
            <a:r>
              <a:rPr lang="en-US" dirty="0" smtClean="0"/>
              <a:t> a </a:t>
            </a:r>
            <a:r>
              <a:rPr lang="en-US" dirty="0" err="1" smtClean="0"/>
              <a:t>Istros</a:t>
            </a:r>
            <a:r>
              <a:rPr lang="en-US" dirty="0" smtClean="0"/>
              <a:t>.” </a:t>
            </a:r>
            <a:r>
              <a:rPr lang="en-US" i="1" dirty="0" smtClean="0"/>
              <a:t>Bulletin de correspondence </a:t>
            </a:r>
            <a:r>
              <a:rPr lang="en-US" i="1" dirty="0" err="1" smtClean="0"/>
              <a:t>hellenique</a:t>
            </a:r>
            <a:r>
              <a:rPr lang="en-US" dirty="0" smtClean="0"/>
              <a:t> 83, no. 2: 455-465.</a:t>
            </a:r>
          </a:p>
          <a:p>
            <a:pPr marL="457200" indent="-457200">
              <a:buNone/>
            </a:pPr>
            <a:r>
              <a:rPr lang="en-US" dirty="0" err="1" smtClean="0"/>
              <a:t>Tsontchev</a:t>
            </a:r>
            <a:r>
              <a:rPr lang="en-US" dirty="0" smtClean="0"/>
              <a:t>, Dim. 1962. “</a:t>
            </a:r>
            <a:r>
              <a:rPr lang="en-US" dirty="0" err="1" smtClean="0"/>
              <a:t>Iconographie</a:t>
            </a:r>
            <a:r>
              <a:rPr lang="en-US" dirty="0" smtClean="0"/>
              <a:t> et </a:t>
            </a:r>
            <a:r>
              <a:rPr lang="en-US" dirty="0" err="1" smtClean="0"/>
              <a:t>Culte</a:t>
            </a:r>
            <a:r>
              <a:rPr lang="en-US" dirty="0" smtClean="0"/>
              <a:t> de </a:t>
            </a:r>
            <a:r>
              <a:rPr lang="en-US" dirty="0" err="1" smtClean="0"/>
              <a:t>Quelques</a:t>
            </a:r>
            <a:r>
              <a:rPr lang="en-US" dirty="0" smtClean="0"/>
              <a:t> </a:t>
            </a:r>
            <a:r>
              <a:rPr lang="en-US" dirty="0" err="1" smtClean="0"/>
              <a:t>Divinites</a:t>
            </a:r>
            <a:r>
              <a:rPr lang="en-US" dirty="0" smtClean="0"/>
              <a:t> </a:t>
            </a:r>
            <a:r>
              <a:rPr lang="en-US" dirty="0" err="1" smtClean="0"/>
              <a:t>Grecques</a:t>
            </a:r>
            <a:r>
              <a:rPr lang="en-US" dirty="0" smtClean="0"/>
              <a:t> en </a:t>
            </a:r>
            <a:r>
              <a:rPr lang="en-US" dirty="0" err="1" smtClean="0"/>
              <a:t>Bulgarie</a:t>
            </a:r>
            <a:r>
              <a:rPr lang="en-US" dirty="0" smtClean="0"/>
              <a:t>.” </a:t>
            </a:r>
            <a:r>
              <a:rPr lang="en-US" i="1" dirty="0" smtClean="0"/>
              <a:t>Revue </a:t>
            </a:r>
            <a:r>
              <a:rPr lang="en-US" i="1" dirty="0" err="1" smtClean="0"/>
              <a:t>Archeologique</a:t>
            </a:r>
            <a:r>
              <a:rPr lang="en-US" dirty="0" smtClean="0"/>
              <a:t> 1962, no. 1 (January – June): 179-198.</a:t>
            </a:r>
          </a:p>
          <a:p>
            <a:pPr marL="457200" indent="-457200">
              <a:buNone/>
            </a:pPr>
            <a:r>
              <a:rPr lang="en-US" dirty="0" err="1" smtClean="0"/>
              <a:t>Vianu</a:t>
            </a:r>
            <a:r>
              <a:rPr lang="en-US" dirty="0" smtClean="0"/>
              <a:t>, Maria </a:t>
            </a:r>
            <a:r>
              <a:rPr lang="en-US" dirty="0" err="1" smtClean="0"/>
              <a:t>Alexandrescu</a:t>
            </a:r>
            <a:r>
              <a:rPr lang="en-US" dirty="0" smtClean="0"/>
              <a:t>. 1999. “</a:t>
            </a:r>
            <a:r>
              <a:rPr lang="en-US" dirty="0" err="1" smtClean="0"/>
              <a:t>Theos</a:t>
            </a:r>
            <a:r>
              <a:rPr lang="en-US" dirty="0" smtClean="0"/>
              <a:t> </a:t>
            </a:r>
            <a:r>
              <a:rPr lang="en-US" dirty="0" err="1" smtClean="0"/>
              <a:t>Megas</a:t>
            </a:r>
            <a:r>
              <a:rPr lang="en-US" dirty="0" smtClean="0"/>
              <a:t>.” </a:t>
            </a:r>
            <a:r>
              <a:rPr lang="en-US" i="1" dirty="0" smtClean="0"/>
              <a:t>Dacia</a:t>
            </a:r>
            <a:r>
              <a:rPr lang="en-US" dirty="0" smtClean="0"/>
              <a:t> 43-45: 73-78.</a:t>
            </a:r>
          </a:p>
          <a:p>
            <a:pPr marL="457200" indent="-457200">
              <a:buNone/>
            </a:pPr>
            <a:r>
              <a:rPr lang="en-US" dirty="0" err="1" smtClean="0"/>
              <a:t>Zelazowski</a:t>
            </a:r>
            <a:r>
              <a:rPr lang="en-US" dirty="0" smtClean="0"/>
              <a:t>, Jerzy. 1992. “Le </a:t>
            </a:r>
            <a:r>
              <a:rPr lang="en-US" dirty="0" err="1" smtClean="0"/>
              <a:t>Culte</a:t>
            </a:r>
            <a:r>
              <a:rPr lang="en-US" dirty="0" smtClean="0"/>
              <a:t> et </a:t>
            </a:r>
            <a:r>
              <a:rPr lang="en-US" dirty="0" err="1" smtClean="0"/>
              <a:t>l’Iconographie</a:t>
            </a:r>
            <a:r>
              <a:rPr lang="en-US" dirty="0" smtClean="0"/>
              <a:t> de </a:t>
            </a:r>
            <a:r>
              <a:rPr lang="en-US" dirty="0" err="1" smtClean="0"/>
              <a:t>Theos</a:t>
            </a:r>
            <a:r>
              <a:rPr lang="en-US" dirty="0" smtClean="0"/>
              <a:t> </a:t>
            </a:r>
            <a:r>
              <a:rPr lang="en-US" dirty="0" err="1" smtClean="0"/>
              <a:t>Megas</a:t>
            </a:r>
            <a:r>
              <a:rPr lang="en-US" dirty="0" smtClean="0"/>
              <a:t> sure les </a:t>
            </a:r>
            <a:r>
              <a:rPr lang="en-US" dirty="0" err="1" smtClean="0"/>
              <a:t>Territoires</a:t>
            </a:r>
            <a:r>
              <a:rPr lang="en-US" dirty="0" smtClean="0"/>
              <a:t> </a:t>
            </a:r>
            <a:r>
              <a:rPr lang="en-US" dirty="0" err="1" smtClean="0"/>
              <a:t>Pontiques</a:t>
            </a:r>
            <a:r>
              <a:rPr lang="en-US" dirty="0" smtClean="0"/>
              <a:t>.” </a:t>
            </a:r>
            <a:r>
              <a:rPr lang="en-US" i="1" dirty="0" err="1" smtClean="0"/>
              <a:t>Archeologia</a:t>
            </a:r>
            <a:r>
              <a:rPr lang="en-US" i="1" dirty="0" smtClean="0"/>
              <a:t> </a:t>
            </a:r>
            <a:r>
              <a:rPr lang="en-US" dirty="0" smtClean="0"/>
              <a:t>43: 35-51.</a:t>
            </a:r>
          </a:p>
          <a:p>
            <a:endParaRPr lang="en-US" dirty="0"/>
          </a:p>
        </p:txBody>
      </p:sp>
      <p:sp>
        <p:nvSpPr>
          <p:cNvPr id="4" name="Title 1"/>
          <p:cNvSpPr txBox="1">
            <a:spLocks/>
          </p:cNvSpPr>
          <p:nvPr/>
        </p:nvSpPr>
        <p:spPr>
          <a:xfrm>
            <a:off x="301752" y="228600"/>
            <a:ext cx="8534400" cy="758952"/>
          </a:xfrm>
          <a:prstGeom prst="rect">
            <a:avLst/>
          </a:prstGeom>
        </p:spPr>
        <p:txBody>
          <a:bodyP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t>Selected Bibliography</a:t>
            </a:r>
            <a:endParaRPr lang="en-US" dirty="0"/>
          </a:p>
        </p:txBody>
      </p:sp>
    </p:spTree>
    <p:extLst>
      <p:ext uri="{BB962C8B-B14F-4D97-AF65-F5344CB8AC3E}">
        <p14:creationId xmlns:p14="http://schemas.microsoft.com/office/powerpoint/2010/main" val="207781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Odessos</a:t>
            </a:r>
            <a:r>
              <a:rPr lang="en-US" dirty="0" smtClean="0"/>
              <a:t> – Greek Colony</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914400" y="1524000"/>
            <a:ext cx="729074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28600" y="3886200"/>
            <a:ext cx="1066800" cy="609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27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a:t>
            </a:r>
            <a:r>
              <a:rPr lang="el-GR" dirty="0"/>
              <a:t>θεὸς </a:t>
            </a:r>
            <a:r>
              <a:rPr lang="el-GR" dirty="0" smtClean="0"/>
              <a:t>μέγας</a:t>
            </a:r>
            <a:endParaRPr lang="en-US" dirty="0"/>
          </a:p>
        </p:txBody>
      </p:sp>
      <p:pic>
        <p:nvPicPr>
          <p:cNvPr id="11"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301625" y="1913889"/>
            <a:ext cx="8504238" cy="379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5791200"/>
            <a:ext cx="4343400" cy="369332"/>
          </a:xfrm>
          <a:prstGeom prst="rect">
            <a:avLst/>
          </a:prstGeom>
          <a:noFill/>
        </p:spPr>
        <p:txBody>
          <a:bodyPr wrap="square" rtlCol="0">
            <a:spAutoFit/>
          </a:bodyPr>
          <a:lstStyle/>
          <a:p>
            <a:r>
              <a:rPr lang="en-US" dirty="0" smtClean="0"/>
              <a:t>Pick, </a:t>
            </a:r>
            <a:r>
              <a:rPr lang="en-US" dirty="0" err="1" smtClean="0"/>
              <a:t>Regling</a:t>
            </a:r>
            <a:r>
              <a:rPr lang="en-US" dirty="0" smtClean="0"/>
              <a:t> I, 2, #2214, 2215, </a:t>
            </a:r>
            <a:r>
              <a:rPr lang="en-US" dirty="0" err="1" smtClean="0"/>
              <a:t>pl</a:t>
            </a:r>
            <a:r>
              <a:rPr lang="en-US" dirty="0" smtClean="0"/>
              <a:t> IV; 1, 2</a:t>
            </a:r>
            <a:endParaRPr lang="en-US" dirty="0"/>
          </a:p>
        </p:txBody>
      </p:sp>
    </p:spTree>
    <p:extLst>
      <p:ext uri="{BB962C8B-B14F-4D97-AF65-F5344CB8AC3E}">
        <p14:creationId xmlns:p14="http://schemas.microsoft.com/office/powerpoint/2010/main" val="2330418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a:t>
            </a:r>
            <a:r>
              <a:rPr lang="el-GR" dirty="0"/>
              <a:t>θεὸς </a:t>
            </a:r>
            <a:r>
              <a:rPr lang="el-GR" dirty="0" smtClean="0"/>
              <a:t>μέγας</a:t>
            </a:r>
            <a:endParaRPr lang="en-US" dirty="0"/>
          </a:p>
        </p:txBody>
      </p:sp>
      <p:pic>
        <p:nvPicPr>
          <p:cNvPr id="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3541865" cy="471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19400" y="6400800"/>
            <a:ext cx="6934200" cy="276999"/>
          </a:xfrm>
          <a:prstGeom prst="rect">
            <a:avLst/>
          </a:prstGeom>
          <a:noFill/>
        </p:spPr>
        <p:txBody>
          <a:bodyPr wrap="square" rtlCol="0">
            <a:spAutoFit/>
          </a:bodyPr>
          <a:lstStyle/>
          <a:p>
            <a:r>
              <a:rPr lang="en-US" sz="1200" dirty="0" smtClean="0"/>
              <a:t>Image from Varna Museum of Archaeology website</a:t>
            </a:r>
            <a:endParaRPr lang="en-US" sz="1200" dirty="0"/>
          </a:p>
        </p:txBody>
      </p:sp>
    </p:spTree>
    <p:extLst>
      <p:ext uri="{BB962C8B-B14F-4D97-AF65-F5344CB8AC3E}">
        <p14:creationId xmlns:p14="http://schemas.microsoft.com/office/powerpoint/2010/main" val="1554165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a:t>
            </a:r>
            <a:r>
              <a:rPr lang="el-GR" dirty="0"/>
              <a:t>θεὸς </a:t>
            </a:r>
            <a:r>
              <a:rPr lang="el-GR" dirty="0" smtClean="0"/>
              <a:t>μέγας</a:t>
            </a:r>
            <a:endParaRPr lang="en-US" dirty="0"/>
          </a:p>
        </p:txBody>
      </p:sp>
      <p:pic>
        <p:nvPicPr>
          <p:cNvPr id="7"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15523" y="1752600"/>
            <a:ext cx="828923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000" y="5879068"/>
            <a:ext cx="7010400" cy="369332"/>
          </a:xfrm>
          <a:prstGeom prst="rect">
            <a:avLst/>
          </a:prstGeom>
          <a:noFill/>
        </p:spPr>
        <p:txBody>
          <a:bodyPr wrap="square" rtlCol="0">
            <a:spAutoFit/>
          </a:bodyPr>
          <a:lstStyle/>
          <a:p>
            <a:r>
              <a:rPr lang="en-US" dirty="0" smtClean="0"/>
              <a:t>AMNG (</a:t>
            </a:r>
            <a:r>
              <a:rPr lang="en-US" i="1" dirty="0"/>
              <a:t>Die </a:t>
            </a:r>
            <a:r>
              <a:rPr lang="en-US" i="1" dirty="0" err="1"/>
              <a:t>Antiken</a:t>
            </a:r>
            <a:r>
              <a:rPr lang="en-US" i="1" dirty="0"/>
              <a:t> </a:t>
            </a:r>
            <a:r>
              <a:rPr lang="en-US" i="1" dirty="0" err="1"/>
              <a:t>Münzen</a:t>
            </a:r>
            <a:r>
              <a:rPr lang="en-US" i="1" dirty="0"/>
              <a:t> </a:t>
            </a:r>
            <a:r>
              <a:rPr lang="en-US" i="1" dirty="0" smtClean="0"/>
              <a:t>Nord-</a:t>
            </a:r>
            <a:r>
              <a:rPr lang="en-US" i="1" dirty="0" err="1" smtClean="0"/>
              <a:t>Griechenlands</a:t>
            </a:r>
            <a:r>
              <a:rPr lang="en-US" i="1" dirty="0" smtClean="0"/>
              <a:t>)</a:t>
            </a:r>
            <a:r>
              <a:rPr lang="en-US" dirty="0" smtClean="0"/>
              <a:t> 2205</a:t>
            </a:r>
            <a:endParaRPr lang="en-US" dirty="0"/>
          </a:p>
        </p:txBody>
      </p:sp>
    </p:spTree>
    <p:extLst>
      <p:ext uri="{BB962C8B-B14F-4D97-AF65-F5344CB8AC3E}">
        <p14:creationId xmlns:p14="http://schemas.microsoft.com/office/powerpoint/2010/main" val="288033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of </a:t>
            </a:r>
            <a:r>
              <a:rPr lang="el-GR" dirty="0"/>
              <a:t>θεὸς </a:t>
            </a:r>
            <a:r>
              <a:rPr lang="el-GR" dirty="0" smtClean="0"/>
              <a:t>μέγας</a:t>
            </a:r>
            <a:endParaRPr lang="en-US" dirty="0"/>
          </a:p>
        </p:txBody>
      </p:sp>
      <p:pic>
        <p:nvPicPr>
          <p:cNvPr id="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52600" y="1447800"/>
            <a:ext cx="5733256" cy="429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28800" y="5778843"/>
            <a:ext cx="5661454" cy="923330"/>
          </a:xfrm>
          <a:prstGeom prst="rect">
            <a:avLst/>
          </a:prstGeom>
          <a:noFill/>
        </p:spPr>
        <p:txBody>
          <a:bodyPr wrap="square" rtlCol="0">
            <a:spAutoFit/>
          </a:bodyPr>
          <a:lstStyle/>
          <a:p>
            <a:r>
              <a:rPr lang="en-US" dirty="0"/>
              <a:t>[</a:t>
            </a:r>
            <a:r>
              <a:rPr lang="el-GR" dirty="0"/>
              <a:t>Πεισίστρατος Μνησιστράτου Θάσιος Θεῶι Μεγάλωι</a:t>
            </a:r>
            <a:endParaRPr lang="en-US" dirty="0"/>
          </a:p>
          <a:p>
            <a:r>
              <a:rPr lang="en-US" dirty="0"/>
              <a:t>               [</a:t>
            </a:r>
            <a:r>
              <a:rPr lang="el-GR" dirty="0"/>
              <a:t>ἐ</a:t>
            </a:r>
            <a:r>
              <a:rPr lang="en-US" dirty="0"/>
              <a:t>]</a:t>
            </a:r>
            <a:r>
              <a:rPr lang="el-GR" dirty="0"/>
              <a:t>πὶ ἱέρεω Ξενοχάρους τοῦ Ἀπολλωνίου</a:t>
            </a:r>
            <a:r>
              <a:rPr lang="en-US" dirty="0"/>
              <a:t>.</a:t>
            </a:r>
          </a:p>
          <a:p>
            <a:endParaRPr lang="en-US" dirty="0"/>
          </a:p>
        </p:txBody>
      </p:sp>
    </p:spTree>
    <p:extLst>
      <p:ext uri="{BB962C8B-B14F-4D97-AF65-F5344CB8AC3E}">
        <p14:creationId xmlns:p14="http://schemas.microsoft.com/office/powerpoint/2010/main" val="70777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is </a:t>
            </a:r>
            <a:r>
              <a:rPr lang="el-GR" dirty="0"/>
              <a:t>θεὸς μέγας</a:t>
            </a:r>
            <a:r>
              <a:rPr lang="en-US" dirty="0" smtClean="0"/>
              <a:t>?</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Zeus or Poseidon</a:t>
            </a:r>
          </a:p>
          <a:p>
            <a:pPr lvl="1"/>
            <a:r>
              <a:rPr lang="en-US" dirty="0" smtClean="0"/>
              <a:t>Not chthonic</a:t>
            </a:r>
          </a:p>
          <a:p>
            <a:r>
              <a:rPr lang="en-US" dirty="0" smtClean="0"/>
              <a:t>Pluto</a:t>
            </a:r>
          </a:p>
          <a:p>
            <a:pPr lvl="1"/>
            <a:r>
              <a:rPr lang="en-US" dirty="0" smtClean="0"/>
              <a:t>No analog as </a:t>
            </a:r>
            <a:r>
              <a:rPr lang="en-US" i="1" dirty="0" smtClean="0"/>
              <a:t>polis</a:t>
            </a:r>
            <a:r>
              <a:rPr lang="en-US" dirty="0" smtClean="0"/>
              <a:t> deity</a:t>
            </a:r>
          </a:p>
          <a:p>
            <a:pPr lvl="1"/>
            <a:r>
              <a:rPr lang="en-US" dirty="0"/>
              <a:t>F</a:t>
            </a:r>
            <a:r>
              <a:rPr lang="en-US" dirty="0" smtClean="0"/>
              <a:t>r</a:t>
            </a:r>
            <a:r>
              <a:rPr lang="en-US" dirty="0"/>
              <a:t>. 161 from Aeschylus’ </a:t>
            </a:r>
            <a:r>
              <a:rPr lang="en-US" i="1" dirty="0"/>
              <a:t>Niobe</a:t>
            </a:r>
            <a:r>
              <a:rPr lang="en-US" dirty="0"/>
              <a:t>: </a:t>
            </a:r>
            <a:r>
              <a:rPr lang="en-US" dirty="0" smtClean="0"/>
              <a:t>“Alone of the gods, Death desires no gifts; one can gain nothing by making sacrifice or pouring libation to him, nor has he any altar, nor is he addressed in songs of praise; from him, alone among divinities, Persuasion stands aloof.” </a:t>
            </a:r>
            <a:r>
              <a:rPr lang="en-US" sz="1900" dirty="0" smtClean="0"/>
              <a:t>(Trans. by </a:t>
            </a:r>
            <a:r>
              <a:rPr lang="en-US" sz="1900" dirty="0" err="1" smtClean="0"/>
              <a:t>Sommerstein</a:t>
            </a:r>
            <a:r>
              <a:rPr lang="en-US" sz="1900" dirty="0" smtClean="0"/>
              <a:t>)</a:t>
            </a:r>
          </a:p>
          <a:p>
            <a:r>
              <a:rPr lang="en-US" dirty="0"/>
              <a:t>Great Gods of Samothrace</a:t>
            </a:r>
          </a:p>
          <a:p>
            <a:pPr lvl="1"/>
            <a:r>
              <a:rPr lang="en-US" dirty="0"/>
              <a:t>Separate identity on inscription IGB I, 13</a:t>
            </a:r>
          </a:p>
          <a:p>
            <a:pPr lvl="1"/>
            <a:r>
              <a:rPr lang="en-US" dirty="0"/>
              <a:t>Always plural</a:t>
            </a:r>
          </a:p>
          <a:p>
            <a:r>
              <a:rPr lang="en-US" dirty="0" err="1" smtClean="0"/>
              <a:t>Serapis</a:t>
            </a:r>
            <a:endParaRPr lang="en-US" dirty="0" smtClean="0"/>
          </a:p>
          <a:p>
            <a:pPr lvl="1"/>
            <a:r>
              <a:rPr lang="en-US" dirty="0" smtClean="0"/>
              <a:t>Separate identity on coins &amp; inscription IGB I, 13</a:t>
            </a:r>
          </a:p>
          <a:p>
            <a:r>
              <a:rPr lang="en-US" dirty="0" smtClean="0"/>
              <a:t>Thracian Deity – Zalmoxis</a:t>
            </a:r>
            <a:endParaRPr lang="en-US" dirty="0"/>
          </a:p>
        </p:txBody>
      </p:sp>
    </p:spTree>
    <p:extLst>
      <p:ext uri="{BB962C8B-B14F-4D97-AF65-F5344CB8AC3E}">
        <p14:creationId xmlns:p14="http://schemas.microsoft.com/office/powerpoint/2010/main" val="137951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Herodotus 4.93-96</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70000" lnSpcReduction="20000"/>
          </a:bodyPr>
          <a:lstStyle/>
          <a:p>
            <a:r>
              <a:rPr lang="en-US" dirty="0"/>
              <a:t>But before [Darius] came to the </a:t>
            </a:r>
            <a:r>
              <a:rPr lang="en-US" dirty="0" err="1"/>
              <a:t>Ister</a:t>
            </a:r>
            <a:r>
              <a:rPr lang="en-US" dirty="0"/>
              <a:t> he conquered first </a:t>
            </a:r>
            <a:r>
              <a:rPr lang="en-US" b="1" dirty="0"/>
              <a:t>the </a:t>
            </a:r>
            <a:r>
              <a:rPr lang="en-US" b="1" dirty="0" err="1"/>
              <a:t>Getai</a:t>
            </a:r>
            <a:r>
              <a:rPr lang="en-US" b="1" dirty="0"/>
              <a:t>, who believe in immortality</a:t>
            </a:r>
            <a:r>
              <a:rPr lang="en-US" dirty="0"/>
              <a:t>. . . . And their belief in immortality holds that they do not die, but that </a:t>
            </a:r>
            <a:r>
              <a:rPr lang="en-US" b="1" dirty="0"/>
              <a:t>he who is killed goes to </a:t>
            </a:r>
            <a:r>
              <a:rPr lang="en-US" b="1" dirty="0" err="1"/>
              <a:t>Zalmoxis</a:t>
            </a:r>
            <a:r>
              <a:rPr lang="en-US" b="1" dirty="0"/>
              <a:t>, a </a:t>
            </a:r>
            <a:r>
              <a:rPr lang="en-US" b="1" dirty="0" smtClean="0"/>
              <a:t>divinity</a:t>
            </a:r>
            <a:r>
              <a:rPr lang="en-US" dirty="0" smtClean="0"/>
              <a:t>. . . .</a:t>
            </a:r>
            <a:r>
              <a:rPr lang="en-US" dirty="0"/>
              <a:t> and at intervals of four years they send one of themselves, whomsoever the lot may select, as a messenger to </a:t>
            </a:r>
            <a:r>
              <a:rPr lang="en-US" dirty="0" err="1"/>
              <a:t>Zalmoxis</a:t>
            </a:r>
            <a:r>
              <a:rPr lang="en-US" dirty="0"/>
              <a:t>, charging him with such requests as they have on each occasion. </a:t>
            </a:r>
            <a:r>
              <a:rPr lang="en-US" dirty="0" smtClean="0"/>
              <a:t>. . .</a:t>
            </a:r>
          </a:p>
          <a:p>
            <a:pPr marL="0" indent="0">
              <a:buNone/>
            </a:pPr>
            <a:endParaRPr lang="en-US" dirty="0" smtClean="0"/>
          </a:p>
          <a:p>
            <a:r>
              <a:rPr lang="en-US" dirty="0" smtClean="0"/>
              <a:t>[</a:t>
            </a:r>
            <a:r>
              <a:rPr lang="en-US" dirty="0" err="1" smtClean="0"/>
              <a:t>Zalmoxis</a:t>
            </a:r>
            <a:r>
              <a:rPr lang="en-US" dirty="0" smtClean="0"/>
              <a:t>] prepared </a:t>
            </a:r>
            <a:r>
              <a:rPr lang="en-US" dirty="0"/>
              <a:t>a banqueting-hall, where he received and feasted the chief men of the tribe and instructed them meanwhile that</a:t>
            </a:r>
            <a:r>
              <a:rPr lang="en-US" b="1" dirty="0"/>
              <a:t> neither he himself nor his guests nor their descendants in succession after them would die. </a:t>
            </a:r>
            <a:r>
              <a:rPr lang="en-US" b="1" u="sng" dirty="0"/>
              <a:t>They would come to a place where they would live forever and have all things good.</a:t>
            </a:r>
            <a:r>
              <a:rPr lang="en-US" u="sng" dirty="0"/>
              <a:t> </a:t>
            </a:r>
            <a:r>
              <a:rPr lang="en-US" dirty="0"/>
              <a:t>While he was doing and saying these things, he was making for himself meanwhile a chamber under the ground; and when his chamber was finished</a:t>
            </a:r>
            <a:r>
              <a:rPr lang="en-US" b="1" dirty="0"/>
              <a:t>, he disappeared from among the Thracians and went down into the underground chamber</a:t>
            </a:r>
            <a:r>
              <a:rPr lang="en-US" dirty="0"/>
              <a:t>, where he continued to live for three years. They grieved for his loss and mourned for him as dead. Then in the fourth year he appeared to the Thracians, and in this way the things which </a:t>
            </a:r>
            <a:r>
              <a:rPr lang="en-US" dirty="0" err="1"/>
              <a:t>Zalmoxis</a:t>
            </a:r>
            <a:r>
              <a:rPr lang="en-US" dirty="0"/>
              <a:t> said became credible to them. </a:t>
            </a:r>
            <a:r>
              <a:rPr lang="en-US" sz="2300" dirty="0" smtClean="0"/>
              <a:t>(</a:t>
            </a:r>
            <a:r>
              <a:rPr lang="en-US" sz="2300" dirty="0"/>
              <a:t>Macaulay 2004)</a:t>
            </a:r>
          </a:p>
          <a:p>
            <a:endParaRPr lang="en-US" dirty="0"/>
          </a:p>
        </p:txBody>
      </p:sp>
    </p:spTree>
    <p:extLst>
      <p:ext uri="{BB962C8B-B14F-4D97-AF65-F5344CB8AC3E}">
        <p14:creationId xmlns:p14="http://schemas.microsoft.com/office/powerpoint/2010/main" val="103612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Plato </a:t>
            </a:r>
            <a:r>
              <a:rPr lang="en-US" i="1" dirty="0" err="1"/>
              <a:t>Charmides</a:t>
            </a:r>
            <a:r>
              <a:rPr lang="en-US" dirty="0"/>
              <a:t> 156d-156e</a:t>
            </a:r>
          </a:p>
        </p:txBody>
      </p:sp>
      <p:sp>
        <p:nvSpPr>
          <p:cNvPr id="3" name="Content Placeholder 2"/>
          <p:cNvSpPr>
            <a:spLocks noGrp="1"/>
          </p:cNvSpPr>
          <p:nvPr>
            <p:ph sz="quarter" idx="1"/>
          </p:nvPr>
        </p:nvSpPr>
        <p:spPr/>
        <p:txBody>
          <a:bodyPr/>
          <a:lstStyle/>
          <a:p>
            <a:r>
              <a:rPr lang="en-US" dirty="0"/>
              <a:t>Such, then, </a:t>
            </a:r>
            <a:r>
              <a:rPr lang="en-US" dirty="0" err="1"/>
              <a:t>Charmides</a:t>
            </a:r>
            <a:r>
              <a:rPr lang="en-US" dirty="0"/>
              <a:t>, is the nature of this charm. I learnt it on campaign over there, from one of the Thracian physicians of </a:t>
            </a:r>
            <a:r>
              <a:rPr lang="en-US" dirty="0" err="1"/>
              <a:t>Zalmoxis</a:t>
            </a:r>
            <a:r>
              <a:rPr lang="en-US" dirty="0"/>
              <a:t>, who are said even to make one immortal. This Thracian said that the Greeks were right in advising as I told you just now: “but </a:t>
            </a:r>
            <a:r>
              <a:rPr lang="en-US" dirty="0" err="1"/>
              <a:t>Zalmoxis</a:t>
            </a:r>
            <a:r>
              <a:rPr lang="en-US" dirty="0"/>
              <a:t>,” he said, “our king, who is a god, says that as you ought not to attempt to cure eyes without head, or head without body, so you should not treat body without soul</a:t>
            </a:r>
            <a:r>
              <a:rPr lang="en-US" dirty="0" smtClean="0"/>
              <a:t>.” </a:t>
            </a:r>
            <a:r>
              <a:rPr lang="en-US" dirty="0"/>
              <a:t>(Lamb 1955)</a:t>
            </a:r>
          </a:p>
          <a:p>
            <a:endParaRPr lang="en-US" dirty="0"/>
          </a:p>
        </p:txBody>
      </p:sp>
    </p:spTree>
    <p:extLst>
      <p:ext uri="{BB962C8B-B14F-4D97-AF65-F5344CB8AC3E}">
        <p14:creationId xmlns:p14="http://schemas.microsoft.com/office/powerpoint/2010/main" val="20156877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710</TotalTime>
  <Words>1109</Words>
  <Application>Microsoft Office PowerPoint</Application>
  <PresentationFormat>On-screen Show (4:3)</PresentationFormat>
  <Paragraphs>55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“They Make Themselves Immortal”: Worship of the Great God at the Greek Colony of Odessos </vt:lpstr>
      <vt:lpstr>Odessos – Greek Colony</vt:lpstr>
      <vt:lpstr>Evidence of θεὸς μέγας</vt:lpstr>
      <vt:lpstr>Evidence of θεὸς μέγας</vt:lpstr>
      <vt:lpstr>Evidence of θεὸς μέγας</vt:lpstr>
      <vt:lpstr>Evidence of θεὸς μέγας</vt:lpstr>
      <vt:lpstr>Who is θεὸς μέγας?</vt:lpstr>
      <vt:lpstr>Herodotus 4.93-96</vt:lpstr>
      <vt:lpstr>Plato Charmides 156d-156e</vt:lpstr>
      <vt:lpstr>Thracian Rider</vt:lpstr>
      <vt:lpstr>Euripides (attrib.) Rhesus 962 - 973</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 Make Themselves Immortal”: Worship of the Great God at the Greek colony of Odessos</dc:title>
  <dc:creator>Mary E</dc:creator>
  <cp:lastModifiedBy>Mary E</cp:lastModifiedBy>
  <cp:revision>44</cp:revision>
  <dcterms:created xsi:type="dcterms:W3CDTF">2015-11-30T19:28:00Z</dcterms:created>
  <dcterms:modified xsi:type="dcterms:W3CDTF">2016-03-16T23:47:24Z</dcterms:modified>
</cp:coreProperties>
</file>