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60"/>
  </p:notesMasterIdLst>
  <p:handoutMasterIdLst>
    <p:handoutMasterId r:id="rId61"/>
  </p:handoutMasterIdLst>
  <p:sldIdLst>
    <p:sldId id="256" r:id="rId2"/>
    <p:sldId id="290" r:id="rId3"/>
    <p:sldId id="257" r:id="rId4"/>
    <p:sldId id="335" r:id="rId5"/>
    <p:sldId id="279" r:id="rId6"/>
    <p:sldId id="334" r:id="rId7"/>
    <p:sldId id="285" r:id="rId8"/>
    <p:sldId id="270" r:id="rId9"/>
    <p:sldId id="271" r:id="rId10"/>
    <p:sldId id="272" r:id="rId11"/>
    <p:sldId id="326" r:id="rId12"/>
    <p:sldId id="258" r:id="rId13"/>
    <p:sldId id="276" r:id="rId14"/>
    <p:sldId id="336" r:id="rId15"/>
    <p:sldId id="337" r:id="rId16"/>
    <p:sldId id="338" r:id="rId17"/>
    <p:sldId id="339" r:id="rId18"/>
    <p:sldId id="340" r:id="rId19"/>
    <p:sldId id="341" r:id="rId20"/>
    <p:sldId id="342" r:id="rId21"/>
    <p:sldId id="343" r:id="rId22"/>
    <p:sldId id="344" r:id="rId23"/>
    <p:sldId id="292" r:id="rId24"/>
    <p:sldId id="280" r:id="rId25"/>
    <p:sldId id="282" r:id="rId26"/>
    <p:sldId id="283" r:id="rId27"/>
    <p:sldId id="284" r:id="rId28"/>
    <p:sldId id="327" r:id="rId29"/>
    <p:sldId id="293" r:id="rId30"/>
    <p:sldId id="345" r:id="rId31"/>
    <p:sldId id="346" r:id="rId32"/>
    <p:sldId id="347" r:id="rId33"/>
    <p:sldId id="348" r:id="rId34"/>
    <p:sldId id="349" r:id="rId35"/>
    <p:sldId id="350" r:id="rId36"/>
    <p:sldId id="351" r:id="rId37"/>
    <p:sldId id="352" r:id="rId38"/>
    <p:sldId id="353" r:id="rId39"/>
    <p:sldId id="354" r:id="rId40"/>
    <p:sldId id="301" r:id="rId41"/>
    <p:sldId id="302" r:id="rId42"/>
    <p:sldId id="304" r:id="rId43"/>
    <p:sldId id="355" r:id="rId44"/>
    <p:sldId id="305" r:id="rId45"/>
    <p:sldId id="306" r:id="rId46"/>
    <p:sldId id="307" r:id="rId47"/>
    <p:sldId id="266" r:id="rId48"/>
    <p:sldId id="329" r:id="rId49"/>
    <p:sldId id="331" r:id="rId50"/>
    <p:sldId id="328" r:id="rId51"/>
    <p:sldId id="260" r:id="rId52"/>
    <p:sldId id="308" r:id="rId53"/>
    <p:sldId id="330" r:id="rId54"/>
    <p:sldId id="310" r:id="rId55"/>
    <p:sldId id="317" r:id="rId56"/>
    <p:sldId id="320" r:id="rId57"/>
    <p:sldId id="333" r:id="rId58"/>
    <p:sldId id="324" r:id="rId5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5960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82" autoAdjust="0"/>
    <p:restoredTop sz="95204" autoAdjust="0"/>
  </p:normalViewPr>
  <p:slideViewPr>
    <p:cSldViewPr>
      <p:cViewPr>
        <p:scale>
          <a:sx n="100" d="100"/>
          <a:sy n="100" d="100"/>
        </p:scale>
        <p:origin x="438"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notesMaster" Target="notesMasters/notesMaster1.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04B9B05B-925F-4D5B-8B61-67B8BE31FE7B}" type="datetimeFigureOut">
              <a:rPr lang="en-US" smtClean="0"/>
              <a:t>3/18/2016</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1ED0A577-1326-4042-8FB0-B678D29DBA2A}" type="slidenum">
              <a:rPr lang="en-US" smtClean="0"/>
              <a:t>‹#›</a:t>
            </a:fld>
            <a:endParaRPr lang="en-US"/>
          </a:p>
        </p:txBody>
      </p:sp>
    </p:spTree>
    <p:extLst>
      <p:ext uri="{BB962C8B-B14F-4D97-AF65-F5344CB8AC3E}">
        <p14:creationId xmlns:p14="http://schemas.microsoft.com/office/powerpoint/2010/main" val="7423258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283209FA-F249-491B-ABE4-AC0C8513E6CE}" type="datetimeFigureOut">
              <a:rPr lang="en-US" smtClean="0"/>
              <a:t>3/18/2016</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BBD0634A-9336-4FA3-AFE6-5C38D0A77AB9}" type="slidenum">
              <a:rPr lang="en-US" smtClean="0"/>
              <a:t>‹#›</a:t>
            </a:fld>
            <a:endParaRPr lang="en-US"/>
          </a:p>
        </p:txBody>
      </p:sp>
    </p:spTree>
    <p:extLst>
      <p:ext uri="{BB962C8B-B14F-4D97-AF65-F5344CB8AC3E}">
        <p14:creationId xmlns:p14="http://schemas.microsoft.com/office/powerpoint/2010/main" val="30227959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Name:</a:t>
            </a:r>
            <a:r>
              <a:rPr lang="en-US" dirty="0" smtClean="0"/>
              <a:t> (i.e. </a:t>
            </a:r>
            <a:r>
              <a:rPr lang="en-US" dirty="0" err="1" smtClean="0"/>
              <a:t>Ms</a:t>
            </a:r>
            <a:r>
              <a:rPr lang="en-US" dirty="0" smtClean="0"/>
              <a:t> Hilliard, Period 4: Life Science)</a:t>
            </a:r>
          </a:p>
          <a:p>
            <a:r>
              <a:rPr lang="en-US" b="1" dirty="0" smtClean="0"/>
              <a:t>General Settings</a:t>
            </a:r>
            <a:r>
              <a:rPr lang="en-US" dirty="0" smtClean="0"/>
              <a:t>: specify grade level and/or subject </a:t>
            </a:r>
          </a:p>
          <a:p>
            <a:r>
              <a:rPr lang="en-US" b="1" dirty="0" smtClean="0"/>
              <a:t>Teacher Settings:</a:t>
            </a:r>
            <a:r>
              <a:rPr lang="en-US" dirty="0" smtClean="0"/>
              <a:t> determine whether teacher will censor student submissions.</a:t>
            </a:r>
          </a:p>
          <a:p>
            <a:r>
              <a:rPr lang="en-US" b="1" dirty="0" smtClean="0"/>
              <a:t>Student Settings</a:t>
            </a:r>
            <a:r>
              <a:rPr lang="en-US" dirty="0" smtClean="0"/>
              <a:t>: set parameters of student use (see “Installing Controls” on the next page)</a:t>
            </a:r>
          </a:p>
          <a:p>
            <a:r>
              <a:rPr lang="en-US" b="1" dirty="0" smtClean="0"/>
              <a:t>Student List: </a:t>
            </a:r>
            <a:r>
              <a:rPr lang="en-US" dirty="0" smtClean="0"/>
              <a:t>(after saving the classroom)</a:t>
            </a:r>
            <a:r>
              <a:rPr lang="en-US" b="1" dirty="0" smtClean="0"/>
              <a:t> </a:t>
            </a:r>
            <a:r>
              <a:rPr lang="en-US" dirty="0" smtClean="0"/>
              <a:t>add the names of Students who will participate in this class forum</a:t>
            </a:r>
          </a:p>
          <a:p>
            <a:endParaRPr lang="en-US" dirty="0"/>
          </a:p>
        </p:txBody>
      </p:sp>
      <p:sp>
        <p:nvSpPr>
          <p:cNvPr id="4" name="Slide Number Placeholder 3"/>
          <p:cNvSpPr>
            <a:spLocks noGrp="1"/>
          </p:cNvSpPr>
          <p:nvPr>
            <p:ph type="sldNum" sz="quarter" idx="10"/>
          </p:nvPr>
        </p:nvSpPr>
        <p:spPr/>
        <p:txBody>
          <a:bodyPr/>
          <a:lstStyle/>
          <a:p>
            <a:fld id="{BBD0634A-9336-4FA3-AFE6-5C38D0A77AB9}" type="slidenum">
              <a:rPr lang="en-US" smtClean="0"/>
              <a:t>51</a:t>
            </a:fld>
            <a:endParaRPr lang="en-US"/>
          </a:p>
        </p:txBody>
      </p:sp>
    </p:spTree>
    <p:extLst>
      <p:ext uri="{BB962C8B-B14F-4D97-AF65-F5344CB8AC3E}">
        <p14:creationId xmlns:p14="http://schemas.microsoft.com/office/powerpoint/2010/main" val="33500508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smtClean="0"/>
              <a:t>1. </a:t>
            </a:r>
            <a:r>
              <a:rPr lang="en-US" b="1" dirty="0"/>
              <a:t>i.e.</a:t>
            </a:r>
            <a:r>
              <a:rPr lang="en-US" dirty="0"/>
              <a:t> Level 1: Match dialogue box with a picture. Level 2: Fill in the blanks for in the dialogue boxes with a word box; ..Level 4: Finish the sentence for a person’s dialogue boxes; ..Level 6: Come up with your own sentence for dialogue boxes.</a:t>
            </a:r>
          </a:p>
          <a:p>
            <a:endParaRPr lang="en-US" dirty="0" smtClean="0"/>
          </a:p>
          <a:p>
            <a:pPr defTabSz="931774">
              <a:defRPr/>
            </a:pPr>
            <a:r>
              <a:rPr lang="en-US" dirty="0" smtClean="0"/>
              <a:t>3. </a:t>
            </a:r>
            <a:r>
              <a:rPr lang="en-US" b="1" dirty="0"/>
              <a:t>i.e.</a:t>
            </a:r>
            <a:r>
              <a:rPr lang="en-US" dirty="0"/>
              <a:t> Level 1: Pictures only; Level 2: Pictures and one word descriptors…</a:t>
            </a:r>
          </a:p>
          <a:p>
            <a:endParaRPr lang="en-US" dirty="0"/>
          </a:p>
        </p:txBody>
      </p:sp>
      <p:sp>
        <p:nvSpPr>
          <p:cNvPr id="4" name="Slide Number Placeholder 3"/>
          <p:cNvSpPr>
            <a:spLocks noGrp="1"/>
          </p:cNvSpPr>
          <p:nvPr>
            <p:ph type="sldNum" sz="quarter" idx="10"/>
          </p:nvPr>
        </p:nvSpPr>
        <p:spPr/>
        <p:txBody>
          <a:bodyPr/>
          <a:lstStyle/>
          <a:p>
            <a:fld id="{BBD0634A-9336-4FA3-AFE6-5C38D0A77AB9}" type="slidenum">
              <a:rPr lang="en-US" smtClean="0"/>
              <a:t>52</a:t>
            </a:fld>
            <a:endParaRPr lang="en-US"/>
          </a:p>
        </p:txBody>
      </p:sp>
    </p:spTree>
    <p:extLst>
      <p:ext uri="{BB962C8B-B14F-4D97-AF65-F5344CB8AC3E}">
        <p14:creationId xmlns:p14="http://schemas.microsoft.com/office/powerpoint/2010/main" val="30251596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smtClean="0"/>
              <a:t>1. </a:t>
            </a:r>
            <a:r>
              <a:rPr lang="en-US" b="1" dirty="0"/>
              <a:t>i.e.</a:t>
            </a:r>
            <a:r>
              <a:rPr lang="en-US" dirty="0"/>
              <a:t> Level 1: Match dialogue box with a picture. Level 2: Fill in the blanks for in the dialogue boxes with a word box; ..Level 4: Finish the sentence for a person’s dialogue boxes; ..Level 6: Come up with your own sentence for dialogue boxes.</a:t>
            </a:r>
          </a:p>
          <a:p>
            <a:endParaRPr lang="en-US" dirty="0" smtClean="0"/>
          </a:p>
          <a:p>
            <a:pPr defTabSz="931774">
              <a:defRPr/>
            </a:pPr>
            <a:r>
              <a:rPr lang="en-US" dirty="0" smtClean="0"/>
              <a:t>3. </a:t>
            </a:r>
            <a:r>
              <a:rPr lang="en-US" b="1" dirty="0"/>
              <a:t>i.e.</a:t>
            </a:r>
            <a:r>
              <a:rPr lang="en-US" dirty="0"/>
              <a:t> Level 1: Pictures only; Level 2: Pictures and one word descriptors…</a:t>
            </a:r>
          </a:p>
          <a:p>
            <a:endParaRPr lang="en-US" dirty="0"/>
          </a:p>
        </p:txBody>
      </p:sp>
      <p:sp>
        <p:nvSpPr>
          <p:cNvPr id="4" name="Slide Number Placeholder 3"/>
          <p:cNvSpPr>
            <a:spLocks noGrp="1"/>
          </p:cNvSpPr>
          <p:nvPr>
            <p:ph type="sldNum" sz="quarter" idx="10"/>
          </p:nvPr>
        </p:nvSpPr>
        <p:spPr/>
        <p:txBody>
          <a:bodyPr/>
          <a:lstStyle/>
          <a:p>
            <a:fld id="{BBD0634A-9336-4FA3-AFE6-5C38D0A77AB9}" type="slidenum">
              <a:rPr lang="en-US" smtClean="0"/>
              <a:t>53</a:t>
            </a:fld>
            <a:endParaRPr lang="en-US"/>
          </a:p>
        </p:txBody>
      </p:sp>
    </p:spTree>
    <p:extLst>
      <p:ext uri="{BB962C8B-B14F-4D97-AF65-F5344CB8AC3E}">
        <p14:creationId xmlns:p14="http://schemas.microsoft.com/office/powerpoint/2010/main" val="30251596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smtClean="0"/>
              <a:t>1. </a:t>
            </a:r>
            <a:r>
              <a:rPr lang="en-US" b="1" dirty="0"/>
              <a:t>i.e.</a:t>
            </a:r>
            <a:r>
              <a:rPr lang="en-US" dirty="0"/>
              <a:t> Level 1: Match dialogue box with a picture. Level 2: Fill in the blanks for in the dialogue boxes with a word box; ..Level 4: Finish the sentence for a person’s dialogue boxes; ..Level 6: Come up with your own sentence for dialogue boxes.</a:t>
            </a:r>
          </a:p>
          <a:p>
            <a:endParaRPr lang="en-US" dirty="0" smtClean="0"/>
          </a:p>
          <a:p>
            <a:pPr defTabSz="931774">
              <a:defRPr/>
            </a:pPr>
            <a:r>
              <a:rPr lang="en-US" dirty="0" smtClean="0"/>
              <a:t>3. </a:t>
            </a:r>
            <a:r>
              <a:rPr lang="en-US" b="1" dirty="0"/>
              <a:t>i.e.</a:t>
            </a:r>
            <a:r>
              <a:rPr lang="en-US" dirty="0"/>
              <a:t> Level 1: Pictures only; Level 2: Pictures and one word descriptors…</a:t>
            </a:r>
          </a:p>
          <a:p>
            <a:endParaRPr lang="en-US" dirty="0"/>
          </a:p>
        </p:txBody>
      </p:sp>
      <p:sp>
        <p:nvSpPr>
          <p:cNvPr id="4" name="Slide Number Placeholder 3"/>
          <p:cNvSpPr>
            <a:spLocks noGrp="1"/>
          </p:cNvSpPr>
          <p:nvPr>
            <p:ph type="sldNum" sz="quarter" idx="10"/>
          </p:nvPr>
        </p:nvSpPr>
        <p:spPr/>
        <p:txBody>
          <a:bodyPr/>
          <a:lstStyle/>
          <a:p>
            <a:fld id="{BBD0634A-9336-4FA3-AFE6-5C38D0A77AB9}" type="slidenum">
              <a:rPr lang="en-US" smtClean="0"/>
              <a:t>55</a:t>
            </a:fld>
            <a:endParaRPr lang="en-US"/>
          </a:p>
        </p:txBody>
      </p:sp>
    </p:spTree>
    <p:extLst>
      <p:ext uri="{BB962C8B-B14F-4D97-AF65-F5344CB8AC3E}">
        <p14:creationId xmlns:p14="http://schemas.microsoft.com/office/powerpoint/2010/main" val="30251596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smtClean="0"/>
              <a:t>1. </a:t>
            </a:r>
            <a:r>
              <a:rPr lang="en-US" b="1" dirty="0"/>
              <a:t>i.e.</a:t>
            </a:r>
            <a:r>
              <a:rPr lang="en-US" dirty="0"/>
              <a:t> Level 1: Match dialogue box with a picture. Level 2: Fill in the blanks for in the dialogue boxes with a word box; ..Level 4: Finish the sentence for a person’s dialogue boxes; ..Level 6: Come up with your own sentence for dialogue boxes.</a:t>
            </a:r>
          </a:p>
          <a:p>
            <a:endParaRPr lang="en-US" dirty="0" smtClean="0"/>
          </a:p>
          <a:p>
            <a:pPr defTabSz="931774">
              <a:defRPr/>
            </a:pPr>
            <a:r>
              <a:rPr lang="en-US" dirty="0" smtClean="0"/>
              <a:t>3. </a:t>
            </a:r>
            <a:r>
              <a:rPr lang="en-US" b="1" dirty="0"/>
              <a:t>i.e.</a:t>
            </a:r>
            <a:r>
              <a:rPr lang="en-US" dirty="0"/>
              <a:t> Level 1: Pictures only; Level 2: Pictures and one word descriptors…</a:t>
            </a:r>
          </a:p>
          <a:p>
            <a:endParaRPr lang="en-US" dirty="0"/>
          </a:p>
        </p:txBody>
      </p:sp>
      <p:sp>
        <p:nvSpPr>
          <p:cNvPr id="4" name="Slide Number Placeholder 3"/>
          <p:cNvSpPr>
            <a:spLocks noGrp="1"/>
          </p:cNvSpPr>
          <p:nvPr>
            <p:ph type="sldNum" sz="quarter" idx="10"/>
          </p:nvPr>
        </p:nvSpPr>
        <p:spPr/>
        <p:txBody>
          <a:bodyPr/>
          <a:lstStyle/>
          <a:p>
            <a:fld id="{BBD0634A-9336-4FA3-AFE6-5C38D0A77AB9}" type="slidenum">
              <a:rPr lang="en-US" smtClean="0"/>
              <a:t>56</a:t>
            </a:fld>
            <a:endParaRPr lang="en-US"/>
          </a:p>
        </p:txBody>
      </p:sp>
    </p:spTree>
    <p:extLst>
      <p:ext uri="{BB962C8B-B14F-4D97-AF65-F5344CB8AC3E}">
        <p14:creationId xmlns:p14="http://schemas.microsoft.com/office/powerpoint/2010/main" val="30251596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ECD9831C-A7A1-49AF-91BF-11E5DE3DAD33}" type="datetimeFigureOut">
              <a:rPr lang="en-US" smtClean="0"/>
              <a:t>3/18/2016</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E6633B3B-978D-4ABF-AA6C-A6B74A666029}"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CD9831C-A7A1-49AF-91BF-11E5DE3DAD33}" type="datetimeFigureOut">
              <a:rPr lang="en-US" smtClean="0"/>
              <a:t>3/18/2016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633B3B-978D-4ABF-AA6C-A6B74A66602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ECD9831C-A7A1-49AF-91BF-11E5DE3DAD33}" type="datetimeFigureOut">
              <a:rPr lang="en-US" smtClean="0"/>
              <a:t>3/18/2016</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E6633B3B-978D-4ABF-AA6C-A6B74A666029}"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ECD9831C-A7A1-49AF-91BF-11E5DE3DAD33}" type="datetimeFigureOut">
              <a:rPr lang="en-US" smtClean="0"/>
              <a:t>3/18/2016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E6633B3B-978D-4ABF-AA6C-A6B74A666029}" type="slidenum">
              <a:rPr lang="en-US" smtClean="0"/>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ECD9831C-A7A1-49AF-91BF-11E5DE3DAD33}" type="datetimeFigureOut">
              <a:rPr lang="en-US" smtClean="0"/>
              <a:t>3/18/2016</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E6633B3B-978D-4ABF-AA6C-A6B74A666029}" type="slidenum">
              <a:rPr lang="en-US" smtClean="0"/>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ECD9831C-A7A1-49AF-91BF-11E5DE3DAD33}" type="datetimeFigureOut">
              <a:rPr lang="en-US" smtClean="0"/>
              <a:t>3/18/2016</a:t>
            </a:fld>
            <a:endParaRPr lang="en-US"/>
          </a:p>
        </p:txBody>
      </p:sp>
      <p:sp>
        <p:nvSpPr>
          <p:cNvPr id="10" name="Slide Number Placeholder 9"/>
          <p:cNvSpPr>
            <a:spLocks noGrp="1"/>
          </p:cNvSpPr>
          <p:nvPr>
            <p:ph type="sldNum" sz="quarter" idx="16"/>
          </p:nvPr>
        </p:nvSpPr>
        <p:spPr/>
        <p:txBody>
          <a:bodyPr rtlCol="0"/>
          <a:lstStyle/>
          <a:p>
            <a:fld id="{E6633B3B-978D-4ABF-AA6C-A6B74A666029}" type="slidenum">
              <a:rPr lang="en-US" smtClean="0"/>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ECD9831C-A7A1-49AF-91BF-11E5DE3DAD33}" type="datetimeFigureOut">
              <a:rPr lang="en-US" smtClean="0"/>
              <a:t>3/18/2016</a:t>
            </a:fld>
            <a:endParaRPr lang="en-US"/>
          </a:p>
        </p:txBody>
      </p:sp>
      <p:sp>
        <p:nvSpPr>
          <p:cNvPr id="12" name="Slide Number Placeholder 11"/>
          <p:cNvSpPr>
            <a:spLocks noGrp="1"/>
          </p:cNvSpPr>
          <p:nvPr>
            <p:ph type="sldNum" sz="quarter" idx="16"/>
          </p:nvPr>
        </p:nvSpPr>
        <p:spPr/>
        <p:txBody>
          <a:bodyPr rtlCol="0"/>
          <a:lstStyle/>
          <a:p>
            <a:fld id="{E6633B3B-978D-4ABF-AA6C-A6B74A666029}" type="slidenum">
              <a:rPr lang="en-US" smtClean="0"/>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CD9831C-A7A1-49AF-91BF-11E5DE3DAD33}" type="datetimeFigureOut">
              <a:rPr lang="en-US" smtClean="0"/>
              <a:t>3/18/2016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E6633B3B-978D-4ABF-AA6C-A6B74A66602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D9831C-A7A1-49AF-91BF-11E5DE3DAD33}" type="datetimeFigureOut">
              <a:rPr lang="en-US" smtClean="0"/>
              <a:t>3/18/2016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E6633B3B-978D-4ABF-AA6C-A6B74A66602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ECD9831C-A7A1-49AF-91BF-11E5DE3DAD33}" type="datetimeFigureOut">
              <a:rPr lang="en-US" smtClean="0"/>
              <a:t>3/18/2016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E6633B3B-978D-4ABF-AA6C-A6B74A666029}" type="slidenum">
              <a:rPr lang="en-US" smtClean="0"/>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ECD9831C-A7A1-49AF-91BF-11E5DE3DAD33}" type="datetimeFigureOut">
              <a:rPr lang="en-US" smtClean="0"/>
              <a:t>3/18/2016</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E6633B3B-978D-4ABF-AA6C-A6B74A666029}" type="slidenum">
              <a:rPr lang="en-US" smtClean="0"/>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ECD9831C-A7A1-49AF-91BF-11E5DE3DAD33}" type="datetimeFigureOut">
              <a:rPr lang="en-US" smtClean="0"/>
              <a:t>3/18/2016</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E6633B3B-978D-4ABF-AA6C-A6B74A66602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eg"/><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s://en.wikipedia.org/wiki/Time_100" TargetMode="Externa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9.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9.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9.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4.xml"/></Relationships>
</file>

<file path=ppt/slides/_rels/slide4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4.xml"/></Relationships>
</file>

<file path=ppt/slides/_rels/slide49.xml.rels><?xml version="1.0" encoding="UTF-8" standalone="yes"?>
<Relationships xmlns="http://schemas.openxmlformats.org/package/2006/relationships"><Relationship Id="rId2" Type="http://schemas.openxmlformats.org/officeDocument/2006/relationships/image" Target="../media/image12.gif"/><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4.xml"/></Relationships>
</file>

<file path=ppt/slides/_rels/slide5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16.jpeg"/><Relationship Id="rId4" Type="http://schemas.openxmlformats.org/officeDocument/2006/relationships/image" Target="../media/image15.png"/></Relationships>
</file>

<file path=ppt/slides/_rels/slide5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18.jpeg"/><Relationship Id="rId4" Type="http://schemas.openxmlformats.org/officeDocument/2006/relationships/image" Target="../media/image17.jpg"/></Relationships>
</file>

<file path=ppt/slides/_rels/slide54.xml.rels><?xml version="1.0" encoding="UTF-8" standalone="yes"?>
<Relationships xmlns="http://schemas.openxmlformats.org/package/2006/relationships"><Relationship Id="rId2" Type="http://schemas.openxmlformats.org/officeDocument/2006/relationships/image" Target="../media/image19.jpg"/><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8.xml.rels><?xml version="1.0" encoding="UTF-8" standalone="yes"?>
<Relationships xmlns="http://schemas.openxmlformats.org/package/2006/relationships"><Relationship Id="rId2" Type="http://schemas.openxmlformats.org/officeDocument/2006/relationships/hyperlink" Target="mailto:asbaska@fcps.edu" TargetMode="Externa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1524000" y="1752600"/>
            <a:ext cx="6477000" cy="1828800"/>
          </a:xfrm>
        </p:spPr>
        <p:txBody>
          <a:bodyPr>
            <a:normAutofit fontScale="90000"/>
          </a:bodyPr>
          <a:lstStyle/>
          <a:p>
            <a:r>
              <a:rPr lang="en-US" dirty="0" smtClean="0"/>
              <a:t>Profiles of </a:t>
            </a:r>
            <a:br>
              <a:rPr lang="en-US" dirty="0" smtClean="0"/>
            </a:br>
            <a:r>
              <a:rPr lang="en-US" dirty="0" smtClean="0"/>
              <a:t>Twice-Exceptional Students: </a:t>
            </a:r>
            <a:br>
              <a:rPr lang="en-US" dirty="0" smtClean="0"/>
            </a:br>
            <a:r>
              <a:rPr lang="en-US" dirty="0" smtClean="0"/>
              <a:t>What Works</a:t>
            </a:r>
            <a:endParaRPr lang="en-US" dirty="0"/>
          </a:p>
        </p:txBody>
      </p:sp>
      <p:sp>
        <p:nvSpPr>
          <p:cNvPr id="6" name="Subtitle 5"/>
          <p:cNvSpPr>
            <a:spLocks noGrp="1"/>
          </p:cNvSpPr>
          <p:nvPr>
            <p:ph type="subTitle" idx="1"/>
          </p:nvPr>
        </p:nvSpPr>
        <p:spPr/>
        <p:txBody>
          <a:bodyPr>
            <a:normAutofit/>
          </a:bodyPr>
          <a:lstStyle/>
          <a:p>
            <a:r>
              <a:rPr lang="en-US" sz="2000" dirty="0" smtClean="0"/>
              <a:t>Ariel Baska - Fairfax County Public Schools</a:t>
            </a:r>
          </a:p>
        </p:txBody>
      </p:sp>
      <p:sp>
        <p:nvSpPr>
          <p:cNvPr id="2" name="TextBox 1"/>
          <p:cNvSpPr txBox="1"/>
          <p:nvPr/>
        </p:nvSpPr>
        <p:spPr>
          <a:xfrm>
            <a:off x="1828800" y="4191000"/>
            <a:ext cx="4038600" cy="1661993"/>
          </a:xfrm>
          <a:prstGeom prst="rect">
            <a:avLst/>
          </a:prstGeom>
          <a:noFill/>
        </p:spPr>
        <p:txBody>
          <a:bodyPr wrap="square" rtlCol="0">
            <a:spAutoFit/>
          </a:bodyPr>
          <a:lstStyle/>
          <a:p>
            <a:r>
              <a:rPr lang="en-US" sz="2800" dirty="0" smtClean="0"/>
              <a:t>Ariel Baska</a:t>
            </a:r>
          </a:p>
          <a:p>
            <a:r>
              <a:rPr lang="en-US" sz="2800" dirty="0" smtClean="0"/>
              <a:t>CAMWS</a:t>
            </a:r>
          </a:p>
          <a:p>
            <a:r>
              <a:rPr lang="en-US" sz="2800" dirty="0" smtClean="0"/>
              <a:t>March 18</a:t>
            </a:r>
            <a:r>
              <a:rPr lang="en-US" sz="2800" baseline="30000" dirty="0" smtClean="0"/>
              <a:t>th</a:t>
            </a:r>
            <a:r>
              <a:rPr lang="en-US" sz="2800" dirty="0" smtClean="0"/>
              <a:t>, 2016</a:t>
            </a:r>
          </a:p>
          <a:p>
            <a:endParaRPr lang="en-US" dirty="0"/>
          </a:p>
        </p:txBody>
      </p:sp>
    </p:spTree>
    <p:extLst>
      <p:ext uri="{BB962C8B-B14F-4D97-AF65-F5344CB8AC3E}">
        <p14:creationId xmlns:p14="http://schemas.microsoft.com/office/powerpoint/2010/main" val="20646365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idx="1"/>
          </p:nvPr>
        </p:nvSpPr>
        <p:spPr>
          <a:xfrm>
            <a:off x="1371600" y="3048000"/>
            <a:ext cx="7123113" cy="2514600"/>
          </a:xfrm>
        </p:spPr>
        <p:txBody>
          <a:bodyPr>
            <a:normAutofit/>
          </a:bodyPr>
          <a:lstStyle/>
          <a:p>
            <a:pPr marL="457200" indent="-457200">
              <a:buFont typeface="Wingdings" pitchFamily="2" charset="2"/>
              <a:buChar char="§"/>
            </a:pPr>
            <a:r>
              <a:rPr lang="en-US" dirty="0" smtClean="0"/>
              <a:t>2E students differ from one another</a:t>
            </a:r>
          </a:p>
          <a:p>
            <a:pPr marL="457200" indent="-457200">
              <a:buFont typeface="Wingdings" pitchFamily="2" charset="2"/>
              <a:buChar char="§"/>
            </a:pPr>
            <a:r>
              <a:rPr lang="en-US" dirty="0" smtClean="0"/>
              <a:t>Lack of research on specific academic strategies that work</a:t>
            </a:r>
          </a:p>
          <a:p>
            <a:pPr marL="457200" indent="-457200">
              <a:buFont typeface="Wingdings" pitchFamily="2" charset="2"/>
              <a:buChar char="§"/>
            </a:pPr>
            <a:r>
              <a:rPr lang="en-US" dirty="0" smtClean="0"/>
              <a:t>No panacea</a:t>
            </a:r>
          </a:p>
          <a:p>
            <a:pPr marL="457200" indent="-457200">
              <a:buFont typeface="Wingdings" pitchFamily="2" charset="2"/>
              <a:buChar char="§"/>
            </a:pPr>
            <a:r>
              <a:rPr lang="en-US" dirty="0" smtClean="0"/>
              <a:t>Anecdotal data more revealing</a:t>
            </a:r>
          </a:p>
        </p:txBody>
      </p:sp>
      <p:sp>
        <p:nvSpPr>
          <p:cNvPr id="5" name="Title 4"/>
          <p:cNvSpPr>
            <a:spLocks noGrp="1"/>
          </p:cNvSpPr>
          <p:nvPr>
            <p:ph type="title"/>
          </p:nvPr>
        </p:nvSpPr>
        <p:spPr/>
        <p:txBody>
          <a:bodyPr/>
          <a:lstStyle/>
          <a:p>
            <a:r>
              <a:rPr lang="en-US" dirty="0" smtClean="0"/>
              <a:t>Why Case Studies?</a:t>
            </a:r>
            <a:endParaRPr lang="en-US" dirty="0"/>
          </a:p>
        </p:txBody>
      </p:sp>
    </p:spTree>
    <p:extLst>
      <p:ext uri="{BB962C8B-B14F-4D97-AF65-F5344CB8AC3E}">
        <p14:creationId xmlns:p14="http://schemas.microsoft.com/office/powerpoint/2010/main" val="297117702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half" idx="2"/>
          </p:nvPr>
        </p:nvSpPr>
        <p:spPr/>
        <p:txBody>
          <a:bodyPr>
            <a:normAutofit lnSpcReduction="10000"/>
          </a:bodyPr>
          <a:lstStyle/>
          <a:p>
            <a:r>
              <a:rPr lang="en-US" dirty="0" smtClean="0"/>
              <a:t>Fairfax, Virginia</a:t>
            </a:r>
          </a:p>
          <a:p>
            <a:r>
              <a:rPr lang="en-US" dirty="0" smtClean="0"/>
              <a:t>Suburb of Washington, D.C.</a:t>
            </a:r>
            <a:endParaRPr lang="en-US" dirty="0"/>
          </a:p>
        </p:txBody>
      </p:sp>
      <p:sp>
        <p:nvSpPr>
          <p:cNvPr id="3" name="Title 2"/>
          <p:cNvSpPr>
            <a:spLocks noGrp="1"/>
          </p:cNvSpPr>
          <p:nvPr>
            <p:ph type="title"/>
          </p:nvPr>
        </p:nvSpPr>
        <p:spPr/>
        <p:txBody>
          <a:bodyPr/>
          <a:lstStyle/>
          <a:p>
            <a:r>
              <a:rPr lang="en-US" dirty="0" smtClean="0"/>
              <a:t>W.T. Woodson High School</a:t>
            </a:r>
            <a:endParaRPr lang="en-US" dirty="0"/>
          </a:p>
        </p:txBody>
      </p:sp>
      <p:pic>
        <p:nvPicPr>
          <p:cNvPr id="5" name="Picture Placeholder 4"/>
          <p:cNvPicPr>
            <a:picLocks noGrp="1" noChangeAspect="1"/>
          </p:cNvPicPr>
          <p:nvPr>
            <p:ph type="pic" idx="1"/>
          </p:nvPr>
        </p:nvPicPr>
        <p:blipFill>
          <a:blip r:embed="rId2" cstate="print">
            <a:extLst>
              <a:ext uri="{28A0092B-C50C-407E-A947-70E740481C1C}">
                <a14:useLocalDpi xmlns:a14="http://schemas.microsoft.com/office/drawing/2010/main" val="0"/>
              </a:ext>
            </a:extLst>
          </a:blip>
          <a:srcRect l="6808" r="6808"/>
          <a:stretch>
            <a:fillRect/>
          </a:stretch>
        </p:blipFill>
        <p:spPr>
          <a:xfrm>
            <a:off x="1560576" y="1744576"/>
            <a:ext cx="4687824" cy="2824376"/>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96355" y="0"/>
            <a:ext cx="2847645" cy="2847645"/>
          </a:xfrm>
          <a:prstGeom prst="rect">
            <a:avLst/>
          </a:prstGeom>
        </p:spPr>
      </p:pic>
    </p:spTree>
    <p:extLst>
      <p:ext uri="{BB962C8B-B14F-4D97-AF65-F5344CB8AC3E}">
        <p14:creationId xmlns:p14="http://schemas.microsoft.com/office/powerpoint/2010/main" val="209611100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 on School Environment</a:t>
            </a:r>
            <a:endParaRPr lang="en-US" dirty="0"/>
          </a:p>
        </p:txBody>
      </p:sp>
      <p:sp>
        <p:nvSpPr>
          <p:cNvPr id="3" name="Content Placeholder 2"/>
          <p:cNvSpPr>
            <a:spLocks noGrp="1"/>
          </p:cNvSpPr>
          <p:nvPr>
            <p:ph sz="quarter" idx="1"/>
          </p:nvPr>
        </p:nvSpPr>
        <p:spPr>
          <a:xfrm>
            <a:off x="609600" y="2057400"/>
            <a:ext cx="7848600" cy="4572000"/>
          </a:xfrm>
        </p:spPr>
        <p:txBody>
          <a:bodyPr>
            <a:normAutofit/>
          </a:bodyPr>
          <a:lstStyle/>
          <a:p>
            <a:pPr>
              <a:buFont typeface="Wingdings" panose="05000000000000000000" pitchFamily="2" charset="2"/>
              <a:buChar char="§"/>
            </a:pPr>
            <a:r>
              <a:rPr lang="en-US" dirty="0" smtClean="0"/>
              <a:t>Enrollment this year: 2,464</a:t>
            </a:r>
          </a:p>
          <a:p>
            <a:pPr>
              <a:buFont typeface="Wingdings" panose="05000000000000000000" pitchFamily="2" charset="2"/>
              <a:buChar char="§"/>
            </a:pPr>
            <a:r>
              <a:rPr lang="en-US" dirty="0" smtClean="0"/>
              <a:t>Programs and Services</a:t>
            </a:r>
          </a:p>
          <a:p>
            <a:pPr lvl="1">
              <a:buFont typeface="Wingdings" panose="05000000000000000000" pitchFamily="2" charset="2"/>
              <a:buChar char="§"/>
            </a:pPr>
            <a:r>
              <a:rPr lang="en-US" dirty="0" smtClean="0"/>
              <a:t>Strong honors/AP program (25 AP courses offered)</a:t>
            </a:r>
          </a:p>
          <a:p>
            <a:pPr lvl="1">
              <a:buFont typeface="Wingdings" panose="05000000000000000000" pitchFamily="2" charset="2"/>
              <a:buChar char="§"/>
            </a:pPr>
            <a:r>
              <a:rPr lang="en-US" dirty="0" smtClean="0"/>
              <a:t>ESL (English as a Second Language) program</a:t>
            </a:r>
          </a:p>
          <a:p>
            <a:pPr lvl="1">
              <a:buFont typeface="Wingdings" panose="05000000000000000000" pitchFamily="2" charset="2"/>
              <a:buChar char="§"/>
            </a:pPr>
            <a:r>
              <a:rPr lang="en-US" dirty="0" smtClean="0"/>
              <a:t>Regional DHOH (Deaf and Hard of Hearing) Center</a:t>
            </a:r>
          </a:p>
          <a:p>
            <a:pPr lvl="1">
              <a:buFont typeface="Wingdings" panose="05000000000000000000" pitchFamily="2" charset="2"/>
              <a:buChar char="§"/>
            </a:pPr>
            <a:r>
              <a:rPr lang="en-US" dirty="0" smtClean="0"/>
              <a:t>CSS (Comprehensive Service Site) for students with emotional disabilities</a:t>
            </a:r>
          </a:p>
          <a:p>
            <a:pPr lvl="1">
              <a:buFont typeface="Wingdings" panose="05000000000000000000" pitchFamily="2" charset="2"/>
              <a:buChar char="§"/>
            </a:pPr>
            <a:endParaRPr lang="en-US" dirty="0" smtClean="0"/>
          </a:p>
          <a:p>
            <a:pPr>
              <a:buFont typeface="Wingdings" panose="05000000000000000000" pitchFamily="2" charset="2"/>
              <a:buChar char="§"/>
            </a:pPr>
            <a:endParaRPr lang="en-US" dirty="0" smtClean="0"/>
          </a:p>
          <a:p>
            <a:pPr>
              <a:buFont typeface="Wingdings" panose="05000000000000000000" pitchFamily="2" charset="2"/>
              <a:buChar char="§"/>
            </a:pPr>
            <a:endParaRPr lang="en-US" dirty="0" smtClean="0"/>
          </a:p>
          <a:p>
            <a:pPr>
              <a:buFont typeface="Wingdings" panose="05000000000000000000" pitchFamily="2" charset="2"/>
              <a:buChar char="§"/>
            </a:pPr>
            <a:endParaRPr lang="en-US" dirty="0"/>
          </a:p>
        </p:txBody>
      </p:sp>
    </p:spTree>
    <p:extLst>
      <p:ext uri="{BB962C8B-B14F-4D97-AF65-F5344CB8AC3E}">
        <p14:creationId xmlns:p14="http://schemas.microsoft.com/office/powerpoint/2010/main" val="286609474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 on School Environment</a:t>
            </a:r>
            <a:endParaRPr lang="en-US" dirty="0"/>
          </a:p>
        </p:txBody>
      </p:sp>
      <p:sp>
        <p:nvSpPr>
          <p:cNvPr id="3" name="Content Placeholder 2"/>
          <p:cNvSpPr>
            <a:spLocks noGrp="1"/>
          </p:cNvSpPr>
          <p:nvPr>
            <p:ph sz="quarter" idx="1"/>
          </p:nvPr>
        </p:nvSpPr>
        <p:spPr>
          <a:xfrm>
            <a:off x="609600" y="1589567"/>
            <a:ext cx="7848600" cy="4572000"/>
          </a:xfrm>
        </p:spPr>
        <p:txBody>
          <a:bodyPr>
            <a:normAutofit/>
          </a:bodyPr>
          <a:lstStyle/>
          <a:p>
            <a:pPr>
              <a:buFont typeface="Wingdings" panose="05000000000000000000" pitchFamily="2" charset="2"/>
              <a:buChar char="§"/>
            </a:pPr>
            <a:r>
              <a:rPr lang="en-US" dirty="0" smtClean="0"/>
              <a:t>By percentages:</a:t>
            </a:r>
          </a:p>
          <a:p>
            <a:pPr marL="0" indent="0">
              <a:buNone/>
            </a:pPr>
            <a:endParaRPr lang="en-US" dirty="0" smtClean="0"/>
          </a:p>
          <a:p>
            <a:pPr lvl="1">
              <a:buFont typeface="Wingdings" panose="05000000000000000000" pitchFamily="2" charset="2"/>
              <a:buChar char="§"/>
            </a:pPr>
            <a:r>
              <a:rPr lang="en-US" dirty="0" smtClean="0"/>
              <a:t>51% male, 49% female</a:t>
            </a:r>
          </a:p>
          <a:p>
            <a:pPr lvl="1">
              <a:buFont typeface="Wingdings" panose="05000000000000000000" pitchFamily="2" charset="2"/>
              <a:buChar char="§"/>
            </a:pPr>
            <a:r>
              <a:rPr lang="en-US" dirty="0" smtClean="0"/>
              <a:t>39% minority enrollment </a:t>
            </a:r>
          </a:p>
          <a:p>
            <a:pPr lvl="1">
              <a:buFont typeface="Wingdings" panose="05000000000000000000" pitchFamily="2" charset="2"/>
              <a:buChar char="§"/>
            </a:pPr>
            <a:r>
              <a:rPr lang="en-US" dirty="0" smtClean="0"/>
              <a:t>9% economically disadvantaged</a:t>
            </a:r>
          </a:p>
          <a:p>
            <a:pPr lvl="1">
              <a:buFont typeface="Wingdings" panose="05000000000000000000" pitchFamily="2" charset="2"/>
              <a:buChar char="§"/>
            </a:pPr>
            <a:r>
              <a:rPr lang="en-US" dirty="0"/>
              <a:t>88% of students take an AP </a:t>
            </a:r>
            <a:r>
              <a:rPr lang="en-US" dirty="0" smtClean="0"/>
              <a:t>exam</a:t>
            </a:r>
          </a:p>
          <a:p>
            <a:pPr lvl="1">
              <a:buFont typeface="Wingdings" panose="05000000000000000000" pitchFamily="2" charset="2"/>
              <a:buChar char="§"/>
            </a:pPr>
            <a:r>
              <a:rPr lang="en-US" dirty="0" smtClean="0"/>
              <a:t>97.2% graduate on time</a:t>
            </a:r>
          </a:p>
          <a:p>
            <a:pPr lvl="1">
              <a:buFont typeface="Wingdings" panose="05000000000000000000" pitchFamily="2" charset="2"/>
              <a:buChar char="§"/>
            </a:pPr>
            <a:endParaRPr lang="en-US" dirty="0"/>
          </a:p>
          <a:p>
            <a:pPr marL="365760" lvl="1" indent="0">
              <a:buNone/>
            </a:pPr>
            <a:r>
              <a:rPr lang="en-US" i="1" dirty="0" smtClean="0"/>
              <a:t>US News and World Report</a:t>
            </a:r>
            <a:r>
              <a:rPr lang="en-US" dirty="0" smtClean="0"/>
              <a:t>, 2014</a:t>
            </a:r>
          </a:p>
          <a:p>
            <a:pPr lvl="1">
              <a:buFont typeface="Wingdings" panose="05000000000000000000" pitchFamily="2" charset="2"/>
              <a:buChar char="§"/>
            </a:pPr>
            <a:endParaRPr lang="en-US" dirty="0"/>
          </a:p>
          <a:p>
            <a:pPr lvl="1">
              <a:buFont typeface="Wingdings" panose="05000000000000000000" pitchFamily="2" charset="2"/>
              <a:buChar char="§"/>
            </a:pPr>
            <a:endParaRPr lang="en-US" dirty="0" smtClean="0"/>
          </a:p>
          <a:p>
            <a:pPr lvl="1">
              <a:buFont typeface="Wingdings" panose="05000000000000000000" pitchFamily="2" charset="2"/>
              <a:buChar char="§"/>
            </a:pPr>
            <a:endParaRPr lang="en-US" dirty="0" smtClean="0"/>
          </a:p>
        </p:txBody>
      </p:sp>
    </p:spTree>
    <p:extLst>
      <p:ext uri="{BB962C8B-B14F-4D97-AF65-F5344CB8AC3E}">
        <p14:creationId xmlns:p14="http://schemas.microsoft.com/office/powerpoint/2010/main" val="350749655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smtClean="0"/>
              <a:t>THE CASE FOR RYAN</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95600" y="1127760"/>
            <a:ext cx="4953000" cy="3215640"/>
          </a:xfrm>
          <a:prstGeom prst="rect">
            <a:avLst/>
          </a:prstGeom>
        </p:spPr>
      </p:pic>
    </p:spTree>
    <p:extLst>
      <p:ext uri="{BB962C8B-B14F-4D97-AF65-F5344CB8AC3E}">
        <p14:creationId xmlns:p14="http://schemas.microsoft.com/office/powerpoint/2010/main" val="428643467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Learner Profile A - Ryan</a:t>
            </a:r>
            <a:endParaRPr lang="en-US" dirty="0"/>
          </a:p>
        </p:txBody>
      </p:sp>
      <p:sp>
        <p:nvSpPr>
          <p:cNvPr id="3" name="Content Placeholder 2"/>
          <p:cNvSpPr>
            <a:spLocks noGrp="1"/>
          </p:cNvSpPr>
          <p:nvPr>
            <p:ph sz="quarter" idx="1"/>
          </p:nvPr>
        </p:nvSpPr>
        <p:spPr>
          <a:xfrm>
            <a:off x="609600" y="1589567"/>
            <a:ext cx="7848600" cy="4572000"/>
          </a:xfrm>
        </p:spPr>
        <p:txBody>
          <a:bodyPr>
            <a:normAutofit lnSpcReduction="10000"/>
          </a:bodyPr>
          <a:lstStyle/>
          <a:p>
            <a:pPr>
              <a:buFont typeface="Wingdings" panose="05000000000000000000" pitchFamily="2" charset="2"/>
              <a:buChar char="§"/>
            </a:pPr>
            <a:r>
              <a:rPr lang="en-US" dirty="0" smtClean="0"/>
              <a:t>White, male student</a:t>
            </a:r>
          </a:p>
          <a:p>
            <a:pPr>
              <a:buFont typeface="Wingdings" panose="05000000000000000000" pitchFamily="2" charset="2"/>
              <a:buChar char="§"/>
            </a:pPr>
            <a:r>
              <a:rPr lang="en-US" dirty="0" smtClean="0"/>
              <a:t>Diagnosed with ASD (autism spectrum disorder), ED, dysgraphia</a:t>
            </a:r>
          </a:p>
          <a:p>
            <a:pPr>
              <a:buFont typeface="Wingdings" panose="05000000000000000000" pitchFamily="2" charset="2"/>
              <a:buChar char="§"/>
            </a:pPr>
            <a:r>
              <a:rPr lang="en-US" dirty="0" smtClean="0"/>
              <a:t>Served by the CSS program</a:t>
            </a:r>
          </a:p>
          <a:p>
            <a:pPr>
              <a:buFont typeface="Wingdings" panose="05000000000000000000" pitchFamily="2" charset="2"/>
              <a:buChar char="§"/>
            </a:pPr>
            <a:r>
              <a:rPr lang="en-US" dirty="0" smtClean="0"/>
              <a:t>Executive functioning difficulties</a:t>
            </a:r>
          </a:p>
          <a:p>
            <a:pPr>
              <a:buFont typeface="Wingdings" panose="05000000000000000000" pitchFamily="2" charset="2"/>
              <a:buChar char="§"/>
            </a:pPr>
            <a:r>
              <a:rPr lang="en-US" dirty="0" smtClean="0"/>
              <a:t>Deep need for acceptance, lashes out in anger</a:t>
            </a:r>
          </a:p>
          <a:p>
            <a:pPr>
              <a:buFont typeface="Wingdings" panose="05000000000000000000" pitchFamily="2" charset="2"/>
              <a:buChar char="§"/>
            </a:pPr>
            <a:r>
              <a:rPr lang="en-US" dirty="0" smtClean="0"/>
              <a:t>Strengths: Scientific knowledge, facts, vocabulary</a:t>
            </a:r>
          </a:p>
          <a:p>
            <a:pPr>
              <a:buFont typeface="Wingdings" panose="05000000000000000000" pitchFamily="2" charset="2"/>
              <a:buChar char="§"/>
            </a:pPr>
            <a:r>
              <a:rPr lang="en-US" dirty="0" smtClean="0"/>
              <a:t>General interests: Animals, environmental issues, comic books</a:t>
            </a:r>
          </a:p>
          <a:p>
            <a:pPr>
              <a:buFont typeface="Wingdings" panose="05000000000000000000" pitchFamily="2" charset="2"/>
              <a:buChar char="§"/>
            </a:pPr>
            <a:endParaRPr lang="en-US" dirty="0"/>
          </a:p>
        </p:txBody>
      </p:sp>
    </p:spTree>
    <p:extLst>
      <p:ext uri="{BB962C8B-B14F-4D97-AF65-F5344CB8AC3E}">
        <p14:creationId xmlns:p14="http://schemas.microsoft.com/office/powerpoint/2010/main" val="95036307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Learner Profile </a:t>
            </a:r>
            <a:r>
              <a:rPr lang="en-US" dirty="0" smtClean="0"/>
              <a:t>A </a:t>
            </a:r>
            <a:r>
              <a:rPr lang="en-US" dirty="0"/>
              <a:t>- Ryan</a:t>
            </a:r>
          </a:p>
        </p:txBody>
      </p:sp>
      <p:sp>
        <p:nvSpPr>
          <p:cNvPr id="3" name="Content Placeholder 2"/>
          <p:cNvSpPr>
            <a:spLocks noGrp="1"/>
          </p:cNvSpPr>
          <p:nvPr>
            <p:ph sz="quarter" idx="1"/>
          </p:nvPr>
        </p:nvSpPr>
        <p:spPr>
          <a:xfrm>
            <a:off x="609600" y="2057400"/>
            <a:ext cx="7848600" cy="4572000"/>
          </a:xfrm>
        </p:spPr>
        <p:txBody>
          <a:bodyPr>
            <a:normAutofit/>
          </a:bodyPr>
          <a:lstStyle/>
          <a:p>
            <a:pPr>
              <a:buFont typeface="Wingdings" panose="05000000000000000000" pitchFamily="2" charset="2"/>
              <a:buChar char="§"/>
            </a:pPr>
            <a:r>
              <a:rPr lang="en-US" dirty="0" smtClean="0"/>
              <a:t>Frequent behavioral incidents in Latin I</a:t>
            </a:r>
          </a:p>
          <a:p>
            <a:pPr lvl="1">
              <a:buFont typeface="Wingdings" panose="05000000000000000000" pitchFamily="2" charset="2"/>
              <a:buChar char="§"/>
            </a:pPr>
            <a:r>
              <a:rPr lang="en-US" dirty="0"/>
              <a:t>Difficulty following rules, </a:t>
            </a:r>
            <a:r>
              <a:rPr lang="en-US" dirty="0" smtClean="0"/>
              <a:t>directions</a:t>
            </a:r>
          </a:p>
          <a:p>
            <a:pPr lvl="1">
              <a:buFont typeface="Wingdings" panose="05000000000000000000" pitchFamily="2" charset="2"/>
              <a:buChar char="§"/>
            </a:pPr>
            <a:r>
              <a:rPr lang="en-US" dirty="0"/>
              <a:t>Oppositional-defiant </a:t>
            </a:r>
            <a:r>
              <a:rPr lang="en-US" dirty="0" smtClean="0"/>
              <a:t>behavior</a:t>
            </a:r>
            <a:endParaRPr lang="en-US" dirty="0"/>
          </a:p>
          <a:p>
            <a:pPr lvl="2">
              <a:buFont typeface="Wingdings" panose="05000000000000000000" pitchFamily="2" charset="2"/>
              <a:buChar char="§"/>
            </a:pPr>
            <a:r>
              <a:rPr lang="en-US" sz="2800" dirty="0" smtClean="0"/>
              <a:t>Outbursts</a:t>
            </a:r>
          </a:p>
          <a:p>
            <a:pPr lvl="2">
              <a:buFont typeface="Wingdings" panose="05000000000000000000" pitchFamily="2" charset="2"/>
              <a:buChar char="§"/>
            </a:pPr>
            <a:r>
              <a:rPr lang="en-US" sz="2800" dirty="0" smtClean="0"/>
              <a:t>Cheating</a:t>
            </a:r>
          </a:p>
          <a:p>
            <a:pPr lvl="2">
              <a:buFont typeface="Wingdings" panose="05000000000000000000" pitchFamily="2" charset="2"/>
              <a:buChar char="§"/>
            </a:pPr>
            <a:r>
              <a:rPr lang="en-US" sz="2800" dirty="0" smtClean="0"/>
              <a:t>Disrespect</a:t>
            </a:r>
          </a:p>
          <a:p>
            <a:pPr lvl="1">
              <a:buFont typeface="Wingdings" panose="05000000000000000000" pitchFamily="2" charset="2"/>
              <a:buChar char="§"/>
            </a:pPr>
            <a:endParaRPr lang="en-US" dirty="0" smtClean="0"/>
          </a:p>
          <a:p>
            <a:pPr lvl="1">
              <a:buFont typeface="Wingdings" panose="05000000000000000000" pitchFamily="2" charset="2"/>
              <a:buChar char="§"/>
            </a:pPr>
            <a:endParaRPr lang="en-US" dirty="0"/>
          </a:p>
        </p:txBody>
      </p:sp>
    </p:spTree>
    <p:extLst>
      <p:ext uri="{BB962C8B-B14F-4D97-AF65-F5344CB8AC3E}">
        <p14:creationId xmlns:p14="http://schemas.microsoft.com/office/powerpoint/2010/main" val="158271820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Accommodations Profile A - Ryan</a:t>
            </a:r>
            <a:endParaRPr lang="en-US" dirty="0"/>
          </a:p>
        </p:txBody>
      </p:sp>
      <p:sp>
        <p:nvSpPr>
          <p:cNvPr id="3" name="Content Placeholder 2"/>
          <p:cNvSpPr>
            <a:spLocks noGrp="1"/>
          </p:cNvSpPr>
          <p:nvPr>
            <p:ph sz="quarter" idx="1"/>
          </p:nvPr>
        </p:nvSpPr>
        <p:spPr>
          <a:xfrm>
            <a:off x="609600" y="2209800"/>
            <a:ext cx="7848600" cy="4572000"/>
          </a:xfrm>
        </p:spPr>
        <p:txBody>
          <a:bodyPr>
            <a:normAutofit/>
          </a:bodyPr>
          <a:lstStyle/>
          <a:p>
            <a:pPr marL="0" indent="0">
              <a:buNone/>
            </a:pPr>
            <a:r>
              <a:rPr lang="en-US" dirty="0" smtClean="0"/>
              <a:t>From His IEP:</a:t>
            </a:r>
          </a:p>
          <a:p>
            <a:pPr>
              <a:buFont typeface="Wingdings" panose="05000000000000000000" pitchFamily="2" charset="2"/>
              <a:buChar char="§"/>
            </a:pPr>
            <a:r>
              <a:rPr lang="en-US" dirty="0" smtClean="0"/>
              <a:t>Frequent Breaks (Flash Pass)</a:t>
            </a:r>
          </a:p>
          <a:p>
            <a:pPr>
              <a:buFont typeface="Wingdings" panose="05000000000000000000" pitchFamily="2" charset="2"/>
              <a:buChar char="§"/>
            </a:pPr>
            <a:r>
              <a:rPr lang="en-US" dirty="0" smtClean="0"/>
              <a:t>Electronic devices</a:t>
            </a:r>
          </a:p>
          <a:p>
            <a:pPr>
              <a:buFont typeface="Wingdings" panose="05000000000000000000" pitchFamily="2" charset="2"/>
              <a:buChar char="§"/>
            </a:pPr>
            <a:r>
              <a:rPr lang="en-US" dirty="0" smtClean="0"/>
              <a:t>Assignments broken down</a:t>
            </a:r>
          </a:p>
          <a:p>
            <a:pPr>
              <a:buFont typeface="Wingdings" panose="05000000000000000000" pitchFamily="2" charset="2"/>
              <a:buChar char="§"/>
            </a:pPr>
            <a:r>
              <a:rPr lang="en-US" dirty="0" smtClean="0"/>
              <a:t>Clearly defined limits/expectations</a:t>
            </a:r>
          </a:p>
          <a:p>
            <a:pPr>
              <a:buFont typeface="Wingdings" panose="05000000000000000000" pitchFamily="2" charset="2"/>
              <a:buChar char="§"/>
            </a:pPr>
            <a:r>
              <a:rPr lang="en-US" dirty="0" smtClean="0"/>
              <a:t>Assignment Notebook</a:t>
            </a:r>
          </a:p>
          <a:p>
            <a:pPr>
              <a:buFont typeface="Wingdings" panose="05000000000000000000" pitchFamily="2" charset="2"/>
              <a:buChar char="§"/>
            </a:pPr>
            <a:endParaRPr lang="en-US" dirty="0"/>
          </a:p>
        </p:txBody>
      </p:sp>
    </p:spTree>
    <p:extLst>
      <p:ext uri="{BB962C8B-B14F-4D97-AF65-F5344CB8AC3E}">
        <p14:creationId xmlns:p14="http://schemas.microsoft.com/office/powerpoint/2010/main" val="133972448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Temple Grandin</a:t>
            </a:r>
            <a:endParaRPr lang="en-US" dirty="0"/>
          </a:p>
        </p:txBody>
      </p:sp>
      <p:sp>
        <p:nvSpPr>
          <p:cNvPr id="3" name="Text Placeholder 2"/>
          <p:cNvSpPr>
            <a:spLocks noGrp="1"/>
          </p:cNvSpPr>
          <p:nvPr>
            <p:ph type="body" idx="2"/>
          </p:nvPr>
        </p:nvSpPr>
        <p:spPr/>
        <p:txBody>
          <a:bodyPr>
            <a:normAutofit lnSpcReduction="10000"/>
          </a:bodyPr>
          <a:lstStyle/>
          <a:p>
            <a:r>
              <a:rPr lang="en-US" b="1" dirty="0" smtClean="0"/>
              <a:t>A </a:t>
            </a:r>
            <a:r>
              <a:rPr lang="en-US" b="1" dirty="0" smtClean="0">
                <a:solidFill>
                  <a:schemeClr val="bg1"/>
                </a:solidFill>
              </a:rPr>
              <a:t>best-selling </a:t>
            </a:r>
            <a:r>
              <a:rPr lang="en-US" b="1" dirty="0">
                <a:solidFill>
                  <a:schemeClr val="bg1"/>
                </a:solidFill>
              </a:rPr>
              <a:t>author, </a:t>
            </a:r>
            <a:r>
              <a:rPr lang="en-US" b="1" dirty="0" smtClean="0">
                <a:solidFill>
                  <a:schemeClr val="bg1"/>
                </a:solidFill>
              </a:rPr>
              <a:t>autistic </a:t>
            </a:r>
            <a:r>
              <a:rPr lang="en-US" b="1" dirty="0">
                <a:solidFill>
                  <a:schemeClr val="bg1"/>
                </a:solidFill>
              </a:rPr>
              <a:t>activist, </a:t>
            </a:r>
            <a:r>
              <a:rPr lang="en-US" b="1" dirty="0" smtClean="0">
                <a:solidFill>
                  <a:schemeClr val="bg1"/>
                </a:solidFill>
              </a:rPr>
              <a:t>and </a:t>
            </a:r>
            <a:r>
              <a:rPr lang="en-US" b="1" dirty="0">
                <a:solidFill>
                  <a:schemeClr val="bg1"/>
                </a:solidFill>
              </a:rPr>
              <a:t>consultant </a:t>
            </a:r>
            <a:r>
              <a:rPr lang="en-US" b="1" dirty="0" smtClean="0">
                <a:solidFill>
                  <a:schemeClr val="bg1"/>
                </a:solidFill>
              </a:rPr>
              <a:t>on </a:t>
            </a:r>
            <a:r>
              <a:rPr lang="en-US" b="1" dirty="0">
                <a:solidFill>
                  <a:schemeClr val="bg1"/>
                </a:solidFill>
              </a:rPr>
              <a:t>animal behavior. L</a:t>
            </a:r>
            <a:r>
              <a:rPr lang="en-US" b="1" dirty="0" smtClean="0">
                <a:solidFill>
                  <a:schemeClr val="bg1"/>
                </a:solidFill>
              </a:rPr>
              <a:t>isted </a:t>
            </a:r>
            <a:r>
              <a:rPr lang="en-US" b="1" dirty="0">
                <a:solidFill>
                  <a:schemeClr val="bg1"/>
                </a:solidFill>
              </a:rPr>
              <a:t>in the </a:t>
            </a:r>
            <a:r>
              <a:rPr lang="en-US" b="1" i="1" dirty="0">
                <a:solidFill>
                  <a:schemeClr val="bg1"/>
                </a:solidFill>
                <a:hlinkClick r:id="rId2" tooltip="Time 100"/>
              </a:rPr>
              <a:t>Time 100</a:t>
            </a:r>
            <a:r>
              <a:rPr lang="en-US" b="1" dirty="0">
                <a:solidFill>
                  <a:schemeClr val="bg1"/>
                </a:solidFill>
              </a:rPr>
              <a:t> list of the </a:t>
            </a:r>
            <a:r>
              <a:rPr lang="en-US" b="1" dirty="0" smtClean="0">
                <a:solidFill>
                  <a:schemeClr val="bg1"/>
                </a:solidFill>
              </a:rPr>
              <a:t>most </a:t>
            </a:r>
            <a:r>
              <a:rPr lang="en-US" b="1" dirty="0">
                <a:solidFill>
                  <a:schemeClr val="bg1"/>
                </a:solidFill>
              </a:rPr>
              <a:t>influential people in the world in the "Heroes" category</a:t>
            </a:r>
            <a:r>
              <a:rPr lang="en-US" b="1" dirty="0" smtClean="0">
                <a:solidFill>
                  <a:schemeClr val="bg1"/>
                </a:solidFill>
              </a:rPr>
              <a:t>.</a:t>
            </a:r>
            <a:endParaRPr lang="en-US" b="1" dirty="0">
              <a:solidFill>
                <a:schemeClr val="bg1"/>
              </a:solidFill>
            </a:endParaRPr>
          </a:p>
        </p:txBody>
      </p:sp>
      <p:pic>
        <p:nvPicPr>
          <p:cNvPr id="5" name="Content Placeholder 4"/>
          <p:cNvPicPr>
            <a:picLocks noGrp="1" noChangeAspect="1"/>
          </p:cNvPicPr>
          <p:nvPr>
            <p:ph sz="quarter" idx="1"/>
          </p:nvPr>
        </p:nvPicPr>
        <p:blipFill>
          <a:blip r:embed="rId3" cstate="print">
            <a:extLst>
              <a:ext uri="{28A0092B-C50C-407E-A947-70E740481C1C}">
                <a14:useLocalDpi xmlns:a14="http://schemas.microsoft.com/office/drawing/2010/main" val="0"/>
              </a:ext>
            </a:extLst>
          </a:blip>
          <a:stretch>
            <a:fillRect/>
          </a:stretch>
        </p:blipFill>
        <p:spPr>
          <a:xfrm>
            <a:off x="3352800" y="1776139"/>
            <a:ext cx="4495800" cy="4319861"/>
          </a:xfrm>
        </p:spPr>
      </p:pic>
    </p:spTree>
    <p:extLst>
      <p:ext uri="{BB962C8B-B14F-4D97-AF65-F5344CB8AC3E}">
        <p14:creationId xmlns:p14="http://schemas.microsoft.com/office/powerpoint/2010/main" val="280495348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Accommodations Profile A - Ryan</a:t>
            </a:r>
            <a:endParaRPr lang="en-US" dirty="0"/>
          </a:p>
        </p:txBody>
      </p:sp>
      <p:sp>
        <p:nvSpPr>
          <p:cNvPr id="3" name="Content Placeholder 2"/>
          <p:cNvSpPr>
            <a:spLocks noGrp="1"/>
          </p:cNvSpPr>
          <p:nvPr>
            <p:ph sz="quarter" idx="1"/>
          </p:nvPr>
        </p:nvSpPr>
        <p:spPr>
          <a:xfrm>
            <a:off x="609600" y="1828800"/>
            <a:ext cx="7848600" cy="4572000"/>
          </a:xfrm>
        </p:spPr>
        <p:txBody>
          <a:bodyPr>
            <a:normAutofit/>
          </a:bodyPr>
          <a:lstStyle/>
          <a:p>
            <a:pPr marL="0" indent="0">
              <a:buNone/>
            </a:pPr>
            <a:r>
              <a:rPr lang="en-US" dirty="0" smtClean="0"/>
              <a:t>In the Latin Classroom:</a:t>
            </a:r>
          </a:p>
          <a:p>
            <a:pPr>
              <a:buFont typeface="Wingdings" panose="05000000000000000000" pitchFamily="2" charset="2"/>
              <a:buChar char="§"/>
            </a:pPr>
            <a:r>
              <a:rPr lang="en-US" dirty="0" smtClean="0"/>
              <a:t>Frequent check-in surveys (emotional/metacognitive)</a:t>
            </a:r>
          </a:p>
          <a:p>
            <a:pPr>
              <a:buFont typeface="Wingdings" panose="05000000000000000000" pitchFamily="2" charset="2"/>
              <a:buChar char="§"/>
            </a:pPr>
            <a:r>
              <a:rPr lang="en-US" dirty="0" smtClean="0"/>
              <a:t>Address student’s long-term goals</a:t>
            </a:r>
          </a:p>
          <a:p>
            <a:pPr>
              <a:buFont typeface="Wingdings" panose="05000000000000000000" pitchFamily="2" charset="2"/>
              <a:buChar char="§"/>
            </a:pPr>
            <a:r>
              <a:rPr lang="en-US" dirty="0"/>
              <a:t>A</a:t>
            </a:r>
            <a:r>
              <a:rPr lang="en-US" dirty="0" smtClean="0"/>
              <a:t>id with career research, job skills practice</a:t>
            </a:r>
          </a:p>
          <a:p>
            <a:pPr>
              <a:buFont typeface="Wingdings" panose="05000000000000000000" pitchFamily="2" charset="2"/>
              <a:buChar char="§"/>
            </a:pPr>
            <a:r>
              <a:rPr lang="en-US" dirty="0"/>
              <a:t>Remove competitive games from classroom activities</a:t>
            </a:r>
          </a:p>
          <a:p>
            <a:pPr>
              <a:buFont typeface="Wingdings" panose="05000000000000000000" pitchFamily="2" charset="2"/>
              <a:buChar char="§"/>
            </a:pPr>
            <a:r>
              <a:rPr lang="en-US" dirty="0" smtClean="0"/>
              <a:t>Individually timed </a:t>
            </a:r>
            <a:r>
              <a:rPr lang="en-US" dirty="0"/>
              <a:t>and tiered assignments – race against the clock</a:t>
            </a:r>
          </a:p>
          <a:p>
            <a:pPr>
              <a:buFont typeface="Wingdings" panose="05000000000000000000" pitchFamily="2" charset="2"/>
              <a:buChar char="§"/>
            </a:pPr>
            <a:endParaRPr lang="en-US" dirty="0"/>
          </a:p>
        </p:txBody>
      </p:sp>
    </p:spTree>
    <p:extLst>
      <p:ext uri="{BB962C8B-B14F-4D97-AF65-F5344CB8AC3E}">
        <p14:creationId xmlns:p14="http://schemas.microsoft.com/office/powerpoint/2010/main" val="11236627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Table of Contents</a:t>
            </a:r>
            <a:endParaRPr lang="en-US" dirty="0"/>
          </a:p>
        </p:txBody>
      </p:sp>
      <p:sp>
        <p:nvSpPr>
          <p:cNvPr id="3" name="Content Placeholder 2"/>
          <p:cNvSpPr>
            <a:spLocks noGrp="1"/>
          </p:cNvSpPr>
          <p:nvPr>
            <p:ph sz="quarter" idx="1"/>
          </p:nvPr>
        </p:nvSpPr>
        <p:spPr>
          <a:xfrm>
            <a:off x="612648" y="1905000"/>
            <a:ext cx="8153400" cy="4495800"/>
          </a:xfrm>
        </p:spPr>
        <p:txBody>
          <a:bodyPr>
            <a:normAutofit lnSpcReduction="10000"/>
          </a:bodyPr>
          <a:lstStyle/>
          <a:p>
            <a:r>
              <a:rPr lang="en-US" dirty="0" smtClean="0"/>
              <a:t>What is Twice-Exceptionality (2E)?</a:t>
            </a:r>
          </a:p>
          <a:p>
            <a:r>
              <a:rPr lang="en-US" dirty="0" smtClean="0"/>
              <a:t>Why Latin for 2E?</a:t>
            </a:r>
          </a:p>
          <a:p>
            <a:r>
              <a:rPr lang="en-US" dirty="0" smtClean="0"/>
              <a:t>Case Studies</a:t>
            </a:r>
          </a:p>
          <a:p>
            <a:pPr lvl="1"/>
            <a:r>
              <a:rPr lang="en-US" dirty="0" smtClean="0"/>
              <a:t>Learner Profiles</a:t>
            </a:r>
          </a:p>
          <a:p>
            <a:pPr lvl="1"/>
            <a:r>
              <a:rPr lang="en-US" dirty="0" smtClean="0"/>
              <a:t>Accommodations</a:t>
            </a:r>
          </a:p>
          <a:p>
            <a:pPr lvl="1"/>
            <a:r>
              <a:rPr lang="en-US" dirty="0" smtClean="0"/>
              <a:t>Trajectory</a:t>
            </a:r>
          </a:p>
          <a:p>
            <a:pPr lvl="1"/>
            <a:r>
              <a:rPr lang="en-US" dirty="0" smtClean="0"/>
              <a:t>Lessons Learned</a:t>
            </a:r>
          </a:p>
          <a:p>
            <a:r>
              <a:rPr lang="en-US" dirty="0" smtClean="0"/>
              <a:t>Commonalities and Conclusions</a:t>
            </a:r>
          </a:p>
          <a:p>
            <a:r>
              <a:rPr lang="en-US" dirty="0" smtClean="0"/>
              <a:t>Teaching Strategies</a:t>
            </a:r>
          </a:p>
          <a:p>
            <a:endParaRPr lang="en-US" dirty="0"/>
          </a:p>
        </p:txBody>
      </p:sp>
    </p:spTree>
    <p:extLst>
      <p:ext uri="{BB962C8B-B14F-4D97-AF65-F5344CB8AC3E}">
        <p14:creationId xmlns:p14="http://schemas.microsoft.com/office/powerpoint/2010/main" val="366477738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Latin Trajectory A - Ryan</a:t>
            </a:r>
            <a:endParaRPr lang="en-US" dirty="0"/>
          </a:p>
        </p:txBody>
      </p:sp>
      <p:sp>
        <p:nvSpPr>
          <p:cNvPr id="3" name="Content Placeholder 2"/>
          <p:cNvSpPr>
            <a:spLocks noGrp="1"/>
          </p:cNvSpPr>
          <p:nvPr>
            <p:ph sz="quarter" idx="1"/>
          </p:nvPr>
        </p:nvSpPr>
        <p:spPr>
          <a:xfrm>
            <a:off x="609600" y="1589567"/>
            <a:ext cx="7848600" cy="4572000"/>
          </a:xfrm>
        </p:spPr>
        <p:txBody>
          <a:bodyPr>
            <a:normAutofit lnSpcReduction="10000"/>
          </a:bodyPr>
          <a:lstStyle/>
          <a:p>
            <a:pPr>
              <a:buFont typeface="Wingdings" panose="05000000000000000000" pitchFamily="2" charset="2"/>
              <a:buChar char="§"/>
            </a:pPr>
            <a:r>
              <a:rPr lang="en-US" dirty="0" smtClean="0"/>
              <a:t>Three years of Latin, beginning in 10</a:t>
            </a:r>
            <a:r>
              <a:rPr lang="en-US" baseline="30000" dirty="0" smtClean="0"/>
              <a:t>th</a:t>
            </a:r>
            <a:r>
              <a:rPr lang="en-US" dirty="0" smtClean="0"/>
              <a:t> grade</a:t>
            </a:r>
          </a:p>
          <a:p>
            <a:pPr>
              <a:buFont typeface="Wingdings" panose="05000000000000000000" pitchFamily="2" charset="2"/>
              <a:buChar char="§"/>
            </a:pPr>
            <a:r>
              <a:rPr lang="en-US" dirty="0" smtClean="0"/>
              <a:t>Upward grade trend</a:t>
            </a:r>
          </a:p>
          <a:p>
            <a:pPr>
              <a:buFont typeface="Wingdings" panose="05000000000000000000" pitchFamily="2" charset="2"/>
              <a:buChar char="§"/>
            </a:pPr>
            <a:r>
              <a:rPr lang="en-US" dirty="0" smtClean="0"/>
              <a:t>Graduated with Advanced Diploma</a:t>
            </a:r>
          </a:p>
          <a:p>
            <a:pPr>
              <a:buFont typeface="Wingdings" panose="05000000000000000000" pitchFamily="2" charset="2"/>
              <a:buChar char="§"/>
            </a:pPr>
            <a:endParaRPr lang="en-US" dirty="0"/>
          </a:p>
          <a:p>
            <a:pPr marL="0" indent="0">
              <a:buNone/>
            </a:pPr>
            <a:r>
              <a:rPr lang="en-US" dirty="0" smtClean="0"/>
              <a:t>“I always appreciated that Mrs. Baska tried to help me as a person, not just a Latin student. The Latin certainly helped me with my writing, with scientific names, but she was the first to help me figure out… how to get an interview, or an internship, or pursue zoology.”</a:t>
            </a:r>
            <a:endParaRPr lang="en-US" dirty="0"/>
          </a:p>
        </p:txBody>
      </p:sp>
    </p:spTree>
    <p:extLst>
      <p:ext uri="{BB962C8B-B14F-4D97-AF65-F5344CB8AC3E}">
        <p14:creationId xmlns:p14="http://schemas.microsoft.com/office/powerpoint/2010/main" val="209176032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 Learned From Ryan</a:t>
            </a:r>
            <a:endParaRPr lang="en-US" dirty="0"/>
          </a:p>
        </p:txBody>
      </p:sp>
      <p:sp>
        <p:nvSpPr>
          <p:cNvPr id="5" name="Content Placeholder 2"/>
          <p:cNvSpPr>
            <a:spLocks noGrp="1"/>
          </p:cNvSpPr>
          <p:nvPr>
            <p:ph sz="quarter" idx="1"/>
          </p:nvPr>
        </p:nvSpPr>
        <p:spPr>
          <a:xfrm>
            <a:off x="609600" y="2133600"/>
            <a:ext cx="7848600" cy="4572000"/>
          </a:xfrm>
        </p:spPr>
        <p:txBody>
          <a:bodyPr>
            <a:normAutofit/>
          </a:bodyPr>
          <a:lstStyle/>
          <a:p>
            <a:pPr>
              <a:buFont typeface="Wingdings" panose="05000000000000000000" pitchFamily="2" charset="2"/>
              <a:buChar char="§"/>
            </a:pPr>
            <a:r>
              <a:rPr lang="en-US" dirty="0" smtClean="0"/>
              <a:t>Practical experiences linked to ability and interest are a great motivator</a:t>
            </a:r>
          </a:p>
          <a:p>
            <a:pPr>
              <a:buFont typeface="Wingdings" panose="05000000000000000000" pitchFamily="2" charset="2"/>
              <a:buChar char="§"/>
            </a:pPr>
            <a:r>
              <a:rPr lang="en-US" dirty="0" smtClean="0"/>
              <a:t>Make friends with Employment Transitional Specialist or Career Services counselor at your school</a:t>
            </a:r>
          </a:p>
          <a:p>
            <a:pPr>
              <a:buFont typeface="Wingdings" panose="05000000000000000000" pitchFamily="2" charset="2"/>
              <a:buChar char="§"/>
            </a:pPr>
            <a:r>
              <a:rPr lang="en-US" dirty="0" smtClean="0"/>
              <a:t>Never too early to be career-minded</a:t>
            </a:r>
            <a:endParaRPr lang="en-US" dirty="0"/>
          </a:p>
          <a:p>
            <a:pPr>
              <a:buFont typeface="Wingdings" panose="05000000000000000000" pitchFamily="2" charset="2"/>
              <a:buChar char="§"/>
            </a:pPr>
            <a:r>
              <a:rPr lang="en-US" dirty="0" smtClean="0"/>
              <a:t>Classroom activities/strategies which work well for some 2E students do NOT work for all</a:t>
            </a:r>
          </a:p>
          <a:p>
            <a:pPr>
              <a:buFont typeface="Wingdings" panose="05000000000000000000" pitchFamily="2" charset="2"/>
              <a:buChar char="§"/>
            </a:pPr>
            <a:endParaRPr lang="en-US" dirty="0" smtClean="0"/>
          </a:p>
          <a:p>
            <a:pPr>
              <a:buFont typeface="Wingdings" panose="05000000000000000000" pitchFamily="2" charset="2"/>
              <a:buChar char="§"/>
            </a:pPr>
            <a:endParaRPr lang="en-US" dirty="0"/>
          </a:p>
          <a:p>
            <a:pPr marL="0" indent="0">
              <a:buNone/>
            </a:pPr>
            <a:endParaRPr lang="en-US" dirty="0"/>
          </a:p>
        </p:txBody>
      </p:sp>
    </p:spTree>
    <p:extLst>
      <p:ext uri="{BB962C8B-B14F-4D97-AF65-F5344CB8AC3E}">
        <p14:creationId xmlns:p14="http://schemas.microsoft.com/office/powerpoint/2010/main" val="398218600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Where are they now?</a:t>
            </a:r>
            <a:endParaRPr lang="en-US" dirty="0"/>
          </a:p>
        </p:txBody>
      </p:sp>
    </p:spTree>
    <p:extLst>
      <p:ext uri="{BB962C8B-B14F-4D97-AF65-F5344CB8AC3E}">
        <p14:creationId xmlns:p14="http://schemas.microsoft.com/office/powerpoint/2010/main" val="62840165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smtClean="0"/>
              <a:t>THE CASE FOR LAURA</a:t>
            </a:r>
            <a:endParaRPr lang="en-US" dirty="0"/>
          </a:p>
        </p:txBody>
      </p:sp>
      <p:pic>
        <p:nvPicPr>
          <p:cNvPr id="2" name="Picture 1"/>
          <p:cNvPicPr>
            <a:picLocks noChangeAspect="1"/>
          </p:cNvPicPr>
          <p:nvPr/>
        </p:nvPicPr>
        <p:blipFill rotWithShape="1">
          <a:blip r:embed="rId2">
            <a:extLst>
              <a:ext uri="{28A0092B-C50C-407E-A947-70E740481C1C}">
                <a14:useLocalDpi xmlns:a14="http://schemas.microsoft.com/office/drawing/2010/main" val="0"/>
              </a:ext>
            </a:extLst>
          </a:blip>
          <a:srcRect l="1173" r="1" b="7942"/>
          <a:stretch/>
        </p:blipFill>
        <p:spPr>
          <a:xfrm>
            <a:off x="2733674" y="19050"/>
            <a:ext cx="5618447" cy="4476750"/>
          </a:xfrm>
          <a:prstGeom prst="rect">
            <a:avLst/>
          </a:prstGeom>
        </p:spPr>
      </p:pic>
    </p:spTree>
    <p:extLst>
      <p:ext uri="{BB962C8B-B14F-4D97-AF65-F5344CB8AC3E}">
        <p14:creationId xmlns:p14="http://schemas.microsoft.com/office/powerpoint/2010/main" val="37610868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Learner Profile B - Laura</a:t>
            </a:r>
            <a:endParaRPr lang="en-US" dirty="0"/>
          </a:p>
        </p:txBody>
      </p:sp>
      <p:sp>
        <p:nvSpPr>
          <p:cNvPr id="3" name="Content Placeholder 2"/>
          <p:cNvSpPr>
            <a:spLocks noGrp="1"/>
          </p:cNvSpPr>
          <p:nvPr>
            <p:ph sz="quarter" idx="1"/>
          </p:nvPr>
        </p:nvSpPr>
        <p:spPr>
          <a:xfrm>
            <a:off x="609600" y="1589567"/>
            <a:ext cx="7848600" cy="4572000"/>
          </a:xfrm>
        </p:spPr>
        <p:txBody>
          <a:bodyPr>
            <a:normAutofit fontScale="92500" lnSpcReduction="20000"/>
          </a:bodyPr>
          <a:lstStyle/>
          <a:p>
            <a:pPr>
              <a:buFont typeface="Wingdings" panose="05000000000000000000" pitchFamily="2" charset="2"/>
              <a:buChar char="§"/>
            </a:pPr>
            <a:r>
              <a:rPr lang="en-US" dirty="0" smtClean="0"/>
              <a:t>White, female student</a:t>
            </a:r>
          </a:p>
          <a:p>
            <a:pPr>
              <a:buFont typeface="Wingdings" panose="05000000000000000000" pitchFamily="2" charset="2"/>
              <a:buChar char="§"/>
            </a:pPr>
            <a:r>
              <a:rPr lang="en-US" dirty="0" smtClean="0"/>
              <a:t>Born deaf, learned American Sign Language (ASL) as first language</a:t>
            </a:r>
          </a:p>
          <a:p>
            <a:pPr>
              <a:buFont typeface="Wingdings" panose="05000000000000000000" pitchFamily="2" charset="2"/>
              <a:buChar char="§"/>
            </a:pPr>
            <a:r>
              <a:rPr lang="en-US" dirty="0" smtClean="0"/>
              <a:t>No other diagnosed disability/learning impediment, though severe difficulties with math </a:t>
            </a:r>
          </a:p>
          <a:p>
            <a:pPr>
              <a:buFont typeface="Wingdings" panose="05000000000000000000" pitchFamily="2" charset="2"/>
              <a:buChar char="§"/>
            </a:pPr>
            <a:r>
              <a:rPr lang="en-US" dirty="0" smtClean="0"/>
              <a:t>Served by the DHOH Center</a:t>
            </a:r>
          </a:p>
          <a:p>
            <a:pPr>
              <a:buFont typeface="Wingdings" panose="05000000000000000000" pitchFamily="2" charset="2"/>
              <a:buChar char="§"/>
            </a:pPr>
            <a:r>
              <a:rPr lang="en-US" dirty="0" smtClean="0"/>
              <a:t>Easily bored, retreats into books often</a:t>
            </a:r>
          </a:p>
          <a:p>
            <a:pPr>
              <a:buFont typeface="Wingdings" panose="05000000000000000000" pitchFamily="2" charset="2"/>
              <a:buChar char="§"/>
            </a:pPr>
            <a:r>
              <a:rPr lang="en-US" dirty="0" smtClean="0"/>
              <a:t>Refused to work in groups</a:t>
            </a:r>
          </a:p>
          <a:p>
            <a:pPr>
              <a:buFont typeface="Wingdings" panose="05000000000000000000" pitchFamily="2" charset="2"/>
              <a:buChar char="§"/>
            </a:pPr>
            <a:r>
              <a:rPr lang="en-US" dirty="0" smtClean="0"/>
              <a:t>Strengths: Avid and advanced reader (college texts in MS), complex vocabulary</a:t>
            </a:r>
          </a:p>
          <a:p>
            <a:pPr>
              <a:buFont typeface="Wingdings" panose="05000000000000000000" pitchFamily="2" charset="2"/>
              <a:buChar char="§"/>
            </a:pPr>
            <a:r>
              <a:rPr lang="en-US" dirty="0" smtClean="0"/>
              <a:t>General interests: History, reading, medieval stuff</a:t>
            </a:r>
            <a:endParaRPr lang="en-US" dirty="0"/>
          </a:p>
        </p:txBody>
      </p:sp>
    </p:spTree>
    <p:extLst>
      <p:ext uri="{BB962C8B-B14F-4D97-AF65-F5344CB8AC3E}">
        <p14:creationId xmlns:p14="http://schemas.microsoft.com/office/powerpoint/2010/main" val="428024568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Accommodations Profile B - Laura</a:t>
            </a:r>
            <a:endParaRPr lang="en-US" dirty="0"/>
          </a:p>
        </p:txBody>
      </p:sp>
      <p:sp>
        <p:nvSpPr>
          <p:cNvPr id="3" name="Content Placeholder 2"/>
          <p:cNvSpPr>
            <a:spLocks noGrp="1"/>
          </p:cNvSpPr>
          <p:nvPr>
            <p:ph sz="quarter" idx="1"/>
          </p:nvPr>
        </p:nvSpPr>
        <p:spPr>
          <a:xfrm>
            <a:off x="609600" y="1752600"/>
            <a:ext cx="7848600" cy="4572000"/>
          </a:xfrm>
        </p:spPr>
        <p:txBody>
          <a:bodyPr>
            <a:normAutofit/>
          </a:bodyPr>
          <a:lstStyle/>
          <a:p>
            <a:pPr marL="0" indent="0">
              <a:buNone/>
            </a:pPr>
            <a:r>
              <a:rPr lang="en-US" dirty="0" smtClean="0"/>
              <a:t>From Her IEP:</a:t>
            </a:r>
          </a:p>
          <a:p>
            <a:pPr>
              <a:buFont typeface="Wingdings" panose="05000000000000000000" pitchFamily="2" charset="2"/>
              <a:buChar char="§"/>
            </a:pPr>
            <a:r>
              <a:rPr lang="en-US" dirty="0" smtClean="0"/>
              <a:t>Interpreters working with her in class</a:t>
            </a:r>
          </a:p>
          <a:p>
            <a:pPr>
              <a:buFont typeface="Wingdings" panose="05000000000000000000" pitchFamily="2" charset="2"/>
              <a:buChar char="§"/>
            </a:pPr>
            <a:r>
              <a:rPr lang="en-US" dirty="0" smtClean="0"/>
              <a:t>Electronic devices and whiteboards for communication</a:t>
            </a:r>
          </a:p>
          <a:p>
            <a:pPr>
              <a:buFont typeface="Wingdings" panose="05000000000000000000" pitchFamily="2" charset="2"/>
              <a:buChar char="§"/>
            </a:pPr>
            <a:r>
              <a:rPr lang="en-US" dirty="0" smtClean="0"/>
              <a:t>Extended time</a:t>
            </a:r>
          </a:p>
          <a:p>
            <a:pPr>
              <a:buFont typeface="Wingdings" panose="05000000000000000000" pitchFamily="2" charset="2"/>
              <a:buChar char="§"/>
            </a:pPr>
            <a:r>
              <a:rPr lang="en-US" dirty="0" smtClean="0"/>
              <a:t>Captioned media</a:t>
            </a:r>
          </a:p>
          <a:p>
            <a:pPr>
              <a:buFont typeface="Wingdings" panose="05000000000000000000" pitchFamily="2" charset="2"/>
              <a:buChar char="§"/>
            </a:pPr>
            <a:r>
              <a:rPr lang="en-US" dirty="0" smtClean="0"/>
              <a:t>Access to notes</a:t>
            </a:r>
            <a:endParaRPr lang="en-US" dirty="0"/>
          </a:p>
          <a:p>
            <a:pPr marL="0" indent="0">
              <a:buNone/>
            </a:pPr>
            <a:endParaRPr lang="en-US" dirty="0"/>
          </a:p>
        </p:txBody>
      </p:sp>
    </p:spTree>
    <p:extLst>
      <p:ext uri="{BB962C8B-B14F-4D97-AF65-F5344CB8AC3E}">
        <p14:creationId xmlns:p14="http://schemas.microsoft.com/office/powerpoint/2010/main" val="350227342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Accommodations Profile B - Laura</a:t>
            </a:r>
            <a:endParaRPr lang="en-US" dirty="0"/>
          </a:p>
        </p:txBody>
      </p:sp>
      <p:sp>
        <p:nvSpPr>
          <p:cNvPr id="3" name="Content Placeholder 2"/>
          <p:cNvSpPr>
            <a:spLocks noGrp="1"/>
          </p:cNvSpPr>
          <p:nvPr>
            <p:ph sz="quarter" idx="1"/>
          </p:nvPr>
        </p:nvSpPr>
        <p:spPr>
          <a:xfrm>
            <a:off x="609600" y="2057400"/>
            <a:ext cx="7848600" cy="4572000"/>
          </a:xfrm>
        </p:spPr>
        <p:txBody>
          <a:bodyPr>
            <a:normAutofit/>
          </a:bodyPr>
          <a:lstStyle/>
          <a:p>
            <a:pPr marL="0" indent="0">
              <a:buNone/>
            </a:pPr>
            <a:r>
              <a:rPr lang="en-US" dirty="0" smtClean="0"/>
              <a:t>In the Latin Classroom:</a:t>
            </a:r>
          </a:p>
          <a:p>
            <a:pPr>
              <a:buFont typeface="Wingdings" panose="05000000000000000000" pitchFamily="2" charset="2"/>
              <a:buChar char="§"/>
            </a:pPr>
            <a:r>
              <a:rPr lang="en-US" dirty="0" smtClean="0"/>
              <a:t>Visual coding of text from day one</a:t>
            </a:r>
          </a:p>
          <a:p>
            <a:pPr>
              <a:buFont typeface="Wingdings" panose="05000000000000000000" pitchFamily="2" charset="2"/>
              <a:buChar char="§"/>
            </a:pPr>
            <a:r>
              <a:rPr lang="en-US" dirty="0" smtClean="0"/>
              <a:t>Acceleration of content – Aesop (1) Caesar (2)</a:t>
            </a:r>
          </a:p>
          <a:p>
            <a:pPr>
              <a:buFont typeface="Wingdings" panose="05000000000000000000" pitchFamily="2" charset="2"/>
              <a:buChar char="§"/>
            </a:pPr>
            <a:r>
              <a:rPr lang="en-US" dirty="0" smtClean="0"/>
              <a:t>Text manipulation via </a:t>
            </a:r>
            <a:r>
              <a:rPr lang="en-US" dirty="0" err="1" smtClean="0"/>
              <a:t>SmartBoard</a:t>
            </a:r>
            <a:r>
              <a:rPr lang="en-US" dirty="0" smtClean="0"/>
              <a:t> tech</a:t>
            </a:r>
          </a:p>
          <a:p>
            <a:pPr>
              <a:buFont typeface="Wingdings" panose="05000000000000000000" pitchFamily="2" charset="2"/>
              <a:buChar char="§"/>
            </a:pPr>
            <a:r>
              <a:rPr lang="en-US" dirty="0" smtClean="0"/>
              <a:t>Independent contract on long-term projects – role and assignment specifically spelled out</a:t>
            </a:r>
          </a:p>
          <a:p>
            <a:pPr>
              <a:buFont typeface="Wingdings" panose="05000000000000000000" pitchFamily="2" charset="2"/>
              <a:buChar char="§"/>
            </a:pPr>
            <a:r>
              <a:rPr lang="en-US" dirty="0" smtClean="0"/>
              <a:t>Meter – had to learn via extensive list of rules about pronunciation and how letters do/don’t blend</a:t>
            </a:r>
          </a:p>
          <a:p>
            <a:pPr>
              <a:buFont typeface="Wingdings" panose="05000000000000000000" pitchFamily="2" charset="2"/>
              <a:buChar char="§"/>
            </a:pPr>
            <a:endParaRPr lang="en-US" dirty="0" smtClean="0"/>
          </a:p>
          <a:p>
            <a:pPr>
              <a:buFont typeface="Wingdings" panose="05000000000000000000" pitchFamily="2" charset="2"/>
              <a:buChar char="§"/>
            </a:pPr>
            <a:endParaRPr lang="en-US" dirty="0"/>
          </a:p>
        </p:txBody>
      </p:sp>
    </p:spTree>
    <p:extLst>
      <p:ext uri="{BB962C8B-B14F-4D97-AF65-F5344CB8AC3E}">
        <p14:creationId xmlns:p14="http://schemas.microsoft.com/office/powerpoint/2010/main" val="141984927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Latin Trajectory B - Laura</a:t>
            </a:r>
            <a:endParaRPr lang="en-US" dirty="0"/>
          </a:p>
        </p:txBody>
      </p:sp>
      <p:sp>
        <p:nvSpPr>
          <p:cNvPr id="3" name="Content Placeholder 2"/>
          <p:cNvSpPr>
            <a:spLocks noGrp="1"/>
          </p:cNvSpPr>
          <p:nvPr>
            <p:ph sz="quarter" idx="1"/>
          </p:nvPr>
        </p:nvSpPr>
        <p:spPr>
          <a:xfrm>
            <a:off x="609600" y="1589567"/>
            <a:ext cx="7848600" cy="4572000"/>
          </a:xfrm>
        </p:spPr>
        <p:txBody>
          <a:bodyPr>
            <a:normAutofit/>
          </a:bodyPr>
          <a:lstStyle/>
          <a:p>
            <a:pPr>
              <a:buFont typeface="Wingdings" panose="05000000000000000000" pitchFamily="2" charset="2"/>
              <a:buChar char="§"/>
            </a:pPr>
            <a:r>
              <a:rPr lang="en-US" dirty="0" smtClean="0"/>
              <a:t>Level One</a:t>
            </a:r>
          </a:p>
          <a:p>
            <a:pPr>
              <a:buFont typeface="Wingdings" panose="05000000000000000000" pitchFamily="2" charset="2"/>
              <a:buChar char="§"/>
            </a:pPr>
            <a:r>
              <a:rPr lang="en-US" dirty="0" smtClean="0"/>
              <a:t>Level Two</a:t>
            </a:r>
          </a:p>
          <a:p>
            <a:pPr lvl="1">
              <a:buFont typeface="Wingdings" panose="05000000000000000000" pitchFamily="2" charset="2"/>
              <a:buChar char="§"/>
            </a:pPr>
            <a:r>
              <a:rPr lang="en-US" dirty="0" smtClean="0"/>
              <a:t>First deaf student to compete in VJCL </a:t>
            </a:r>
            <a:r>
              <a:rPr lang="en-US" dirty="0" err="1" smtClean="0"/>
              <a:t>Certamen</a:t>
            </a:r>
            <a:endParaRPr lang="en-US" dirty="0" smtClean="0"/>
          </a:p>
          <a:p>
            <a:pPr>
              <a:buFont typeface="Wingdings" panose="05000000000000000000" pitchFamily="2" charset="2"/>
              <a:buChar char="§"/>
            </a:pPr>
            <a:r>
              <a:rPr lang="en-US" dirty="0"/>
              <a:t>Level </a:t>
            </a:r>
            <a:r>
              <a:rPr lang="en-US" dirty="0" smtClean="0"/>
              <a:t>Three</a:t>
            </a:r>
            <a:endParaRPr lang="en-US" dirty="0"/>
          </a:p>
          <a:p>
            <a:pPr lvl="1">
              <a:buFont typeface="Wingdings" panose="05000000000000000000" pitchFamily="2" charset="2"/>
              <a:buChar char="§"/>
            </a:pPr>
            <a:r>
              <a:rPr lang="en-US" dirty="0" smtClean="0"/>
              <a:t>Scholarship to attend NJCL</a:t>
            </a:r>
            <a:endParaRPr lang="en-US" dirty="0"/>
          </a:p>
          <a:p>
            <a:pPr>
              <a:buFont typeface="Wingdings" panose="05000000000000000000" pitchFamily="2" charset="2"/>
              <a:buChar char="§"/>
            </a:pPr>
            <a:r>
              <a:rPr lang="en-US" dirty="0" smtClean="0"/>
              <a:t>AP Latin</a:t>
            </a:r>
            <a:endParaRPr lang="en-US" dirty="0"/>
          </a:p>
          <a:p>
            <a:pPr lvl="1">
              <a:buFont typeface="Wingdings" panose="05000000000000000000" pitchFamily="2" charset="2"/>
              <a:buChar char="§"/>
            </a:pPr>
            <a:r>
              <a:rPr lang="en-US" dirty="0"/>
              <a:t>First deaf student </a:t>
            </a:r>
            <a:r>
              <a:rPr lang="en-US" dirty="0" smtClean="0"/>
              <a:t>to attend Governor’s Latin Academy</a:t>
            </a:r>
          </a:p>
          <a:p>
            <a:pPr>
              <a:buFont typeface="Wingdings" panose="05000000000000000000" pitchFamily="2" charset="2"/>
              <a:buChar char="§"/>
            </a:pPr>
            <a:r>
              <a:rPr lang="en-US" dirty="0"/>
              <a:t>Level </a:t>
            </a:r>
            <a:r>
              <a:rPr lang="en-US" dirty="0" smtClean="0"/>
              <a:t>Five</a:t>
            </a:r>
            <a:endParaRPr lang="en-US" dirty="0"/>
          </a:p>
          <a:p>
            <a:pPr lvl="1">
              <a:buFont typeface="Wingdings" panose="05000000000000000000" pitchFamily="2" charset="2"/>
              <a:buChar char="§"/>
            </a:pPr>
            <a:endParaRPr lang="en-US" dirty="0"/>
          </a:p>
          <a:p>
            <a:pPr marL="0" indent="0">
              <a:buNone/>
            </a:pPr>
            <a:endParaRPr lang="en-US" dirty="0"/>
          </a:p>
        </p:txBody>
      </p:sp>
    </p:spTree>
    <p:extLst>
      <p:ext uri="{BB962C8B-B14F-4D97-AF65-F5344CB8AC3E}">
        <p14:creationId xmlns:p14="http://schemas.microsoft.com/office/powerpoint/2010/main" val="337385815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In Her Own Words - Laura</a:t>
            </a:r>
            <a:endParaRPr lang="en-US" dirty="0"/>
          </a:p>
        </p:txBody>
      </p:sp>
      <p:sp>
        <p:nvSpPr>
          <p:cNvPr id="3" name="Content Placeholder 2"/>
          <p:cNvSpPr>
            <a:spLocks noGrp="1"/>
          </p:cNvSpPr>
          <p:nvPr>
            <p:ph sz="quarter" idx="1"/>
          </p:nvPr>
        </p:nvSpPr>
        <p:spPr>
          <a:xfrm>
            <a:off x="609600" y="2286000"/>
            <a:ext cx="7848600" cy="4572000"/>
          </a:xfrm>
        </p:spPr>
        <p:txBody>
          <a:bodyPr>
            <a:normAutofit/>
          </a:bodyPr>
          <a:lstStyle/>
          <a:p>
            <a:pPr marL="0" indent="0">
              <a:buNone/>
            </a:pPr>
            <a:r>
              <a:rPr lang="en-US" dirty="0" smtClean="0"/>
              <a:t>“Truly</a:t>
            </a:r>
            <a:r>
              <a:rPr lang="en-US" dirty="0"/>
              <a:t>, the period which I spent in the Latin program at both Frost and Woodson was a time of great intellectual flourishing in my </a:t>
            </a:r>
            <a:r>
              <a:rPr lang="en-US" dirty="0" smtClean="0"/>
              <a:t>life... [Latin] </a:t>
            </a:r>
            <a:r>
              <a:rPr lang="en-US" dirty="0"/>
              <a:t>class was always the eye of the storm, so to speak, in the barren desert of my formal </a:t>
            </a:r>
            <a:r>
              <a:rPr lang="en-US" dirty="0" smtClean="0"/>
              <a:t>education... </a:t>
            </a:r>
            <a:r>
              <a:rPr lang="en-US" dirty="0"/>
              <a:t>Indeed, my time in the Latin program cast a luster on that part of my life which had been utterly shorn of meaningful </a:t>
            </a:r>
            <a:r>
              <a:rPr lang="en-US" dirty="0" smtClean="0"/>
              <a:t>accomplishments...”</a:t>
            </a:r>
            <a:endParaRPr lang="en-US" dirty="0"/>
          </a:p>
        </p:txBody>
      </p:sp>
    </p:spTree>
    <p:extLst>
      <p:ext uri="{BB962C8B-B14F-4D97-AF65-F5344CB8AC3E}">
        <p14:creationId xmlns:p14="http://schemas.microsoft.com/office/powerpoint/2010/main" val="274037907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 Learned From Laura</a:t>
            </a:r>
            <a:endParaRPr lang="en-US" dirty="0"/>
          </a:p>
        </p:txBody>
      </p:sp>
      <p:sp>
        <p:nvSpPr>
          <p:cNvPr id="5" name="Content Placeholder 2"/>
          <p:cNvSpPr>
            <a:spLocks noGrp="1"/>
          </p:cNvSpPr>
          <p:nvPr>
            <p:ph sz="quarter" idx="1"/>
          </p:nvPr>
        </p:nvSpPr>
        <p:spPr>
          <a:xfrm>
            <a:off x="609600" y="1828800"/>
            <a:ext cx="7848600" cy="4572000"/>
          </a:xfrm>
        </p:spPr>
        <p:txBody>
          <a:bodyPr>
            <a:normAutofit/>
          </a:bodyPr>
          <a:lstStyle/>
          <a:p>
            <a:pPr>
              <a:buFont typeface="Wingdings" panose="05000000000000000000" pitchFamily="2" charset="2"/>
              <a:buChar char="§"/>
            </a:pPr>
            <a:r>
              <a:rPr lang="en-US" dirty="0" smtClean="0"/>
              <a:t>Any student can fully access the curriculum as long as it is broken down adequately</a:t>
            </a:r>
          </a:p>
          <a:p>
            <a:pPr>
              <a:buFont typeface="Wingdings" panose="05000000000000000000" pitchFamily="2" charset="2"/>
              <a:buChar char="§"/>
            </a:pPr>
            <a:r>
              <a:rPr lang="en-US" dirty="0" smtClean="0"/>
              <a:t>Independent contracts are helpful</a:t>
            </a:r>
          </a:p>
          <a:p>
            <a:pPr>
              <a:buFont typeface="Wingdings" panose="05000000000000000000" pitchFamily="2" charset="2"/>
              <a:buChar char="§"/>
            </a:pPr>
            <a:r>
              <a:rPr lang="en-US" dirty="0" smtClean="0"/>
              <a:t>Students themselves don’t always recognize how they learn best or what’s best for them educationally</a:t>
            </a:r>
            <a:endParaRPr lang="en-US" dirty="0"/>
          </a:p>
        </p:txBody>
      </p:sp>
    </p:spTree>
    <p:extLst>
      <p:ext uri="{BB962C8B-B14F-4D97-AF65-F5344CB8AC3E}">
        <p14:creationId xmlns:p14="http://schemas.microsoft.com/office/powerpoint/2010/main" val="1349922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idx="1"/>
          </p:nvPr>
        </p:nvSpPr>
        <p:spPr>
          <a:xfrm>
            <a:off x="1371600" y="3124200"/>
            <a:ext cx="7123113" cy="2514600"/>
          </a:xfrm>
        </p:spPr>
        <p:txBody>
          <a:bodyPr>
            <a:normAutofit/>
          </a:bodyPr>
          <a:lstStyle/>
          <a:p>
            <a:pPr marL="457200" indent="-457200">
              <a:buFont typeface="Wingdings" pitchFamily="2" charset="2"/>
              <a:buChar char="§"/>
            </a:pPr>
            <a:r>
              <a:rPr lang="en-US" dirty="0" smtClean="0"/>
              <a:t>Describes a group of students who have strong abilities, but are unable to activate those abilities due to other learning impediments and disabilities.</a:t>
            </a:r>
          </a:p>
        </p:txBody>
      </p:sp>
      <p:sp>
        <p:nvSpPr>
          <p:cNvPr id="5" name="Title 4"/>
          <p:cNvSpPr>
            <a:spLocks noGrp="1"/>
          </p:cNvSpPr>
          <p:nvPr>
            <p:ph type="title"/>
          </p:nvPr>
        </p:nvSpPr>
        <p:spPr/>
        <p:txBody>
          <a:bodyPr/>
          <a:lstStyle/>
          <a:p>
            <a:r>
              <a:rPr lang="en-US" dirty="0" smtClean="0"/>
              <a:t>What is 2E?</a:t>
            </a:r>
            <a:endParaRPr lang="en-US" dirty="0"/>
          </a:p>
        </p:txBody>
      </p:sp>
    </p:spTree>
    <p:extLst>
      <p:ext uri="{BB962C8B-B14F-4D97-AF65-F5344CB8AC3E}">
        <p14:creationId xmlns:p14="http://schemas.microsoft.com/office/powerpoint/2010/main" val="330221951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Where are they now?</a:t>
            </a:r>
            <a:endParaRPr lang="en-US" dirty="0"/>
          </a:p>
        </p:txBody>
      </p:sp>
    </p:spTree>
    <p:extLst>
      <p:ext uri="{BB962C8B-B14F-4D97-AF65-F5344CB8AC3E}">
        <p14:creationId xmlns:p14="http://schemas.microsoft.com/office/powerpoint/2010/main" val="132760708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smtClean="0"/>
              <a:t>THE CASE FOR MAX</a:t>
            </a:r>
            <a:endParaRPr lang="en-US" dirty="0"/>
          </a:p>
        </p:txBody>
      </p:sp>
      <p:pic>
        <p:nvPicPr>
          <p:cNvPr id="1026" name="Picture 2" descr="C:\Users\asbaska\AppData\Local\Microsoft\Windows\Temporary Internet Files\Content.IE5\SGQ8WP20\PngMedium-Boy-Reading-Book-On-Desk-9800[1].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06200" y="152400"/>
            <a:ext cx="3075600" cy="43468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0683410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Learner Profile C - Max</a:t>
            </a:r>
            <a:endParaRPr lang="en-US" dirty="0"/>
          </a:p>
        </p:txBody>
      </p:sp>
      <p:sp>
        <p:nvSpPr>
          <p:cNvPr id="3" name="Content Placeholder 2"/>
          <p:cNvSpPr>
            <a:spLocks noGrp="1"/>
          </p:cNvSpPr>
          <p:nvPr>
            <p:ph sz="quarter" idx="1"/>
          </p:nvPr>
        </p:nvSpPr>
        <p:spPr>
          <a:xfrm>
            <a:off x="609600" y="1676400"/>
            <a:ext cx="7848600" cy="4572000"/>
          </a:xfrm>
        </p:spPr>
        <p:txBody>
          <a:bodyPr>
            <a:normAutofit fontScale="92500" lnSpcReduction="20000"/>
          </a:bodyPr>
          <a:lstStyle/>
          <a:p>
            <a:pPr>
              <a:buFont typeface="Wingdings" panose="05000000000000000000" pitchFamily="2" charset="2"/>
              <a:buChar char="§"/>
            </a:pPr>
            <a:r>
              <a:rPr lang="en-US" dirty="0" smtClean="0"/>
              <a:t>White, male student</a:t>
            </a:r>
          </a:p>
          <a:p>
            <a:pPr>
              <a:buFont typeface="Wingdings" panose="05000000000000000000" pitchFamily="2" charset="2"/>
              <a:buChar char="§"/>
            </a:pPr>
            <a:r>
              <a:rPr lang="en-US" dirty="0" smtClean="0"/>
              <a:t>Diagnosed with ED, ADD, dysgraphia</a:t>
            </a:r>
          </a:p>
          <a:p>
            <a:pPr>
              <a:buFont typeface="Wingdings" panose="05000000000000000000" pitchFamily="2" charset="2"/>
              <a:buChar char="§"/>
            </a:pPr>
            <a:r>
              <a:rPr lang="en-US" dirty="0" smtClean="0"/>
              <a:t>Served by the CSS program</a:t>
            </a:r>
          </a:p>
          <a:p>
            <a:pPr>
              <a:buFont typeface="Wingdings" panose="05000000000000000000" pitchFamily="2" charset="2"/>
              <a:buChar char="§"/>
            </a:pPr>
            <a:r>
              <a:rPr lang="en-US" dirty="0" smtClean="0"/>
              <a:t>Often </a:t>
            </a:r>
            <a:r>
              <a:rPr lang="en-US" dirty="0"/>
              <a:t>fatigued/bored by school</a:t>
            </a:r>
          </a:p>
          <a:p>
            <a:pPr>
              <a:buFont typeface="Wingdings" panose="05000000000000000000" pitchFamily="2" charset="2"/>
              <a:buChar char="§"/>
            </a:pPr>
            <a:r>
              <a:rPr lang="en-US" dirty="0"/>
              <a:t>Executive functioning </a:t>
            </a:r>
            <a:r>
              <a:rPr lang="en-US" dirty="0" smtClean="0"/>
              <a:t>difficulties</a:t>
            </a:r>
          </a:p>
          <a:p>
            <a:pPr>
              <a:buFont typeface="Wingdings" panose="05000000000000000000" pitchFamily="2" charset="2"/>
              <a:buChar char="§"/>
            </a:pPr>
            <a:r>
              <a:rPr lang="en-US" dirty="0" smtClean="0"/>
              <a:t>Memory difficulties</a:t>
            </a:r>
          </a:p>
          <a:p>
            <a:pPr>
              <a:buFont typeface="Wingdings" panose="05000000000000000000" pitchFamily="2" charset="2"/>
              <a:buChar char="§"/>
            </a:pPr>
            <a:r>
              <a:rPr lang="en-US" dirty="0"/>
              <a:t>Strengths: highly verbal, excitable, excellent with presentations, curious, wanting to go beyond the </a:t>
            </a:r>
            <a:r>
              <a:rPr lang="en-US" dirty="0" smtClean="0"/>
              <a:t>curriculum</a:t>
            </a:r>
          </a:p>
          <a:p>
            <a:pPr>
              <a:buFont typeface="Wingdings" panose="05000000000000000000" pitchFamily="2" charset="2"/>
              <a:buChar char="§"/>
            </a:pPr>
            <a:r>
              <a:rPr lang="en-US" dirty="0" smtClean="0"/>
              <a:t>General interests: Acting, performing, military tactics, architecture, comic books</a:t>
            </a:r>
          </a:p>
        </p:txBody>
      </p:sp>
    </p:spTree>
    <p:extLst>
      <p:ext uri="{BB962C8B-B14F-4D97-AF65-F5344CB8AC3E}">
        <p14:creationId xmlns:p14="http://schemas.microsoft.com/office/powerpoint/2010/main" val="14410629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Learner Profile C - Max</a:t>
            </a:r>
            <a:endParaRPr lang="en-US" dirty="0"/>
          </a:p>
        </p:txBody>
      </p:sp>
      <p:sp>
        <p:nvSpPr>
          <p:cNvPr id="3" name="Content Placeholder 2"/>
          <p:cNvSpPr>
            <a:spLocks noGrp="1"/>
          </p:cNvSpPr>
          <p:nvPr>
            <p:ph sz="quarter" idx="1"/>
          </p:nvPr>
        </p:nvSpPr>
        <p:spPr>
          <a:xfrm>
            <a:off x="609600" y="1589567"/>
            <a:ext cx="7848600" cy="4572000"/>
          </a:xfrm>
        </p:spPr>
        <p:txBody>
          <a:bodyPr>
            <a:normAutofit/>
          </a:bodyPr>
          <a:lstStyle/>
          <a:p>
            <a:pPr marL="0" indent="0">
              <a:buNone/>
            </a:pPr>
            <a:r>
              <a:rPr lang="en-US" dirty="0" smtClean="0"/>
              <a:t>Parents: “We believe he is a bored gifted student with a possible mood disorder. Teachers don’t understand how a boy who sleeps all the time in class could possibly be gifted.”</a:t>
            </a:r>
          </a:p>
          <a:p>
            <a:pPr marL="0" indent="0">
              <a:buNone/>
            </a:pPr>
            <a:endParaRPr lang="en-US" dirty="0"/>
          </a:p>
          <a:p>
            <a:pPr marL="0" indent="0">
              <a:buNone/>
            </a:pPr>
            <a:r>
              <a:rPr lang="en-US" dirty="0" smtClean="0"/>
              <a:t>Max: “I know I’m smart, but I only realize that outside of school, when I’m in the real world. School is so far from reality… I can’t play the game.”</a:t>
            </a:r>
          </a:p>
        </p:txBody>
      </p:sp>
    </p:spTree>
    <p:extLst>
      <p:ext uri="{BB962C8B-B14F-4D97-AF65-F5344CB8AC3E}">
        <p14:creationId xmlns:p14="http://schemas.microsoft.com/office/powerpoint/2010/main" val="408815279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Accommodations Profile </a:t>
            </a:r>
            <a:r>
              <a:rPr lang="en-US" dirty="0"/>
              <a:t>C</a:t>
            </a:r>
            <a:r>
              <a:rPr lang="en-US" dirty="0" smtClean="0"/>
              <a:t> - Max</a:t>
            </a:r>
            <a:endParaRPr lang="en-US" dirty="0"/>
          </a:p>
        </p:txBody>
      </p:sp>
      <p:sp>
        <p:nvSpPr>
          <p:cNvPr id="3" name="Content Placeholder 2"/>
          <p:cNvSpPr>
            <a:spLocks noGrp="1"/>
          </p:cNvSpPr>
          <p:nvPr>
            <p:ph sz="quarter" idx="1"/>
          </p:nvPr>
        </p:nvSpPr>
        <p:spPr>
          <a:xfrm>
            <a:off x="609600" y="1589567"/>
            <a:ext cx="7848600" cy="4572000"/>
          </a:xfrm>
        </p:spPr>
        <p:txBody>
          <a:bodyPr>
            <a:normAutofit/>
          </a:bodyPr>
          <a:lstStyle/>
          <a:p>
            <a:pPr>
              <a:buFont typeface="Wingdings" panose="05000000000000000000" pitchFamily="2" charset="2"/>
              <a:buChar char="§"/>
            </a:pPr>
            <a:r>
              <a:rPr lang="en-US" dirty="0" smtClean="0"/>
              <a:t>From his IEP:</a:t>
            </a:r>
          </a:p>
          <a:p>
            <a:pPr lvl="1">
              <a:buFont typeface="Wingdings" panose="05000000000000000000" pitchFamily="2" charset="2"/>
              <a:buChar char="§"/>
            </a:pPr>
            <a:r>
              <a:rPr lang="en-US" dirty="0" smtClean="0"/>
              <a:t>Test/classroom directions read aloud</a:t>
            </a:r>
          </a:p>
          <a:p>
            <a:pPr lvl="1">
              <a:buFont typeface="Wingdings" panose="05000000000000000000" pitchFamily="2" charset="2"/>
              <a:buChar char="§"/>
            </a:pPr>
            <a:r>
              <a:rPr lang="en-US" dirty="0" smtClean="0"/>
              <a:t>School-supplied note-taking devices</a:t>
            </a:r>
          </a:p>
          <a:p>
            <a:pPr lvl="1">
              <a:buFont typeface="Wingdings" panose="05000000000000000000" pitchFamily="2" charset="2"/>
              <a:buChar char="§"/>
            </a:pPr>
            <a:r>
              <a:rPr lang="en-US" dirty="0" smtClean="0"/>
              <a:t>Graphic organizers</a:t>
            </a:r>
            <a:endParaRPr lang="en-US" dirty="0"/>
          </a:p>
          <a:p>
            <a:pPr>
              <a:buFont typeface="Wingdings" panose="05000000000000000000" pitchFamily="2" charset="2"/>
              <a:buChar char="§"/>
            </a:pPr>
            <a:r>
              <a:rPr lang="en-US" dirty="0" smtClean="0"/>
              <a:t>In reality:</a:t>
            </a:r>
            <a:endParaRPr lang="en-US" dirty="0"/>
          </a:p>
          <a:p>
            <a:pPr lvl="1">
              <a:buFont typeface="Wingdings" panose="05000000000000000000" pitchFamily="2" charset="2"/>
              <a:buChar char="§"/>
            </a:pPr>
            <a:r>
              <a:rPr lang="en-US" dirty="0" smtClean="0"/>
              <a:t>Forgot many directions if given orally</a:t>
            </a:r>
            <a:endParaRPr lang="en-US" dirty="0"/>
          </a:p>
          <a:p>
            <a:pPr lvl="1">
              <a:buFont typeface="Wingdings" panose="05000000000000000000" pitchFamily="2" charset="2"/>
              <a:buChar char="§"/>
            </a:pPr>
            <a:r>
              <a:rPr lang="en-US" dirty="0" smtClean="0"/>
              <a:t>Lost </a:t>
            </a:r>
            <a:r>
              <a:rPr lang="en-US" dirty="0"/>
              <a:t>note-taking </a:t>
            </a:r>
            <a:r>
              <a:rPr lang="en-US" dirty="0" smtClean="0"/>
              <a:t>devices, no longer supplied</a:t>
            </a:r>
            <a:endParaRPr lang="en-US" dirty="0"/>
          </a:p>
          <a:p>
            <a:pPr lvl="1">
              <a:buFont typeface="Wingdings" panose="05000000000000000000" pitchFamily="2" charset="2"/>
              <a:buChar char="§"/>
            </a:pPr>
            <a:r>
              <a:rPr lang="en-US" dirty="0" smtClean="0"/>
              <a:t>Only graphic organizers worked</a:t>
            </a:r>
            <a:endParaRPr lang="en-US" dirty="0"/>
          </a:p>
          <a:p>
            <a:pPr marL="365760" lvl="1" indent="0">
              <a:buNone/>
            </a:pPr>
            <a:endParaRPr lang="en-US" dirty="0"/>
          </a:p>
          <a:p>
            <a:pPr marL="365760" lvl="1" indent="0">
              <a:buNone/>
            </a:pPr>
            <a:endParaRPr lang="en-US" dirty="0" smtClean="0"/>
          </a:p>
        </p:txBody>
      </p:sp>
    </p:spTree>
    <p:extLst>
      <p:ext uri="{BB962C8B-B14F-4D97-AF65-F5344CB8AC3E}">
        <p14:creationId xmlns:p14="http://schemas.microsoft.com/office/powerpoint/2010/main" val="120438383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It’s Your Turn!</a:t>
            </a:r>
            <a:endParaRPr lang="en-US" dirty="0"/>
          </a:p>
        </p:txBody>
      </p:sp>
      <p:sp>
        <p:nvSpPr>
          <p:cNvPr id="4" name="Content Placeholder 2"/>
          <p:cNvSpPr>
            <a:spLocks noGrp="1"/>
          </p:cNvSpPr>
          <p:nvPr>
            <p:ph sz="quarter" idx="1"/>
          </p:nvPr>
        </p:nvSpPr>
        <p:spPr>
          <a:xfrm>
            <a:off x="762000" y="1752600"/>
            <a:ext cx="7848600" cy="4572000"/>
          </a:xfrm>
        </p:spPr>
        <p:txBody>
          <a:bodyPr>
            <a:normAutofit/>
          </a:bodyPr>
          <a:lstStyle/>
          <a:p>
            <a:pPr>
              <a:buFont typeface="Wingdings" panose="05000000000000000000" pitchFamily="2" charset="2"/>
              <a:buChar char="§"/>
            </a:pPr>
            <a:r>
              <a:rPr lang="en-US" dirty="0" smtClean="0"/>
              <a:t>Using this student profile, complete the chart provided.</a:t>
            </a:r>
          </a:p>
          <a:p>
            <a:pPr lvl="1">
              <a:buFont typeface="Wingdings" panose="05000000000000000000" pitchFamily="2" charset="2"/>
              <a:buChar char="§"/>
            </a:pPr>
            <a:r>
              <a:rPr lang="en-US" dirty="0" smtClean="0"/>
              <a:t>Known 2E Factors</a:t>
            </a:r>
          </a:p>
          <a:p>
            <a:pPr lvl="1">
              <a:buFont typeface="Wingdings" panose="05000000000000000000" pitchFamily="2" charset="2"/>
              <a:buChar char="§"/>
            </a:pPr>
            <a:r>
              <a:rPr lang="en-US" dirty="0" smtClean="0"/>
              <a:t>Unknown 2E Factors</a:t>
            </a:r>
          </a:p>
          <a:p>
            <a:pPr lvl="1">
              <a:buFont typeface="Wingdings" panose="05000000000000000000" pitchFamily="2" charset="2"/>
              <a:buChar char="§"/>
            </a:pPr>
            <a:r>
              <a:rPr lang="en-US" dirty="0" smtClean="0"/>
              <a:t>Steps to Inquiry and Possible Accommodations </a:t>
            </a:r>
          </a:p>
          <a:p>
            <a:pPr lvl="1">
              <a:buFont typeface="Wingdings" panose="05000000000000000000" pitchFamily="2" charset="2"/>
              <a:buChar char="§"/>
            </a:pPr>
            <a:r>
              <a:rPr lang="en-US" dirty="0" smtClean="0"/>
              <a:t>Predictions on Trajectory?</a:t>
            </a:r>
            <a:endParaRPr lang="en-US" dirty="0"/>
          </a:p>
        </p:txBody>
      </p:sp>
    </p:spTree>
    <p:extLst>
      <p:ext uri="{BB962C8B-B14F-4D97-AF65-F5344CB8AC3E}">
        <p14:creationId xmlns:p14="http://schemas.microsoft.com/office/powerpoint/2010/main" val="333432671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Accommodations Profile C - Max</a:t>
            </a:r>
            <a:endParaRPr lang="en-US" dirty="0"/>
          </a:p>
        </p:txBody>
      </p:sp>
      <p:sp>
        <p:nvSpPr>
          <p:cNvPr id="3" name="Content Placeholder 2"/>
          <p:cNvSpPr>
            <a:spLocks noGrp="1"/>
          </p:cNvSpPr>
          <p:nvPr>
            <p:ph sz="quarter" idx="1"/>
          </p:nvPr>
        </p:nvSpPr>
        <p:spPr>
          <a:xfrm>
            <a:off x="609600" y="1589566"/>
            <a:ext cx="7848600" cy="5039833"/>
          </a:xfrm>
        </p:spPr>
        <p:txBody>
          <a:bodyPr>
            <a:normAutofit lnSpcReduction="10000"/>
          </a:bodyPr>
          <a:lstStyle/>
          <a:p>
            <a:pPr marL="0" indent="0">
              <a:buNone/>
            </a:pPr>
            <a:r>
              <a:rPr lang="en-US" dirty="0" smtClean="0"/>
              <a:t>In the Latin classroom:</a:t>
            </a:r>
          </a:p>
          <a:p>
            <a:pPr>
              <a:buFont typeface="Wingdings" panose="05000000000000000000" pitchFamily="2" charset="2"/>
              <a:buChar char="§"/>
            </a:pPr>
            <a:r>
              <a:rPr lang="en-US" dirty="0" smtClean="0"/>
              <a:t>Road maps for all translation assignments</a:t>
            </a:r>
          </a:p>
          <a:p>
            <a:pPr>
              <a:buFont typeface="Wingdings" panose="05000000000000000000" pitchFamily="2" charset="2"/>
              <a:buChar char="§"/>
            </a:pPr>
            <a:r>
              <a:rPr lang="en-US" dirty="0" smtClean="0"/>
              <a:t>Table of contents for more involved readings (Latin or English)</a:t>
            </a:r>
          </a:p>
          <a:p>
            <a:pPr>
              <a:buFont typeface="Wingdings" panose="05000000000000000000" pitchFamily="2" charset="2"/>
              <a:buChar char="§"/>
            </a:pPr>
            <a:r>
              <a:rPr lang="en-US" dirty="0" smtClean="0"/>
              <a:t>Hand signals for vocabulary retention</a:t>
            </a:r>
          </a:p>
          <a:p>
            <a:pPr>
              <a:buFont typeface="Wingdings" panose="05000000000000000000" pitchFamily="2" charset="2"/>
              <a:buChar char="§"/>
            </a:pPr>
            <a:r>
              <a:rPr lang="en-US" dirty="0"/>
              <a:t>C</a:t>
            </a:r>
            <a:r>
              <a:rPr lang="en-US" dirty="0" smtClean="0"/>
              <a:t>ompleted classwork on teacher laptop</a:t>
            </a:r>
          </a:p>
          <a:p>
            <a:pPr>
              <a:buFont typeface="Wingdings" panose="05000000000000000000" pitchFamily="2" charset="2"/>
              <a:buChar char="§"/>
            </a:pPr>
            <a:r>
              <a:rPr lang="en-US" dirty="0" smtClean="0"/>
              <a:t>Re-organized backpack by declension (5 sections)</a:t>
            </a:r>
          </a:p>
          <a:p>
            <a:pPr>
              <a:buFont typeface="Wingdings" panose="05000000000000000000" pitchFamily="2" charset="2"/>
              <a:buChar char="§"/>
            </a:pPr>
            <a:r>
              <a:rPr lang="en-US" dirty="0" smtClean="0"/>
              <a:t>Met individually once a week to discuss what was working for him that week, how he was thinking, what he had learned, what he still needed (in lieu of post-it-note exit tickets/surveys)</a:t>
            </a:r>
          </a:p>
          <a:p>
            <a:pPr>
              <a:buFont typeface="Wingdings" panose="05000000000000000000" pitchFamily="2" charset="2"/>
              <a:buChar char="§"/>
            </a:pPr>
            <a:endParaRPr lang="en-US" dirty="0"/>
          </a:p>
          <a:p>
            <a:pPr marL="0" indent="0">
              <a:buNone/>
            </a:pPr>
            <a:endParaRPr lang="en-US" dirty="0"/>
          </a:p>
        </p:txBody>
      </p:sp>
    </p:spTree>
    <p:extLst>
      <p:ext uri="{BB962C8B-B14F-4D97-AF65-F5344CB8AC3E}">
        <p14:creationId xmlns:p14="http://schemas.microsoft.com/office/powerpoint/2010/main" val="69839801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Latin Trajectory C - Max</a:t>
            </a:r>
            <a:endParaRPr lang="en-US" dirty="0"/>
          </a:p>
        </p:txBody>
      </p:sp>
      <p:sp>
        <p:nvSpPr>
          <p:cNvPr id="3" name="Content Placeholder 2"/>
          <p:cNvSpPr>
            <a:spLocks noGrp="1"/>
          </p:cNvSpPr>
          <p:nvPr>
            <p:ph sz="quarter" idx="1"/>
          </p:nvPr>
        </p:nvSpPr>
        <p:spPr>
          <a:xfrm>
            <a:off x="609600" y="1589567"/>
            <a:ext cx="7848600" cy="4572000"/>
          </a:xfrm>
        </p:spPr>
        <p:txBody>
          <a:bodyPr>
            <a:normAutofit fontScale="92500" lnSpcReduction="20000"/>
          </a:bodyPr>
          <a:lstStyle/>
          <a:p>
            <a:pPr>
              <a:buFont typeface="Wingdings" panose="05000000000000000000" pitchFamily="2" charset="2"/>
              <a:buChar char="§"/>
            </a:pPr>
            <a:r>
              <a:rPr lang="en-US" dirty="0" smtClean="0"/>
              <a:t>Took 2 years of Latin, maintained a B average</a:t>
            </a:r>
          </a:p>
          <a:p>
            <a:pPr>
              <a:buFont typeface="Wingdings" panose="05000000000000000000" pitchFamily="2" charset="2"/>
              <a:buChar char="§"/>
            </a:pPr>
            <a:r>
              <a:rPr lang="en-US" dirty="0" smtClean="0"/>
              <a:t>Didn’t feel confident enough in vocabulary retention to continue</a:t>
            </a:r>
          </a:p>
          <a:p>
            <a:pPr>
              <a:buFont typeface="Wingdings" panose="05000000000000000000" pitchFamily="2" charset="2"/>
              <a:buChar char="§"/>
            </a:pPr>
            <a:r>
              <a:rPr lang="en-US" dirty="0" smtClean="0"/>
              <a:t>Wanted to pursue American Sign Language</a:t>
            </a:r>
          </a:p>
          <a:p>
            <a:pPr>
              <a:buFont typeface="Wingdings" panose="05000000000000000000" pitchFamily="2" charset="2"/>
              <a:buChar char="§"/>
            </a:pPr>
            <a:r>
              <a:rPr lang="en-US" dirty="0" smtClean="0"/>
              <a:t>Pushed by parents into Spanish, maintained a C average</a:t>
            </a:r>
          </a:p>
          <a:p>
            <a:pPr>
              <a:buFont typeface="Wingdings" panose="05000000000000000000" pitchFamily="2" charset="2"/>
              <a:buChar char="§"/>
            </a:pPr>
            <a:r>
              <a:rPr lang="en-US" dirty="0" smtClean="0"/>
              <a:t>Graduated with Standard Diploma</a:t>
            </a:r>
          </a:p>
          <a:p>
            <a:pPr marL="0" indent="0">
              <a:buNone/>
            </a:pPr>
            <a:endParaRPr lang="en-US" dirty="0"/>
          </a:p>
          <a:p>
            <a:pPr marL="0" indent="0">
              <a:buNone/>
            </a:pPr>
            <a:r>
              <a:rPr lang="en-US" dirty="0" smtClean="0"/>
              <a:t>“I learned a lot about how I learn from Latin, and could not have passed most classes my junior and senior year without it.”</a:t>
            </a:r>
          </a:p>
        </p:txBody>
      </p:sp>
    </p:spTree>
    <p:extLst>
      <p:ext uri="{BB962C8B-B14F-4D97-AF65-F5344CB8AC3E}">
        <p14:creationId xmlns:p14="http://schemas.microsoft.com/office/powerpoint/2010/main" val="204785452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 Learned From Max</a:t>
            </a:r>
            <a:endParaRPr lang="en-US" dirty="0"/>
          </a:p>
        </p:txBody>
      </p:sp>
      <p:sp>
        <p:nvSpPr>
          <p:cNvPr id="5" name="Content Placeholder 2"/>
          <p:cNvSpPr>
            <a:spLocks noGrp="1"/>
          </p:cNvSpPr>
          <p:nvPr>
            <p:ph sz="quarter" idx="1"/>
          </p:nvPr>
        </p:nvSpPr>
        <p:spPr>
          <a:xfrm>
            <a:off x="609600" y="2514600"/>
            <a:ext cx="7848600" cy="3200400"/>
          </a:xfrm>
        </p:spPr>
        <p:txBody>
          <a:bodyPr>
            <a:normAutofit/>
          </a:bodyPr>
          <a:lstStyle/>
          <a:p>
            <a:pPr>
              <a:buFont typeface="Wingdings" panose="05000000000000000000" pitchFamily="2" charset="2"/>
              <a:buChar char="§"/>
            </a:pPr>
            <a:r>
              <a:rPr lang="en-US" sz="4000" dirty="0" smtClean="0"/>
              <a:t>Importance of metacognitive </a:t>
            </a:r>
            <a:r>
              <a:rPr lang="en-US" sz="4000" dirty="0"/>
              <a:t>a</a:t>
            </a:r>
            <a:r>
              <a:rPr lang="en-US" sz="4000" dirty="0" smtClean="0"/>
              <a:t>ctivities</a:t>
            </a:r>
          </a:p>
          <a:p>
            <a:pPr>
              <a:buFont typeface="Wingdings" panose="05000000000000000000" pitchFamily="2" charset="2"/>
              <a:buChar char="§"/>
            </a:pPr>
            <a:r>
              <a:rPr lang="en-US" sz="4000" dirty="0" smtClean="0"/>
              <a:t>Understanding student interests</a:t>
            </a:r>
          </a:p>
          <a:p>
            <a:pPr>
              <a:buFont typeface="Wingdings" panose="05000000000000000000" pitchFamily="2" charset="2"/>
              <a:buChar char="§"/>
            </a:pPr>
            <a:r>
              <a:rPr lang="en-US" sz="4000" dirty="0" smtClean="0"/>
              <a:t>Individualization is scary, but works</a:t>
            </a:r>
            <a:endParaRPr lang="en-US" sz="4000" dirty="0"/>
          </a:p>
          <a:p>
            <a:pPr marL="0" indent="0">
              <a:buNone/>
            </a:pPr>
            <a:endParaRPr lang="en-US" dirty="0"/>
          </a:p>
        </p:txBody>
      </p:sp>
    </p:spTree>
    <p:extLst>
      <p:ext uri="{BB962C8B-B14F-4D97-AF65-F5344CB8AC3E}">
        <p14:creationId xmlns:p14="http://schemas.microsoft.com/office/powerpoint/2010/main" val="62620655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Where are they now?</a:t>
            </a:r>
            <a:endParaRPr lang="en-US" dirty="0"/>
          </a:p>
        </p:txBody>
      </p:sp>
    </p:spTree>
    <p:extLst>
      <p:ext uri="{BB962C8B-B14F-4D97-AF65-F5344CB8AC3E}">
        <p14:creationId xmlns:p14="http://schemas.microsoft.com/office/powerpoint/2010/main" val="10101246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idx="1"/>
          </p:nvPr>
        </p:nvSpPr>
        <p:spPr>
          <a:xfrm>
            <a:off x="304800" y="2819400"/>
            <a:ext cx="8686800" cy="3276600"/>
          </a:xfrm>
        </p:spPr>
        <p:txBody>
          <a:bodyPr>
            <a:normAutofit lnSpcReduction="10000"/>
          </a:bodyPr>
          <a:lstStyle/>
          <a:p>
            <a:pPr marL="457200" indent="-457200">
              <a:buFont typeface="Wingdings" pitchFamily="2" charset="2"/>
              <a:buChar char="§"/>
            </a:pPr>
            <a:r>
              <a:rPr lang="en-US" dirty="0" smtClean="0"/>
              <a:t>GT with physical disabilities</a:t>
            </a:r>
          </a:p>
          <a:p>
            <a:pPr marL="457200" indent="-457200">
              <a:buFont typeface="Wingdings" pitchFamily="2" charset="2"/>
              <a:buChar char="§"/>
            </a:pPr>
            <a:r>
              <a:rPr lang="en-US" dirty="0" smtClean="0"/>
              <a:t>GT with sensory disabilities</a:t>
            </a:r>
          </a:p>
          <a:p>
            <a:pPr marL="457200" indent="-457200">
              <a:buFont typeface="Wingdings" pitchFamily="2" charset="2"/>
              <a:buChar char="§"/>
            </a:pPr>
            <a:r>
              <a:rPr lang="en-US" dirty="0" smtClean="0"/>
              <a:t>GT with Attention Deficit/Hyperactivity Disorder (ADHD)</a:t>
            </a:r>
          </a:p>
          <a:p>
            <a:pPr marL="457200" indent="-457200">
              <a:buFont typeface="Wingdings" pitchFamily="2" charset="2"/>
              <a:buChar char="§"/>
            </a:pPr>
            <a:r>
              <a:rPr lang="en-US" dirty="0" smtClean="0"/>
              <a:t>GT with Specific Learning Disabilities (SLD)</a:t>
            </a:r>
          </a:p>
          <a:p>
            <a:pPr marL="457200" indent="-457200">
              <a:buFont typeface="Wingdings" pitchFamily="2" charset="2"/>
              <a:buChar char="§"/>
            </a:pPr>
            <a:r>
              <a:rPr lang="en-US" dirty="0" smtClean="0"/>
              <a:t>GT with Autism Spectrum Disorder (ASD)</a:t>
            </a:r>
          </a:p>
          <a:p>
            <a:pPr marL="457200" indent="-457200">
              <a:buFont typeface="Wingdings" pitchFamily="2" charset="2"/>
              <a:buChar char="§"/>
            </a:pPr>
            <a:r>
              <a:rPr lang="en-US" dirty="0" smtClean="0"/>
              <a:t>GT with emotional or behavioral disorders</a:t>
            </a:r>
          </a:p>
          <a:p>
            <a:pPr lvl="1" indent="0"/>
            <a:r>
              <a:rPr lang="en-US" dirty="0" smtClean="0"/>
              <a:t>(</a:t>
            </a:r>
            <a:r>
              <a:rPr lang="en-US" dirty="0" err="1" smtClean="0"/>
              <a:t>Doobay</a:t>
            </a:r>
            <a:r>
              <a:rPr lang="en-US" dirty="0" smtClean="0"/>
              <a:t> &amp; Foley </a:t>
            </a:r>
            <a:r>
              <a:rPr lang="en-US" dirty="0" err="1" smtClean="0"/>
              <a:t>Nicpon</a:t>
            </a:r>
            <a:r>
              <a:rPr lang="en-US" dirty="0" smtClean="0"/>
              <a:t>, 2014)</a:t>
            </a:r>
          </a:p>
        </p:txBody>
      </p:sp>
      <p:sp>
        <p:nvSpPr>
          <p:cNvPr id="5" name="Title 4"/>
          <p:cNvSpPr>
            <a:spLocks noGrp="1"/>
          </p:cNvSpPr>
          <p:nvPr>
            <p:ph type="title"/>
          </p:nvPr>
        </p:nvSpPr>
        <p:spPr/>
        <p:txBody>
          <a:bodyPr/>
          <a:lstStyle/>
          <a:p>
            <a:r>
              <a:rPr lang="en-US" dirty="0" smtClean="0"/>
              <a:t>What is 2E?</a:t>
            </a:r>
            <a:endParaRPr lang="en-US" dirty="0"/>
          </a:p>
        </p:txBody>
      </p:sp>
    </p:spTree>
    <p:extLst>
      <p:ext uri="{BB962C8B-B14F-4D97-AF65-F5344CB8AC3E}">
        <p14:creationId xmlns:p14="http://schemas.microsoft.com/office/powerpoint/2010/main" val="254605721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smtClean="0"/>
              <a:t>THE CASE FOR MITCH</a:t>
            </a:r>
            <a:endParaRPr lang="en-US" dirty="0"/>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971800" y="787673"/>
            <a:ext cx="4800600" cy="3197939"/>
          </a:xfrm>
          <a:prstGeom prst="rect">
            <a:avLst/>
          </a:prstGeom>
        </p:spPr>
      </p:pic>
    </p:spTree>
    <p:extLst>
      <p:ext uri="{BB962C8B-B14F-4D97-AF65-F5344CB8AC3E}">
        <p14:creationId xmlns:p14="http://schemas.microsoft.com/office/powerpoint/2010/main" val="340464500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Learner Profile D - Mitch</a:t>
            </a:r>
            <a:endParaRPr lang="en-US" dirty="0"/>
          </a:p>
        </p:txBody>
      </p:sp>
      <p:sp>
        <p:nvSpPr>
          <p:cNvPr id="3" name="Content Placeholder 2"/>
          <p:cNvSpPr>
            <a:spLocks noGrp="1"/>
          </p:cNvSpPr>
          <p:nvPr>
            <p:ph sz="quarter" idx="1"/>
          </p:nvPr>
        </p:nvSpPr>
        <p:spPr>
          <a:xfrm>
            <a:off x="609600" y="1589567"/>
            <a:ext cx="7848600" cy="4572000"/>
          </a:xfrm>
        </p:spPr>
        <p:txBody>
          <a:bodyPr>
            <a:normAutofit/>
          </a:bodyPr>
          <a:lstStyle/>
          <a:p>
            <a:pPr>
              <a:buFont typeface="Wingdings" panose="05000000000000000000" pitchFamily="2" charset="2"/>
              <a:buChar char="§"/>
            </a:pPr>
            <a:r>
              <a:rPr lang="en-US" dirty="0" smtClean="0"/>
              <a:t>Asian-American male student</a:t>
            </a:r>
          </a:p>
          <a:p>
            <a:pPr>
              <a:buFont typeface="Wingdings" panose="05000000000000000000" pitchFamily="2" charset="2"/>
              <a:buChar char="§"/>
            </a:pPr>
            <a:r>
              <a:rPr lang="en-US" dirty="0" smtClean="0"/>
              <a:t>Diagnosed with ASD, ED, anxiety disorders</a:t>
            </a:r>
          </a:p>
          <a:p>
            <a:pPr>
              <a:buFont typeface="Wingdings" panose="05000000000000000000" pitchFamily="2" charset="2"/>
              <a:buChar char="§"/>
            </a:pPr>
            <a:r>
              <a:rPr lang="en-US" dirty="0" smtClean="0"/>
              <a:t>Served by the ESL program</a:t>
            </a:r>
          </a:p>
          <a:p>
            <a:pPr>
              <a:buFont typeface="Wingdings" panose="05000000000000000000" pitchFamily="2" charset="2"/>
              <a:buChar char="§"/>
            </a:pPr>
            <a:r>
              <a:rPr lang="en-US" dirty="0" smtClean="0"/>
              <a:t>Selective mutism – reluctance/refusal to speak in classroom/social situations</a:t>
            </a:r>
          </a:p>
          <a:p>
            <a:pPr>
              <a:buFont typeface="Wingdings" panose="05000000000000000000" pitchFamily="2" charset="2"/>
              <a:buChar char="§"/>
            </a:pPr>
            <a:r>
              <a:rPr lang="en-US" dirty="0" smtClean="0"/>
              <a:t>Strengths: Profoundly gifted writer, critical thinking skills, research skills</a:t>
            </a:r>
          </a:p>
          <a:p>
            <a:pPr>
              <a:buFont typeface="Wingdings" panose="05000000000000000000" pitchFamily="2" charset="2"/>
              <a:buChar char="§"/>
            </a:pPr>
            <a:r>
              <a:rPr lang="en-US" dirty="0" smtClean="0"/>
              <a:t>General interests: Philosophy, Greek, drumming, political activism</a:t>
            </a:r>
          </a:p>
          <a:p>
            <a:pPr>
              <a:buFont typeface="Wingdings" panose="05000000000000000000" pitchFamily="2" charset="2"/>
              <a:buChar char="§"/>
            </a:pPr>
            <a:endParaRPr lang="en-US" dirty="0" smtClean="0"/>
          </a:p>
          <a:p>
            <a:pPr>
              <a:buFont typeface="Wingdings" panose="05000000000000000000" pitchFamily="2" charset="2"/>
              <a:buChar char="§"/>
            </a:pPr>
            <a:endParaRPr lang="en-US" dirty="0"/>
          </a:p>
        </p:txBody>
      </p:sp>
    </p:spTree>
    <p:extLst>
      <p:ext uri="{BB962C8B-B14F-4D97-AF65-F5344CB8AC3E}">
        <p14:creationId xmlns:p14="http://schemas.microsoft.com/office/powerpoint/2010/main" val="182263268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Accommodations Profile D - Mitch</a:t>
            </a:r>
            <a:endParaRPr lang="en-US" dirty="0"/>
          </a:p>
        </p:txBody>
      </p:sp>
      <p:sp>
        <p:nvSpPr>
          <p:cNvPr id="3" name="Content Placeholder 2"/>
          <p:cNvSpPr>
            <a:spLocks noGrp="1"/>
          </p:cNvSpPr>
          <p:nvPr>
            <p:ph sz="quarter" idx="1"/>
          </p:nvPr>
        </p:nvSpPr>
        <p:spPr>
          <a:xfrm>
            <a:off x="609600" y="2057400"/>
            <a:ext cx="7848600" cy="4572000"/>
          </a:xfrm>
        </p:spPr>
        <p:txBody>
          <a:bodyPr>
            <a:normAutofit/>
          </a:bodyPr>
          <a:lstStyle/>
          <a:p>
            <a:pPr marL="0" indent="0">
              <a:buNone/>
            </a:pPr>
            <a:r>
              <a:rPr lang="en-US" dirty="0" smtClean="0"/>
              <a:t>From His IEP:</a:t>
            </a:r>
          </a:p>
          <a:p>
            <a:pPr>
              <a:buFont typeface="Wingdings" panose="05000000000000000000" pitchFamily="2" charset="2"/>
              <a:buChar char="§"/>
            </a:pPr>
            <a:r>
              <a:rPr lang="en-US" dirty="0" smtClean="0"/>
              <a:t>Preferential seating</a:t>
            </a:r>
          </a:p>
          <a:p>
            <a:pPr>
              <a:buFont typeface="Wingdings" panose="05000000000000000000" pitchFamily="2" charset="2"/>
              <a:buChar char="§"/>
            </a:pPr>
            <a:r>
              <a:rPr lang="en-US" dirty="0" smtClean="0"/>
              <a:t>Extended time to respond orally</a:t>
            </a:r>
          </a:p>
          <a:p>
            <a:pPr>
              <a:buFont typeface="Wingdings" panose="05000000000000000000" pitchFamily="2" charset="2"/>
              <a:buChar char="§"/>
            </a:pPr>
            <a:r>
              <a:rPr lang="en-US" dirty="0" smtClean="0"/>
              <a:t>Assign groups/partners for him</a:t>
            </a:r>
          </a:p>
          <a:p>
            <a:pPr>
              <a:buFont typeface="Wingdings" panose="05000000000000000000" pitchFamily="2" charset="2"/>
              <a:buChar char="§"/>
            </a:pPr>
            <a:r>
              <a:rPr lang="en-US" dirty="0" smtClean="0"/>
              <a:t>Alternative assignments for oral presentations</a:t>
            </a:r>
          </a:p>
          <a:p>
            <a:pPr>
              <a:buFont typeface="Wingdings" panose="05000000000000000000" pitchFamily="2" charset="2"/>
              <a:buChar char="§"/>
            </a:pPr>
            <a:endParaRPr lang="en-US" dirty="0" smtClean="0"/>
          </a:p>
          <a:p>
            <a:pPr>
              <a:buFont typeface="Wingdings" panose="05000000000000000000" pitchFamily="2" charset="2"/>
              <a:buChar char="§"/>
            </a:pPr>
            <a:endParaRPr lang="en-US" dirty="0"/>
          </a:p>
        </p:txBody>
      </p:sp>
    </p:spTree>
    <p:extLst>
      <p:ext uri="{BB962C8B-B14F-4D97-AF65-F5344CB8AC3E}">
        <p14:creationId xmlns:p14="http://schemas.microsoft.com/office/powerpoint/2010/main" val="187422255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It’s Your Turn!</a:t>
            </a:r>
            <a:endParaRPr lang="en-US" dirty="0"/>
          </a:p>
        </p:txBody>
      </p:sp>
      <p:sp>
        <p:nvSpPr>
          <p:cNvPr id="3" name="Content Placeholder 2"/>
          <p:cNvSpPr>
            <a:spLocks noGrp="1"/>
          </p:cNvSpPr>
          <p:nvPr>
            <p:ph sz="quarter" idx="1"/>
          </p:nvPr>
        </p:nvSpPr>
        <p:spPr>
          <a:xfrm>
            <a:off x="609600" y="1589567"/>
            <a:ext cx="7848600" cy="4572000"/>
          </a:xfrm>
        </p:spPr>
        <p:txBody>
          <a:bodyPr>
            <a:normAutofit/>
          </a:bodyPr>
          <a:lstStyle/>
          <a:p>
            <a:pPr>
              <a:buFont typeface="Wingdings" panose="05000000000000000000" pitchFamily="2" charset="2"/>
              <a:buChar char="§"/>
            </a:pPr>
            <a:r>
              <a:rPr lang="en-US" dirty="0" smtClean="0"/>
              <a:t>Using this student profile, complete the chart provided.</a:t>
            </a:r>
          </a:p>
          <a:p>
            <a:pPr lvl="1">
              <a:buFont typeface="Wingdings" panose="05000000000000000000" pitchFamily="2" charset="2"/>
              <a:buChar char="§"/>
            </a:pPr>
            <a:r>
              <a:rPr lang="en-US" dirty="0" smtClean="0"/>
              <a:t>Known 2E Factors</a:t>
            </a:r>
          </a:p>
          <a:p>
            <a:pPr lvl="1">
              <a:buFont typeface="Wingdings" panose="05000000000000000000" pitchFamily="2" charset="2"/>
              <a:buChar char="§"/>
            </a:pPr>
            <a:r>
              <a:rPr lang="en-US" dirty="0" smtClean="0"/>
              <a:t>Unknown 2E Factors</a:t>
            </a:r>
          </a:p>
          <a:p>
            <a:pPr lvl="1">
              <a:buFont typeface="Wingdings" panose="05000000000000000000" pitchFamily="2" charset="2"/>
              <a:buChar char="§"/>
            </a:pPr>
            <a:r>
              <a:rPr lang="en-US" dirty="0" smtClean="0"/>
              <a:t>Steps to Inquiry and Possible Accommodations </a:t>
            </a:r>
          </a:p>
          <a:p>
            <a:pPr lvl="1">
              <a:buFont typeface="Wingdings" panose="05000000000000000000" pitchFamily="2" charset="2"/>
              <a:buChar char="§"/>
            </a:pPr>
            <a:r>
              <a:rPr lang="en-US" dirty="0" smtClean="0"/>
              <a:t>Predictions on Trajectory?</a:t>
            </a:r>
            <a:endParaRPr lang="en-US" dirty="0"/>
          </a:p>
        </p:txBody>
      </p:sp>
    </p:spTree>
    <p:extLst>
      <p:ext uri="{BB962C8B-B14F-4D97-AF65-F5344CB8AC3E}">
        <p14:creationId xmlns:p14="http://schemas.microsoft.com/office/powerpoint/2010/main" val="77165033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Accommodations Profile D - Mitch</a:t>
            </a:r>
            <a:endParaRPr lang="en-US" dirty="0"/>
          </a:p>
        </p:txBody>
      </p:sp>
      <p:sp>
        <p:nvSpPr>
          <p:cNvPr id="3" name="Content Placeholder 2"/>
          <p:cNvSpPr>
            <a:spLocks noGrp="1"/>
          </p:cNvSpPr>
          <p:nvPr>
            <p:ph sz="quarter" idx="1"/>
          </p:nvPr>
        </p:nvSpPr>
        <p:spPr>
          <a:xfrm>
            <a:off x="609600" y="1905000"/>
            <a:ext cx="7848600" cy="4572000"/>
          </a:xfrm>
        </p:spPr>
        <p:txBody>
          <a:bodyPr>
            <a:normAutofit/>
          </a:bodyPr>
          <a:lstStyle/>
          <a:p>
            <a:pPr marL="0" indent="0">
              <a:buNone/>
            </a:pPr>
            <a:r>
              <a:rPr lang="en-US" dirty="0" smtClean="0"/>
              <a:t>In the Latin Classroom:</a:t>
            </a:r>
          </a:p>
          <a:p>
            <a:pPr>
              <a:buFont typeface="Wingdings" panose="05000000000000000000" pitchFamily="2" charset="2"/>
              <a:buChar char="§"/>
            </a:pPr>
            <a:r>
              <a:rPr lang="en-US" dirty="0" smtClean="0"/>
              <a:t>Independent contract </a:t>
            </a:r>
            <a:r>
              <a:rPr lang="en-US" dirty="0"/>
              <a:t>on long-term projects – role and assignment specifically spelled </a:t>
            </a:r>
            <a:r>
              <a:rPr lang="en-US" dirty="0" smtClean="0"/>
              <a:t>out</a:t>
            </a:r>
          </a:p>
          <a:p>
            <a:pPr>
              <a:buFont typeface="Wingdings" panose="05000000000000000000" pitchFamily="2" charset="2"/>
              <a:buChar char="§"/>
            </a:pPr>
            <a:r>
              <a:rPr lang="en-US" dirty="0" smtClean="0"/>
              <a:t>Frequent check-in surveys (metacognitive/emotional)</a:t>
            </a:r>
          </a:p>
          <a:p>
            <a:pPr>
              <a:buFont typeface="Wingdings" panose="05000000000000000000" pitchFamily="2" charset="2"/>
              <a:buChar char="§"/>
            </a:pPr>
            <a:r>
              <a:rPr lang="en-US" dirty="0" err="1" smtClean="0"/>
              <a:t>Certamen</a:t>
            </a:r>
            <a:r>
              <a:rPr lang="en-US" dirty="0" smtClean="0"/>
              <a:t> to encourage speaking out in controlled situations</a:t>
            </a:r>
          </a:p>
          <a:p>
            <a:pPr>
              <a:buFont typeface="Wingdings" panose="05000000000000000000" pitchFamily="2" charset="2"/>
              <a:buChar char="§"/>
            </a:pPr>
            <a:r>
              <a:rPr lang="en-US" dirty="0" smtClean="0"/>
              <a:t>Long-term planning and goal-setting</a:t>
            </a:r>
          </a:p>
          <a:p>
            <a:pPr>
              <a:buFont typeface="Wingdings" panose="05000000000000000000" pitchFamily="2" charset="2"/>
              <a:buChar char="§"/>
            </a:pPr>
            <a:r>
              <a:rPr lang="en-US" dirty="0" smtClean="0"/>
              <a:t>Acceleration – Latin 2 to AP Latin</a:t>
            </a:r>
          </a:p>
          <a:p>
            <a:pPr>
              <a:buFont typeface="Wingdings" panose="05000000000000000000" pitchFamily="2" charset="2"/>
              <a:buChar char="§"/>
            </a:pPr>
            <a:endParaRPr lang="en-US" dirty="0"/>
          </a:p>
        </p:txBody>
      </p:sp>
    </p:spTree>
    <p:extLst>
      <p:ext uri="{BB962C8B-B14F-4D97-AF65-F5344CB8AC3E}">
        <p14:creationId xmlns:p14="http://schemas.microsoft.com/office/powerpoint/2010/main" val="231262986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Latin Trajectory D - Mitch</a:t>
            </a:r>
            <a:endParaRPr lang="en-US" dirty="0"/>
          </a:p>
        </p:txBody>
      </p:sp>
      <p:sp>
        <p:nvSpPr>
          <p:cNvPr id="3" name="Content Placeholder 2"/>
          <p:cNvSpPr>
            <a:spLocks noGrp="1"/>
          </p:cNvSpPr>
          <p:nvPr>
            <p:ph sz="quarter" idx="1"/>
          </p:nvPr>
        </p:nvSpPr>
        <p:spPr>
          <a:xfrm>
            <a:off x="609600" y="1589566"/>
            <a:ext cx="7848600" cy="4811233"/>
          </a:xfrm>
        </p:spPr>
        <p:txBody>
          <a:bodyPr>
            <a:normAutofit fontScale="70000" lnSpcReduction="20000"/>
          </a:bodyPr>
          <a:lstStyle/>
          <a:p>
            <a:pPr>
              <a:buFont typeface="Wingdings" panose="05000000000000000000" pitchFamily="2" charset="2"/>
              <a:buChar char="§"/>
            </a:pPr>
            <a:r>
              <a:rPr lang="en-US" sz="3100" dirty="0" smtClean="0"/>
              <a:t>Completed Latin I, II, AP Latin, V and is currently working on Latin VI as an independent study</a:t>
            </a:r>
          </a:p>
          <a:p>
            <a:pPr>
              <a:buFont typeface="Wingdings" panose="05000000000000000000" pitchFamily="2" charset="2"/>
              <a:buChar char="§"/>
            </a:pPr>
            <a:r>
              <a:rPr lang="en-US" sz="3100" dirty="0" smtClean="0"/>
              <a:t>Perfect score on NLE four years in a row</a:t>
            </a:r>
          </a:p>
          <a:p>
            <a:pPr>
              <a:buFont typeface="Wingdings" panose="05000000000000000000" pitchFamily="2" charset="2"/>
              <a:buChar char="§"/>
            </a:pPr>
            <a:r>
              <a:rPr lang="en-US" sz="3100" dirty="0" smtClean="0"/>
              <a:t>Selected for Governor’s Latin Academy</a:t>
            </a:r>
          </a:p>
          <a:p>
            <a:pPr>
              <a:buFont typeface="Wingdings" panose="05000000000000000000" pitchFamily="2" charset="2"/>
              <a:buChar char="§"/>
            </a:pPr>
            <a:endParaRPr lang="en-US" sz="3100" dirty="0" smtClean="0"/>
          </a:p>
          <a:p>
            <a:pPr marL="0" indent="0">
              <a:buNone/>
            </a:pPr>
            <a:r>
              <a:rPr lang="en-US" sz="3100" dirty="0" smtClean="0"/>
              <a:t>Parent: “I </a:t>
            </a:r>
            <a:r>
              <a:rPr lang="en-US" sz="3100" dirty="0"/>
              <a:t>am most grateful for the transformation that I have seen in my son, in terms of his participation in </a:t>
            </a:r>
            <a:r>
              <a:rPr lang="en-US" sz="3100" dirty="0" err="1" smtClean="0"/>
              <a:t>Certamen</a:t>
            </a:r>
            <a:r>
              <a:rPr lang="en-US" sz="3100" dirty="0" smtClean="0"/>
              <a:t>... [which he kept as] his </a:t>
            </a:r>
            <a:r>
              <a:rPr lang="en-US" sz="3100" dirty="0"/>
              <a:t>top </a:t>
            </a:r>
            <a:r>
              <a:rPr lang="en-US" sz="3100" dirty="0" smtClean="0"/>
              <a:t>priority… for </a:t>
            </a:r>
            <a:r>
              <a:rPr lang="en-US" sz="3100" dirty="0"/>
              <a:t>the last three years, which in itself is nothing short of miracle, considering how limited his social world has been all of his school life since first grade; his coming out of the comfort zone to be in these team competitions has been possible only through the deep trust that Ms. Baska has built within him.  No therapists or counselors have ever been able to help him take such risk to be out in public eye on a regular </a:t>
            </a:r>
            <a:r>
              <a:rPr lang="en-US" sz="3100" dirty="0" smtClean="0"/>
              <a:t>basis.” </a:t>
            </a:r>
          </a:p>
          <a:p>
            <a:pPr>
              <a:buFont typeface="Wingdings" panose="05000000000000000000" pitchFamily="2" charset="2"/>
              <a:buChar char="§"/>
            </a:pPr>
            <a:endParaRPr lang="en-US" dirty="0"/>
          </a:p>
          <a:p>
            <a:pPr marL="0" indent="0">
              <a:buNone/>
            </a:pPr>
            <a:endParaRPr lang="en-US" dirty="0"/>
          </a:p>
        </p:txBody>
      </p:sp>
    </p:spTree>
    <p:extLst>
      <p:ext uri="{BB962C8B-B14F-4D97-AF65-F5344CB8AC3E}">
        <p14:creationId xmlns:p14="http://schemas.microsoft.com/office/powerpoint/2010/main" val="244096844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 Learned From Mitch</a:t>
            </a:r>
            <a:endParaRPr lang="en-US" dirty="0"/>
          </a:p>
        </p:txBody>
      </p:sp>
      <p:sp>
        <p:nvSpPr>
          <p:cNvPr id="5" name="Content Placeholder 2"/>
          <p:cNvSpPr>
            <a:spLocks noGrp="1"/>
          </p:cNvSpPr>
          <p:nvPr>
            <p:ph sz="quarter" idx="1"/>
          </p:nvPr>
        </p:nvSpPr>
        <p:spPr>
          <a:xfrm>
            <a:off x="609600" y="2057400"/>
            <a:ext cx="7848600" cy="4572000"/>
          </a:xfrm>
        </p:spPr>
        <p:txBody>
          <a:bodyPr>
            <a:normAutofit/>
          </a:bodyPr>
          <a:lstStyle/>
          <a:p>
            <a:pPr>
              <a:buFont typeface="Wingdings" panose="05000000000000000000" pitchFamily="2" charset="2"/>
              <a:buChar char="§"/>
            </a:pPr>
            <a:r>
              <a:rPr lang="en-US" dirty="0" smtClean="0"/>
              <a:t>Advocate, advocate, advocate!</a:t>
            </a:r>
          </a:p>
          <a:p>
            <a:pPr>
              <a:buFont typeface="Wingdings" panose="05000000000000000000" pitchFamily="2" charset="2"/>
              <a:buChar char="§"/>
            </a:pPr>
            <a:r>
              <a:rPr lang="en-US" dirty="0" smtClean="0"/>
              <a:t>Whole-level acceleration can work too</a:t>
            </a:r>
          </a:p>
          <a:p>
            <a:pPr>
              <a:buFont typeface="Wingdings" panose="05000000000000000000" pitchFamily="2" charset="2"/>
              <a:buChar char="§"/>
            </a:pPr>
            <a:r>
              <a:rPr lang="en-US" dirty="0" smtClean="0"/>
              <a:t>Educate colleagues (however possible) on successful student strategies</a:t>
            </a:r>
          </a:p>
          <a:p>
            <a:pPr>
              <a:buFont typeface="Wingdings" panose="05000000000000000000" pitchFamily="2" charset="2"/>
              <a:buChar char="§"/>
            </a:pPr>
            <a:r>
              <a:rPr lang="en-US" dirty="0" smtClean="0"/>
              <a:t>Never underestimate what a student can do</a:t>
            </a:r>
          </a:p>
          <a:p>
            <a:pPr>
              <a:buFont typeface="Wingdings" panose="05000000000000000000" pitchFamily="2" charset="2"/>
              <a:buChar char="§"/>
            </a:pPr>
            <a:endParaRPr lang="en-US" dirty="0"/>
          </a:p>
        </p:txBody>
      </p:sp>
    </p:spTree>
    <p:extLst>
      <p:ext uri="{BB962C8B-B14F-4D97-AF65-F5344CB8AC3E}">
        <p14:creationId xmlns:p14="http://schemas.microsoft.com/office/powerpoint/2010/main" val="3124098722"/>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COMMONALITIES</a:t>
            </a:r>
            <a:endParaRPr lang="en-US" dirty="0"/>
          </a:p>
        </p:txBody>
      </p:sp>
      <p:sp>
        <p:nvSpPr>
          <p:cNvPr id="5" name="Content Placeholder 3"/>
          <p:cNvSpPr>
            <a:spLocks noGrp="1"/>
          </p:cNvSpPr>
          <p:nvPr>
            <p:ph sz="quarter" idx="1"/>
          </p:nvPr>
        </p:nvSpPr>
        <p:spPr>
          <a:xfrm>
            <a:off x="304800" y="3070249"/>
            <a:ext cx="3886200" cy="2580167"/>
          </a:xfrm>
        </p:spPr>
        <p:txBody>
          <a:bodyPr/>
          <a:lstStyle/>
          <a:p>
            <a:pPr marL="0" indent="0" algn="ctr">
              <a:buNone/>
            </a:pPr>
            <a:r>
              <a:rPr lang="en-US" sz="3600" dirty="0" smtClean="0"/>
              <a:t>“Masked”</a:t>
            </a:r>
          </a:p>
          <a:p>
            <a:pPr marL="0" indent="0" algn="ctr">
              <a:buNone/>
            </a:pPr>
            <a:r>
              <a:rPr lang="en-US" sz="3600" dirty="0" smtClean="0"/>
              <a:t>3 out of the 4 never identified for gifted services</a:t>
            </a:r>
          </a:p>
          <a:p>
            <a:endParaRPr lang="en-US" dirty="0" smtClean="0"/>
          </a:p>
          <a:p>
            <a:endParaRPr lang="en-US" dirty="0"/>
          </a:p>
        </p:txBody>
      </p:sp>
      <p:sp>
        <p:nvSpPr>
          <p:cNvPr id="4" name="Content Placeholder 3"/>
          <p:cNvSpPr>
            <a:spLocks noGrp="1"/>
          </p:cNvSpPr>
          <p:nvPr>
            <p:ph sz="quarter" idx="2"/>
          </p:nvPr>
        </p:nvSpPr>
        <p:spPr>
          <a:xfrm>
            <a:off x="4844901" y="3048000"/>
            <a:ext cx="3886200" cy="3723167"/>
          </a:xfrm>
        </p:spPr>
        <p:txBody>
          <a:bodyPr>
            <a:normAutofit/>
          </a:bodyPr>
          <a:lstStyle/>
          <a:p>
            <a:pPr marL="0" indent="0" algn="ctr">
              <a:buNone/>
            </a:pPr>
            <a:r>
              <a:rPr lang="en-US" sz="3600" dirty="0" smtClean="0"/>
              <a:t>“Unmasked”</a:t>
            </a:r>
          </a:p>
          <a:p>
            <a:pPr marL="0" indent="0" algn="ctr">
              <a:buNone/>
            </a:pPr>
            <a:r>
              <a:rPr lang="en-US" sz="3600" dirty="0" smtClean="0"/>
              <a:t>Identification can happen via challenging curriculum</a:t>
            </a:r>
            <a:endParaRPr lang="en-US" sz="3600" dirty="0"/>
          </a:p>
        </p:txBody>
      </p:sp>
      <p:pic>
        <p:nvPicPr>
          <p:cNvPr id="6" name="Picture 2" descr="C:\Users\asbaska\AppData\Local\Microsoft\Windows\Temporary Internet Files\Content.IE5\JFZLGD8N\domino-mask[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76600" y="2023572"/>
            <a:ext cx="2305050" cy="16340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0679929"/>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COMMONALITIES</a:t>
            </a:r>
            <a:endParaRPr lang="en-US" dirty="0"/>
          </a:p>
        </p:txBody>
      </p:sp>
      <p:sp>
        <p:nvSpPr>
          <p:cNvPr id="5" name="Content Placeholder 3"/>
          <p:cNvSpPr>
            <a:spLocks noGrp="1"/>
          </p:cNvSpPr>
          <p:nvPr>
            <p:ph sz="quarter" idx="1"/>
          </p:nvPr>
        </p:nvSpPr>
        <p:spPr>
          <a:xfrm>
            <a:off x="2438400" y="4658833"/>
            <a:ext cx="3886200" cy="1970567"/>
          </a:xfrm>
        </p:spPr>
        <p:txBody>
          <a:bodyPr/>
          <a:lstStyle/>
          <a:p>
            <a:pPr marL="0" indent="0" algn="ctr">
              <a:buNone/>
            </a:pPr>
            <a:r>
              <a:rPr lang="en-US" sz="3600" dirty="0" smtClean="0"/>
              <a:t>All Needed</a:t>
            </a:r>
          </a:p>
          <a:p>
            <a:pPr marL="0" indent="0" algn="ctr">
              <a:buNone/>
            </a:pPr>
            <a:r>
              <a:rPr lang="en-US" sz="3600" dirty="0" smtClean="0"/>
              <a:t>Teachers to Focus on Strengths First</a:t>
            </a:r>
          </a:p>
          <a:p>
            <a:endParaRPr lang="en-US" dirty="0" smtClean="0"/>
          </a:p>
          <a:p>
            <a:endParaRPr lang="en-US" dirty="0"/>
          </a:p>
        </p:txBody>
      </p:sp>
      <p:pic>
        <p:nvPicPr>
          <p:cNvPr id="3075" name="Picture 3" descr="C:\Users\asbaska\AppData\Local\Microsoft\Windows\Temporary Internet Files\Content.IE5\XSAB1PE7\24744-Clipart-Illustration-Of-A-Strong-Body-Builder-Holding-A-Heavy-Barbell-Above-His-Head-And-Wearing-A-Belt[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0" y="2219325"/>
            <a:ext cx="3048000" cy="20478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32560043"/>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COMMONALITIES</a:t>
            </a:r>
            <a:endParaRPr lang="en-US" dirty="0"/>
          </a:p>
        </p:txBody>
      </p:sp>
      <p:sp>
        <p:nvSpPr>
          <p:cNvPr id="5" name="Content Placeholder 3"/>
          <p:cNvSpPr>
            <a:spLocks noGrp="1"/>
          </p:cNvSpPr>
          <p:nvPr>
            <p:ph sz="quarter" idx="1"/>
          </p:nvPr>
        </p:nvSpPr>
        <p:spPr>
          <a:xfrm>
            <a:off x="2438400" y="4658833"/>
            <a:ext cx="3886200" cy="1970567"/>
          </a:xfrm>
        </p:spPr>
        <p:txBody>
          <a:bodyPr/>
          <a:lstStyle/>
          <a:p>
            <a:pPr marL="0" indent="0" algn="ctr">
              <a:buNone/>
            </a:pPr>
            <a:r>
              <a:rPr lang="en-US" sz="3600" dirty="0" smtClean="0"/>
              <a:t>“Buffet of Options”</a:t>
            </a:r>
          </a:p>
          <a:p>
            <a:pPr marL="0" indent="0" algn="ctr">
              <a:buNone/>
            </a:pPr>
            <a:r>
              <a:rPr lang="en-US" sz="3600" dirty="0" smtClean="0"/>
              <a:t>All Appreciated Variety and Novelty</a:t>
            </a:r>
          </a:p>
          <a:p>
            <a:endParaRPr lang="en-US" dirty="0" smtClean="0"/>
          </a:p>
          <a:p>
            <a:endParaRPr lang="en-US" dirty="0"/>
          </a:p>
        </p:txBody>
      </p:sp>
      <p:pic>
        <p:nvPicPr>
          <p:cNvPr id="1026" name="Picture 2" descr="C:\Users\asbaska\AppData\Local\Microsoft\Windows\Temporary Internet Files\Content.IE5\ADKK9F2I\buffet-vb[1].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00400" y="2362199"/>
            <a:ext cx="2200275" cy="2200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194907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idx="1"/>
          </p:nvPr>
        </p:nvSpPr>
        <p:spPr>
          <a:xfrm>
            <a:off x="1371600" y="2743200"/>
            <a:ext cx="7123113" cy="3581400"/>
          </a:xfrm>
        </p:spPr>
        <p:txBody>
          <a:bodyPr>
            <a:normAutofit fontScale="92500" lnSpcReduction="10000"/>
          </a:bodyPr>
          <a:lstStyle/>
          <a:p>
            <a:pPr marL="457200" indent="-457200">
              <a:buFont typeface="Wingdings" pitchFamily="2" charset="2"/>
              <a:buChar char="§"/>
            </a:pPr>
            <a:r>
              <a:rPr lang="en-US" dirty="0" smtClean="0"/>
              <a:t>Students appear to have a “flat profile” – giftedness and/or compensatory strategies mask disability and vice versa.</a:t>
            </a:r>
          </a:p>
          <a:p>
            <a:pPr marL="457200" indent="-457200">
              <a:buFont typeface="Wingdings" pitchFamily="2" charset="2"/>
              <a:buChar char="§"/>
            </a:pPr>
            <a:r>
              <a:rPr lang="en-US" dirty="0" smtClean="0"/>
              <a:t>2E often comorbid with ADD/ADHD, depression, and anxiety disorders.</a:t>
            </a:r>
          </a:p>
          <a:p>
            <a:pPr marL="457200" indent="-457200">
              <a:buFont typeface="Wingdings" pitchFamily="2" charset="2"/>
              <a:buChar char="§"/>
            </a:pPr>
            <a:r>
              <a:rPr lang="en-US" dirty="0" smtClean="0"/>
              <a:t>Numbers have more than doubled in the last decade (NEA, 2011). </a:t>
            </a:r>
            <a:endParaRPr lang="en-US" dirty="0"/>
          </a:p>
          <a:p>
            <a:pPr marL="1097280" lvl="1" indent="-457200">
              <a:buFont typeface="Wingdings" pitchFamily="2" charset="2"/>
              <a:buChar char="§"/>
            </a:pPr>
            <a:r>
              <a:rPr lang="en-US" dirty="0" smtClean="0"/>
              <a:t>Better identification?</a:t>
            </a:r>
          </a:p>
          <a:p>
            <a:pPr marL="1097280" lvl="1" indent="-457200">
              <a:buFont typeface="Wingdings" pitchFamily="2" charset="2"/>
              <a:buChar char="§"/>
            </a:pPr>
            <a:r>
              <a:rPr lang="en-US" dirty="0" smtClean="0"/>
              <a:t>Increased academic pressure?</a:t>
            </a:r>
          </a:p>
        </p:txBody>
      </p:sp>
      <p:sp>
        <p:nvSpPr>
          <p:cNvPr id="5" name="Title 4"/>
          <p:cNvSpPr>
            <a:spLocks noGrp="1"/>
          </p:cNvSpPr>
          <p:nvPr>
            <p:ph type="title"/>
          </p:nvPr>
        </p:nvSpPr>
        <p:spPr/>
        <p:txBody>
          <a:bodyPr/>
          <a:lstStyle/>
          <a:p>
            <a:r>
              <a:rPr lang="en-US" dirty="0" smtClean="0"/>
              <a:t>What is 2E?</a:t>
            </a:r>
            <a:endParaRPr lang="en-US" dirty="0"/>
          </a:p>
        </p:txBody>
      </p:sp>
    </p:spTree>
    <p:extLst>
      <p:ext uri="{BB962C8B-B14F-4D97-AF65-F5344CB8AC3E}">
        <p14:creationId xmlns:p14="http://schemas.microsoft.com/office/powerpoint/2010/main" val="236610611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COMMONALITIES</a:t>
            </a:r>
            <a:endParaRPr lang="en-US" dirty="0"/>
          </a:p>
        </p:txBody>
      </p:sp>
      <p:sp>
        <p:nvSpPr>
          <p:cNvPr id="5" name="Content Placeholder 3"/>
          <p:cNvSpPr>
            <a:spLocks noGrp="1"/>
          </p:cNvSpPr>
          <p:nvPr>
            <p:ph sz="quarter" idx="1"/>
          </p:nvPr>
        </p:nvSpPr>
        <p:spPr>
          <a:xfrm>
            <a:off x="2438400" y="3962400"/>
            <a:ext cx="3886200" cy="2580167"/>
          </a:xfrm>
        </p:spPr>
        <p:txBody>
          <a:bodyPr/>
          <a:lstStyle/>
          <a:p>
            <a:pPr marL="0" indent="0" algn="ctr">
              <a:buNone/>
            </a:pPr>
            <a:r>
              <a:rPr lang="en-US" sz="3600" dirty="0" smtClean="0"/>
              <a:t>All Needed</a:t>
            </a:r>
          </a:p>
          <a:p>
            <a:pPr marL="0" indent="0" algn="ctr">
              <a:buNone/>
            </a:pPr>
            <a:r>
              <a:rPr lang="en-US" sz="3600" dirty="0" smtClean="0"/>
              <a:t>Social Emotional Support</a:t>
            </a:r>
          </a:p>
          <a:p>
            <a:pPr marL="0" indent="0" algn="ctr">
              <a:buNone/>
            </a:pPr>
            <a:r>
              <a:rPr lang="en-US" sz="3600" dirty="0" smtClean="0"/>
              <a:t>Not Just Academic</a:t>
            </a:r>
          </a:p>
          <a:p>
            <a:endParaRPr lang="en-US" dirty="0" smtClean="0"/>
          </a:p>
          <a:p>
            <a:endParaRPr lang="en-US" dirty="0"/>
          </a:p>
        </p:txBody>
      </p:sp>
      <p:pic>
        <p:nvPicPr>
          <p:cNvPr id="2051" name="Picture 3" descr="C:\Users\asbaska\AppData\Local\Microsoft\Windows\Temporary Internet Files\Content.IE5\AF8FU8ZM\feel1[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00400" y="1981200"/>
            <a:ext cx="2438400" cy="1828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81278792"/>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 What Works?</a:t>
            </a:r>
            <a:endParaRPr lang="en-US" dirty="0"/>
          </a:p>
        </p:txBody>
      </p:sp>
      <p:sp>
        <p:nvSpPr>
          <p:cNvPr id="3" name="Content Placeholder 2"/>
          <p:cNvSpPr>
            <a:spLocks noGrp="1"/>
          </p:cNvSpPr>
          <p:nvPr>
            <p:ph sz="quarter" idx="1"/>
          </p:nvPr>
        </p:nvSpPr>
        <p:spPr>
          <a:xfrm>
            <a:off x="612648" y="2209800"/>
            <a:ext cx="8153400" cy="3733800"/>
          </a:xfrm>
        </p:spPr>
        <p:txBody>
          <a:bodyPr>
            <a:normAutofit/>
          </a:bodyPr>
          <a:lstStyle/>
          <a:p>
            <a:r>
              <a:rPr lang="en-US" b="1" dirty="0" smtClean="0"/>
              <a:t>Acceleration in Strength Areas</a:t>
            </a:r>
          </a:p>
          <a:p>
            <a:pPr marL="0" indent="0">
              <a:buNone/>
            </a:pPr>
            <a:endParaRPr lang="en-US" b="1" dirty="0" smtClean="0"/>
          </a:p>
          <a:p>
            <a:pPr marL="0" indent="0">
              <a:buNone/>
            </a:pPr>
            <a:endParaRPr lang="en-US" b="1" dirty="0" smtClean="0"/>
          </a:p>
          <a:p>
            <a:r>
              <a:rPr lang="en-US" b="1" dirty="0" smtClean="0"/>
              <a:t>Metacognitive Interventions</a:t>
            </a:r>
            <a:endParaRPr lang="en-US" b="1" dirty="0"/>
          </a:p>
          <a:p>
            <a:pPr marL="0" indent="0">
              <a:buNone/>
            </a:pPr>
            <a:endParaRPr lang="en-US" b="1" dirty="0" smtClean="0"/>
          </a:p>
          <a:p>
            <a:pPr marL="0" indent="0">
              <a:buNone/>
            </a:pPr>
            <a:endParaRPr lang="en-US" b="1" dirty="0" smtClean="0"/>
          </a:p>
          <a:p>
            <a:r>
              <a:rPr lang="en-US" b="1" dirty="0" smtClean="0"/>
              <a:t>Long-Term Planning</a:t>
            </a:r>
          </a:p>
        </p:txBody>
      </p:sp>
      <p:pic>
        <p:nvPicPr>
          <p:cNvPr id="4098" name="Picture 2" descr="C:\Users\asbaska\AppData\Local\Microsoft\Windows\Temporary Internet Files\Content.IE5\XSAB1PE7\large-arrow-orange-up-33.3-6042[1].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58000" y="2084705"/>
            <a:ext cx="838200" cy="887095"/>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C:\Users\asbaska\AppData\Local\Microsoft\Windows\Temporary Internet Files\Content.IE5\XSAB1PE7\head-silhouette-with-question-mark[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705600" y="3338571"/>
            <a:ext cx="1143000" cy="1538229"/>
          </a:xfrm>
          <a:prstGeom prst="rect">
            <a:avLst/>
          </a:prstGeom>
          <a:noFill/>
          <a:extLst>
            <a:ext uri="{909E8E84-426E-40DD-AFC4-6F175D3DCCD1}">
              <a14:hiddenFill xmlns:a14="http://schemas.microsoft.com/office/drawing/2010/main">
                <a:solidFill>
                  <a:srgbClr val="FFFFFF"/>
                </a:solidFill>
              </a14:hiddenFill>
            </a:ext>
          </a:extLst>
        </p:spPr>
      </p:pic>
      <p:pic>
        <p:nvPicPr>
          <p:cNvPr id="4101" name="Picture 5" descr="C:\Users\asbaska\AppData\Local\Microsoft\Windows\Temporary Internet Files\Content.IE5\F1WB04QO\calendarClipart[1].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477000" y="5202936"/>
            <a:ext cx="1493520" cy="12740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28622162"/>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0"/>
            <a:ext cx="8153400" cy="990600"/>
          </a:xfrm>
        </p:spPr>
        <p:txBody>
          <a:bodyPr>
            <a:normAutofit/>
          </a:bodyPr>
          <a:lstStyle/>
          <a:p>
            <a:r>
              <a:rPr lang="en-US" dirty="0" smtClean="0"/>
              <a:t>How to achieve acceleration?</a:t>
            </a:r>
            <a:endParaRPr lang="en-US" dirty="0"/>
          </a:p>
        </p:txBody>
      </p:sp>
      <p:sp>
        <p:nvSpPr>
          <p:cNvPr id="3" name="Content Placeholder 2"/>
          <p:cNvSpPr>
            <a:spLocks noGrp="1"/>
          </p:cNvSpPr>
          <p:nvPr>
            <p:ph sz="quarter" idx="1"/>
          </p:nvPr>
        </p:nvSpPr>
        <p:spPr/>
        <p:txBody>
          <a:bodyPr>
            <a:normAutofit lnSpcReduction="10000"/>
          </a:bodyPr>
          <a:lstStyle/>
          <a:p>
            <a:pPr marL="0" indent="0">
              <a:buNone/>
            </a:pPr>
            <a:r>
              <a:rPr lang="en-US" dirty="0" smtClean="0"/>
              <a:t>If you suspect even one student may need it…</a:t>
            </a:r>
          </a:p>
          <a:p>
            <a:pPr marL="514350" indent="-514350">
              <a:buFont typeface="+mj-lt"/>
              <a:buAutoNum type="arabicPeriod"/>
            </a:pPr>
            <a:r>
              <a:rPr lang="en-US" dirty="0" smtClean="0"/>
              <a:t>Give pre-tests to “level” students</a:t>
            </a:r>
          </a:p>
          <a:p>
            <a:pPr marL="514350" indent="-514350">
              <a:buFont typeface="+mj-lt"/>
              <a:buAutoNum type="arabicPeriod"/>
            </a:pPr>
            <a:r>
              <a:rPr lang="en-US" dirty="0" smtClean="0"/>
              <a:t>Offer curriculum extensions or “tiered” projects</a:t>
            </a:r>
          </a:p>
          <a:p>
            <a:pPr marL="514350" indent="-514350">
              <a:buFont typeface="+mj-lt"/>
              <a:buAutoNum type="arabicPeriod"/>
            </a:pPr>
            <a:r>
              <a:rPr lang="en-US" dirty="0" smtClean="0"/>
              <a:t>Occasionally throw authentic/advanced literature at them and see who excels</a:t>
            </a:r>
          </a:p>
          <a:p>
            <a:pPr marL="514350" indent="-514350">
              <a:buFont typeface="+mj-lt"/>
              <a:buAutoNum type="arabicPeriod"/>
            </a:pPr>
            <a:r>
              <a:rPr lang="en-US" dirty="0" smtClean="0"/>
              <a:t>If you have time to give, set up advanced reading groups, in or outside of class time</a:t>
            </a:r>
          </a:p>
          <a:p>
            <a:pPr marL="514350" indent="-514350">
              <a:buFont typeface="+mj-lt"/>
              <a:buAutoNum type="arabicPeriod"/>
            </a:pPr>
            <a:r>
              <a:rPr lang="en-US" dirty="0" smtClean="0"/>
              <a:t>If a student needs more than you can give, consider advocating for whole-level acceleration</a:t>
            </a:r>
          </a:p>
        </p:txBody>
      </p:sp>
      <p:pic>
        <p:nvPicPr>
          <p:cNvPr id="4" name="Picture 2" descr="C:\Users\asbaska\AppData\Local\Microsoft\Windows\Temporary Internet Files\Content.IE5\XSAB1PE7\large-arrow-orange-up-33.3-6042[1].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001000" y="152400"/>
            <a:ext cx="838200" cy="8870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66019645"/>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0"/>
            <a:ext cx="8153400" cy="990600"/>
          </a:xfrm>
        </p:spPr>
        <p:txBody>
          <a:bodyPr>
            <a:normAutofit/>
          </a:bodyPr>
          <a:lstStyle/>
          <a:p>
            <a:r>
              <a:rPr lang="en-US" dirty="0" smtClean="0"/>
              <a:t>How to achieve acceleration?</a:t>
            </a:r>
            <a:endParaRPr lang="en-US" dirty="0"/>
          </a:p>
        </p:txBody>
      </p:sp>
      <p:pic>
        <p:nvPicPr>
          <p:cNvPr id="4" name="Picture 2" descr="C:\Users\asbaska\AppData\Local\Microsoft\Windows\Temporary Internet Files\Content.IE5\XSAB1PE7\large-arrow-orange-up-33.3-6042[1].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001000" y="152400"/>
            <a:ext cx="838200" cy="887095"/>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304800" y="1676400"/>
            <a:ext cx="8153400" cy="4524315"/>
          </a:xfrm>
          <a:prstGeom prst="rect">
            <a:avLst/>
          </a:prstGeom>
        </p:spPr>
        <p:txBody>
          <a:bodyPr wrap="square">
            <a:spAutoFit/>
          </a:bodyPr>
          <a:lstStyle/>
          <a:p>
            <a:r>
              <a:rPr lang="en-US" sz="3200" dirty="0"/>
              <a:t>For more information on acceleration: </a:t>
            </a:r>
            <a:endParaRPr lang="en-US" sz="3200" dirty="0" smtClean="0"/>
          </a:p>
          <a:p>
            <a:endParaRPr lang="en-US" sz="3200" i="1" dirty="0" smtClean="0"/>
          </a:p>
          <a:p>
            <a:r>
              <a:rPr lang="en-US" sz="3200" i="1" dirty="0" smtClean="0"/>
              <a:t>A </a:t>
            </a:r>
            <a:r>
              <a:rPr lang="en-US" sz="3200" i="1" dirty="0"/>
              <a:t>Nation </a:t>
            </a:r>
            <a:r>
              <a:rPr lang="en-US" sz="3200" i="1" dirty="0" smtClean="0"/>
              <a:t>Deceived (2004)</a:t>
            </a:r>
            <a:r>
              <a:rPr lang="en-US" sz="3200" dirty="0" smtClean="0"/>
              <a:t> </a:t>
            </a:r>
          </a:p>
          <a:p>
            <a:r>
              <a:rPr lang="en-US" sz="3200" u="sng" dirty="0"/>
              <a:t>a</a:t>
            </a:r>
            <a:r>
              <a:rPr lang="en-US" sz="3200" u="sng" dirty="0" smtClean="0"/>
              <a:t>vailable for free at</a:t>
            </a:r>
          </a:p>
          <a:p>
            <a:r>
              <a:rPr lang="en-US" sz="3200" u="sng" dirty="0" smtClean="0"/>
              <a:t>nationdeceived.org</a:t>
            </a:r>
          </a:p>
          <a:p>
            <a:endParaRPr lang="en-US" sz="3200" dirty="0" smtClean="0"/>
          </a:p>
          <a:p>
            <a:r>
              <a:rPr lang="en-US" sz="3200" dirty="0" smtClean="0"/>
              <a:t>and </a:t>
            </a:r>
            <a:r>
              <a:rPr lang="en-US" sz="3200" dirty="0"/>
              <a:t>its follow-up, </a:t>
            </a:r>
            <a:endParaRPr lang="en-US" sz="3200" i="1" dirty="0" smtClean="0"/>
          </a:p>
          <a:p>
            <a:endParaRPr lang="en-US" sz="3200" i="1" dirty="0" smtClean="0"/>
          </a:p>
          <a:p>
            <a:r>
              <a:rPr lang="en-US" sz="3200" i="1" dirty="0" smtClean="0"/>
              <a:t>A </a:t>
            </a:r>
            <a:r>
              <a:rPr lang="en-US" sz="3200" i="1" dirty="0"/>
              <a:t>Nation </a:t>
            </a:r>
            <a:r>
              <a:rPr lang="en-US" sz="3200" i="1" dirty="0" smtClean="0"/>
              <a:t>Empowered (2015)</a:t>
            </a:r>
            <a:endParaRPr lang="en-US" sz="3200" i="1" dirty="0"/>
          </a:p>
        </p:txBody>
      </p:sp>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934200" y="1529715"/>
            <a:ext cx="2143125" cy="2966085"/>
          </a:xfrm>
          <a:prstGeom prst="rect">
            <a:avLst/>
          </a:prstGeom>
        </p:spPr>
      </p:pic>
      <p:pic>
        <p:nvPicPr>
          <p:cNvPr id="8" name="Picture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410200" y="3938557"/>
            <a:ext cx="2209800" cy="2861474"/>
          </a:xfrm>
          <a:prstGeom prst="rect">
            <a:avLst/>
          </a:prstGeom>
        </p:spPr>
      </p:pic>
    </p:spTree>
    <p:extLst>
      <p:ext uri="{BB962C8B-B14F-4D97-AF65-F5344CB8AC3E}">
        <p14:creationId xmlns:p14="http://schemas.microsoft.com/office/powerpoint/2010/main" val="2768102615"/>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2000" y="2514600"/>
            <a:ext cx="7620000" cy="1876425"/>
          </a:xfrm>
          <a:prstGeom prst="rect">
            <a:avLst/>
          </a:prstGeom>
        </p:spPr>
      </p:pic>
      <p:sp>
        <p:nvSpPr>
          <p:cNvPr id="3" name="TextBox 2"/>
          <p:cNvSpPr txBox="1"/>
          <p:nvPr/>
        </p:nvSpPr>
        <p:spPr>
          <a:xfrm>
            <a:off x="3962400" y="3505200"/>
            <a:ext cx="1752600" cy="369332"/>
          </a:xfrm>
          <a:prstGeom prst="rect">
            <a:avLst/>
          </a:prstGeom>
          <a:noFill/>
        </p:spPr>
        <p:txBody>
          <a:bodyPr wrap="square" rtlCol="0">
            <a:spAutoFit/>
          </a:bodyPr>
          <a:lstStyle/>
          <a:p>
            <a:r>
              <a:rPr lang="en-US" dirty="0" smtClean="0">
                <a:solidFill>
                  <a:schemeClr val="bg1"/>
                </a:solidFill>
              </a:rPr>
              <a:t>ACCELERATION</a:t>
            </a:r>
            <a:endParaRPr lang="en-US" dirty="0">
              <a:solidFill>
                <a:schemeClr val="bg1"/>
              </a:solidFill>
            </a:endParaRPr>
          </a:p>
        </p:txBody>
      </p:sp>
    </p:spTree>
    <p:extLst>
      <p:ext uri="{BB962C8B-B14F-4D97-AF65-F5344CB8AC3E}">
        <p14:creationId xmlns:p14="http://schemas.microsoft.com/office/powerpoint/2010/main" val="1128232373"/>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0"/>
            <a:ext cx="8153400" cy="990600"/>
          </a:xfrm>
        </p:spPr>
        <p:txBody>
          <a:bodyPr>
            <a:normAutofit/>
          </a:bodyPr>
          <a:lstStyle/>
          <a:p>
            <a:r>
              <a:rPr lang="en-US" dirty="0" smtClean="0"/>
              <a:t>How to incorporate metacognition?</a:t>
            </a:r>
            <a:endParaRPr lang="en-US" dirty="0"/>
          </a:p>
        </p:txBody>
      </p:sp>
      <p:sp>
        <p:nvSpPr>
          <p:cNvPr id="3" name="Content Placeholder 2"/>
          <p:cNvSpPr>
            <a:spLocks noGrp="1"/>
          </p:cNvSpPr>
          <p:nvPr>
            <p:ph sz="quarter" idx="1"/>
          </p:nvPr>
        </p:nvSpPr>
        <p:spPr>
          <a:xfrm>
            <a:off x="76200" y="1524000"/>
            <a:ext cx="8610600" cy="5943600"/>
          </a:xfrm>
        </p:spPr>
        <p:txBody>
          <a:bodyPr>
            <a:noAutofit/>
          </a:bodyPr>
          <a:lstStyle/>
          <a:p>
            <a:pPr marL="514350" indent="-514350">
              <a:buFont typeface="+mj-lt"/>
              <a:buAutoNum type="arabicPeriod"/>
            </a:pPr>
            <a:r>
              <a:rPr lang="en-US" sz="2200" dirty="0"/>
              <a:t>P</a:t>
            </a:r>
            <a:r>
              <a:rPr lang="en-US" sz="2200" dirty="0" smtClean="0"/>
              <a:t>re-assessments that allow students to consider what they already know on a topic, and discuss what and how they’d like to learn more</a:t>
            </a:r>
          </a:p>
          <a:p>
            <a:pPr marL="514350" indent="-514350">
              <a:buFont typeface="+mj-lt"/>
              <a:buAutoNum type="arabicPeriod"/>
            </a:pPr>
            <a:r>
              <a:rPr lang="en-US" sz="2200" dirty="0" smtClean="0"/>
              <a:t>Explicitly teach how to read in your language and create a mission statement regarding the ultimate goal of the program</a:t>
            </a:r>
            <a:endParaRPr lang="en-US" sz="2200" dirty="0"/>
          </a:p>
          <a:p>
            <a:pPr marL="514350" indent="-514350">
              <a:buFont typeface="+mj-lt"/>
              <a:buAutoNum type="arabicPeriod"/>
            </a:pPr>
            <a:r>
              <a:rPr lang="en-US" sz="2200" dirty="0" smtClean="0"/>
              <a:t>Exit tickets/surveys regarding what confused them about a reading/speaking assignment (whether grammar or content) or what questions they still have</a:t>
            </a:r>
            <a:endParaRPr lang="en-US" sz="2200" dirty="0"/>
          </a:p>
          <a:p>
            <a:pPr marL="514350" indent="-514350">
              <a:buFont typeface="+mj-lt"/>
              <a:buAutoNum type="arabicPeriod"/>
            </a:pPr>
            <a:r>
              <a:rPr lang="en-US" sz="2200" dirty="0" smtClean="0"/>
              <a:t>Frequent reflections, particularly after assessments (what did I do to study that worked, what didn’t?) </a:t>
            </a:r>
            <a:endParaRPr lang="en-US" sz="2200" dirty="0"/>
          </a:p>
          <a:p>
            <a:pPr marL="514350" indent="-514350">
              <a:buFont typeface="+mj-lt"/>
              <a:buAutoNum type="arabicPeriod"/>
            </a:pPr>
            <a:r>
              <a:rPr lang="en-US" sz="2200" dirty="0" smtClean="0"/>
              <a:t>Keep post-it notes on hand for students to write down study questions and identify themes while working on translations, reading articles etc.</a:t>
            </a:r>
          </a:p>
          <a:p>
            <a:pPr marL="514350" indent="-514350">
              <a:buFont typeface="+mj-lt"/>
              <a:buAutoNum type="arabicPeriod"/>
            </a:pPr>
            <a:r>
              <a:rPr lang="en-US" sz="2200" dirty="0" smtClean="0"/>
              <a:t>Model good strategies - discuss how </a:t>
            </a:r>
            <a:r>
              <a:rPr lang="en-US" sz="2200" u="sng" dirty="0" smtClean="0"/>
              <a:t>you</a:t>
            </a:r>
            <a:r>
              <a:rPr lang="en-US" sz="2200" dirty="0" smtClean="0"/>
              <a:t> know when you are done with a translation, dialogue or paper </a:t>
            </a:r>
            <a:endParaRPr lang="en-US" sz="2200" dirty="0"/>
          </a:p>
        </p:txBody>
      </p:sp>
    </p:spTree>
    <p:extLst>
      <p:ext uri="{BB962C8B-B14F-4D97-AF65-F5344CB8AC3E}">
        <p14:creationId xmlns:p14="http://schemas.microsoft.com/office/powerpoint/2010/main" val="1404741506"/>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0"/>
            <a:ext cx="8153400" cy="990600"/>
          </a:xfrm>
        </p:spPr>
        <p:txBody>
          <a:bodyPr>
            <a:normAutofit/>
          </a:bodyPr>
          <a:lstStyle/>
          <a:p>
            <a:r>
              <a:rPr lang="en-US" dirty="0" smtClean="0"/>
              <a:t>How to include long-term planning?</a:t>
            </a:r>
            <a:endParaRPr lang="en-US" dirty="0"/>
          </a:p>
        </p:txBody>
      </p:sp>
      <p:sp>
        <p:nvSpPr>
          <p:cNvPr id="3" name="Content Placeholder 2"/>
          <p:cNvSpPr>
            <a:spLocks noGrp="1"/>
          </p:cNvSpPr>
          <p:nvPr>
            <p:ph sz="quarter" idx="1"/>
          </p:nvPr>
        </p:nvSpPr>
        <p:spPr>
          <a:xfrm>
            <a:off x="612648" y="1981200"/>
            <a:ext cx="8153400" cy="4495800"/>
          </a:xfrm>
        </p:spPr>
        <p:txBody>
          <a:bodyPr>
            <a:normAutofit fontScale="92500" lnSpcReduction="20000"/>
          </a:bodyPr>
          <a:lstStyle/>
          <a:p>
            <a:pPr marL="514350" indent="-514350">
              <a:buFont typeface="+mj-lt"/>
              <a:buAutoNum type="arabicPeriod"/>
            </a:pPr>
            <a:r>
              <a:rPr lang="en-US" dirty="0" smtClean="0"/>
              <a:t>Facet of both acceleration and metacognition – help student confirm own abilities and interests through those activities</a:t>
            </a:r>
          </a:p>
          <a:p>
            <a:pPr marL="514350" indent="-514350">
              <a:buFont typeface="+mj-lt"/>
              <a:buAutoNum type="arabicPeriod"/>
            </a:pPr>
            <a:r>
              <a:rPr lang="en-US" dirty="0"/>
              <a:t>Embrace </a:t>
            </a:r>
            <a:r>
              <a:rPr lang="en-US" dirty="0" err="1" smtClean="0"/>
              <a:t>multipotentiality</a:t>
            </a:r>
            <a:r>
              <a:rPr lang="en-US" dirty="0" smtClean="0"/>
              <a:t> – encourage, don’t limit</a:t>
            </a:r>
          </a:p>
          <a:p>
            <a:pPr marL="514350" indent="-514350">
              <a:buFont typeface="+mj-lt"/>
              <a:buAutoNum type="arabicPeriod"/>
            </a:pPr>
            <a:r>
              <a:rPr lang="en-US" dirty="0" smtClean="0"/>
              <a:t>Share where possible about planned education/career path and current destination</a:t>
            </a:r>
          </a:p>
          <a:p>
            <a:pPr marL="514350" indent="-514350">
              <a:buFont typeface="+mj-lt"/>
              <a:buAutoNum type="arabicPeriod"/>
            </a:pPr>
            <a:r>
              <a:rPr lang="en-US" dirty="0"/>
              <a:t>Discuss </a:t>
            </a:r>
            <a:r>
              <a:rPr lang="en-US" dirty="0" smtClean="0"/>
              <a:t>interview </a:t>
            </a:r>
            <a:r>
              <a:rPr lang="en-US" dirty="0"/>
              <a:t>skills, </a:t>
            </a:r>
            <a:r>
              <a:rPr lang="en-US" dirty="0" smtClean="0"/>
              <a:t>job skills, self-advocacy</a:t>
            </a:r>
          </a:p>
          <a:p>
            <a:pPr marL="514350" indent="-514350">
              <a:buFont typeface="+mj-lt"/>
              <a:buAutoNum type="arabicPeriod"/>
            </a:pPr>
            <a:r>
              <a:rPr lang="en-US" dirty="0" smtClean="0"/>
              <a:t>Locate compadres or mentors for students at varying stages of school/career/life</a:t>
            </a:r>
          </a:p>
          <a:p>
            <a:pPr marL="514350" indent="-514350">
              <a:buFont typeface="+mj-lt"/>
              <a:buAutoNum type="arabicPeriod"/>
            </a:pPr>
            <a:r>
              <a:rPr lang="en-US" dirty="0" smtClean="0"/>
              <a:t>Encourage career/school research by teaming up with Career Services or guidance office</a:t>
            </a:r>
          </a:p>
        </p:txBody>
      </p:sp>
    </p:spTree>
    <p:extLst>
      <p:ext uri="{BB962C8B-B14F-4D97-AF65-F5344CB8AC3E}">
        <p14:creationId xmlns:p14="http://schemas.microsoft.com/office/powerpoint/2010/main" val="1404741506"/>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 and Resources</a:t>
            </a:r>
            <a:endParaRPr lang="en-US" dirty="0"/>
          </a:p>
        </p:txBody>
      </p:sp>
      <p:sp>
        <p:nvSpPr>
          <p:cNvPr id="5" name="TextBox 4"/>
          <p:cNvSpPr txBox="1"/>
          <p:nvPr/>
        </p:nvSpPr>
        <p:spPr>
          <a:xfrm>
            <a:off x="685800" y="1752600"/>
            <a:ext cx="8458200" cy="3693319"/>
          </a:xfrm>
          <a:prstGeom prst="rect">
            <a:avLst/>
          </a:prstGeom>
          <a:noFill/>
        </p:spPr>
        <p:txBody>
          <a:bodyPr wrap="square" rtlCol="0">
            <a:spAutoFit/>
          </a:bodyPr>
          <a:lstStyle/>
          <a:p>
            <a:pPr indent="-457200"/>
            <a:r>
              <a:rPr lang="en-US" dirty="0" smtClean="0"/>
              <a:t>Baum, S.M., Rizza, M., &amp; </a:t>
            </a:r>
            <a:r>
              <a:rPr lang="en-US" dirty="0" err="1" smtClean="0"/>
              <a:t>Renzulli</a:t>
            </a:r>
            <a:r>
              <a:rPr lang="en-US" dirty="0" smtClean="0"/>
              <a:t>, S. (2006). Twice exceptional adolescents: Who are they? 	What do they need? In F.A. Dixon &amp; S.M. Moon (Eds.), </a:t>
            </a:r>
            <a:r>
              <a:rPr lang="en-US" i="1" dirty="0" smtClean="0"/>
              <a:t>The handbook of 	secondary gifted education</a:t>
            </a:r>
            <a:r>
              <a:rPr lang="en-US" dirty="0" smtClean="0"/>
              <a:t> (pp 137-164). Waco, TX: </a:t>
            </a:r>
            <a:r>
              <a:rPr lang="en-US" dirty="0" err="1" smtClean="0"/>
              <a:t>Prufrock</a:t>
            </a:r>
            <a:r>
              <a:rPr lang="en-US" dirty="0" smtClean="0"/>
              <a:t> Press.</a:t>
            </a:r>
          </a:p>
          <a:p>
            <a:pPr indent="-457200"/>
            <a:endParaRPr lang="en-US" dirty="0" smtClean="0"/>
          </a:p>
          <a:p>
            <a:pPr indent="-457200"/>
            <a:r>
              <a:rPr lang="en-US" dirty="0" smtClean="0"/>
              <a:t>Gallagher, S.A. &amp; Gallagher, J.J. (2002). Giftedness and Asperger’s Syndrome: A new 	agenda for education. </a:t>
            </a:r>
            <a:r>
              <a:rPr lang="en-US" i="1" dirty="0" smtClean="0"/>
              <a:t>Understanding Our Gifted, 14 (2), </a:t>
            </a:r>
            <a:r>
              <a:rPr lang="en-US" dirty="0" smtClean="0"/>
              <a:t>7-12.</a:t>
            </a:r>
          </a:p>
          <a:p>
            <a:pPr indent="-457200"/>
            <a:endParaRPr lang="en-US" dirty="0" smtClean="0"/>
          </a:p>
          <a:p>
            <a:pPr indent="-457200"/>
            <a:r>
              <a:rPr lang="en-US" dirty="0" err="1" smtClean="0"/>
              <a:t>Lovecky</a:t>
            </a:r>
            <a:r>
              <a:rPr lang="en-US" dirty="0" smtClean="0"/>
              <a:t>, D.V. (2004). </a:t>
            </a:r>
            <a:r>
              <a:rPr lang="en-US" i="1" dirty="0" smtClean="0"/>
              <a:t>Different minds</a:t>
            </a:r>
            <a:r>
              <a:rPr lang="en-US" dirty="0" smtClean="0"/>
              <a:t>. Philadelphia, PA: Jessica Kingsley.</a:t>
            </a:r>
          </a:p>
          <a:p>
            <a:pPr indent="-457200"/>
            <a:endParaRPr lang="en-US" dirty="0" smtClean="0"/>
          </a:p>
          <a:p>
            <a:pPr indent="-457200"/>
            <a:r>
              <a:rPr lang="en-US" dirty="0" smtClean="0"/>
              <a:t>National Educational Association (2011). </a:t>
            </a:r>
            <a:r>
              <a:rPr lang="en-US" i="1" dirty="0" smtClean="0"/>
              <a:t>The twice-exceptional dilemma</a:t>
            </a:r>
            <a:r>
              <a:rPr lang="en-US" dirty="0" smtClean="0"/>
              <a:t>. Washington, D.C.</a:t>
            </a:r>
          </a:p>
          <a:p>
            <a:pPr indent="-457200"/>
            <a:endParaRPr lang="en-US" dirty="0"/>
          </a:p>
          <a:p>
            <a:pPr indent="-457200"/>
            <a:r>
              <a:rPr lang="en-US" dirty="0" err="1" smtClean="0"/>
              <a:t>Weinfeld</a:t>
            </a:r>
            <a:r>
              <a:rPr lang="en-US" dirty="0" smtClean="0"/>
              <a:t>, R., Barnes-Robinson, L., Jeweler, S. &amp; </a:t>
            </a:r>
            <a:r>
              <a:rPr lang="en-US" dirty="0" err="1" smtClean="0"/>
              <a:t>Roffman</a:t>
            </a:r>
            <a:r>
              <a:rPr lang="en-US" dirty="0" smtClean="0"/>
              <a:t> </a:t>
            </a:r>
            <a:r>
              <a:rPr lang="en-US" dirty="0" err="1" smtClean="0"/>
              <a:t>Shevitz</a:t>
            </a:r>
            <a:r>
              <a:rPr lang="en-US" dirty="0" smtClean="0"/>
              <a:t>, B. (2013). Smart kids with 	learning difficulties. Waco, TX: </a:t>
            </a:r>
            <a:r>
              <a:rPr lang="en-US" dirty="0" err="1" smtClean="0"/>
              <a:t>Prufrock</a:t>
            </a:r>
            <a:r>
              <a:rPr lang="en-US" dirty="0" smtClean="0"/>
              <a:t> Press.</a:t>
            </a:r>
            <a:endParaRPr lang="en-US" dirty="0"/>
          </a:p>
        </p:txBody>
      </p:sp>
    </p:spTree>
    <p:extLst>
      <p:ext uri="{BB962C8B-B14F-4D97-AF65-F5344CB8AC3E}">
        <p14:creationId xmlns:p14="http://schemas.microsoft.com/office/powerpoint/2010/main" val="2175741473"/>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5" name="TextBox 4"/>
          <p:cNvSpPr txBox="1"/>
          <p:nvPr/>
        </p:nvSpPr>
        <p:spPr>
          <a:xfrm>
            <a:off x="1371600" y="2667000"/>
            <a:ext cx="5105400" cy="1661993"/>
          </a:xfrm>
          <a:prstGeom prst="rect">
            <a:avLst/>
          </a:prstGeom>
          <a:noFill/>
        </p:spPr>
        <p:txBody>
          <a:bodyPr wrap="square" rtlCol="0">
            <a:spAutoFit/>
          </a:bodyPr>
          <a:lstStyle/>
          <a:p>
            <a:r>
              <a:rPr lang="en-US" sz="2800" dirty="0" smtClean="0"/>
              <a:t>Ariel Baska</a:t>
            </a:r>
          </a:p>
          <a:p>
            <a:r>
              <a:rPr lang="en-US" sz="2800" dirty="0" smtClean="0"/>
              <a:t>Fairfax County Public Schools</a:t>
            </a:r>
          </a:p>
          <a:p>
            <a:r>
              <a:rPr lang="en-US" sz="2800" dirty="0" smtClean="0">
                <a:hlinkClick r:id="rId2"/>
              </a:rPr>
              <a:t>asbaska@fcps.edu</a:t>
            </a:r>
            <a:endParaRPr lang="en-US" sz="2800" dirty="0" smtClean="0"/>
          </a:p>
          <a:p>
            <a:endParaRPr lang="en-US" dirty="0"/>
          </a:p>
        </p:txBody>
      </p:sp>
    </p:spTree>
    <p:extLst>
      <p:ext uri="{BB962C8B-B14F-4D97-AF65-F5344CB8AC3E}">
        <p14:creationId xmlns:p14="http://schemas.microsoft.com/office/powerpoint/2010/main" val="41825750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idx="1"/>
          </p:nvPr>
        </p:nvSpPr>
        <p:spPr>
          <a:xfrm>
            <a:off x="1371600" y="2743200"/>
            <a:ext cx="7123113" cy="3581400"/>
          </a:xfrm>
        </p:spPr>
        <p:txBody>
          <a:bodyPr>
            <a:normAutofit fontScale="92500" lnSpcReduction="10000"/>
          </a:bodyPr>
          <a:lstStyle/>
          <a:p>
            <a:pPr marL="457200" indent="-457200">
              <a:buFont typeface="Wingdings" pitchFamily="2" charset="2"/>
              <a:buChar char="§"/>
            </a:pPr>
            <a:r>
              <a:rPr lang="en-US" dirty="0" smtClean="0"/>
              <a:t>Students appear to have a “flat profile” – giftedness and/or compensatory strategies mask disability and vice versa.</a:t>
            </a:r>
          </a:p>
          <a:p>
            <a:pPr marL="457200" indent="-457200">
              <a:buFont typeface="Wingdings" pitchFamily="2" charset="2"/>
              <a:buChar char="§"/>
            </a:pPr>
            <a:r>
              <a:rPr lang="en-US" dirty="0" smtClean="0"/>
              <a:t>2E often comorbid with ADD/ADHD, depression, and anxiety disorders.</a:t>
            </a:r>
          </a:p>
          <a:p>
            <a:pPr marL="457200" indent="-457200">
              <a:buFont typeface="Wingdings" pitchFamily="2" charset="2"/>
              <a:buChar char="§"/>
            </a:pPr>
            <a:r>
              <a:rPr lang="en-US" dirty="0" smtClean="0"/>
              <a:t>Numbers have more than doubled in the last decade (NEA, 2011). </a:t>
            </a:r>
            <a:endParaRPr lang="en-US" dirty="0"/>
          </a:p>
          <a:p>
            <a:pPr marL="1097280" lvl="1" indent="-457200">
              <a:buFont typeface="Wingdings" pitchFamily="2" charset="2"/>
              <a:buChar char="§"/>
            </a:pPr>
            <a:r>
              <a:rPr lang="en-US" dirty="0" smtClean="0"/>
              <a:t>Better identification?</a:t>
            </a:r>
          </a:p>
          <a:p>
            <a:pPr marL="1097280" lvl="1" indent="-457200">
              <a:buFont typeface="Wingdings" pitchFamily="2" charset="2"/>
              <a:buChar char="§"/>
            </a:pPr>
            <a:r>
              <a:rPr lang="en-US" dirty="0" smtClean="0"/>
              <a:t>Increased academic pressure?</a:t>
            </a:r>
          </a:p>
        </p:txBody>
      </p:sp>
      <p:sp>
        <p:nvSpPr>
          <p:cNvPr id="5" name="Title 4"/>
          <p:cNvSpPr>
            <a:spLocks noGrp="1"/>
          </p:cNvSpPr>
          <p:nvPr>
            <p:ph type="title"/>
          </p:nvPr>
        </p:nvSpPr>
        <p:spPr/>
        <p:txBody>
          <a:bodyPr/>
          <a:lstStyle/>
          <a:p>
            <a:r>
              <a:rPr lang="en-US" dirty="0" smtClean="0"/>
              <a:t>What is 2E?</a:t>
            </a:r>
            <a:endParaRPr lang="en-US" dirty="0"/>
          </a:p>
        </p:txBody>
      </p:sp>
    </p:spTree>
    <p:extLst>
      <p:ext uri="{BB962C8B-B14F-4D97-AF65-F5344CB8AC3E}">
        <p14:creationId xmlns:p14="http://schemas.microsoft.com/office/powerpoint/2010/main" val="38784062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idx="1"/>
          </p:nvPr>
        </p:nvSpPr>
        <p:spPr>
          <a:xfrm>
            <a:off x="1371600" y="2743200"/>
            <a:ext cx="7123113" cy="3733800"/>
          </a:xfrm>
        </p:spPr>
        <p:txBody>
          <a:bodyPr>
            <a:normAutofit/>
          </a:bodyPr>
          <a:lstStyle/>
          <a:p>
            <a:pPr marL="457200" indent="-457200">
              <a:buFont typeface="Wingdings" pitchFamily="2" charset="2"/>
              <a:buChar char="§"/>
            </a:pPr>
            <a:r>
              <a:rPr lang="en-US" sz="3200" dirty="0" smtClean="0"/>
              <a:t>Often differ widely from each other, but many may have:</a:t>
            </a:r>
          </a:p>
          <a:p>
            <a:endParaRPr lang="en-US" dirty="0"/>
          </a:p>
          <a:p>
            <a:pPr marL="1097280" lvl="1" indent="-457200">
              <a:buFont typeface="Wingdings" pitchFamily="2" charset="2"/>
              <a:buChar char="§"/>
            </a:pPr>
            <a:r>
              <a:rPr lang="en-US" sz="2800" dirty="0" smtClean="0"/>
              <a:t>Metacognitive issues</a:t>
            </a:r>
          </a:p>
          <a:p>
            <a:pPr marL="1097280" lvl="1" indent="-457200">
              <a:buFont typeface="Wingdings" pitchFamily="2" charset="2"/>
              <a:buChar char="§"/>
            </a:pPr>
            <a:r>
              <a:rPr lang="en-US" sz="2800" dirty="0" smtClean="0"/>
              <a:t>Motivational problems</a:t>
            </a:r>
            <a:endParaRPr lang="en-US" sz="2800" dirty="0"/>
          </a:p>
          <a:p>
            <a:pPr marL="1097280" lvl="1" indent="-457200">
              <a:buFont typeface="Wingdings" pitchFamily="2" charset="2"/>
              <a:buChar char="§"/>
            </a:pPr>
            <a:r>
              <a:rPr lang="en-US" sz="2800" dirty="0" smtClean="0"/>
              <a:t>Executive functioning difficulties</a:t>
            </a:r>
          </a:p>
          <a:p>
            <a:pPr marL="1097280" lvl="1" indent="-457200">
              <a:buFont typeface="Wingdings" pitchFamily="2" charset="2"/>
              <a:buChar char="§"/>
            </a:pPr>
            <a:endParaRPr lang="en-US" dirty="0" smtClean="0"/>
          </a:p>
        </p:txBody>
      </p:sp>
      <p:sp>
        <p:nvSpPr>
          <p:cNvPr id="5" name="Title 4"/>
          <p:cNvSpPr>
            <a:spLocks noGrp="1"/>
          </p:cNvSpPr>
          <p:nvPr>
            <p:ph type="title"/>
          </p:nvPr>
        </p:nvSpPr>
        <p:spPr/>
        <p:txBody>
          <a:bodyPr>
            <a:normAutofit/>
          </a:bodyPr>
          <a:lstStyle/>
          <a:p>
            <a:r>
              <a:rPr lang="en-US" dirty="0" smtClean="0"/>
              <a:t>Characteristics of 2E students</a:t>
            </a:r>
            <a:endParaRPr lang="en-US" dirty="0"/>
          </a:p>
        </p:txBody>
      </p:sp>
    </p:spTree>
    <p:extLst>
      <p:ext uri="{BB962C8B-B14F-4D97-AF65-F5344CB8AC3E}">
        <p14:creationId xmlns:p14="http://schemas.microsoft.com/office/powerpoint/2010/main" val="13885327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idx="1"/>
          </p:nvPr>
        </p:nvSpPr>
        <p:spPr>
          <a:xfrm>
            <a:off x="1371600" y="2743200"/>
            <a:ext cx="7123113" cy="3733800"/>
          </a:xfrm>
        </p:spPr>
        <p:txBody>
          <a:bodyPr>
            <a:normAutofit fontScale="77500" lnSpcReduction="20000"/>
          </a:bodyPr>
          <a:lstStyle/>
          <a:p>
            <a:pPr marL="457200" indent="-457200">
              <a:buFont typeface="Wingdings" pitchFamily="2" charset="2"/>
              <a:buChar char="§"/>
            </a:pPr>
            <a:r>
              <a:rPr lang="en-US" dirty="0" err="1" smtClean="0"/>
              <a:t>Underidentified</a:t>
            </a:r>
            <a:r>
              <a:rPr lang="en-US" dirty="0" smtClean="0"/>
              <a:t> - Only 1% of students who receive IDEA services are identified for G/T programs, compared to 7% of the general population (Office of Civil Rights, 2014)</a:t>
            </a:r>
          </a:p>
          <a:p>
            <a:pPr marL="457200" indent="-457200">
              <a:buFont typeface="Wingdings" pitchFamily="2" charset="2"/>
              <a:buChar char="§"/>
            </a:pPr>
            <a:r>
              <a:rPr lang="en-US" dirty="0" smtClean="0"/>
              <a:t>385,000 identified – fast-growing population</a:t>
            </a:r>
          </a:p>
          <a:p>
            <a:pPr marL="457200" indent="-457200">
              <a:buFont typeface="Wingdings" pitchFamily="2" charset="2"/>
              <a:buChar char="§"/>
            </a:pPr>
            <a:r>
              <a:rPr lang="en-US" dirty="0" smtClean="0"/>
              <a:t>Need academic interventions to access the curriculum at the highest level</a:t>
            </a:r>
          </a:p>
          <a:p>
            <a:pPr marL="457200" indent="-457200">
              <a:buFont typeface="Wingdings" pitchFamily="2" charset="2"/>
              <a:buChar char="§"/>
            </a:pPr>
            <a:r>
              <a:rPr lang="en-US" dirty="0"/>
              <a:t>L</a:t>
            </a:r>
            <a:r>
              <a:rPr lang="en-US" dirty="0" smtClean="0"/>
              <a:t>ack of appropriate challenge can lead to behavior problems</a:t>
            </a:r>
            <a:endParaRPr lang="en-US" dirty="0"/>
          </a:p>
          <a:p>
            <a:pPr marL="457200" indent="-457200">
              <a:buFont typeface="Wingdings" pitchFamily="2" charset="2"/>
              <a:buChar char="§"/>
            </a:pPr>
            <a:r>
              <a:rPr lang="en-US" dirty="0" smtClean="0"/>
              <a:t>Increased risks for this population</a:t>
            </a:r>
          </a:p>
          <a:p>
            <a:pPr marL="457200" indent="-457200">
              <a:buFont typeface="Wingdings" pitchFamily="2" charset="2"/>
              <a:buChar char="§"/>
            </a:pPr>
            <a:r>
              <a:rPr lang="en-US" dirty="0" smtClean="0"/>
              <a:t>Price to our society when school fails these kids</a:t>
            </a:r>
          </a:p>
        </p:txBody>
      </p:sp>
      <p:sp>
        <p:nvSpPr>
          <p:cNvPr id="5" name="Title 4"/>
          <p:cNvSpPr>
            <a:spLocks noGrp="1"/>
          </p:cNvSpPr>
          <p:nvPr>
            <p:ph type="title"/>
          </p:nvPr>
        </p:nvSpPr>
        <p:spPr/>
        <p:txBody>
          <a:bodyPr/>
          <a:lstStyle/>
          <a:p>
            <a:r>
              <a:rPr lang="en-US" dirty="0" smtClean="0"/>
              <a:t>Why focus on 2E students?</a:t>
            </a:r>
            <a:endParaRPr lang="en-US" dirty="0"/>
          </a:p>
        </p:txBody>
      </p:sp>
    </p:spTree>
    <p:extLst>
      <p:ext uri="{BB962C8B-B14F-4D97-AF65-F5344CB8AC3E}">
        <p14:creationId xmlns:p14="http://schemas.microsoft.com/office/powerpoint/2010/main" val="22289879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smtClean="0"/>
              <a:t>Why Latin for 2E students?</a:t>
            </a:r>
            <a:endParaRPr lang="en-US" dirty="0"/>
          </a:p>
        </p:txBody>
      </p:sp>
      <p:sp>
        <p:nvSpPr>
          <p:cNvPr id="7" name="Text Placeholder 5"/>
          <p:cNvSpPr>
            <a:spLocks noGrp="1"/>
          </p:cNvSpPr>
          <p:nvPr>
            <p:ph type="body" idx="1"/>
          </p:nvPr>
        </p:nvSpPr>
        <p:spPr>
          <a:xfrm>
            <a:off x="1371600" y="3048000"/>
            <a:ext cx="7123113" cy="3276600"/>
          </a:xfrm>
        </p:spPr>
        <p:txBody>
          <a:bodyPr>
            <a:normAutofit/>
          </a:bodyPr>
          <a:lstStyle/>
          <a:p>
            <a:pPr marL="457200" indent="-457200">
              <a:buFont typeface="Wingdings" pitchFamily="2" charset="2"/>
              <a:buChar char="§"/>
            </a:pPr>
            <a:r>
              <a:rPr lang="en-US" dirty="0" smtClean="0"/>
              <a:t>Continuity with one (or two) teachers</a:t>
            </a:r>
          </a:p>
          <a:p>
            <a:pPr marL="457200" indent="-457200">
              <a:buFont typeface="Wingdings" pitchFamily="2" charset="2"/>
              <a:buChar char="§"/>
            </a:pPr>
            <a:r>
              <a:rPr lang="en-US" dirty="0" smtClean="0"/>
              <a:t>Structure of the language</a:t>
            </a:r>
          </a:p>
          <a:p>
            <a:pPr marL="457200" indent="-457200">
              <a:buFont typeface="Wingdings" pitchFamily="2" charset="2"/>
              <a:buChar char="§"/>
            </a:pPr>
            <a:r>
              <a:rPr lang="en-US" dirty="0" smtClean="0"/>
              <a:t>Variety – mythology, history, art, architecture</a:t>
            </a:r>
          </a:p>
          <a:p>
            <a:pPr marL="457200" indent="-457200">
              <a:buFont typeface="Wingdings" pitchFamily="2" charset="2"/>
              <a:buChar char="§"/>
            </a:pPr>
            <a:r>
              <a:rPr lang="en-US" dirty="0" smtClean="0"/>
              <a:t>Interdisciplinary connections</a:t>
            </a:r>
          </a:p>
          <a:p>
            <a:pPr marL="457200" indent="-457200">
              <a:buFont typeface="Wingdings" pitchFamily="2" charset="2"/>
              <a:buChar char="§"/>
            </a:pPr>
            <a:r>
              <a:rPr lang="en-US" dirty="0" smtClean="0"/>
              <a:t>Challenge!</a:t>
            </a:r>
          </a:p>
        </p:txBody>
      </p:sp>
    </p:spTree>
    <p:extLst>
      <p:ext uri="{BB962C8B-B14F-4D97-AF65-F5344CB8AC3E}">
        <p14:creationId xmlns:p14="http://schemas.microsoft.com/office/powerpoint/2010/main" val="121758311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3879</TotalTime>
  <Words>2694</Words>
  <Application>Microsoft Office PowerPoint</Application>
  <PresentationFormat>On-screen Show (4:3)</PresentationFormat>
  <Paragraphs>348</Paragraphs>
  <Slides>58</Slides>
  <Notes>5</Notes>
  <HiddenSlides>0</HiddenSlides>
  <MMClips>0</MMClips>
  <ScaleCrop>false</ScaleCrop>
  <HeadingPairs>
    <vt:vector size="4" baseType="variant">
      <vt:variant>
        <vt:lpstr>Theme</vt:lpstr>
      </vt:variant>
      <vt:variant>
        <vt:i4>1</vt:i4>
      </vt:variant>
      <vt:variant>
        <vt:lpstr>Slide Titles</vt:lpstr>
      </vt:variant>
      <vt:variant>
        <vt:i4>58</vt:i4>
      </vt:variant>
    </vt:vector>
  </HeadingPairs>
  <TitlesOfParts>
    <vt:vector size="59" baseType="lpstr">
      <vt:lpstr>Median</vt:lpstr>
      <vt:lpstr>Profiles of  Twice-Exceptional Students:  What Works</vt:lpstr>
      <vt:lpstr>Table of Contents</vt:lpstr>
      <vt:lpstr>What is 2E?</vt:lpstr>
      <vt:lpstr>What is 2E?</vt:lpstr>
      <vt:lpstr>What is 2E?</vt:lpstr>
      <vt:lpstr>What is 2E?</vt:lpstr>
      <vt:lpstr>Characteristics of 2E students</vt:lpstr>
      <vt:lpstr>Why focus on 2E students?</vt:lpstr>
      <vt:lpstr>Why Latin for 2E students?</vt:lpstr>
      <vt:lpstr>Why Case Studies?</vt:lpstr>
      <vt:lpstr>W.T. Woodson High School</vt:lpstr>
      <vt:lpstr>Background on School Environment</vt:lpstr>
      <vt:lpstr>Background on School Environment</vt:lpstr>
      <vt:lpstr>THE CASE FOR RYAN</vt:lpstr>
      <vt:lpstr>Learner Profile A - Ryan</vt:lpstr>
      <vt:lpstr>Learner Profile A - Ryan</vt:lpstr>
      <vt:lpstr>Accommodations Profile A - Ryan</vt:lpstr>
      <vt:lpstr>Temple Grandin</vt:lpstr>
      <vt:lpstr>Accommodations Profile A - Ryan</vt:lpstr>
      <vt:lpstr>Latin Trajectory A - Ryan</vt:lpstr>
      <vt:lpstr>What I Learned From Ryan</vt:lpstr>
      <vt:lpstr>Where are they now?</vt:lpstr>
      <vt:lpstr>THE CASE FOR LAURA</vt:lpstr>
      <vt:lpstr>Learner Profile B - Laura</vt:lpstr>
      <vt:lpstr>Accommodations Profile B - Laura</vt:lpstr>
      <vt:lpstr>Accommodations Profile B - Laura</vt:lpstr>
      <vt:lpstr>Latin Trajectory B - Laura</vt:lpstr>
      <vt:lpstr>In Her Own Words - Laura</vt:lpstr>
      <vt:lpstr>What I Learned From Laura</vt:lpstr>
      <vt:lpstr>Where are they now?</vt:lpstr>
      <vt:lpstr>THE CASE FOR MAX</vt:lpstr>
      <vt:lpstr>Learner Profile C - Max</vt:lpstr>
      <vt:lpstr>Learner Profile C - Max</vt:lpstr>
      <vt:lpstr>Accommodations Profile C - Max</vt:lpstr>
      <vt:lpstr>It’s Your Turn!</vt:lpstr>
      <vt:lpstr>Accommodations Profile C - Max</vt:lpstr>
      <vt:lpstr>Latin Trajectory C - Max</vt:lpstr>
      <vt:lpstr>What I Learned From Max</vt:lpstr>
      <vt:lpstr>Where are they now?</vt:lpstr>
      <vt:lpstr>THE CASE FOR MITCH</vt:lpstr>
      <vt:lpstr>Learner Profile D - Mitch</vt:lpstr>
      <vt:lpstr>Accommodations Profile D - Mitch</vt:lpstr>
      <vt:lpstr>It’s Your Turn!</vt:lpstr>
      <vt:lpstr>Accommodations Profile D - Mitch</vt:lpstr>
      <vt:lpstr>Latin Trajectory D - Mitch</vt:lpstr>
      <vt:lpstr>What I Learned From Mitch</vt:lpstr>
      <vt:lpstr>COMMONALITIES</vt:lpstr>
      <vt:lpstr>COMMONALITIES</vt:lpstr>
      <vt:lpstr>COMMONALITIES</vt:lpstr>
      <vt:lpstr>COMMONALITIES</vt:lpstr>
      <vt:lpstr>Conclusions: What Works?</vt:lpstr>
      <vt:lpstr>How to achieve acceleration?</vt:lpstr>
      <vt:lpstr>How to achieve acceleration?</vt:lpstr>
      <vt:lpstr>PowerPoint Presentation</vt:lpstr>
      <vt:lpstr>How to incorporate metacognition?</vt:lpstr>
      <vt:lpstr>How to include long-term planning?</vt:lpstr>
      <vt:lpstr>References and Resources</vt:lpstr>
      <vt:lpstr>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Bettina</dc:creator>
  <cp:lastModifiedBy>Administrator</cp:lastModifiedBy>
  <cp:revision>101</cp:revision>
  <cp:lastPrinted>2016-03-18T09:42:10Z</cp:lastPrinted>
  <dcterms:created xsi:type="dcterms:W3CDTF">2012-03-20T21:54:30Z</dcterms:created>
  <dcterms:modified xsi:type="dcterms:W3CDTF">2016-03-18T09:42:23Z</dcterms:modified>
</cp:coreProperties>
</file>