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5" r:id="rId4"/>
    <p:sldId id="258" r:id="rId5"/>
    <p:sldId id="266" r:id="rId6"/>
    <p:sldId id="259" r:id="rId7"/>
    <p:sldId id="261" r:id="rId8"/>
    <p:sldId id="262" r:id="rId9"/>
    <p:sldId id="264" r:id="rId10"/>
    <p:sldId id="263"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102142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468C4-E318-45A0-8694-3091B8D184E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87367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05887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4495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201238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781449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204797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53217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11485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93480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468C4-E318-45A0-8694-3091B8D184E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6174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D468C4-E318-45A0-8694-3091B8D184E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266759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D468C4-E318-45A0-8694-3091B8D184EE}"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5326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D468C4-E318-45A0-8694-3091B8D184EE}"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05609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468C4-E318-45A0-8694-3091B8D184EE}"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62286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468C4-E318-45A0-8694-3091B8D184E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307606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4D468C4-E318-45A0-8694-3091B8D184EE}" type="datetimeFigureOut">
              <a:rPr lang="en-US" smtClean="0"/>
              <a:t>3/17/2016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F105CA3-A031-47FB-BA84-92F51BBD54C3}" type="slidenum">
              <a:rPr lang="en-US" smtClean="0"/>
              <a:t>‹#›</a:t>
            </a:fld>
            <a:endParaRPr lang="en-US"/>
          </a:p>
        </p:txBody>
      </p:sp>
    </p:spTree>
    <p:extLst>
      <p:ext uri="{BB962C8B-B14F-4D97-AF65-F5344CB8AC3E}">
        <p14:creationId xmlns:p14="http://schemas.microsoft.com/office/powerpoint/2010/main" val="117557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4D468C4-E318-45A0-8694-3091B8D184EE}" type="datetimeFigureOut">
              <a:rPr lang="en-US" smtClean="0"/>
              <a:t>3/17/2016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F105CA3-A031-47FB-BA84-92F51BBD54C3}" type="slidenum">
              <a:rPr lang="en-US" smtClean="0"/>
              <a:t>‹#›</a:t>
            </a:fld>
            <a:endParaRPr lang="en-US"/>
          </a:p>
        </p:txBody>
      </p:sp>
    </p:spTree>
    <p:extLst>
      <p:ext uri="{BB962C8B-B14F-4D97-AF65-F5344CB8AC3E}">
        <p14:creationId xmlns:p14="http://schemas.microsoft.com/office/powerpoint/2010/main" val="240797566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2674" y="255746"/>
            <a:ext cx="9144000" cy="1109415"/>
          </a:xfrm>
        </p:spPr>
        <p:txBody>
          <a:bodyPr>
            <a:normAutofit fontScale="90000"/>
          </a:bodyPr>
          <a:lstStyle/>
          <a:p>
            <a:r>
              <a:rPr lang="en-US" sz="3600" dirty="0" smtClean="0">
                <a:solidFill>
                  <a:schemeClr val="tx2"/>
                </a:solidFill>
                <a:effectLst/>
              </a:rPr>
              <a:t>It’s</a:t>
            </a:r>
            <a:r>
              <a:rPr lang="en-US" sz="3600" dirty="0">
                <a:solidFill>
                  <a:schemeClr val="tx2"/>
                </a:solidFill>
                <a:effectLst/>
              </a:rPr>
              <a:t> Rough Being Claudius: Rustication in the </a:t>
            </a:r>
            <a:r>
              <a:rPr lang="en-US" sz="3600" dirty="0" err="1">
                <a:solidFill>
                  <a:schemeClr val="tx2"/>
                </a:solidFill>
                <a:effectLst/>
              </a:rPr>
              <a:t>Templum</a:t>
            </a:r>
            <a:r>
              <a:rPr lang="en-US" sz="3600" dirty="0">
                <a:solidFill>
                  <a:schemeClr val="tx2"/>
                </a:solidFill>
                <a:effectLst/>
              </a:rPr>
              <a:t> </a:t>
            </a:r>
            <a:r>
              <a:rPr lang="en-US" sz="3600" dirty="0" err="1">
                <a:solidFill>
                  <a:schemeClr val="tx2"/>
                </a:solidFill>
                <a:effectLst/>
              </a:rPr>
              <a:t>Divi</a:t>
            </a:r>
            <a:r>
              <a:rPr lang="en-US" sz="3600" dirty="0">
                <a:solidFill>
                  <a:schemeClr val="tx2"/>
                </a:solidFill>
                <a:effectLst/>
              </a:rPr>
              <a:t> </a:t>
            </a:r>
            <a:r>
              <a:rPr lang="en-US" sz="3600" dirty="0" err="1" smtClean="0">
                <a:solidFill>
                  <a:schemeClr val="tx2"/>
                </a:solidFill>
                <a:effectLst/>
              </a:rPr>
              <a:t>Claudii</a:t>
            </a:r>
            <a:endParaRPr lang="en-US" sz="3600" dirty="0">
              <a:solidFill>
                <a:schemeClr val="tx2"/>
              </a:solidFill>
            </a:endParaRPr>
          </a:p>
        </p:txBody>
      </p:sp>
      <p:sp>
        <p:nvSpPr>
          <p:cNvPr id="3" name="Subtitle 2"/>
          <p:cNvSpPr>
            <a:spLocks noGrp="1"/>
          </p:cNvSpPr>
          <p:nvPr>
            <p:ph type="subTitle" idx="1"/>
          </p:nvPr>
        </p:nvSpPr>
        <p:spPr>
          <a:xfrm>
            <a:off x="2209800" y="4404576"/>
            <a:ext cx="9144000" cy="1447622"/>
          </a:xfrm>
        </p:spPr>
        <p:txBody>
          <a:bodyPr>
            <a:normAutofit/>
          </a:bodyPr>
          <a:lstStyle/>
          <a:p>
            <a:r>
              <a:rPr lang="en-US" dirty="0" smtClean="0"/>
              <a:t>Stephen </a:t>
            </a:r>
            <a:r>
              <a:rPr lang="en-US" dirty="0" smtClean="0"/>
              <a:t>Czujko</a:t>
            </a:r>
            <a:endParaRPr lang="en-US" dirty="0" smtClean="0"/>
          </a:p>
        </p:txBody>
      </p:sp>
      <p:pic>
        <p:nvPicPr>
          <p:cNvPr id="1026" name="Picture 2" descr="http://www.vroma.org/images/mcmanus_images/tempclaudius_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658" y="1498097"/>
            <a:ext cx="6014032" cy="3630290"/>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2840105" y="5265815"/>
            <a:ext cx="5238750" cy="230832"/>
          </a:xfrm>
          <a:prstGeom prst="rect">
            <a:avLst/>
          </a:prstGeom>
          <a:noFill/>
        </p:spPr>
        <p:txBody>
          <a:bodyPr wrap="square" rtlCol="0">
            <a:spAutoFit/>
          </a:bodyPr>
          <a:lstStyle/>
          <a:p>
            <a:r>
              <a:rPr lang="en-US" sz="900" dirty="0" smtClean="0"/>
              <a:t>http://sites.duke.edu/claudianum/history/</a:t>
            </a:r>
            <a:endParaRPr lang="en-US" sz="900" dirty="0"/>
          </a:p>
        </p:txBody>
      </p:sp>
      <p:sp>
        <p:nvSpPr>
          <p:cNvPr id="4" name="TextBox 3"/>
          <p:cNvSpPr txBox="1"/>
          <p:nvPr/>
        </p:nvSpPr>
        <p:spPr>
          <a:xfrm>
            <a:off x="2840105" y="5620294"/>
            <a:ext cx="5665676" cy="923330"/>
          </a:xfrm>
          <a:prstGeom prst="rect">
            <a:avLst/>
          </a:prstGeom>
          <a:noFill/>
        </p:spPr>
        <p:txBody>
          <a:bodyPr wrap="square" rtlCol="0">
            <a:spAutoFit/>
          </a:bodyPr>
          <a:lstStyle/>
          <a:p>
            <a:pPr algn="ctr"/>
            <a:r>
              <a:rPr lang="en-US" dirty="0" smtClean="0"/>
              <a:t>Stephen Czujko</a:t>
            </a:r>
          </a:p>
          <a:p>
            <a:pPr algn="ctr"/>
            <a:r>
              <a:rPr lang="en-US" dirty="0" smtClean="0"/>
              <a:t>University of Arizona, Classics M.A. student</a:t>
            </a:r>
          </a:p>
          <a:p>
            <a:pPr algn="ctr"/>
            <a:r>
              <a:rPr lang="en-US" dirty="0" smtClean="0"/>
              <a:t>Friday March 18, 2016</a:t>
            </a:r>
            <a:endParaRPr lang="en-US" dirty="0"/>
          </a:p>
        </p:txBody>
      </p:sp>
    </p:spTree>
    <p:extLst>
      <p:ext uri="{BB962C8B-B14F-4D97-AF65-F5344CB8AC3E}">
        <p14:creationId xmlns:p14="http://schemas.microsoft.com/office/powerpoint/2010/main" val="3715956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72" y="434788"/>
            <a:ext cx="9905998" cy="878857"/>
          </a:xfrm>
        </p:spPr>
        <p:txBody>
          <a:bodyPr/>
          <a:lstStyle/>
          <a:p>
            <a:pPr algn="ctr"/>
            <a:r>
              <a:rPr lang="en-US" dirty="0" smtClean="0"/>
              <a:t>Bibliography</a:t>
            </a:r>
            <a:endParaRPr lang="en-US" dirty="0"/>
          </a:p>
        </p:txBody>
      </p:sp>
      <p:sp>
        <p:nvSpPr>
          <p:cNvPr id="3" name="Content Placeholder 2"/>
          <p:cNvSpPr>
            <a:spLocks noGrp="1"/>
          </p:cNvSpPr>
          <p:nvPr>
            <p:ph idx="1"/>
          </p:nvPr>
        </p:nvSpPr>
        <p:spPr>
          <a:xfrm>
            <a:off x="1197735" y="1313646"/>
            <a:ext cx="9755313" cy="5203064"/>
          </a:xfrm>
        </p:spPr>
        <p:txBody>
          <a:bodyPr>
            <a:normAutofit fontScale="62500" lnSpcReduction="20000"/>
          </a:bodyPr>
          <a:lstStyle/>
          <a:p>
            <a:r>
              <a:rPr lang="en-US" dirty="0" smtClean="0"/>
              <a:t>---. </a:t>
            </a:r>
            <a:r>
              <a:rPr lang="en-US" dirty="0"/>
              <a:t>“</a:t>
            </a:r>
            <a:r>
              <a:rPr lang="en-US" dirty="0" err="1"/>
              <a:t>Tacitean</a:t>
            </a:r>
            <a:r>
              <a:rPr lang="en-US" dirty="0"/>
              <a:t> Usage and the Temple of ‘</a:t>
            </a:r>
            <a:r>
              <a:rPr lang="en-US" dirty="0" err="1"/>
              <a:t>Divus</a:t>
            </a:r>
            <a:r>
              <a:rPr lang="en-US" dirty="0"/>
              <a:t> Claudius.’” </a:t>
            </a:r>
            <a:r>
              <a:rPr lang="en-US" i="1" dirty="0"/>
              <a:t>Britannia</a:t>
            </a:r>
            <a:r>
              <a:rPr lang="en-US" dirty="0"/>
              <a:t> 4 (1973): 264–265. </a:t>
            </a:r>
            <a:r>
              <a:rPr lang="en-US" i="1" dirty="0"/>
              <a:t>JSTOR</a:t>
            </a:r>
            <a:r>
              <a:rPr lang="en-US" dirty="0"/>
              <a:t>. Web.</a:t>
            </a:r>
          </a:p>
          <a:p>
            <a:r>
              <a:rPr lang="en-US" dirty="0"/>
              <a:t>Ackerman, James S. “The Tuscan/Rustic Order: A Study in the Metaphorical Language of Architecture.” </a:t>
            </a:r>
            <a:r>
              <a:rPr lang="en-US" i="1" dirty="0"/>
              <a:t>Journal of the Society of Architectural Historians</a:t>
            </a:r>
            <a:r>
              <a:rPr lang="en-US" dirty="0"/>
              <a:t> 42, no. 1 (1983): 15–34, accessed October 9, 2015, </a:t>
            </a:r>
            <a:r>
              <a:rPr lang="en-US" i="1" dirty="0"/>
              <a:t>JSTOR</a:t>
            </a:r>
            <a:r>
              <a:rPr lang="en-US" dirty="0"/>
              <a:t>.</a:t>
            </a:r>
          </a:p>
          <a:p>
            <a:r>
              <a:rPr lang="en-US" dirty="0"/>
              <a:t>Adam, Jean-Pierre. </a:t>
            </a:r>
            <a:r>
              <a:rPr lang="en-US" i="1" dirty="0"/>
              <a:t>La </a:t>
            </a:r>
            <a:r>
              <a:rPr lang="en-US" i="1" dirty="0" err="1"/>
              <a:t>Construción</a:t>
            </a:r>
            <a:r>
              <a:rPr lang="en-US" i="1" dirty="0"/>
              <a:t> </a:t>
            </a:r>
            <a:r>
              <a:rPr lang="en-US" i="1" dirty="0" err="1"/>
              <a:t>Romana</a:t>
            </a:r>
            <a:r>
              <a:rPr lang="en-US" i="1" dirty="0"/>
              <a:t>: </a:t>
            </a:r>
            <a:r>
              <a:rPr lang="en-US" i="1" dirty="0" err="1"/>
              <a:t>Materiales</a:t>
            </a:r>
            <a:r>
              <a:rPr lang="en-US" i="1" dirty="0"/>
              <a:t> Y </a:t>
            </a:r>
            <a:r>
              <a:rPr lang="en-US" i="1" dirty="0" err="1"/>
              <a:t>Técnicas</a:t>
            </a:r>
            <a:r>
              <a:rPr lang="en-US" dirty="0"/>
              <a:t>. (</a:t>
            </a:r>
            <a:r>
              <a:rPr lang="en-US" dirty="0" err="1"/>
              <a:t>León</a:t>
            </a:r>
            <a:r>
              <a:rPr lang="en-US" dirty="0"/>
              <a:t>: Editorial De Los </a:t>
            </a:r>
            <a:r>
              <a:rPr lang="en-US" dirty="0" err="1"/>
              <a:t>Oficios</a:t>
            </a:r>
            <a:r>
              <a:rPr lang="en-US" dirty="0"/>
              <a:t>, 2002).</a:t>
            </a:r>
          </a:p>
          <a:p>
            <a:r>
              <a:rPr lang="en-US" dirty="0"/>
              <a:t>Ashby, Thomas. “Rome.” </a:t>
            </a:r>
            <a:r>
              <a:rPr lang="en-US" i="1" dirty="0"/>
              <a:t>The Town Planning Review</a:t>
            </a:r>
            <a:r>
              <a:rPr lang="en-US" dirty="0"/>
              <a:t> 10, no. 1 (1923): 43–52.</a:t>
            </a:r>
          </a:p>
          <a:p>
            <a:r>
              <a:rPr lang="en-US" dirty="0"/>
              <a:t>Boise, Van </a:t>
            </a:r>
            <a:r>
              <a:rPr lang="en-US" dirty="0" err="1"/>
              <a:t>Deman</a:t>
            </a:r>
            <a:r>
              <a:rPr lang="en-US" dirty="0"/>
              <a:t> Esther. </a:t>
            </a:r>
            <a:r>
              <a:rPr lang="en-US" i="1" dirty="0"/>
              <a:t>The Building of the Roman Aqueducts</a:t>
            </a:r>
            <a:r>
              <a:rPr lang="en-US" dirty="0"/>
              <a:t>. (Washington: Carnegie Institution of Washington, 1934</a:t>
            </a:r>
            <a:r>
              <a:rPr lang="en-US" dirty="0" smtClean="0"/>
              <a:t>).</a:t>
            </a:r>
          </a:p>
          <a:p>
            <a:r>
              <a:rPr lang="en-US" dirty="0" err="1">
                <a:effectLst/>
              </a:rPr>
              <a:t>Bowersock</a:t>
            </a:r>
            <a:r>
              <a:rPr lang="en-US" dirty="0">
                <a:effectLst/>
              </a:rPr>
              <a:t>, G.W. 1973. “Syria under Vespasian.” </a:t>
            </a:r>
            <a:r>
              <a:rPr lang="en-US" i="1" dirty="0">
                <a:effectLst/>
              </a:rPr>
              <a:t>The Journal of Roman Studies </a:t>
            </a:r>
            <a:r>
              <a:rPr lang="en-US" dirty="0">
                <a:effectLst/>
              </a:rPr>
              <a:t>63: 133-140</a:t>
            </a:r>
            <a:r>
              <a:rPr lang="en-US" dirty="0" smtClean="0">
                <a:effectLst/>
              </a:rPr>
              <a:t>.</a:t>
            </a:r>
            <a:endParaRPr lang="en-US" dirty="0"/>
          </a:p>
          <a:p>
            <a:r>
              <a:rPr lang="en-US" dirty="0"/>
              <a:t>Burgers, P. “Coinage and State Expenditure: The Reign of Claudius AD 41-54.” </a:t>
            </a:r>
            <a:r>
              <a:rPr lang="en-US" i="1" dirty="0" err="1"/>
              <a:t>Historia</a:t>
            </a:r>
            <a:r>
              <a:rPr lang="en-US" i="1" dirty="0"/>
              <a:t>: </a:t>
            </a:r>
            <a:r>
              <a:rPr lang="en-US" i="1" dirty="0" err="1"/>
              <a:t>Zeitschrift</a:t>
            </a:r>
            <a:r>
              <a:rPr lang="en-US" i="1" dirty="0"/>
              <a:t> </a:t>
            </a:r>
            <a:r>
              <a:rPr lang="en-US" i="1" dirty="0" err="1"/>
              <a:t>für</a:t>
            </a:r>
            <a:r>
              <a:rPr lang="en-US" i="1" dirty="0"/>
              <a:t> </a:t>
            </a:r>
            <a:r>
              <a:rPr lang="en-US" i="1" dirty="0" err="1"/>
              <a:t>Alte</a:t>
            </a:r>
            <a:r>
              <a:rPr lang="en-US" i="1" dirty="0"/>
              <a:t> Geschichte</a:t>
            </a:r>
            <a:r>
              <a:rPr lang="en-US" dirty="0"/>
              <a:t> 50, no. 1 (2001): 96–114.</a:t>
            </a:r>
          </a:p>
          <a:p>
            <a:r>
              <a:rPr lang="en-US" dirty="0"/>
              <a:t>Coates-Stephens, Robert. </a:t>
            </a:r>
            <a:r>
              <a:rPr lang="en-US" i="1" dirty="0"/>
              <a:t>Porta Maggiore: Monument and Landscape: Archaeology and Topography of the Southern Esquiline from the Late Republican Period to the Present</a:t>
            </a:r>
            <a:r>
              <a:rPr lang="en-US" dirty="0"/>
              <a:t>. (Roma: </a:t>
            </a:r>
            <a:r>
              <a:rPr lang="en-US" dirty="0" err="1"/>
              <a:t>L'Erma</a:t>
            </a:r>
            <a:r>
              <a:rPr lang="en-US" dirty="0"/>
              <a:t> Di </a:t>
            </a:r>
            <a:r>
              <a:rPr lang="en-US" dirty="0" err="1"/>
              <a:t>Bretschneider</a:t>
            </a:r>
            <a:r>
              <a:rPr lang="en-US" dirty="0"/>
              <a:t>, 2004).</a:t>
            </a:r>
          </a:p>
          <a:p>
            <a:r>
              <a:rPr lang="en-US" dirty="0"/>
              <a:t>Domingo, Javier A. “The </a:t>
            </a:r>
            <a:r>
              <a:rPr lang="en-US" dirty="0" err="1"/>
              <a:t>Templum</a:t>
            </a:r>
            <a:r>
              <a:rPr lang="en-US" dirty="0"/>
              <a:t> </a:t>
            </a:r>
            <a:r>
              <a:rPr lang="en-US" dirty="0" err="1"/>
              <a:t>Divi</a:t>
            </a:r>
            <a:r>
              <a:rPr lang="en-US" dirty="0"/>
              <a:t> </a:t>
            </a:r>
            <a:r>
              <a:rPr lang="en-US" dirty="0" err="1"/>
              <a:t>Claudii</a:t>
            </a:r>
            <a:r>
              <a:rPr lang="en-US" dirty="0"/>
              <a:t>. Decoration and architectural elements for reconstruction.” </a:t>
            </a:r>
            <a:r>
              <a:rPr lang="en-US" i="1" dirty="0" err="1"/>
              <a:t>Archivo</a:t>
            </a:r>
            <a:r>
              <a:rPr lang="en-US" i="1" dirty="0"/>
              <a:t> </a:t>
            </a:r>
            <a:r>
              <a:rPr lang="en-US" i="1" dirty="0" err="1"/>
              <a:t>español</a:t>
            </a:r>
            <a:r>
              <a:rPr lang="en-US" i="1" dirty="0"/>
              <a:t> de </a:t>
            </a:r>
            <a:r>
              <a:rPr lang="en-US" i="1" dirty="0" err="1"/>
              <a:t>arqueología</a:t>
            </a:r>
            <a:r>
              <a:rPr lang="en-US" i="1" dirty="0"/>
              <a:t>. </a:t>
            </a:r>
            <a:r>
              <a:rPr lang="en-US" dirty="0"/>
              <a:t>84 (2011): 207-230.</a:t>
            </a:r>
          </a:p>
          <a:p>
            <a:r>
              <a:rPr lang="en-US" dirty="0" err="1"/>
              <a:t>Fishwick</a:t>
            </a:r>
            <a:r>
              <a:rPr lang="en-US" dirty="0"/>
              <a:t>, Duncan. "The Deification of Claudius." </a:t>
            </a:r>
            <a:r>
              <a:rPr lang="en-US" i="1" dirty="0"/>
              <a:t>The Classical Quarterly</a:t>
            </a:r>
            <a:r>
              <a:rPr lang="en-US" dirty="0"/>
              <a:t> 52, no. 1 (2002): 341-49, accessed October 1, 2015, JSTOR. </a:t>
            </a:r>
          </a:p>
          <a:p>
            <a:r>
              <a:rPr lang="en-US" dirty="0" err="1"/>
              <a:t>Fishwick</a:t>
            </a:r>
            <a:r>
              <a:rPr lang="en-US" dirty="0"/>
              <a:t>, Duncan. “Seneca and the Temple of </a:t>
            </a:r>
            <a:r>
              <a:rPr lang="en-US" dirty="0" err="1"/>
              <a:t>Divus</a:t>
            </a:r>
            <a:r>
              <a:rPr lang="en-US" dirty="0"/>
              <a:t> Claudius.” </a:t>
            </a:r>
            <a:r>
              <a:rPr lang="en-US" i="1" dirty="0"/>
              <a:t>Britannia</a:t>
            </a:r>
            <a:r>
              <a:rPr lang="en-US" dirty="0"/>
              <a:t> 22 (1991): 137–141, accessed October 1, 2015, </a:t>
            </a:r>
            <a:r>
              <a:rPr lang="en-US" i="1" dirty="0"/>
              <a:t>JSTOR</a:t>
            </a:r>
            <a:r>
              <a:rPr lang="en-US" dirty="0"/>
              <a:t>.</a:t>
            </a:r>
          </a:p>
          <a:p>
            <a:r>
              <a:rPr lang="en-US" dirty="0" err="1"/>
              <a:t>Giovenale</a:t>
            </a:r>
            <a:r>
              <a:rPr lang="en-US" dirty="0"/>
              <a:t>, G.B. “Le </a:t>
            </a:r>
            <a:r>
              <a:rPr lang="en-US" dirty="0" err="1"/>
              <a:t>porte</a:t>
            </a:r>
            <a:r>
              <a:rPr lang="en-US" dirty="0"/>
              <a:t> del </a:t>
            </a:r>
            <a:r>
              <a:rPr lang="en-US" dirty="0" err="1"/>
              <a:t>recinto</a:t>
            </a:r>
            <a:r>
              <a:rPr lang="en-US" dirty="0"/>
              <a:t> di </a:t>
            </a:r>
            <a:r>
              <a:rPr lang="en-US" dirty="0" err="1"/>
              <a:t>Aureliano</a:t>
            </a:r>
            <a:r>
              <a:rPr lang="en-US" dirty="0"/>
              <a:t> e </a:t>
            </a:r>
            <a:r>
              <a:rPr lang="en-US" dirty="0" err="1"/>
              <a:t>Probo</a:t>
            </a:r>
            <a:r>
              <a:rPr lang="en-US" dirty="0"/>
              <a:t>.” </a:t>
            </a:r>
            <a:r>
              <a:rPr lang="en-US" i="1" dirty="0" err="1"/>
              <a:t>Bullettino</a:t>
            </a:r>
            <a:r>
              <a:rPr lang="en-US" i="1" dirty="0"/>
              <a:t> </a:t>
            </a:r>
            <a:r>
              <a:rPr lang="en-US" i="1" dirty="0" err="1"/>
              <a:t>della</a:t>
            </a:r>
            <a:r>
              <a:rPr lang="en-US" i="1" dirty="0"/>
              <a:t> </a:t>
            </a:r>
            <a:r>
              <a:rPr lang="en-US" i="1" dirty="0" err="1"/>
              <a:t>Commissione</a:t>
            </a:r>
            <a:r>
              <a:rPr lang="en-US" i="1" dirty="0"/>
              <a:t> </a:t>
            </a:r>
            <a:r>
              <a:rPr lang="en-US" i="1" dirty="0" err="1"/>
              <a:t>archeologica</a:t>
            </a:r>
            <a:r>
              <a:rPr lang="en-US" i="1" dirty="0"/>
              <a:t> </a:t>
            </a:r>
            <a:r>
              <a:rPr lang="en-US" i="1" dirty="0" err="1"/>
              <a:t>comunale</a:t>
            </a:r>
            <a:r>
              <a:rPr lang="en-US" i="1" dirty="0"/>
              <a:t> di Roma. </a:t>
            </a:r>
            <a:r>
              <a:rPr lang="en-US" dirty="0"/>
              <a:t>59 (1932): 7-116. </a:t>
            </a:r>
          </a:p>
          <a:p>
            <a:r>
              <a:rPr lang="en-US" dirty="0" err="1"/>
              <a:t>Hülsen</a:t>
            </a:r>
            <a:r>
              <a:rPr lang="en-US" dirty="0"/>
              <a:t>, Ch. “The Burning of Rome under Nero.” </a:t>
            </a:r>
            <a:r>
              <a:rPr lang="en-US" i="1" dirty="0"/>
              <a:t>American Journal of Archaeology</a:t>
            </a:r>
            <a:r>
              <a:rPr lang="en-US" dirty="0"/>
              <a:t> 13, no. 1 (1909): 45–48, accessed October 9, 2015, </a:t>
            </a:r>
            <a:r>
              <a:rPr lang="en-US" i="1" dirty="0"/>
              <a:t>JSTOR</a:t>
            </a:r>
            <a:r>
              <a:rPr lang="en-US" dirty="0" smtClean="0"/>
              <a:t>.</a:t>
            </a:r>
            <a:endParaRPr lang="en-US" dirty="0"/>
          </a:p>
        </p:txBody>
      </p:sp>
    </p:spTree>
    <p:extLst>
      <p:ext uri="{BB962C8B-B14F-4D97-AF65-F5344CB8AC3E}">
        <p14:creationId xmlns:p14="http://schemas.microsoft.com/office/powerpoint/2010/main" val="165564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0"/>
            <a:ext cx="9905998" cy="794197"/>
          </a:xfrm>
        </p:spPr>
        <p:txBody>
          <a:bodyPr/>
          <a:lstStyle/>
          <a:p>
            <a:pPr algn="ctr"/>
            <a:r>
              <a:rPr lang="en-US" dirty="0" smtClean="0"/>
              <a:t>BIBLIOGRAPHY</a:t>
            </a:r>
            <a:endParaRPr lang="en-US" dirty="0"/>
          </a:p>
        </p:txBody>
      </p:sp>
      <p:sp>
        <p:nvSpPr>
          <p:cNvPr id="5" name="Content Placeholder 4"/>
          <p:cNvSpPr>
            <a:spLocks noGrp="1"/>
          </p:cNvSpPr>
          <p:nvPr>
            <p:ph idx="1"/>
          </p:nvPr>
        </p:nvSpPr>
        <p:spPr>
          <a:xfrm>
            <a:off x="1141413" y="1403797"/>
            <a:ext cx="9905998" cy="5164428"/>
          </a:xfrm>
        </p:spPr>
        <p:txBody>
          <a:bodyPr>
            <a:normAutofit fontScale="62500" lnSpcReduction="20000"/>
          </a:bodyPr>
          <a:lstStyle/>
          <a:p>
            <a:r>
              <a:rPr lang="en-US" dirty="0"/>
              <a:t>Ippolito, A. “Modelling the Wall Surfaces of the Temple of Divine Claudius in Rome.” </a:t>
            </a:r>
            <a:r>
              <a:rPr lang="en-US" i="1" dirty="0" err="1"/>
              <a:t>Disegnare</a:t>
            </a:r>
            <a:r>
              <a:rPr lang="en-US" i="1" dirty="0"/>
              <a:t> : </a:t>
            </a:r>
            <a:r>
              <a:rPr lang="en-US" i="1" dirty="0" err="1"/>
              <a:t>idee</a:t>
            </a:r>
            <a:r>
              <a:rPr lang="en-US" i="1" dirty="0"/>
              <a:t>, </a:t>
            </a:r>
            <a:r>
              <a:rPr lang="en-US" i="1" dirty="0" err="1"/>
              <a:t>immagini</a:t>
            </a:r>
            <a:r>
              <a:rPr lang="en-US" i="1" dirty="0"/>
              <a:t> : </a:t>
            </a:r>
            <a:r>
              <a:rPr lang="en-US" i="1" dirty="0" err="1"/>
              <a:t>rivista</a:t>
            </a:r>
            <a:r>
              <a:rPr lang="en-US" i="1" dirty="0"/>
              <a:t> </a:t>
            </a:r>
            <a:r>
              <a:rPr lang="en-US" i="1" dirty="0" err="1"/>
              <a:t>semestrale</a:t>
            </a:r>
            <a:r>
              <a:rPr lang="en-US" i="1" dirty="0"/>
              <a:t> del </a:t>
            </a:r>
            <a:r>
              <a:rPr lang="en-US" i="1" dirty="0" err="1"/>
              <a:t>Dipartimento</a:t>
            </a:r>
            <a:r>
              <a:rPr lang="en-US" i="1" dirty="0"/>
              <a:t> di </a:t>
            </a:r>
            <a:r>
              <a:rPr lang="en-US" i="1" dirty="0" err="1"/>
              <a:t>rappresentazione</a:t>
            </a:r>
            <a:r>
              <a:rPr lang="en-US" i="1" dirty="0"/>
              <a:t> e </a:t>
            </a:r>
            <a:r>
              <a:rPr lang="en-US" i="1" dirty="0" err="1"/>
              <a:t>rilievo</a:t>
            </a:r>
            <a:r>
              <a:rPr lang="en-US" i="1" dirty="0"/>
              <a:t>, </a:t>
            </a:r>
            <a:r>
              <a:rPr lang="en-US" i="1" dirty="0" err="1"/>
              <a:t>Universita</a:t>
            </a:r>
            <a:r>
              <a:rPr lang="en-US" i="1" dirty="0"/>
              <a:t>' </a:t>
            </a:r>
            <a:r>
              <a:rPr lang="en-US" i="1" dirty="0" err="1"/>
              <a:t>degli</a:t>
            </a:r>
            <a:r>
              <a:rPr lang="en-US" i="1" dirty="0"/>
              <a:t> </a:t>
            </a:r>
            <a:r>
              <a:rPr lang="en-US" i="1" dirty="0" err="1"/>
              <a:t>studi</a:t>
            </a:r>
            <a:r>
              <a:rPr lang="en-US" i="1" dirty="0"/>
              <a:t> di Roma 'La Sapienza. </a:t>
            </a:r>
            <a:r>
              <a:rPr lang="en-US" dirty="0"/>
              <a:t>20, no. 38 (2009): 76-85.</a:t>
            </a:r>
          </a:p>
          <a:p>
            <a:r>
              <a:rPr lang="en-US" dirty="0" err="1"/>
              <a:t>Levick</a:t>
            </a:r>
            <a:r>
              <a:rPr lang="en-US" dirty="0"/>
              <a:t>, B.M. 1978. “Antiquarian or Revolutionary? Claudius Caesar’s Conception of His </a:t>
            </a:r>
            <a:r>
              <a:rPr lang="en-US" dirty="0" err="1"/>
              <a:t>Principate</a:t>
            </a:r>
            <a:r>
              <a:rPr lang="en-US" dirty="0"/>
              <a:t>.” </a:t>
            </a:r>
            <a:r>
              <a:rPr lang="en-US" i="1" dirty="0"/>
              <a:t>The American Journal of Philology</a:t>
            </a:r>
            <a:r>
              <a:rPr lang="en-US" dirty="0"/>
              <a:t> 99, no.1: 82, accessed October 2, 2015.</a:t>
            </a:r>
          </a:p>
          <a:p>
            <a:r>
              <a:rPr lang="en-US" dirty="0" err="1"/>
              <a:t>Momigliano</a:t>
            </a:r>
            <a:r>
              <a:rPr lang="en-US" dirty="0"/>
              <a:t>, </a:t>
            </a:r>
            <a:r>
              <a:rPr lang="en-US" dirty="0" err="1"/>
              <a:t>Arnaldo</a:t>
            </a:r>
            <a:r>
              <a:rPr lang="en-US" dirty="0"/>
              <a:t>. </a:t>
            </a:r>
            <a:r>
              <a:rPr lang="en-US" i="1" dirty="0"/>
              <a:t>Claudius, the Emperor and His Achievement</a:t>
            </a:r>
            <a:r>
              <a:rPr lang="en-US" dirty="0"/>
              <a:t>. (Cambridge: </a:t>
            </a:r>
            <a:r>
              <a:rPr lang="en-US" dirty="0" err="1"/>
              <a:t>Heffer</a:t>
            </a:r>
            <a:r>
              <a:rPr lang="en-US" dirty="0"/>
              <a:t>, 1961).</a:t>
            </a:r>
          </a:p>
          <a:p>
            <a:r>
              <a:rPr lang="en-US" dirty="0"/>
              <a:t>Nash, Ernest. </a:t>
            </a:r>
            <a:r>
              <a:rPr lang="en-US" i="1" dirty="0"/>
              <a:t>Pictorial Dictionary of Ancient Rome</a:t>
            </a:r>
            <a:r>
              <a:rPr lang="en-US" dirty="0"/>
              <a:t>. (New York: </a:t>
            </a:r>
            <a:r>
              <a:rPr lang="en-US" dirty="0" err="1"/>
              <a:t>Praeger</a:t>
            </a:r>
            <a:r>
              <a:rPr lang="en-US" dirty="0"/>
              <a:t>, 1961).</a:t>
            </a:r>
          </a:p>
          <a:p>
            <a:r>
              <a:rPr lang="en-US" dirty="0"/>
              <a:t>Osgood, Josiah. </a:t>
            </a:r>
            <a:r>
              <a:rPr lang="en-US" i="1" dirty="0"/>
              <a:t>Claudius Caesar: Image and Power in the Early Roman Empire</a:t>
            </a:r>
            <a:r>
              <a:rPr lang="en-US" dirty="0"/>
              <a:t>. (Cambridge: Cambridge UP, 2011). </a:t>
            </a:r>
          </a:p>
          <a:p>
            <a:r>
              <a:rPr lang="en-US" dirty="0" err="1"/>
              <a:t>Plommer</a:t>
            </a:r>
            <a:r>
              <a:rPr lang="en-US" dirty="0"/>
              <a:t>, Hugh, </a:t>
            </a:r>
            <a:r>
              <a:rPr lang="en-US" dirty="0" err="1"/>
              <a:t>Vitruvio</a:t>
            </a:r>
            <a:r>
              <a:rPr lang="en-US" dirty="0"/>
              <a:t> </a:t>
            </a:r>
            <a:r>
              <a:rPr lang="en-US" dirty="0" err="1"/>
              <a:t>Pollione</a:t>
            </a:r>
            <a:r>
              <a:rPr lang="en-US" dirty="0"/>
              <a:t>, and Marcus </a:t>
            </a:r>
            <a:r>
              <a:rPr lang="en-US" dirty="0" err="1"/>
              <a:t>Cetius</a:t>
            </a:r>
            <a:r>
              <a:rPr lang="en-US" dirty="0"/>
              <a:t> </a:t>
            </a:r>
            <a:r>
              <a:rPr lang="en-US" dirty="0" err="1"/>
              <a:t>Faventinus</a:t>
            </a:r>
            <a:r>
              <a:rPr lang="en-US" dirty="0"/>
              <a:t>. </a:t>
            </a:r>
            <a:r>
              <a:rPr lang="en-US" i="1" dirty="0"/>
              <a:t>Vitruvius and Later Roman Building Manuals</a:t>
            </a:r>
            <a:r>
              <a:rPr lang="en-US" dirty="0"/>
              <a:t>. (Cambridge: At the UP, 1973).</a:t>
            </a:r>
          </a:p>
          <a:p>
            <a:r>
              <a:rPr lang="en-US" dirty="0"/>
              <a:t>Pollitt, Jerome Jordan. </a:t>
            </a:r>
            <a:r>
              <a:rPr lang="en-US" i="1" dirty="0"/>
              <a:t>The Art of Rome: C 753 B.C. - A.D. 337: Sources and Documents</a:t>
            </a:r>
            <a:r>
              <a:rPr lang="en-US" dirty="0"/>
              <a:t>. (Cambridge </a:t>
            </a:r>
            <a:r>
              <a:rPr lang="en-US" dirty="0" err="1"/>
              <a:t>U.a</a:t>
            </a:r>
            <a:r>
              <a:rPr lang="en-US" dirty="0"/>
              <a:t>.: Cambridge U Pr., 1983).</a:t>
            </a:r>
          </a:p>
          <a:p>
            <a:r>
              <a:rPr lang="en-US" dirty="0" err="1"/>
              <a:t>Ramage</a:t>
            </a:r>
            <a:r>
              <a:rPr lang="en-US" dirty="0"/>
              <a:t>, Edwin S. “Denigration of Predecessor under Claudius, Galba, and Vespasian.” </a:t>
            </a:r>
            <a:r>
              <a:rPr lang="en-US" i="1" dirty="0" err="1"/>
              <a:t>Historia</a:t>
            </a:r>
            <a:r>
              <a:rPr lang="en-US" i="1" dirty="0"/>
              <a:t>: </a:t>
            </a:r>
            <a:r>
              <a:rPr lang="en-US" i="1" dirty="0" err="1"/>
              <a:t>Zeitschrift</a:t>
            </a:r>
            <a:r>
              <a:rPr lang="en-US" i="1" dirty="0"/>
              <a:t> </a:t>
            </a:r>
            <a:r>
              <a:rPr lang="en-US" i="1" dirty="0" err="1"/>
              <a:t>für</a:t>
            </a:r>
            <a:r>
              <a:rPr lang="en-US" i="1" dirty="0"/>
              <a:t> </a:t>
            </a:r>
            <a:r>
              <a:rPr lang="en-US" i="1" dirty="0" err="1"/>
              <a:t>Alte</a:t>
            </a:r>
            <a:r>
              <a:rPr lang="en-US" i="1" dirty="0"/>
              <a:t> Geschichte</a:t>
            </a:r>
            <a:r>
              <a:rPr lang="en-US" dirty="0"/>
              <a:t> 32, no. 2 (1983): 201–214.</a:t>
            </a:r>
          </a:p>
          <a:p>
            <a:r>
              <a:rPr lang="en-US" dirty="0"/>
              <a:t>Sear, Frank. </a:t>
            </a:r>
            <a:r>
              <a:rPr lang="en-US" i="1" dirty="0"/>
              <a:t>Roman Architecture</a:t>
            </a:r>
            <a:r>
              <a:rPr lang="en-US" dirty="0"/>
              <a:t>. (Ithaca, NY: Cornell UP, 1983).</a:t>
            </a:r>
          </a:p>
          <a:p>
            <a:r>
              <a:rPr lang="en-US" dirty="0"/>
              <a:t>Sicca, </a:t>
            </a:r>
            <a:r>
              <a:rPr lang="en-US" dirty="0" err="1"/>
              <a:t>Cinzia</a:t>
            </a:r>
            <a:r>
              <a:rPr lang="en-US" dirty="0"/>
              <a:t>. “The Architecture of the Wall: </a:t>
            </a:r>
            <a:r>
              <a:rPr lang="en-US" dirty="0" err="1"/>
              <a:t>Astylism</a:t>
            </a:r>
            <a:r>
              <a:rPr lang="en-US" dirty="0"/>
              <a:t> in the Architecture of Lord Burlington.” </a:t>
            </a:r>
            <a:r>
              <a:rPr lang="en-US" i="1" dirty="0"/>
              <a:t>Architectural History</a:t>
            </a:r>
            <a:r>
              <a:rPr lang="en-US" dirty="0"/>
              <a:t> 33 (1990): 83–101, accessed October 9, 2015, </a:t>
            </a:r>
            <a:r>
              <a:rPr lang="en-US" i="1" dirty="0"/>
              <a:t>JSTOR</a:t>
            </a:r>
            <a:r>
              <a:rPr lang="en-US" dirty="0"/>
              <a:t>.</a:t>
            </a:r>
          </a:p>
          <a:p>
            <a:r>
              <a:rPr lang="en-US" dirty="0" err="1"/>
              <a:t>Stierlin</a:t>
            </a:r>
            <a:r>
              <a:rPr lang="en-US" dirty="0"/>
              <a:t>, Henri, and Anne </a:t>
            </a:r>
            <a:r>
              <a:rPr lang="en-US" dirty="0" err="1"/>
              <a:t>Stierlin</a:t>
            </a:r>
            <a:r>
              <a:rPr lang="en-US" dirty="0"/>
              <a:t>. </a:t>
            </a:r>
            <a:r>
              <a:rPr lang="en-US" i="1" dirty="0"/>
              <a:t>The Roman Empire: From the Etruscans to the Decline of the Roman Empire</a:t>
            </a:r>
            <a:r>
              <a:rPr lang="en-US" dirty="0"/>
              <a:t>. (</a:t>
            </a:r>
            <a:r>
              <a:rPr lang="en-US" dirty="0" err="1"/>
              <a:t>Köln</a:t>
            </a:r>
            <a:r>
              <a:rPr lang="en-US" dirty="0"/>
              <a:t>: </a:t>
            </a:r>
            <a:r>
              <a:rPr lang="en-US" dirty="0" err="1"/>
              <a:t>Taschen</a:t>
            </a:r>
            <a:r>
              <a:rPr lang="en-US" dirty="0"/>
              <a:t>, 2002).</a:t>
            </a:r>
          </a:p>
          <a:p>
            <a:r>
              <a:rPr lang="en-US" dirty="0"/>
              <a:t>Ward-Perkins, J. B. </a:t>
            </a:r>
            <a:r>
              <a:rPr lang="en-US" i="1" dirty="0"/>
              <a:t>Roman Architecture</a:t>
            </a:r>
            <a:r>
              <a:rPr lang="en-US" dirty="0"/>
              <a:t>. (New York: H.N. Abrams, 1977). </a:t>
            </a:r>
          </a:p>
          <a:p>
            <a:r>
              <a:rPr lang="en-US" dirty="0"/>
              <a:t>Ward-Perkins, J. B. </a:t>
            </a:r>
            <a:r>
              <a:rPr lang="en-US" i="1" dirty="0"/>
              <a:t>Roman Imperial Architecture</a:t>
            </a:r>
            <a:r>
              <a:rPr lang="en-US" dirty="0"/>
              <a:t>. (</a:t>
            </a:r>
            <a:r>
              <a:rPr lang="en-US" dirty="0" err="1"/>
              <a:t>Harmondsworth</a:t>
            </a:r>
            <a:r>
              <a:rPr lang="en-US" dirty="0"/>
              <a:t>, Eng.: Penguin, 1981). </a:t>
            </a:r>
          </a:p>
          <a:p>
            <a:endParaRPr lang="en-US" dirty="0"/>
          </a:p>
        </p:txBody>
      </p:sp>
    </p:spTree>
    <p:extLst>
      <p:ext uri="{BB962C8B-B14F-4D97-AF65-F5344CB8AC3E}">
        <p14:creationId xmlns:p14="http://schemas.microsoft.com/office/powerpoint/2010/main" val="264407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8992"/>
            <a:ext cx="9905998" cy="678287"/>
          </a:xfrm>
        </p:spPr>
        <p:txBody>
          <a:bodyPr/>
          <a:lstStyle/>
          <a:p>
            <a:r>
              <a:rPr lang="en-US" dirty="0" smtClean="0">
                <a:solidFill>
                  <a:schemeClr val="tx2"/>
                </a:solidFill>
              </a:rPr>
              <a:t>INTRODUCTION</a:t>
            </a:r>
            <a:endParaRPr lang="en-US" dirty="0">
              <a:solidFill>
                <a:schemeClr val="tx2"/>
              </a:solidFill>
            </a:endParaRPr>
          </a:p>
        </p:txBody>
      </p:sp>
      <p:sp>
        <p:nvSpPr>
          <p:cNvPr id="3" name="Content Placeholder 2"/>
          <p:cNvSpPr>
            <a:spLocks noGrp="1"/>
          </p:cNvSpPr>
          <p:nvPr>
            <p:ph idx="1"/>
          </p:nvPr>
        </p:nvSpPr>
        <p:spPr>
          <a:xfrm>
            <a:off x="1141413" y="1493949"/>
            <a:ext cx="6019241" cy="4984124"/>
          </a:xfrm>
        </p:spPr>
        <p:txBody>
          <a:bodyPr>
            <a:normAutofit fontScale="85000" lnSpcReduction="20000"/>
          </a:bodyPr>
          <a:lstStyle/>
          <a:p>
            <a:r>
              <a:rPr lang="en-US" dirty="0" smtClean="0">
                <a:solidFill>
                  <a:schemeClr val="tx2"/>
                </a:solidFill>
              </a:rPr>
              <a:t>TOPIC:</a:t>
            </a:r>
          </a:p>
          <a:p>
            <a:pPr lvl="1"/>
            <a:r>
              <a:rPr lang="en-US" dirty="0" smtClean="0">
                <a:solidFill>
                  <a:schemeClr val="tx2"/>
                </a:solidFill>
              </a:rPr>
              <a:t>Rustication: the deliberate practice of making stone masonry look rough and recently quarried</a:t>
            </a:r>
          </a:p>
          <a:p>
            <a:r>
              <a:rPr lang="en-US" dirty="0" smtClean="0">
                <a:solidFill>
                  <a:schemeClr val="tx2"/>
                </a:solidFill>
              </a:rPr>
              <a:t>ISSUE:</a:t>
            </a:r>
          </a:p>
          <a:p>
            <a:pPr lvl="1"/>
            <a:r>
              <a:rPr lang="en-US" dirty="0" smtClean="0">
                <a:solidFill>
                  <a:schemeClr val="tx2"/>
                </a:solidFill>
              </a:rPr>
              <a:t>Rustication appears in a small number of </a:t>
            </a:r>
            <a:r>
              <a:rPr lang="en-US" dirty="0" err="1" smtClean="0">
                <a:solidFill>
                  <a:schemeClr val="tx2"/>
                </a:solidFill>
              </a:rPr>
              <a:t>Claudian</a:t>
            </a:r>
            <a:r>
              <a:rPr lang="en-US" dirty="0">
                <a:solidFill>
                  <a:schemeClr val="tx2"/>
                </a:solidFill>
              </a:rPr>
              <a:t> </a:t>
            </a:r>
            <a:r>
              <a:rPr lang="en-US" dirty="0" smtClean="0">
                <a:solidFill>
                  <a:schemeClr val="tx2"/>
                </a:solidFill>
              </a:rPr>
              <a:t>monuments</a:t>
            </a:r>
          </a:p>
          <a:p>
            <a:pPr lvl="1"/>
            <a:r>
              <a:rPr lang="en-US" dirty="0" smtClean="0">
                <a:solidFill>
                  <a:schemeClr val="tx2"/>
                </a:solidFill>
              </a:rPr>
              <a:t>Principally- the Aqua Virgo, the harbor at Ostia, the Port Maggiore, and the </a:t>
            </a:r>
            <a:r>
              <a:rPr lang="en-US" dirty="0" err="1" smtClean="0">
                <a:solidFill>
                  <a:schemeClr val="tx2"/>
                </a:solidFill>
              </a:rPr>
              <a:t>Templum</a:t>
            </a:r>
            <a:r>
              <a:rPr lang="en-US" dirty="0" smtClean="0">
                <a:solidFill>
                  <a:schemeClr val="tx2"/>
                </a:solidFill>
              </a:rPr>
              <a:t> </a:t>
            </a:r>
            <a:r>
              <a:rPr lang="en-US" dirty="0" err="1" smtClean="0">
                <a:solidFill>
                  <a:schemeClr val="tx2"/>
                </a:solidFill>
              </a:rPr>
              <a:t>Divi</a:t>
            </a:r>
            <a:r>
              <a:rPr lang="en-US" dirty="0" smtClean="0">
                <a:solidFill>
                  <a:schemeClr val="tx2"/>
                </a:solidFill>
              </a:rPr>
              <a:t> </a:t>
            </a:r>
            <a:r>
              <a:rPr lang="en-US" dirty="0" err="1" smtClean="0">
                <a:solidFill>
                  <a:schemeClr val="tx2"/>
                </a:solidFill>
              </a:rPr>
              <a:t>Claudii</a:t>
            </a:r>
            <a:endParaRPr lang="en-US" dirty="0" smtClean="0">
              <a:solidFill>
                <a:schemeClr val="tx2"/>
              </a:solidFill>
            </a:endParaRPr>
          </a:p>
          <a:p>
            <a:pPr lvl="1"/>
            <a:r>
              <a:rPr lang="en-US" dirty="0" smtClean="0">
                <a:solidFill>
                  <a:schemeClr val="tx2"/>
                </a:solidFill>
              </a:rPr>
              <a:t>No consensus on the issue of rustication in </a:t>
            </a:r>
            <a:r>
              <a:rPr lang="en-US" dirty="0" err="1" smtClean="0">
                <a:solidFill>
                  <a:schemeClr val="tx2"/>
                </a:solidFill>
              </a:rPr>
              <a:t>Claudian</a:t>
            </a:r>
            <a:r>
              <a:rPr lang="en-US" dirty="0">
                <a:solidFill>
                  <a:schemeClr val="tx2"/>
                </a:solidFill>
              </a:rPr>
              <a:t> </a:t>
            </a:r>
            <a:r>
              <a:rPr lang="en-US" dirty="0" smtClean="0">
                <a:solidFill>
                  <a:schemeClr val="tx2"/>
                </a:solidFill>
              </a:rPr>
              <a:t>monuments</a:t>
            </a:r>
          </a:p>
          <a:p>
            <a:r>
              <a:rPr lang="en-US" dirty="0" smtClean="0">
                <a:solidFill>
                  <a:schemeClr val="tx2"/>
                </a:solidFill>
              </a:rPr>
              <a:t>DEBATE (2 CAMPS):</a:t>
            </a:r>
          </a:p>
          <a:p>
            <a:pPr marL="800100" lvl="1" indent="-342900">
              <a:buFont typeface="+mj-lt"/>
              <a:buAutoNum type="arabicPeriod"/>
            </a:pPr>
            <a:r>
              <a:rPr lang="en-US" dirty="0" smtClean="0">
                <a:solidFill>
                  <a:schemeClr val="tx2"/>
                </a:solidFill>
              </a:rPr>
              <a:t>A reflection of inferior quality of craftsmanship</a:t>
            </a:r>
          </a:p>
          <a:p>
            <a:pPr marL="800100" lvl="1" indent="-342900">
              <a:buFont typeface="+mj-lt"/>
              <a:buAutoNum type="arabicPeriod"/>
            </a:pPr>
            <a:r>
              <a:rPr lang="en-US" dirty="0" smtClean="0">
                <a:solidFill>
                  <a:schemeClr val="tx2"/>
                </a:solidFill>
              </a:rPr>
              <a:t>A connection between the style and Claudius’ personal tastes</a:t>
            </a:r>
            <a:endParaRPr lang="en-US" dirty="0">
              <a:solidFill>
                <a:schemeClr val="tx2"/>
              </a:solidFill>
            </a:endParaRPr>
          </a:p>
          <a:p>
            <a:r>
              <a:rPr lang="en-US" dirty="0" smtClean="0">
                <a:solidFill>
                  <a:schemeClr val="tx2"/>
                </a:solidFill>
              </a:rPr>
              <a:t>DISCUSSION:</a:t>
            </a:r>
          </a:p>
          <a:p>
            <a:pPr lvl="1"/>
            <a:r>
              <a:rPr lang="en-US" dirty="0" smtClean="0">
                <a:solidFill>
                  <a:schemeClr val="tx2"/>
                </a:solidFill>
              </a:rPr>
              <a:t> rusticated monuments offer clues for a re-interpretation of </a:t>
            </a:r>
            <a:r>
              <a:rPr lang="en-US" dirty="0" err="1" smtClean="0">
                <a:solidFill>
                  <a:schemeClr val="tx2"/>
                </a:solidFill>
              </a:rPr>
              <a:t>Claudian</a:t>
            </a:r>
            <a:r>
              <a:rPr lang="en-US" dirty="0" smtClean="0">
                <a:solidFill>
                  <a:schemeClr val="tx2"/>
                </a:solidFill>
              </a:rPr>
              <a:t> architecture</a:t>
            </a:r>
          </a:p>
          <a:p>
            <a:pPr marL="0" indent="0">
              <a:buNone/>
            </a:pPr>
            <a:endParaRPr lang="en-US" dirty="0" smtClean="0">
              <a:solidFill>
                <a:srgbClr val="FFC000"/>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7289441" y="248991"/>
            <a:ext cx="4082604" cy="612390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89441" y="6362657"/>
            <a:ext cx="3593206" cy="400110"/>
          </a:xfrm>
          <a:prstGeom prst="rect">
            <a:avLst/>
          </a:prstGeom>
          <a:noFill/>
        </p:spPr>
        <p:txBody>
          <a:bodyPr wrap="square" rtlCol="0">
            <a:spAutoFit/>
          </a:bodyPr>
          <a:lstStyle/>
          <a:p>
            <a:r>
              <a:rPr lang="en-US" sz="1000" dirty="0" smtClean="0"/>
              <a:t>Aedicule. Porta Maggiore. 54 AD. Rome. http</a:t>
            </a:r>
            <a:r>
              <a:rPr lang="en-US" sz="1000" dirty="0"/>
              <a:t>://www.architetturadipietra.it/wp/?p=4952</a:t>
            </a:r>
          </a:p>
        </p:txBody>
      </p:sp>
    </p:spTree>
    <p:extLst>
      <p:ext uri="{BB962C8B-B14F-4D97-AF65-F5344CB8AC3E}">
        <p14:creationId xmlns:p14="http://schemas.microsoft.com/office/powerpoint/2010/main" val="2594405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84349"/>
          </a:xfrm>
        </p:spPr>
        <p:txBody>
          <a:bodyPr/>
          <a:lstStyle/>
          <a:p>
            <a:r>
              <a:rPr lang="en-US" dirty="0" smtClean="0"/>
              <a:t>BACKGROUND</a:t>
            </a:r>
            <a:endParaRPr lang="en-US" dirty="0"/>
          </a:p>
        </p:txBody>
      </p:sp>
      <p:sp>
        <p:nvSpPr>
          <p:cNvPr id="3" name="Content Placeholder 2"/>
          <p:cNvSpPr>
            <a:spLocks noGrp="1"/>
          </p:cNvSpPr>
          <p:nvPr>
            <p:ph idx="1"/>
          </p:nvPr>
        </p:nvSpPr>
        <p:spPr>
          <a:xfrm>
            <a:off x="1141413" y="1493949"/>
            <a:ext cx="9905998" cy="4297251"/>
          </a:xfrm>
        </p:spPr>
        <p:txBody>
          <a:bodyPr>
            <a:normAutofit/>
          </a:bodyPr>
          <a:lstStyle/>
          <a:p>
            <a:r>
              <a:rPr lang="en-US" sz="2400" dirty="0" smtClean="0"/>
              <a:t>The term was coined in the renaissance</a:t>
            </a:r>
          </a:p>
          <a:p>
            <a:r>
              <a:rPr lang="en-US" sz="2400" dirty="0" smtClean="0"/>
              <a:t>Vitruvius and the Etruscan order of architecture</a:t>
            </a:r>
          </a:p>
          <a:p>
            <a:pPr lvl="1"/>
            <a:r>
              <a:rPr lang="en-US" sz="2400" dirty="0" smtClean="0"/>
              <a:t>Identified by </a:t>
            </a:r>
            <a:r>
              <a:rPr lang="en-US" sz="2400" dirty="0" err="1" smtClean="0"/>
              <a:t>Michelozzo</a:t>
            </a:r>
            <a:r>
              <a:rPr lang="en-US" sz="2400" dirty="0" smtClean="0"/>
              <a:t> and Bernini as a Rustic/Tuscan order</a:t>
            </a:r>
          </a:p>
          <a:p>
            <a:pPr lvl="0">
              <a:buClr>
                <a:prstClr val="white"/>
              </a:buClr>
            </a:pPr>
            <a:r>
              <a:rPr lang="en-US" sz="2400"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Rustication was not a new architectural element</a:t>
            </a:r>
          </a:p>
          <a:p>
            <a:pPr lvl="1"/>
            <a:r>
              <a:rPr lang="en-US" sz="2400" dirty="0" smtClean="0"/>
              <a:t>Robert Coates-Stephens notes that rustication appears in the Forum of Augustus, the </a:t>
            </a:r>
            <a:r>
              <a:rPr lang="en-US" sz="2400" dirty="0" err="1" smtClean="0"/>
              <a:t>Templum</a:t>
            </a:r>
            <a:r>
              <a:rPr lang="en-US" sz="2400" dirty="0" smtClean="0"/>
              <a:t> </a:t>
            </a:r>
            <a:r>
              <a:rPr lang="en-US" sz="2400" dirty="0" err="1" smtClean="0"/>
              <a:t>Pacis</a:t>
            </a:r>
            <a:r>
              <a:rPr lang="en-US" sz="2400" dirty="0" smtClean="0"/>
              <a:t>, and the Forum of Trajan</a:t>
            </a:r>
          </a:p>
          <a:p>
            <a:r>
              <a:rPr lang="en-US" sz="2400" dirty="0" smtClean="0"/>
              <a:t>Enjoyed unparalleled prominence during Claudius’ reign</a:t>
            </a:r>
          </a:p>
          <a:p>
            <a:r>
              <a:rPr lang="en-US" sz="2400" dirty="0" smtClean="0"/>
              <a:t>Key Distinction: in all other instances, it is only used in engineering projects</a:t>
            </a:r>
            <a:endParaRPr lang="en-US" sz="2400" dirty="0"/>
          </a:p>
        </p:txBody>
      </p:sp>
    </p:spTree>
    <p:extLst>
      <p:ext uri="{BB962C8B-B14F-4D97-AF65-F5344CB8AC3E}">
        <p14:creationId xmlns:p14="http://schemas.microsoft.com/office/powerpoint/2010/main" val="157574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3" y="288214"/>
            <a:ext cx="9905998" cy="1104764"/>
          </a:xfrm>
        </p:spPr>
        <p:txBody>
          <a:bodyPr/>
          <a:lstStyle/>
          <a:p>
            <a:r>
              <a:rPr lang="en-US" dirty="0" smtClean="0">
                <a:solidFill>
                  <a:schemeClr val="tx2"/>
                </a:solidFill>
              </a:rPr>
              <a:t>OSTIA &amp; The Aqua </a:t>
            </a:r>
            <a:r>
              <a:rPr lang="en-US" dirty="0" err="1" smtClean="0">
                <a:solidFill>
                  <a:schemeClr val="tx2"/>
                </a:solidFill>
              </a:rPr>
              <a:t>virgo</a:t>
            </a:r>
            <a:endParaRPr lang="en-US" dirty="0">
              <a:solidFill>
                <a:schemeClr val="tx2"/>
              </a:solidFill>
            </a:endParaRPr>
          </a:p>
        </p:txBody>
      </p:sp>
      <p:sp>
        <p:nvSpPr>
          <p:cNvPr id="4" name="Content Placeholder 3"/>
          <p:cNvSpPr>
            <a:spLocks noGrp="1"/>
          </p:cNvSpPr>
          <p:nvPr>
            <p:ph idx="1"/>
          </p:nvPr>
        </p:nvSpPr>
        <p:spPr>
          <a:xfrm>
            <a:off x="1103313" y="1854558"/>
            <a:ext cx="5735369" cy="5114412"/>
          </a:xfrm>
        </p:spPr>
        <p:txBody>
          <a:bodyPr>
            <a:normAutofit fontScale="92500"/>
          </a:bodyPr>
          <a:lstStyle/>
          <a:p>
            <a:r>
              <a:rPr lang="en-US" dirty="0" smtClean="0">
                <a:solidFill>
                  <a:schemeClr val="tx2"/>
                </a:solidFill>
              </a:rPr>
              <a:t>Ostia</a:t>
            </a:r>
          </a:p>
          <a:p>
            <a:pPr lvl="1"/>
            <a:r>
              <a:rPr lang="en-US" sz="2000" dirty="0" smtClean="0">
                <a:solidFill>
                  <a:schemeClr val="tx2"/>
                </a:solidFill>
              </a:rPr>
              <a:t>Built c. AD 50</a:t>
            </a:r>
          </a:p>
          <a:p>
            <a:pPr lvl="1"/>
            <a:r>
              <a:rPr lang="en-US" sz="2000" dirty="0" smtClean="0">
                <a:solidFill>
                  <a:schemeClr val="tx2"/>
                </a:solidFill>
              </a:rPr>
              <a:t>Addressed supply and grain problems that Claudius inherited</a:t>
            </a:r>
          </a:p>
          <a:p>
            <a:pPr lvl="1"/>
            <a:r>
              <a:rPr lang="en-US" sz="2000" dirty="0" smtClean="0">
                <a:solidFill>
                  <a:schemeClr val="tx2"/>
                </a:solidFill>
              </a:rPr>
              <a:t>Porticoes and piers exhibit heavy rustication</a:t>
            </a:r>
          </a:p>
          <a:p>
            <a:pPr>
              <a:buClr>
                <a:prstClr val="white"/>
              </a:buClr>
            </a:pPr>
            <a:r>
              <a:rPr lang="en-US"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Aqua Virgo</a:t>
            </a:r>
          </a:p>
          <a:p>
            <a:pPr lvl="1">
              <a:buClr>
                <a:prstClr val="white"/>
              </a:buClr>
            </a:pPr>
            <a:r>
              <a:rPr lang="en-US" sz="20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Torn down by Caligula</a:t>
            </a:r>
          </a:p>
          <a:p>
            <a:pPr lvl="1">
              <a:buClr>
                <a:prstClr val="white"/>
              </a:buClr>
            </a:pPr>
            <a:r>
              <a:rPr lang="en-US" sz="20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Terminal </a:t>
            </a:r>
            <a:r>
              <a:rPr lang="en-US" sz="2000"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portion </a:t>
            </a:r>
            <a:r>
              <a:rPr lang="en-US" sz="20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rebuilt by Claudius in AD 46</a:t>
            </a:r>
          </a:p>
          <a:p>
            <a:pPr lvl="1">
              <a:buClr>
                <a:prstClr val="white"/>
              </a:buClr>
            </a:pPr>
            <a:r>
              <a:rPr lang="en-US" sz="20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Today: only upper arcade with dedicatory inscription and rusticated peers </a:t>
            </a:r>
            <a:r>
              <a:rPr lang="en-US" sz="2000"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survive</a:t>
            </a:r>
          </a:p>
          <a:p>
            <a:pPr lvl="1">
              <a:buClr>
                <a:prstClr val="white"/>
              </a:buClr>
            </a:pPr>
            <a:r>
              <a:rPr lang="en-US" sz="2000"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Prime example of the visual power of rustication </a:t>
            </a:r>
            <a:r>
              <a:rPr lang="en-US" sz="2000"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sym typeface="Wingdings" panose="05000000000000000000" pitchFamily="2" charset="2"/>
              </a:rPr>
              <a:t> both severe and arresting</a:t>
            </a:r>
            <a:endParaRPr lang="en-US" sz="20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smtClean="0">
              <a:solidFill>
                <a:srgbClr val="FFC000"/>
              </a:solidFill>
            </a:endParaRPr>
          </a:p>
          <a:p>
            <a:pPr marL="0" indent="0">
              <a:buNone/>
            </a:pPr>
            <a:endParaRPr lang="en-US" dirty="0" smtClean="0">
              <a:solidFill>
                <a:srgbClr val="FFC000"/>
              </a:solidFill>
            </a:endParaRPr>
          </a:p>
          <a:p>
            <a:endParaRPr lang="en-US" dirty="0"/>
          </a:p>
        </p:txBody>
      </p:sp>
      <p:pic>
        <p:nvPicPr>
          <p:cNvPr id="2050" name="Picture 2" descr="http://4.bp.blogspot.com/-BMBTGQbeZlw/UDZEK8s2l-I/AAAAAAAAANE/MFUI4os7LTo/s1600/Aqua+Vir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188" y="3276344"/>
            <a:ext cx="3966693" cy="3034938"/>
          </a:xfrm>
          <a:prstGeom prst="rect">
            <a:avLst/>
          </a:prstGeom>
          <a:ln>
            <a:noFill/>
          </a:ln>
          <a:effectLst>
            <a:outerShdw blurRad="292100" dist="139700" dir="2700000" algn="tl" rotWithShape="0">
              <a:srgbClr val="333333">
                <a:alpha val="65000"/>
              </a:srgbClr>
            </a:outerShdw>
          </a:effectLst>
          <a:extLst/>
        </p:spPr>
      </p:pic>
      <p:pic>
        <p:nvPicPr>
          <p:cNvPr id="2052" name="Picture 4" descr="http://www.grad.ucl.ac.uk/comp/2004/research/gallery/entries/large/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811" y="392664"/>
            <a:ext cx="3093070" cy="2319802"/>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7122015" y="6311282"/>
            <a:ext cx="4071865" cy="400110"/>
          </a:xfrm>
          <a:prstGeom prst="rect">
            <a:avLst/>
          </a:prstGeom>
          <a:noFill/>
        </p:spPr>
        <p:txBody>
          <a:bodyPr wrap="square" rtlCol="0">
            <a:spAutoFit/>
          </a:bodyPr>
          <a:lstStyle/>
          <a:p>
            <a:r>
              <a:rPr lang="en-US" sz="1000" dirty="0" smtClean="0"/>
              <a:t>Terminal Arch of the Aqua Virgo. 46 AD. Rome. </a:t>
            </a:r>
            <a:r>
              <a:rPr lang="en-US" sz="1000" dirty="0" smtClean="0"/>
              <a:t>http</a:t>
            </a:r>
            <a:r>
              <a:rPr lang="en-US" sz="1000" dirty="0" smtClean="0"/>
              <a:t>://romefromhome.blogspot.com/2012_09_01_archive.html</a:t>
            </a:r>
            <a:endParaRPr lang="en-US" sz="1000" dirty="0"/>
          </a:p>
        </p:txBody>
      </p:sp>
      <p:sp>
        <p:nvSpPr>
          <p:cNvPr id="7" name="TextBox 6"/>
          <p:cNvSpPr txBox="1"/>
          <p:nvPr/>
        </p:nvSpPr>
        <p:spPr>
          <a:xfrm>
            <a:off x="7966653" y="2708909"/>
            <a:ext cx="3948124" cy="553998"/>
          </a:xfrm>
          <a:prstGeom prst="rect">
            <a:avLst/>
          </a:prstGeom>
          <a:noFill/>
        </p:spPr>
        <p:txBody>
          <a:bodyPr wrap="square" rtlCol="0">
            <a:spAutoFit/>
          </a:bodyPr>
          <a:lstStyle/>
          <a:p>
            <a:r>
              <a:rPr lang="en-US" sz="1000" dirty="0" smtClean="0"/>
              <a:t>Ostia. Porticoes and Piers from </a:t>
            </a:r>
            <a:r>
              <a:rPr lang="en-US" sz="1000" dirty="0" err="1" smtClean="0"/>
              <a:t>Claudian</a:t>
            </a:r>
            <a:r>
              <a:rPr lang="en-US" sz="1000" dirty="0" smtClean="0"/>
              <a:t> harbor. 50 AD. http</a:t>
            </a:r>
            <a:r>
              <a:rPr lang="en-US" sz="1000" dirty="0" smtClean="0"/>
              <a:t>://www.grad.ucl.ac.uk/comp/2004/research/gallery/depts.pht?department=30&amp;personID=171&amp;entryID=175</a:t>
            </a:r>
            <a:endParaRPr lang="en-US" sz="1000" dirty="0"/>
          </a:p>
        </p:txBody>
      </p:sp>
    </p:spTree>
    <p:extLst>
      <p:ext uri="{BB962C8B-B14F-4D97-AF65-F5344CB8AC3E}">
        <p14:creationId xmlns:p14="http://schemas.microsoft.com/office/powerpoint/2010/main" val="415356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300507"/>
            <a:ext cx="9905998" cy="948744"/>
          </a:xfrm>
        </p:spPr>
        <p:txBody>
          <a:bodyPr/>
          <a:lstStyle/>
          <a:p>
            <a:pPr algn="ctr"/>
            <a:r>
              <a:rPr lang="en-US" dirty="0" smtClean="0"/>
              <a:t>Dedicatory INSCRIPTIONS</a:t>
            </a:r>
            <a:endParaRPr lang="en-US" dirty="0"/>
          </a:p>
        </p:txBody>
      </p:sp>
      <p:sp>
        <p:nvSpPr>
          <p:cNvPr id="3" name="Content Placeholder 2"/>
          <p:cNvSpPr>
            <a:spLocks noGrp="1"/>
          </p:cNvSpPr>
          <p:nvPr>
            <p:ph sz="half" idx="1"/>
          </p:nvPr>
        </p:nvSpPr>
        <p:spPr>
          <a:xfrm>
            <a:off x="450761" y="1249251"/>
            <a:ext cx="5567451" cy="4541949"/>
          </a:xfrm>
        </p:spPr>
        <p:txBody>
          <a:bodyPr>
            <a:normAutofit fontScale="85000" lnSpcReduction="20000"/>
          </a:bodyPr>
          <a:lstStyle/>
          <a:p>
            <a:pPr marL="0" indent="0">
              <a:buNone/>
            </a:pPr>
            <a:r>
              <a:rPr lang="en-US" sz="2400" dirty="0" smtClean="0"/>
              <a:t>Aqua Virgo</a:t>
            </a:r>
          </a:p>
          <a:p>
            <a:r>
              <a:rPr lang="en-US" sz="2400" i="1" dirty="0" err="1" smtClean="0"/>
              <a:t>Ti</a:t>
            </a:r>
            <a:r>
              <a:rPr lang="en-US" sz="2400" i="1" dirty="0"/>
              <a:t>. Claudius </a:t>
            </a:r>
            <a:r>
              <a:rPr lang="en-US" sz="2400" i="1" dirty="0" err="1"/>
              <a:t>Drusi</a:t>
            </a:r>
            <a:r>
              <a:rPr lang="en-US" sz="2400" i="1" dirty="0"/>
              <a:t> f. Caesar Augustus </a:t>
            </a:r>
            <a:r>
              <a:rPr lang="en-US" sz="2400" i="1" dirty="0" err="1"/>
              <a:t>Germanicus</a:t>
            </a:r>
            <a:r>
              <a:rPr lang="en-US" sz="2400" i="1" dirty="0"/>
              <a:t> pontifex maxim. trib. </a:t>
            </a:r>
            <a:r>
              <a:rPr lang="en-US" sz="2400" i="1" dirty="0" err="1"/>
              <a:t>potest</a:t>
            </a:r>
            <a:r>
              <a:rPr lang="en-US" sz="2400" i="1" dirty="0"/>
              <a:t>. V imp. XI p.p. cos. </a:t>
            </a:r>
            <a:r>
              <a:rPr lang="en-US" sz="2400" i="1" dirty="0" err="1"/>
              <a:t>desig</a:t>
            </a:r>
            <a:r>
              <a:rPr lang="en-US" sz="2400" i="1" dirty="0"/>
              <a:t>. IIII arcus ductus </a:t>
            </a:r>
            <a:r>
              <a:rPr lang="en-US" sz="2400" i="1" dirty="0" err="1"/>
              <a:t>Aquae</a:t>
            </a:r>
            <a:r>
              <a:rPr lang="en-US" sz="2400" i="1" dirty="0"/>
              <a:t> </a:t>
            </a:r>
            <a:r>
              <a:rPr lang="en-US" sz="2400" i="1" dirty="0" err="1"/>
              <a:t>Virginis</a:t>
            </a:r>
            <a:r>
              <a:rPr lang="en-US" sz="2400" i="1" dirty="0"/>
              <a:t> </a:t>
            </a:r>
            <a:r>
              <a:rPr lang="en-US" sz="2400" i="1" dirty="0" err="1"/>
              <a:t>disturbatos</a:t>
            </a:r>
            <a:r>
              <a:rPr lang="en-US" sz="2400" i="1" dirty="0"/>
              <a:t> per C. </a:t>
            </a:r>
            <a:r>
              <a:rPr lang="en-US" sz="2400" i="1" dirty="0" err="1"/>
              <a:t>Caesarema</a:t>
            </a:r>
            <a:r>
              <a:rPr lang="en-US" sz="2400" i="1" dirty="0"/>
              <a:t> </a:t>
            </a:r>
            <a:r>
              <a:rPr lang="en-US" sz="2400" i="1" dirty="0" err="1"/>
              <a:t>fundamentis</a:t>
            </a:r>
            <a:r>
              <a:rPr lang="en-US" sz="2400" i="1" dirty="0"/>
              <a:t> </a:t>
            </a:r>
            <a:r>
              <a:rPr lang="en-US" sz="2400" i="1" dirty="0" err="1"/>
              <a:t>novos</a:t>
            </a:r>
            <a:r>
              <a:rPr lang="en-US" sz="2400" i="1" dirty="0"/>
              <a:t> </a:t>
            </a:r>
            <a:r>
              <a:rPr lang="en-US" sz="2400" i="1" dirty="0" err="1"/>
              <a:t>fecit</a:t>
            </a:r>
            <a:r>
              <a:rPr lang="en-US" sz="2400" i="1" dirty="0"/>
              <a:t> ac </a:t>
            </a:r>
            <a:r>
              <a:rPr lang="en-US" sz="2400" i="1" dirty="0" err="1"/>
              <a:t>restituit</a:t>
            </a:r>
            <a:r>
              <a:rPr lang="en-US" sz="2400" i="1" dirty="0"/>
              <a:t> </a:t>
            </a:r>
          </a:p>
          <a:p>
            <a:r>
              <a:rPr lang="en-US" sz="2400" dirty="0"/>
              <a:t>Tiberius Claudius Caesar August </a:t>
            </a:r>
            <a:r>
              <a:rPr lang="en-US" sz="2400" dirty="0" err="1"/>
              <a:t>Germanicus</a:t>
            </a:r>
            <a:r>
              <a:rPr lang="en-US" sz="2400" dirty="0"/>
              <a:t>, son of Drusus, pontifex maximus, in his fifth year of </a:t>
            </a:r>
            <a:r>
              <a:rPr lang="en-US" sz="2400" dirty="0" err="1"/>
              <a:t>tribunician</a:t>
            </a:r>
            <a:r>
              <a:rPr lang="en-US" sz="2400" dirty="0"/>
              <a:t> power, imperator eleven times, father of the country, designated consul for four times, made new and restored to their original place the arches of the aqueduct Aqua Virgo razed to the ground by Gaius Caesar.</a:t>
            </a:r>
          </a:p>
          <a:p>
            <a:endParaRPr lang="en-US" dirty="0"/>
          </a:p>
        </p:txBody>
      </p:sp>
      <p:sp>
        <p:nvSpPr>
          <p:cNvPr id="4" name="Content Placeholder 3"/>
          <p:cNvSpPr>
            <a:spLocks noGrp="1"/>
          </p:cNvSpPr>
          <p:nvPr>
            <p:ph sz="half" idx="2"/>
          </p:nvPr>
        </p:nvSpPr>
        <p:spPr>
          <a:xfrm>
            <a:off x="6170611" y="1503166"/>
            <a:ext cx="5415051" cy="4541949"/>
          </a:xfrm>
        </p:spPr>
        <p:txBody>
          <a:bodyPr>
            <a:normAutofit fontScale="85000" lnSpcReduction="20000"/>
          </a:bodyPr>
          <a:lstStyle/>
          <a:p>
            <a:pPr marL="0" marR="0" indent="0">
              <a:lnSpc>
                <a:spcPct val="107000"/>
              </a:lnSpc>
              <a:spcBef>
                <a:spcPts val="0"/>
              </a:spcBef>
              <a:spcAft>
                <a:spcPts val="800"/>
              </a:spcAft>
              <a:buNone/>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Porta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Maggiore</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1" dirty="0" err="1" smtClean="0">
                <a:effectLst/>
                <a:latin typeface="Calibri" panose="020F0502020204030204" pitchFamily="34" charset="0"/>
                <a:ea typeface="Calibri" panose="020F0502020204030204" pitchFamily="34" charset="0"/>
                <a:cs typeface="Times New Roman" panose="02020603050405020304" pitchFamily="18" charset="0"/>
              </a:rPr>
              <a:t>Ti</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Claudius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Drusi</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Caisar</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Augustus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Germanicus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pontif</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maxim.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tribunicia</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potestate</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XII cos. V imperator XXVII pater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patriae</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Aquas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Claudiam</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ex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fontibus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qui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vocabantur</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Caeruleus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et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Curtius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milliario</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XXXXV item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Anienem</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Novam</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milliario</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LXII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sua</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impensa</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in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urbem</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perducendas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curavit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Tiberius Claudius Caesar Augustus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Germanicus</a:t>
            </a:r>
            <a:r>
              <a:rPr lang="en-US" sz="2400" dirty="0">
                <a:effectLst/>
                <a:latin typeface="Calibri" panose="020F0502020204030204" pitchFamily="34" charset="0"/>
                <a:ea typeface="Calibri" panose="020F0502020204030204" pitchFamily="34" charset="0"/>
                <a:cs typeface="Times New Roman" panose="02020603050405020304" pitchFamily="18" charset="0"/>
              </a:rPr>
              <a:t>, son of Drusus, pontifex maximus, in his twelfth year of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tribunician</a:t>
            </a:r>
            <a:r>
              <a:rPr lang="en-US" sz="2400" dirty="0">
                <a:effectLst/>
                <a:latin typeface="Calibri" panose="020F0502020204030204" pitchFamily="34" charset="0"/>
                <a:ea typeface="Calibri" panose="020F0502020204030204" pitchFamily="34" charset="0"/>
                <a:cs typeface="Times New Roman" panose="02020603050405020304" pitchFamily="18" charset="0"/>
              </a:rPr>
              <a:t> power, consul 11 times, imperator 27 times, father of his country, from his own funds had brought into the city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Aqua Claudia</a:t>
            </a:r>
            <a:r>
              <a:rPr lang="en-US" sz="2400" dirty="0">
                <a:effectLst/>
                <a:latin typeface="Calibri" panose="020F0502020204030204" pitchFamily="34" charset="0"/>
                <a:ea typeface="Calibri" panose="020F0502020204030204" pitchFamily="34" charset="0"/>
                <a:cs typeface="Times New Roman" panose="02020603050405020304" pitchFamily="18" charset="0"/>
              </a:rPr>
              <a:t>, from the fountains that are called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Caeruleus</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Curtius</a:t>
            </a:r>
            <a:r>
              <a:rPr lang="en-US" sz="2400" dirty="0">
                <a:effectLst/>
                <a:latin typeface="Calibri" panose="020F0502020204030204" pitchFamily="34" charset="0"/>
                <a:ea typeface="Calibri" panose="020F0502020204030204" pitchFamily="34" charset="0"/>
                <a:cs typeface="Times New Roman" panose="02020603050405020304" pitchFamily="18" charset="0"/>
              </a:rPr>
              <a:t>, from milestone 45, and also the same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(Aqua)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Anio</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Novus</a:t>
            </a:r>
            <a:r>
              <a:rPr lang="en-US" sz="2400" dirty="0">
                <a:effectLst/>
                <a:latin typeface="Calibri" panose="020F0502020204030204" pitchFamily="34" charset="0"/>
                <a:ea typeface="Calibri" panose="020F0502020204030204" pitchFamily="34" charset="0"/>
                <a:cs typeface="Times New Roman" panose="02020603050405020304" pitchFamily="18" charset="0"/>
              </a:rPr>
              <a:t>, from milestone 62.</a:t>
            </a:r>
          </a:p>
          <a:p>
            <a:pPr marL="0" indent="0">
              <a:buNone/>
            </a:pPr>
            <a:endParaRPr lang="en-US" dirty="0" smtClean="0"/>
          </a:p>
          <a:p>
            <a:endParaRPr lang="en-US" sz="3200" dirty="0"/>
          </a:p>
        </p:txBody>
      </p:sp>
      <p:sp>
        <p:nvSpPr>
          <p:cNvPr id="5" name="TextBox 4"/>
          <p:cNvSpPr txBox="1"/>
          <p:nvPr/>
        </p:nvSpPr>
        <p:spPr>
          <a:xfrm>
            <a:off x="1287887" y="5791200"/>
            <a:ext cx="8306874" cy="830997"/>
          </a:xfrm>
          <a:prstGeom prst="rect">
            <a:avLst/>
          </a:prstGeom>
          <a:noFill/>
        </p:spPr>
        <p:txBody>
          <a:bodyPr wrap="square" rtlCol="0">
            <a:spAutoFit/>
          </a:bodyPr>
          <a:lstStyle/>
          <a:p>
            <a:r>
              <a:rPr lang="en-US" sz="1200" dirty="0" smtClean="0"/>
              <a:t>References: </a:t>
            </a:r>
          </a:p>
          <a:p>
            <a:r>
              <a:rPr lang="en-US" sz="1200" dirty="0" smtClean="0"/>
              <a:t>1.</a:t>
            </a:r>
            <a:r>
              <a:rPr lang="en-US" sz="1200" i="1" dirty="0"/>
              <a:t> ILS </a:t>
            </a:r>
            <a:r>
              <a:rPr lang="en-US" sz="1200" dirty="0"/>
              <a:t>5747b; Smallwood, Edith Mary. </a:t>
            </a:r>
            <a:r>
              <a:rPr lang="en-US" sz="1200" i="1" dirty="0"/>
              <a:t>Documents Illustrating the </a:t>
            </a:r>
            <a:r>
              <a:rPr lang="en-US" sz="1200" i="1" dirty="0" err="1"/>
              <a:t>Principates</a:t>
            </a:r>
            <a:r>
              <a:rPr lang="en-US" sz="1200" i="1" dirty="0"/>
              <a:t> of Gaius Claudius and Nero</a:t>
            </a:r>
            <a:r>
              <a:rPr lang="en-US" sz="1200" dirty="0"/>
              <a:t>. (Cambridge: U, 1967). No. 308b</a:t>
            </a:r>
            <a:r>
              <a:rPr lang="en-US" sz="1200" dirty="0" smtClean="0"/>
              <a:t>.</a:t>
            </a:r>
          </a:p>
          <a:p>
            <a:r>
              <a:rPr lang="en-US" sz="1200" dirty="0" smtClean="0"/>
              <a:t>2. </a:t>
            </a:r>
            <a:r>
              <a:rPr lang="en-US" sz="1200" i="1" dirty="0">
                <a:latin typeface="Calibri" panose="020F0502020204030204" pitchFamily="34" charset="0"/>
                <a:ea typeface="Calibri" panose="020F0502020204030204" pitchFamily="34" charset="0"/>
                <a:cs typeface="Times New Roman" panose="02020603050405020304" pitchFamily="18" charset="0"/>
              </a:rPr>
              <a:t>ILS. </a:t>
            </a:r>
            <a:r>
              <a:rPr lang="en-US" sz="1200" dirty="0">
                <a:latin typeface="Calibri" panose="020F0502020204030204" pitchFamily="34" charset="0"/>
                <a:ea typeface="Calibri" panose="020F0502020204030204" pitchFamily="34" charset="0"/>
                <a:cs typeface="Times New Roman" panose="02020603050405020304" pitchFamily="18" charset="0"/>
              </a:rPr>
              <a:t>218; Smallwood. </a:t>
            </a:r>
            <a:r>
              <a:rPr lang="en-US" sz="1200" i="1" dirty="0">
                <a:latin typeface="Calibri" panose="020F0502020204030204" pitchFamily="34" charset="0"/>
                <a:ea typeface="Calibri" panose="020F0502020204030204" pitchFamily="34" charset="0"/>
                <a:cs typeface="Times New Roman" panose="02020603050405020304" pitchFamily="18" charset="0"/>
              </a:rPr>
              <a:t>Documents Illustrating the </a:t>
            </a:r>
            <a:r>
              <a:rPr lang="en-US" sz="1200" i="1" dirty="0" err="1">
                <a:latin typeface="Calibri" panose="020F0502020204030204" pitchFamily="34" charset="0"/>
                <a:ea typeface="Calibri" panose="020F0502020204030204" pitchFamily="34" charset="0"/>
                <a:cs typeface="Times New Roman" panose="02020603050405020304" pitchFamily="18" charset="0"/>
              </a:rPr>
              <a:t>Principates</a:t>
            </a:r>
            <a:r>
              <a:rPr lang="en-US" sz="1200" i="1" dirty="0">
                <a:latin typeface="Calibri" panose="020F0502020204030204" pitchFamily="34" charset="0"/>
                <a:ea typeface="Calibri" panose="020F0502020204030204" pitchFamily="34" charset="0"/>
                <a:cs typeface="Times New Roman" panose="02020603050405020304" pitchFamily="18" charset="0"/>
              </a:rPr>
              <a:t> of Gaius Claudius and Nero</a:t>
            </a:r>
            <a:r>
              <a:rPr lang="en-US" sz="1200" dirty="0">
                <a:latin typeface="Calibri" panose="020F0502020204030204" pitchFamily="34" charset="0"/>
                <a:ea typeface="Calibri" panose="020F0502020204030204" pitchFamily="34" charset="0"/>
                <a:cs typeface="Times New Roman" panose="02020603050405020304" pitchFamily="18" charset="0"/>
              </a:rPr>
              <a:t>. No. 309. </a:t>
            </a:r>
          </a:p>
        </p:txBody>
      </p:sp>
    </p:spTree>
    <p:extLst>
      <p:ext uri="{BB962C8B-B14F-4D97-AF65-F5344CB8AC3E}">
        <p14:creationId xmlns:p14="http://schemas.microsoft.com/office/powerpoint/2010/main" val="339473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35865"/>
          </a:xfrm>
        </p:spPr>
        <p:txBody>
          <a:bodyPr/>
          <a:lstStyle/>
          <a:p>
            <a:r>
              <a:rPr lang="en-US" dirty="0" smtClean="0">
                <a:solidFill>
                  <a:schemeClr val="tx2"/>
                </a:solidFill>
              </a:rPr>
              <a:t>The PORTA MAGGIORE</a:t>
            </a:r>
            <a:endParaRPr lang="en-US" dirty="0">
              <a:solidFill>
                <a:schemeClr val="tx2"/>
              </a:solidFill>
            </a:endParaRPr>
          </a:p>
        </p:txBody>
      </p:sp>
      <p:sp>
        <p:nvSpPr>
          <p:cNvPr id="3" name="Content Placeholder 2"/>
          <p:cNvSpPr>
            <a:spLocks noGrp="1"/>
          </p:cNvSpPr>
          <p:nvPr>
            <p:ph idx="1"/>
          </p:nvPr>
        </p:nvSpPr>
        <p:spPr>
          <a:xfrm>
            <a:off x="612775" y="1636889"/>
            <a:ext cx="4448623" cy="4841183"/>
          </a:xfrm>
        </p:spPr>
        <p:txBody>
          <a:bodyPr>
            <a:normAutofit/>
          </a:bodyPr>
          <a:lstStyle/>
          <a:p>
            <a:r>
              <a:rPr lang="en-US" sz="2200" dirty="0" smtClean="0">
                <a:solidFill>
                  <a:schemeClr val="tx2"/>
                </a:solidFill>
              </a:rPr>
              <a:t>Double-Archway, over Via </a:t>
            </a:r>
            <a:r>
              <a:rPr lang="en-US" sz="2200" dirty="0" err="1" smtClean="0">
                <a:solidFill>
                  <a:schemeClr val="tx2"/>
                </a:solidFill>
              </a:rPr>
              <a:t>Labicana</a:t>
            </a:r>
            <a:r>
              <a:rPr lang="en-US" sz="2200" dirty="0" smtClean="0">
                <a:solidFill>
                  <a:schemeClr val="tx2"/>
                </a:solidFill>
              </a:rPr>
              <a:t> and Via </a:t>
            </a:r>
            <a:r>
              <a:rPr lang="en-US" sz="2200" dirty="0" err="1" smtClean="0">
                <a:solidFill>
                  <a:schemeClr val="tx2"/>
                </a:solidFill>
              </a:rPr>
              <a:t>Praenestina</a:t>
            </a:r>
            <a:endParaRPr lang="en-US" sz="2200" dirty="0" smtClean="0">
              <a:solidFill>
                <a:schemeClr val="tx2"/>
              </a:solidFill>
            </a:endParaRPr>
          </a:p>
          <a:p>
            <a:r>
              <a:rPr lang="en-US" sz="2200" dirty="0" smtClean="0">
                <a:solidFill>
                  <a:schemeClr val="tx2"/>
                </a:solidFill>
              </a:rPr>
              <a:t>Incorporated into the Aqua Claudia and Aqua </a:t>
            </a:r>
            <a:r>
              <a:rPr lang="en-US" sz="2200" dirty="0" err="1" smtClean="0">
                <a:solidFill>
                  <a:schemeClr val="tx2"/>
                </a:solidFill>
              </a:rPr>
              <a:t>Anio</a:t>
            </a:r>
            <a:r>
              <a:rPr lang="en-US" sz="2200" dirty="0" smtClean="0">
                <a:solidFill>
                  <a:schemeClr val="tx2"/>
                </a:solidFill>
              </a:rPr>
              <a:t> Novus</a:t>
            </a:r>
          </a:p>
          <a:p>
            <a:r>
              <a:rPr lang="en-US" sz="2200" dirty="0" smtClean="0">
                <a:solidFill>
                  <a:schemeClr val="tx2"/>
                </a:solidFill>
              </a:rPr>
              <a:t>Arches flanked by 3 </a:t>
            </a:r>
            <a:r>
              <a:rPr lang="en-US" sz="2200" dirty="0" err="1" smtClean="0">
                <a:solidFill>
                  <a:schemeClr val="tx2"/>
                </a:solidFill>
              </a:rPr>
              <a:t>aedicules</a:t>
            </a:r>
            <a:endParaRPr lang="en-US" sz="2200" dirty="0" smtClean="0">
              <a:solidFill>
                <a:schemeClr val="tx2"/>
              </a:solidFill>
            </a:endParaRPr>
          </a:p>
          <a:p>
            <a:pPr lvl="1"/>
            <a:r>
              <a:rPr lang="en-US" sz="2200" dirty="0" smtClean="0">
                <a:solidFill>
                  <a:schemeClr val="tx2"/>
                </a:solidFill>
              </a:rPr>
              <a:t>Engaged Corinthian columns</a:t>
            </a:r>
          </a:p>
          <a:p>
            <a:pPr lvl="1"/>
            <a:r>
              <a:rPr lang="en-US" sz="2200" dirty="0" smtClean="0">
                <a:solidFill>
                  <a:schemeClr val="tx2"/>
                </a:solidFill>
              </a:rPr>
              <a:t>Heavy rustication</a:t>
            </a:r>
          </a:p>
          <a:p>
            <a:r>
              <a:rPr lang="en-US" sz="2200" dirty="0" smtClean="0">
                <a:solidFill>
                  <a:schemeClr val="tx2"/>
                </a:solidFill>
              </a:rPr>
              <a:t>Monument most referenced in debate</a:t>
            </a:r>
            <a:endParaRPr lang="en-US" sz="2200" dirty="0">
              <a:solidFill>
                <a:schemeClr val="tx2"/>
              </a:solidFill>
            </a:endParaRPr>
          </a:p>
        </p:txBody>
      </p:sp>
      <p:sp>
        <p:nvSpPr>
          <p:cNvPr id="4" name="AutoShape 2" descr="Image result for rustication ostia"/>
          <p:cNvSpPr>
            <a:spLocks noChangeAspect="1" noChangeArrowheads="1"/>
          </p:cNvSpPr>
          <p:nvPr/>
        </p:nvSpPr>
        <p:spPr bwMode="auto">
          <a:xfrm>
            <a:off x="720224" y="-7380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ustication ost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s://classconnection.s3.amazonaws.com/714/flashcards/2325714/jpg/porta_maggiore13558555112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398" y="1635223"/>
            <a:ext cx="6777676" cy="4613178"/>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5061398" y="6338159"/>
            <a:ext cx="5871412" cy="246221"/>
          </a:xfrm>
          <a:prstGeom prst="rect">
            <a:avLst/>
          </a:prstGeom>
          <a:noFill/>
        </p:spPr>
        <p:txBody>
          <a:bodyPr wrap="square" rtlCol="0">
            <a:spAutoFit/>
          </a:bodyPr>
          <a:lstStyle/>
          <a:p>
            <a:r>
              <a:rPr lang="en-US" sz="1000" dirty="0" smtClean="0"/>
              <a:t>Porta Maggiore. 54 AD. Rome. http</a:t>
            </a:r>
            <a:r>
              <a:rPr lang="en-US" sz="1000" dirty="0" smtClean="0"/>
              <a:t>://www.hotellatinum.it/en/default.html</a:t>
            </a:r>
            <a:endParaRPr lang="en-US" sz="1000" dirty="0"/>
          </a:p>
        </p:txBody>
      </p:sp>
    </p:spTree>
    <p:extLst>
      <p:ext uri="{BB962C8B-B14F-4D97-AF65-F5344CB8AC3E}">
        <p14:creationId xmlns:p14="http://schemas.microsoft.com/office/powerpoint/2010/main" val="1159429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37937"/>
          </a:xfrm>
        </p:spPr>
        <p:txBody>
          <a:bodyPr>
            <a:normAutofit fontScale="90000"/>
          </a:bodyPr>
          <a:lstStyle/>
          <a:p>
            <a:r>
              <a:rPr lang="en-US" dirty="0" smtClean="0">
                <a:solidFill>
                  <a:schemeClr val="tx2"/>
                </a:solidFill>
              </a:rPr>
              <a:t>The Construction of the TEMPLUM DIVI CLAUDII</a:t>
            </a:r>
            <a:endParaRPr lang="en-US" dirty="0">
              <a:solidFill>
                <a:schemeClr val="tx2"/>
              </a:solidFill>
            </a:endParaRPr>
          </a:p>
        </p:txBody>
      </p:sp>
      <p:sp>
        <p:nvSpPr>
          <p:cNvPr id="3" name="Content Placeholder 2"/>
          <p:cNvSpPr>
            <a:spLocks noGrp="1"/>
          </p:cNvSpPr>
          <p:nvPr>
            <p:ph idx="1"/>
          </p:nvPr>
        </p:nvSpPr>
        <p:spPr>
          <a:xfrm>
            <a:off x="646112" y="1661376"/>
            <a:ext cx="4595590" cy="4713666"/>
          </a:xfrm>
        </p:spPr>
        <p:txBody>
          <a:bodyPr>
            <a:normAutofit fontScale="92500" lnSpcReduction="20000"/>
          </a:bodyPr>
          <a:lstStyle/>
          <a:p>
            <a:r>
              <a:rPr lang="en-US" dirty="0" smtClean="0">
                <a:solidFill>
                  <a:schemeClr val="tx2"/>
                </a:solidFill>
              </a:rPr>
              <a:t>Claudius </a:t>
            </a:r>
            <a:r>
              <a:rPr lang="en-US" dirty="0">
                <a:solidFill>
                  <a:schemeClr val="tx2"/>
                </a:solidFill>
              </a:rPr>
              <a:t>d</a:t>
            </a:r>
            <a:r>
              <a:rPr lang="en-US" dirty="0" smtClean="0">
                <a:solidFill>
                  <a:schemeClr val="tx2"/>
                </a:solidFill>
              </a:rPr>
              <a:t>ied 13 October, AD 54</a:t>
            </a:r>
          </a:p>
          <a:p>
            <a:r>
              <a:rPr lang="en-US" dirty="0" smtClean="0">
                <a:solidFill>
                  <a:schemeClr val="tx2"/>
                </a:solidFill>
              </a:rPr>
              <a:t>Senate </a:t>
            </a:r>
            <a:r>
              <a:rPr lang="en-US" dirty="0" smtClean="0">
                <a:solidFill>
                  <a:schemeClr val="tx2"/>
                </a:solidFill>
              </a:rPr>
              <a:t>decrees immediately follow his death:</a:t>
            </a:r>
          </a:p>
          <a:p>
            <a:pPr lvl="1"/>
            <a:r>
              <a:rPr lang="en-US"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Senate </a:t>
            </a:r>
            <a:r>
              <a:rPr lang="en-US"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decreed Claudius’ consecration</a:t>
            </a:r>
          </a:p>
          <a:p>
            <a:pPr lvl="1">
              <a:buClr>
                <a:prstClr val="white"/>
              </a:buClr>
            </a:pPr>
            <a:r>
              <a:rPr lang="en-US"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Mons </a:t>
            </a:r>
            <a:r>
              <a:rPr lang="en-US" dirty="0" err="1">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Caelius</a:t>
            </a:r>
            <a:r>
              <a:rPr lang="en-US"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 chosen for his cult </a:t>
            </a:r>
            <a:r>
              <a:rPr lang="en-US"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temple</a:t>
            </a:r>
          </a:p>
          <a:p>
            <a:pPr>
              <a:buClr>
                <a:prstClr val="white"/>
              </a:buClr>
            </a:pPr>
            <a:r>
              <a:rPr lang="en-US"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The Mons </a:t>
            </a:r>
            <a:r>
              <a:rPr lang="en-US" dirty="0" err="1"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Caelius</a:t>
            </a:r>
            <a:r>
              <a:rPr lang="en-US"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 location was problematic:</a:t>
            </a:r>
          </a:p>
          <a:p>
            <a:pPr lvl="1">
              <a:buClr>
                <a:prstClr val="white"/>
              </a:buClr>
            </a:pPr>
            <a:r>
              <a:rPr lang="en-US" dirty="0" smtClean="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Associated with brothels and fish markets</a:t>
            </a:r>
          </a:p>
          <a:p>
            <a:pPr lvl="1">
              <a:buClr>
                <a:prstClr val="white"/>
              </a:buClr>
            </a:pPr>
            <a:r>
              <a:rPr lang="en-US" dirty="0">
                <a:effectLst/>
              </a:rPr>
              <a:t>more longstanding connection with an Etruscan chief of ill-repute, </a:t>
            </a:r>
            <a:r>
              <a:rPr lang="en-US" dirty="0" err="1">
                <a:effectLst/>
              </a:rPr>
              <a:t>Caeles</a:t>
            </a:r>
            <a:r>
              <a:rPr lang="en-US" dirty="0">
                <a:effectLst/>
              </a:rPr>
              <a:t> </a:t>
            </a:r>
            <a:r>
              <a:rPr lang="en-US" dirty="0" err="1" smtClean="0">
                <a:effectLst/>
              </a:rPr>
              <a:t>Vibenna</a:t>
            </a:r>
            <a:endParaRPr lang="en-US" dirty="0" smtClean="0">
              <a:effectLst/>
            </a:endParaRPr>
          </a:p>
          <a:p>
            <a:pPr lvl="1">
              <a:buClr>
                <a:prstClr val="white"/>
              </a:buClr>
            </a:pPr>
            <a:r>
              <a:rPr lang="en-US" dirty="0" smtClean="0">
                <a:solidFill>
                  <a:schemeClr val="tx2"/>
                </a:solidFill>
                <a:effectLst/>
              </a:rPr>
              <a:t>There was still suitable space near the Palatine and Capitoline</a:t>
            </a:r>
            <a:endParaRPr lang="en-US"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solidFill>
                <a:srgbClr val="FFC000"/>
              </a:solidFill>
            </a:endParaRPr>
          </a:p>
        </p:txBody>
      </p:sp>
      <p:pic>
        <p:nvPicPr>
          <p:cNvPr id="5124" name="Picture 4" descr="http://www.1st-art-gallery.com/thumbnail/143716/1/A-Roman-Emperor-Claud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913" y="1661376"/>
            <a:ext cx="6653325" cy="3687881"/>
          </a:xfrm>
          <a:prstGeom prst="rect">
            <a:avLst/>
          </a:prstGeom>
          <a:ln>
            <a:noFill/>
          </a:ln>
          <a:effectLst>
            <a:outerShdw blurRad="292100" dist="139700" dir="2700000" algn="tl" rotWithShape="0">
              <a:srgbClr val="333333">
                <a:alpha val="65000"/>
              </a:srgbClr>
            </a:outerShdw>
          </a:effectLst>
          <a:extLst/>
        </p:spPr>
      </p:pic>
      <p:sp>
        <p:nvSpPr>
          <p:cNvPr id="4" name="TextBox 3"/>
          <p:cNvSpPr txBox="1"/>
          <p:nvPr/>
        </p:nvSpPr>
        <p:spPr>
          <a:xfrm>
            <a:off x="5184913" y="5386097"/>
            <a:ext cx="5715000" cy="553998"/>
          </a:xfrm>
          <a:prstGeom prst="rect">
            <a:avLst/>
          </a:prstGeom>
          <a:noFill/>
        </p:spPr>
        <p:txBody>
          <a:bodyPr wrap="square" rtlCol="0">
            <a:spAutoFit/>
          </a:bodyPr>
          <a:lstStyle/>
          <a:p>
            <a:r>
              <a:rPr lang="en-US" sz="1000" dirty="0" smtClean="0"/>
              <a:t>“A Roman Emperor (Claudius)” by Sir Lawrence Alma </a:t>
            </a:r>
            <a:r>
              <a:rPr lang="en-US" sz="1000" dirty="0" err="1" smtClean="0"/>
              <a:t>Tadema</a:t>
            </a:r>
            <a:r>
              <a:rPr lang="en-US" sz="1000" dirty="0" smtClean="0"/>
              <a:t>. Oil on canvas. 1871. </a:t>
            </a:r>
          </a:p>
          <a:p>
            <a:r>
              <a:rPr lang="en-US" sz="1000" dirty="0" smtClean="0"/>
              <a:t>http</a:t>
            </a:r>
            <a:r>
              <a:rPr lang="en-US" sz="1000" dirty="0" smtClean="0"/>
              <a:t>://www.1st-art-gallery.com/Sir-Lawrence-Alma-Tadema/A-Roman-Emperor-Claudius.html</a:t>
            </a:r>
            <a:endParaRPr lang="en-US" sz="1000" dirty="0"/>
          </a:p>
        </p:txBody>
      </p:sp>
    </p:spTree>
    <p:extLst>
      <p:ext uri="{BB962C8B-B14F-4D97-AF65-F5344CB8AC3E}">
        <p14:creationId xmlns:p14="http://schemas.microsoft.com/office/powerpoint/2010/main" val="99553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369" y="256666"/>
            <a:ext cx="9905998" cy="1406577"/>
          </a:xfrm>
        </p:spPr>
        <p:txBody>
          <a:bodyPr/>
          <a:lstStyle/>
          <a:p>
            <a:r>
              <a:rPr lang="en-US" dirty="0" err="1" smtClean="0">
                <a:solidFill>
                  <a:schemeClr val="tx2"/>
                </a:solidFill>
              </a:rPr>
              <a:t>Templum</a:t>
            </a:r>
            <a:r>
              <a:rPr lang="en-US" dirty="0" smtClean="0">
                <a:solidFill>
                  <a:schemeClr val="tx2"/>
                </a:solidFill>
              </a:rPr>
              <a:t> </a:t>
            </a:r>
            <a:r>
              <a:rPr lang="en-US" dirty="0" err="1" smtClean="0">
                <a:solidFill>
                  <a:schemeClr val="tx2"/>
                </a:solidFill>
              </a:rPr>
              <a:t>Divi</a:t>
            </a:r>
            <a:r>
              <a:rPr lang="en-US" dirty="0" smtClean="0">
                <a:solidFill>
                  <a:schemeClr val="tx2"/>
                </a:solidFill>
              </a:rPr>
              <a:t> </a:t>
            </a:r>
            <a:r>
              <a:rPr lang="en-US" dirty="0" err="1" smtClean="0">
                <a:solidFill>
                  <a:schemeClr val="tx2"/>
                </a:solidFill>
              </a:rPr>
              <a:t>Claudii</a:t>
            </a:r>
            <a:endParaRPr lang="en-US" dirty="0">
              <a:solidFill>
                <a:schemeClr val="tx2"/>
              </a:solidFill>
            </a:endParaRPr>
          </a:p>
        </p:txBody>
      </p:sp>
      <p:sp>
        <p:nvSpPr>
          <p:cNvPr id="3" name="Content Placeholder 2"/>
          <p:cNvSpPr>
            <a:spLocks noGrp="1"/>
          </p:cNvSpPr>
          <p:nvPr>
            <p:ph idx="1"/>
          </p:nvPr>
        </p:nvSpPr>
        <p:spPr>
          <a:xfrm>
            <a:off x="1141413" y="1663243"/>
            <a:ext cx="6856367" cy="4127957"/>
          </a:xfrm>
        </p:spPr>
        <p:txBody>
          <a:bodyPr>
            <a:normAutofit/>
          </a:bodyPr>
          <a:lstStyle/>
          <a:p>
            <a:endParaRPr lang="en-US" dirty="0">
              <a:solidFill>
                <a:schemeClr val="tx2"/>
              </a:solidFill>
            </a:endParaRPr>
          </a:p>
        </p:txBody>
      </p:sp>
      <p:pic>
        <p:nvPicPr>
          <p:cNvPr id="6146" name="Picture 2" descr="http://www.vroma.org/images/mcmanus_images/templeclaud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96" y="1660616"/>
            <a:ext cx="7894293" cy="4127957"/>
          </a:xfrm>
          <a:prstGeom prst="rect">
            <a:avLst/>
          </a:prstGeom>
          <a:ln>
            <a:noFill/>
          </a:ln>
          <a:effectLst>
            <a:outerShdw blurRad="190500" algn="tl" rotWithShape="0">
              <a:srgbClr val="000000">
                <a:alpha val="70000"/>
              </a:srgbClr>
            </a:outerShdw>
          </a:effectLst>
          <a:extLst/>
        </p:spPr>
      </p:pic>
      <p:sp>
        <p:nvSpPr>
          <p:cNvPr id="4" name="TextBox 3"/>
          <p:cNvSpPr txBox="1"/>
          <p:nvPr/>
        </p:nvSpPr>
        <p:spPr>
          <a:xfrm>
            <a:off x="523513" y="5934218"/>
            <a:ext cx="6142289" cy="400110"/>
          </a:xfrm>
          <a:prstGeom prst="rect">
            <a:avLst/>
          </a:prstGeom>
          <a:noFill/>
        </p:spPr>
        <p:txBody>
          <a:bodyPr wrap="square" rtlCol="0">
            <a:spAutoFit/>
          </a:bodyPr>
          <a:lstStyle/>
          <a:p>
            <a:r>
              <a:rPr lang="en-US" sz="1000" dirty="0" smtClean="0"/>
              <a:t>Model of Reconstructed </a:t>
            </a:r>
            <a:r>
              <a:rPr lang="en-US" sz="1000" dirty="0" err="1" smtClean="0"/>
              <a:t>Templum</a:t>
            </a:r>
            <a:r>
              <a:rPr lang="en-US" sz="1000" dirty="0" smtClean="0"/>
              <a:t> </a:t>
            </a:r>
            <a:r>
              <a:rPr lang="en-US" sz="1000" dirty="0" err="1" smtClean="0"/>
              <a:t>Divi</a:t>
            </a:r>
            <a:r>
              <a:rPr lang="en-US" sz="1000" dirty="0" smtClean="0"/>
              <a:t> </a:t>
            </a:r>
            <a:r>
              <a:rPr lang="en-US" sz="1000" dirty="0" err="1" smtClean="0"/>
              <a:t>Claudii</a:t>
            </a:r>
            <a:r>
              <a:rPr lang="en-US" sz="1000" dirty="0" smtClean="0"/>
              <a:t>. </a:t>
            </a:r>
          </a:p>
          <a:p>
            <a:r>
              <a:rPr lang="en-US" sz="1000" dirty="0" smtClean="0"/>
              <a:t>http</a:t>
            </a:r>
            <a:r>
              <a:rPr lang="en-US" sz="1000" dirty="0" smtClean="0"/>
              <a:t>://www.vroma.org/images/mcmanus_images/index11.html</a:t>
            </a:r>
            <a:endParaRPr lang="en-US" sz="1000" dirty="0"/>
          </a:p>
        </p:txBody>
      </p:sp>
      <p:sp>
        <p:nvSpPr>
          <p:cNvPr id="6" name="Donut 5"/>
          <p:cNvSpPr/>
          <p:nvPr/>
        </p:nvSpPr>
        <p:spPr>
          <a:xfrm>
            <a:off x="5628068" y="4203161"/>
            <a:ext cx="1037734" cy="746975"/>
          </a:xfrm>
          <a:prstGeom prst="donut">
            <a:avLst>
              <a:gd name="adj" fmla="val 12298"/>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028" name="Picture 4" descr="https://upload.wikimedia.org/wikipedia/commons/1/18/Temple_of_Claudius_-_antmoo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2086" y="1660616"/>
            <a:ext cx="3099909" cy="41332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22086" y="5934218"/>
            <a:ext cx="3065172" cy="861774"/>
          </a:xfrm>
          <a:prstGeom prst="rect">
            <a:avLst/>
          </a:prstGeom>
          <a:noFill/>
        </p:spPr>
        <p:txBody>
          <a:bodyPr wrap="square" rtlCol="0">
            <a:spAutoFit/>
          </a:bodyPr>
          <a:lstStyle/>
          <a:p>
            <a:r>
              <a:rPr lang="en-US" sz="1000" dirty="0" err="1" smtClean="0"/>
              <a:t>Templum</a:t>
            </a:r>
            <a:r>
              <a:rPr lang="en-US" sz="1000" dirty="0"/>
              <a:t> </a:t>
            </a:r>
            <a:r>
              <a:rPr lang="en-US" sz="1000" dirty="0" err="1" smtClean="0"/>
              <a:t>Divi</a:t>
            </a:r>
            <a:r>
              <a:rPr lang="en-US" sz="1000" dirty="0" smtClean="0"/>
              <a:t> </a:t>
            </a:r>
            <a:r>
              <a:rPr lang="en-US" sz="1000" dirty="0" err="1" smtClean="0"/>
              <a:t>Claudii</a:t>
            </a:r>
            <a:r>
              <a:rPr lang="en-US" sz="1000" dirty="0" smtClean="0"/>
              <a:t>. Travertine, West Façade. 54-69 AD. </a:t>
            </a:r>
            <a:r>
              <a:rPr lang="en-US" sz="1000" dirty="0" smtClean="0"/>
              <a:t>https</a:t>
            </a:r>
            <a:r>
              <a:rPr lang="en-US" sz="1000" dirty="0"/>
              <a:t>://upload.wikimedia.org/wikipedia/commons/1/18/Temple_of_Claudius_-_antmoose.jpg</a:t>
            </a:r>
          </a:p>
        </p:txBody>
      </p:sp>
      <p:sp>
        <p:nvSpPr>
          <p:cNvPr id="5" name="Right Arrow 4"/>
          <p:cNvSpPr/>
          <p:nvPr/>
        </p:nvSpPr>
        <p:spPr>
          <a:xfrm>
            <a:off x="6665802" y="4479160"/>
            <a:ext cx="2085488" cy="17011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168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93637"/>
            <a:ext cx="9905998" cy="709993"/>
          </a:xfrm>
        </p:spPr>
        <p:txBody>
          <a:bodyPr/>
          <a:lstStyle/>
          <a:p>
            <a:r>
              <a:rPr lang="en-US" dirty="0" smtClean="0">
                <a:solidFill>
                  <a:schemeClr val="tx2"/>
                </a:solidFill>
              </a:rPr>
              <a:t>TEMPLUM DIVI CLAUDII continued</a:t>
            </a:r>
            <a:r>
              <a:rPr lang="en-US" dirty="0" smtClean="0">
                <a:solidFill>
                  <a:schemeClr val="tx2"/>
                </a:solidFill>
              </a:rPr>
              <a:t>…</a:t>
            </a:r>
            <a:endParaRPr lang="en-US" dirty="0">
              <a:solidFill>
                <a:schemeClr val="tx2"/>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419" y="1103630"/>
            <a:ext cx="3566645" cy="4928806"/>
          </a:xfrm>
        </p:spPr>
      </p:pic>
      <p:sp>
        <p:nvSpPr>
          <p:cNvPr id="4" name="TextBox 3"/>
          <p:cNvSpPr txBox="1"/>
          <p:nvPr/>
        </p:nvSpPr>
        <p:spPr>
          <a:xfrm>
            <a:off x="4545942" y="6097549"/>
            <a:ext cx="7346576" cy="400110"/>
          </a:xfrm>
          <a:prstGeom prst="rect">
            <a:avLst/>
          </a:prstGeom>
          <a:noFill/>
        </p:spPr>
        <p:txBody>
          <a:bodyPr wrap="square" rtlCol="0">
            <a:spAutoFit/>
          </a:bodyPr>
          <a:lstStyle/>
          <a:p>
            <a:r>
              <a:rPr lang="en-US" sz="1000" dirty="0" err="1" smtClean="0"/>
              <a:t>Templum</a:t>
            </a:r>
            <a:r>
              <a:rPr lang="en-US" sz="1000" dirty="0" smtClean="0"/>
              <a:t> </a:t>
            </a:r>
            <a:r>
              <a:rPr lang="en-US" sz="1000" dirty="0" err="1" smtClean="0"/>
              <a:t>Divi</a:t>
            </a:r>
            <a:r>
              <a:rPr lang="en-US" sz="1000" dirty="0" smtClean="0"/>
              <a:t> </a:t>
            </a:r>
            <a:r>
              <a:rPr lang="en-US" sz="1000" dirty="0" err="1" smtClean="0"/>
              <a:t>Claudii</a:t>
            </a:r>
            <a:r>
              <a:rPr lang="en-US" sz="1000" dirty="0" smtClean="0"/>
              <a:t>. Platform, general view. Rome. Dedicated 54 AD; Rebuilt 70 AD. </a:t>
            </a:r>
            <a:r>
              <a:rPr lang="en-US" sz="1000" dirty="0"/>
              <a:t>William L. MacDonald Collection (Princeton University</a:t>
            </a:r>
            <a:r>
              <a:rPr lang="en-US" sz="1000" dirty="0" smtClean="0"/>
              <a:t>). </a:t>
            </a:r>
            <a:r>
              <a:rPr lang="en-US" sz="1000" dirty="0"/>
              <a:t>http://library.artstor.org/library/iv2.html?parent=true#</a:t>
            </a:r>
            <a:endParaRPr lang="en-US" sz="1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942" y="1103630"/>
            <a:ext cx="7346576" cy="492880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56418" y="6097549"/>
            <a:ext cx="3566646" cy="553998"/>
          </a:xfrm>
          <a:prstGeom prst="rect">
            <a:avLst/>
          </a:prstGeom>
          <a:noFill/>
        </p:spPr>
        <p:txBody>
          <a:bodyPr wrap="square" rtlCol="0">
            <a:spAutoFit/>
          </a:bodyPr>
          <a:lstStyle/>
          <a:p>
            <a:r>
              <a:rPr lang="en-US" sz="1000" dirty="0" err="1" smtClean="0"/>
              <a:t>Templum</a:t>
            </a:r>
            <a:r>
              <a:rPr lang="en-US" sz="1000" dirty="0" smtClean="0"/>
              <a:t> </a:t>
            </a:r>
            <a:r>
              <a:rPr lang="en-US" sz="1000" dirty="0" err="1" smtClean="0"/>
              <a:t>Divi</a:t>
            </a:r>
            <a:r>
              <a:rPr lang="en-US" sz="1000" dirty="0" smtClean="0"/>
              <a:t> </a:t>
            </a:r>
            <a:r>
              <a:rPr lang="en-US" sz="1000" dirty="0" err="1" smtClean="0"/>
              <a:t>Claudii</a:t>
            </a:r>
            <a:r>
              <a:rPr lang="en-US" sz="1000" dirty="0" smtClean="0"/>
              <a:t>: </a:t>
            </a:r>
            <a:r>
              <a:rPr lang="en-US" sz="1000" dirty="0"/>
              <a:t>axonometric section of </a:t>
            </a:r>
            <a:r>
              <a:rPr lang="en-US" sz="1000" dirty="0" smtClean="0"/>
              <a:t>platform. Rome. 54-69 A.D. </a:t>
            </a:r>
            <a:r>
              <a:rPr lang="en-US" sz="1000" dirty="0" err="1" smtClean="0"/>
              <a:t>ARTstor</a:t>
            </a:r>
            <a:r>
              <a:rPr lang="en-US" sz="1000" dirty="0" smtClean="0"/>
              <a:t> </a:t>
            </a:r>
            <a:r>
              <a:rPr lang="en-US" sz="1000" dirty="0"/>
              <a:t>Slide Gallery. http://library.artstor.org/library/iv2.html?parent=true</a:t>
            </a:r>
          </a:p>
        </p:txBody>
      </p:sp>
    </p:spTree>
    <p:extLst>
      <p:ext uri="{BB962C8B-B14F-4D97-AF65-F5344CB8AC3E}">
        <p14:creationId xmlns:p14="http://schemas.microsoft.com/office/powerpoint/2010/main" val="930207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3226</TotalTime>
  <Words>989</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vt:lpstr>
      <vt:lpstr>Mesh</vt:lpstr>
      <vt:lpstr>It’s Rough Being Claudius: Rustication in the Templum Divi Claudii</vt:lpstr>
      <vt:lpstr>INTRODUCTION</vt:lpstr>
      <vt:lpstr>BACKGROUND</vt:lpstr>
      <vt:lpstr>OSTIA &amp; The Aqua virgo</vt:lpstr>
      <vt:lpstr>Dedicatory INSCRIPTIONS</vt:lpstr>
      <vt:lpstr>The PORTA MAGGIORE</vt:lpstr>
      <vt:lpstr>The Construction of the TEMPLUM DIVI CLAUDII</vt:lpstr>
      <vt:lpstr>Templum Divi Claudii</vt:lpstr>
      <vt:lpstr>TEMPLUM DIVI CLAUDII continued…</vt:lpstr>
      <vt:lpstr>Bibliography</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Rough Being Claudius: Rustication in the Templum Divi Claudii</dc:title>
  <dc:creator>Stephen Czujko</dc:creator>
  <cp:lastModifiedBy>Stephen Czujko</cp:lastModifiedBy>
  <cp:revision>40</cp:revision>
  <dcterms:created xsi:type="dcterms:W3CDTF">2015-12-07T16:46:11Z</dcterms:created>
  <dcterms:modified xsi:type="dcterms:W3CDTF">2016-03-18T04:38:09Z</dcterms:modified>
</cp:coreProperties>
</file>