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2" r:id="rId4"/>
    <p:sldId id="269" r:id="rId5"/>
    <p:sldId id="258" r:id="rId6"/>
    <p:sldId id="259" r:id="rId7"/>
    <p:sldId id="270" r:id="rId8"/>
    <p:sldId id="260" r:id="rId9"/>
    <p:sldId id="261" r:id="rId10"/>
    <p:sldId id="271" r:id="rId11"/>
    <p:sldId id="262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38" autoAdjust="0"/>
  </p:normalViewPr>
  <p:slideViewPr>
    <p:cSldViewPr snapToGrid="0" snapToObjects="1">
      <p:cViewPr varScale="1">
        <p:scale>
          <a:sx n="76" d="100"/>
          <a:sy n="76" d="100"/>
        </p:scale>
        <p:origin x="-10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i="1" dirty="0" smtClean="0"/>
              <a:t>CARTHAGO INDIARUM </a:t>
            </a:r>
            <a:r>
              <a:rPr lang="en-US" sz="4800" i="1" dirty="0" smtClean="0"/>
              <a:t>OBSESA </a:t>
            </a:r>
            <a:r>
              <a:rPr lang="en-US" sz="4800" dirty="0" smtClean="0"/>
              <a:t>(sic)</a:t>
            </a:r>
            <a:r>
              <a:rPr lang="en-US" sz="4800" i="1" dirty="0" smtClean="0"/>
              <a:t> </a:t>
            </a:r>
            <a:r>
              <a:rPr lang="en-US" sz="4800" i="1" dirty="0" smtClean="0"/>
              <a:t>SED NON EXPUGNATA: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NEW PUNIC WARS IN THE NEW WORLD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454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8239" y="1613646"/>
            <a:ext cx="4060391" cy="50145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5B080F"/>
                </a:solidFill>
              </a:rPr>
              <a:t>Third Theme: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5B080F"/>
                </a:solidFill>
              </a:rPr>
              <a:t>Consequences in the battle’s aftermath (14 verses)</a:t>
            </a:r>
          </a:p>
          <a:p>
            <a:pPr marL="457200" indent="-457200">
              <a:buAutoNum type="arabicPeriod"/>
            </a:pPr>
            <a:r>
              <a:rPr lang="en-US" dirty="0" smtClean="0"/>
              <a:t>Cartagena conquers many with few</a:t>
            </a:r>
          </a:p>
          <a:p>
            <a:pPr marL="457200" indent="-457200">
              <a:buAutoNum type="arabicPeriod"/>
            </a:pPr>
            <a:r>
              <a:rPr lang="en-US" dirty="0" smtClean="0"/>
              <a:t>Cartagena obtained immortal fame</a:t>
            </a:r>
          </a:p>
          <a:p>
            <a:pPr marL="457200" indent="-457200">
              <a:buAutoNum type="arabicPeriod"/>
            </a:pPr>
            <a:r>
              <a:rPr lang="en-US" dirty="0" smtClean="0"/>
              <a:t>Concerning the fireworks for a victory not yet achieved</a:t>
            </a:r>
          </a:p>
          <a:p>
            <a:pPr marL="457200" indent="-457200">
              <a:buAutoNum type="arabicPeriod"/>
            </a:pPr>
            <a:r>
              <a:rPr lang="en-US" dirty="0" smtClean="0"/>
              <a:t>Verses to England and to her secret plans in their failed expedition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To Philip of Bourbon, son of King Philip V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44" y="1701747"/>
            <a:ext cx="3154045" cy="47021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428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72" y="1613646"/>
            <a:ext cx="8197847" cy="50310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Excerpt 5: [Verses 43-44 ]</a:t>
            </a:r>
          </a:p>
          <a:p>
            <a:pPr marL="0" indent="0" algn="ctr">
              <a:buNone/>
            </a:pPr>
            <a:r>
              <a:rPr lang="en-US" sz="2800" b="1" dirty="0"/>
              <a:t>non opus hoc magnum cum </a:t>
            </a:r>
            <a:r>
              <a:rPr lang="en-US" sz="2800" b="1" dirty="0" err="1"/>
              <a:t>multis</a:t>
            </a:r>
            <a:r>
              <a:rPr lang="en-US" sz="2800" b="1" dirty="0"/>
              <a:t> </a:t>
            </a:r>
            <a:r>
              <a:rPr lang="en-US" sz="2800" b="1" dirty="0" err="1"/>
              <a:t>vincere</a:t>
            </a:r>
            <a:r>
              <a:rPr lang="en-US" sz="2800" b="1" dirty="0"/>
              <a:t> </a:t>
            </a:r>
            <a:r>
              <a:rPr lang="en-US" sz="2800" b="1" dirty="0" err="1"/>
              <a:t>paucos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cum </a:t>
            </a:r>
            <a:r>
              <a:rPr lang="en-US" sz="2800" b="1" dirty="0" err="1"/>
              <a:t>paucis</a:t>
            </a:r>
            <a:r>
              <a:rPr lang="en-US" sz="2800" b="1" dirty="0"/>
              <a:t> </a:t>
            </a:r>
            <a:r>
              <a:rPr lang="en-US" sz="2800" b="1" dirty="0" err="1"/>
              <a:t>multos</a:t>
            </a:r>
            <a:r>
              <a:rPr lang="en-US" sz="2800" b="1" dirty="0"/>
              <a:t> </a:t>
            </a:r>
            <a:r>
              <a:rPr lang="en-US" sz="2800" b="1" u="sng" dirty="0"/>
              <a:t>hic labor hoc opus </a:t>
            </a:r>
            <a:r>
              <a:rPr lang="en-US" sz="2800" b="1" u="sng" dirty="0" smtClean="0"/>
              <a:t>est</a:t>
            </a:r>
          </a:p>
          <a:p>
            <a:pPr marL="0" indent="0">
              <a:buNone/>
            </a:pPr>
            <a:r>
              <a:rPr lang="en-US" sz="2800" i="1" dirty="0" smtClean="0"/>
              <a:t>‘</a:t>
            </a:r>
            <a:r>
              <a:rPr lang="en-US" sz="2800" i="1" dirty="0"/>
              <a:t>it is not a great deed to conquer few with many, </a:t>
            </a: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but </a:t>
            </a:r>
            <a:r>
              <a:rPr lang="en-US" sz="2800" i="1" dirty="0"/>
              <a:t>it is a great </a:t>
            </a:r>
            <a:r>
              <a:rPr lang="en-US" sz="2800" i="1" dirty="0" smtClean="0"/>
              <a:t>toil, a great effort </a:t>
            </a:r>
            <a:r>
              <a:rPr lang="en-US" sz="2800" i="1" dirty="0"/>
              <a:t>[to conquer] many with few</a:t>
            </a:r>
            <a:r>
              <a:rPr lang="en-US" sz="2800" i="1" dirty="0" smtClean="0"/>
              <a:t>’.</a:t>
            </a:r>
            <a:endParaRPr lang="en-US" sz="2800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5747" y="5477421"/>
            <a:ext cx="6722492" cy="1167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COMPARE WITH:</a:t>
            </a:r>
          </a:p>
          <a:p>
            <a:r>
              <a:rPr lang="en-US" dirty="0" smtClean="0"/>
              <a:t> </a:t>
            </a:r>
            <a:r>
              <a:rPr lang="en-US" i="1" dirty="0"/>
              <a:t>‘</a:t>
            </a:r>
            <a:r>
              <a:rPr lang="en-US" i="1" u="sng" dirty="0"/>
              <a:t>hoc opus, hic labor est.</a:t>
            </a:r>
            <a:r>
              <a:rPr lang="en-US" i="1" dirty="0"/>
              <a:t>’ </a:t>
            </a:r>
            <a:r>
              <a:rPr lang="en-US" dirty="0" smtClean="0"/>
              <a:t>(</a:t>
            </a:r>
            <a:r>
              <a:rPr lang="en-US" i="1" dirty="0" err="1" smtClean="0"/>
              <a:t>Aen</a:t>
            </a:r>
            <a:r>
              <a:rPr lang="en-US" i="1" dirty="0"/>
              <a:t>.</a:t>
            </a:r>
            <a:r>
              <a:rPr lang="en-US" dirty="0"/>
              <a:t> VI </a:t>
            </a:r>
            <a:r>
              <a:rPr lang="en-US" dirty="0" smtClean="0"/>
              <a:t>129) </a:t>
            </a:r>
            <a:r>
              <a:rPr lang="en-US" dirty="0"/>
              <a:t>– Sibyl’s words to Aeneas upon entering the underworld. </a:t>
            </a:r>
          </a:p>
        </p:txBody>
      </p:sp>
    </p:spTree>
    <p:extLst>
      <p:ext uri="{BB962C8B-B14F-4D97-AF65-F5344CB8AC3E}">
        <p14:creationId xmlns:p14="http://schemas.microsoft.com/office/powerpoint/2010/main" val="107114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69" y="1801906"/>
            <a:ext cx="7979750" cy="4324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Excerpt 6: [Verses 52 ]</a:t>
            </a:r>
          </a:p>
          <a:p>
            <a:pPr marL="0" indent="0" algn="ctr">
              <a:buNone/>
            </a:pPr>
            <a:r>
              <a:rPr lang="en-US" sz="2800" b="1" dirty="0" err="1"/>
              <a:t>Inque</a:t>
            </a:r>
            <a:r>
              <a:rPr lang="en-US" sz="2800" b="1" dirty="0"/>
              <a:t> </a:t>
            </a:r>
            <a:r>
              <a:rPr lang="en-US" sz="2800" b="1" dirty="0" err="1"/>
              <a:t>tuum</a:t>
            </a:r>
            <a:r>
              <a:rPr lang="en-US" sz="2800" b="1" dirty="0"/>
              <a:t> </a:t>
            </a:r>
            <a:r>
              <a:rPr lang="en-US" sz="2800" b="1" dirty="0" err="1"/>
              <a:t>recidet</a:t>
            </a:r>
            <a:r>
              <a:rPr lang="en-US" sz="2800" b="1" dirty="0"/>
              <a:t> </a:t>
            </a:r>
            <a:r>
              <a:rPr lang="en-US" sz="2800" b="1" dirty="0" err="1"/>
              <a:t>machina</a:t>
            </a:r>
            <a:r>
              <a:rPr lang="en-US" sz="2800" b="1" dirty="0"/>
              <a:t> forte caput 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sz="2800" i="1" dirty="0" smtClean="0"/>
              <a:t>‘</a:t>
            </a:r>
            <a:r>
              <a:rPr lang="en-US" sz="2800" i="1" dirty="0"/>
              <a:t>and these plans will return to you with harm on your stubborn head’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69" y="1801906"/>
            <a:ext cx="7979750" cy="4324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Excerpt 7: [Verse  44]</a:t>
            </a:r>
          </a:p>
          <a:p>
            <a:pPr marL="0" indent="0">
              <a:buNone/>
            </a:pPr>
            <a:r>
              <a:rPr lang="en-US" sz="2800" i="1" dirty="0" smtClean="0"/>
              <a:t>		</a:t>
            </a:r>
            <a:r>
              <a:rPr lang="en-US" sz="2800" b="1" dirty="0" smtClean="0"/>
              <a:t>hic </a:t>
            </a:r>
            <a:r>
              <a:rPr lang="en-US" sz="2800" b="1" dirty="0"/>
              <a:t>labor, hoc opus est</a:t>
            </a:r>
          </a:p>
          <a:p>
            <a:pPr marL="0" indent="0" algn="ctr">
              <a:buNone/>
            </a:pPr>
            <a:r>
              <a:rPr lang="en-US" sz="2800" i="1" dirty="0"/>
              <a:t>‘it is a great toil, a great effort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[</a:t>
            </a:r>
            <a:r>
              <a:rPr lang="en-US" sz="2800" i="1" dirty="0"/>
              <a:t>to conquer many with few].’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89024" y="4720587"/>
            <a:ext cx="7545016" cy="1167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COMPARE WITH:</a:t>
            </a:r>
          </a:p>
          <a:p>
            <a:r>
              <a:rPr lang="en-US" dirty="0"/>
              <a:t>(c.f. </a:t>
            </a:r>
            <a:r>
              <a:rPr lang="en-US" i="1" u="sng" dirty="0"/>
              <a:t>‘hoc opus, hic labor est.’ </a:t>
            </a:r>
            <a:r>
              <a:rPr lang="en-US" dirty="0" err="1"/>
              <a:t>Aen</a:t>
            </a:r>
            <a:r>
              <a:rPr lang="en-US" dirty="0"/>
              <a:t>. VI 129) – Sibyl’s words to Aeneas upon entering the underworld.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69" y="1801906"/>
            <a:ext cx="7979750" cy="4324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Excerpt 8: [Verse  47]</a:t>
            </a:r>
          </a:p>
          <a:p>
            <a:pPr marL="0" indent="0" algn="ctr">
              <a:buNone/>
            </a:pPr>
            <a:r>
              <a:rPr lang="en-US" sz="2800" b="1" dirty="0" err="1" smtClean="0"/>
              <a:t>Urbs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Carthago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ruit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multos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dominata</a:t>
            </a:r>
            <a:r>
              <a:rPr lang="en-US" sz="2800" b="1" dirty="0" smtClean="0"/>
              <a:t> per </a:t>
            </a:r>
            <a:r>
              <a:rPr lang="en-US" sz="2800" b="1" dirty="0" err="1" smtClean="0"/>
              <a:t>annos</a:t>
            </a:r>
            <a:r>
              <a:rPr lang="en-US" sz="2800" b="1" dirty="0" smtClean="0"/>
              <a:t>’  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i="1" dirty="0" smtClean="0"/>
              <a:t>‘The </a:t>
            </a:r>
            <a:r>
              <a:rPr lang="en-US" sz="2800" i="1" dirty="0"/>
              <a:t>city of </a:t>
            </a:r>
            <a:r>
              <a:rPr lang="en-US" sz="2800" i="1" dirty="0" smtClean="0"/>
              <a:t>Carthage </a:t>
            </a:r>
            <a:r>
              <a:rPr lang="en-US" sz="2800" i="1" dirty="0"/>
              <a:t>that ruled for years fell</a:t>
            </a:r>
            <a:r>
              <a:rPr lang="en-US" sz="2800" i="1" dirty="0" smtClean="0"/>
              <a:t>’ 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89024" y="4720587"/>
            <a:ext cx="7545016" cy="11673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COMPARE WITH:  </a:t>
            </a:r>
          </a:p>
          <a:p>
            <a:r>
              <a:rPr lang="en-US" i="1" dirty="0" smtClean="0"/>
              <a:t> </a:t>
            </a:r>
            <a:r>
              <a:rPr lang="en-US" i="1" dirty="0" err="1"/>
              <a:t>Urbs</a:t>
            </a:r>
            <a:r>
              <a:rPr lang="en-US" i="1" dirty="0"/>
              <a:t> </a:t>
            </a:r>
            <a:r>
              <a:rPr lang="en-US" b="1" i="1" u="sng" dirty="0" err="1"/>
              <a:t>antiqua</a:t>
            </a:r>
            <a:r>
              <a:rPr lang="en-US" i="1" dirty="0"/>
              <a:t> </a:t>
            </a:r>
            <a:r>
              <a:rPr lang="en-US" i="1" dirty="0" err="1"/>
              <a:t>ruit</a:t>
            </a:r>
            <a:r>
              <a:rPr lang="en-US" i="1" dirty="0"/>
              <a:t> </a:t>
            </a:r>
            <a:r>
              <a:rPr lang="en-US" i="1" dirty="0" err="1"/>
              <a:t>multos</a:t>
            </a:r>
            <a:r>
              <a:rPr lang="en-US" i="1" dirty="0"/>
              <a:t> </a:t>
            </a:r>
            <a:r>
              <a:rPr lang="en-US" i="1" dirty="0" err="1"/>
              <a:t>dominata</a:t>
            </a:r>
            <a:r>
              <a:rPr lang="en-US" i="1" dirty="0"/>
              <a:t> per </a:t>
            </a:r>
            <a:r>
              <a:rPr lang="en-US" i="1" dirty="0" err="1"/>
              <a:t>annos</a:t>
            </a:r>
            <a:r>
              <a:rPr lang="en-US" dirty="0"/>
              <a:t> (</a:t>
            </a:r>
            <a:r>
              <a:rPr lang="en-US" i="1" dirty="0" err="1"/>
              <a:t>Aen</a:t>
            </a:r>
            <a:r>
              <a:rPr lang="en-US" i="1" dirty="0"/>
              <a:t>. </a:t>
            </a:r>
            <a:r>
              <a:rPr lang="en-US" dirty="0"/>
              <a:t>II. 363). </a:t>
            </a:r>
            <a:endParaRPr lang="en-US" dirty="0" smtClean="0"/>
          </a:p>
          <a:p>
            <a:r>
              <a:rPr lang="en-US" dirty="0"/>
              <a:t>‘The </a:t>
            </a:r>
            <a:r>
              <a:rPr lang="en-US" u="sng" dirty="0"/>
              <a:t>old city</a:t>
            </a:r>
            <a:r>
              <a:rPr lang="en-US" dirty="0"/>
              <a:t> [sc. Troy] that ruled for many years fell’ (</a:t>
            </a:r>
            <a:r>
              <a:rPr lang="en-US" i="1" dirty="0" err="1"/>
              <a:t>Aen</a:t>
            </a:r>
            <a:r>
              <a:rPr lang="en-US" i="1" dirty="0"/>
              <a:t>. </a:t>
            </a:r>
            <a:r>
              <a:rPr lang="en-US" dirty="0"/>
              <a:t>II. 363).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8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5B080F"/>
                </a:solidFill>
              </a:rPr>
              <a:t>[Title]</a:t>
            </a:r>
            <a:endParaRPr lang="en-US" b="1" i="1" dirty="0">
              <a:solidFill>
                <a:srgbClr val="5B080F"/>
              </a:solidFill>
            </a:endParaRPr>
          </a:p>
          <a:p>
            <a:pPr marL="0" indent="0" algn="ctr">
              <a:buNone/>
            </a:pPr>
            <a:r>
              <a:rPr lang="en-US" i="1" dirty="0" smtClean="0"/>
              <a:t>	</a:t>
            </a:r>
            <a:r>
              <a:rPr lang="en-US" b="1" i="1" dirty="0" err="1" smtClean="0"/>
              <a:t>Carthago</a:t>
            </a:r>
            <a:r>
              <a:rPr lang="en-US" b="1" i="1" dirty="0" smtClean="0"/>
              <a:t> </a:t>
            </a:r>
            <a:r>
              <a:rPr lang="en-US" b="1" i="1" dirty="0" err="1"/>
              <a:t>Indiarum</a:t>
            </a:r>
            <a:r>
              <a:rPr lang="en-US" b="1" i="1" dirty="0"/>
              <a:t> </a:t>
            </a:r>
            <a:r>
              <a:rPr lang="en-US" b="1" i="1" dirty="0" err="1"/>
              <a:t>obsessa</a:t>
            </a:r>
            <a:r>
              <a:rPr lang="en-US" b="1" i="1" dirty="0"/>
              <a:t> </a:t>
            </a:r>
            <a:r>
              <a:rPr lang="en-US" b="1" i="1" dirty="0" err="1"/>
              <a:t>sed</a:t>
            </a:r>
            <a:r>
              <a:rPr lang="en-US" b="1" i="1" dirty="0"/>
              <a:t> non </a:t>
            </a:r>
            <a:r>
              <a:rPr lang="en-US" b="1" i="1" dirty="0" err="1" smtClean="0"/>
              <a:t>expugnata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‘</a:t>
            </a:r>
            <a:r>
              <a:rPr lang="en-US" i="1" dirty="0"/>
              <a:t>Cartagena de </a:t>
            </a:r>
            <a:r>
              <a:rPr lang="en-US" i="1" dirty="0" err="1"/>
              <a:t>Indias</a:t>
            </a:r>
            <a:r>
              <a:rPr lang="en-US" i="1" dirty="0"/>
              <a:t>, assailed but not captured</a:t>
            </a:r>
            <a:r>
              <a:rPr lang="en-US" i="1" dirty="0" smtClean="0"/>
              <a:t>’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Anonymous/Unknown author, </a:t>
            </a:r>
          </a:p>
          <a:p>
            <a:pPr marL="0" indent="0" algn="ctr">
              <a:buNone/>
            </a:pPr>
            <a:r>
              <a:rPr lang="en-US" i="1" dirty="0" smtClean="0"/>
              <a:t>Published in Madrid, 1742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of 56 verses (distich, hexameter verse)</a:t>
            </a:r>
          </a:p>
          <a:p>
            <a:r>
              <a:rPr lang="en-US" dirty="0" smtClean="0"/>
              <a:t>Composed of 11 parts, each labeled with a subsection heading</a:t>
            </a:r>
          </a:p>
          <a:p>
            <a:r>
              <a:rPr lang="en-US" dirty="0" smtClean="0"/>
              <a:t>Three main themes of the Poem:</a:t>
            </a:r>
          </a:p>
          <a:p>
            <a:pPr marL="739775" lvl="1" indent="-457200">
              <a:buAutoNum type="alphaLcPeriod"/>
            </a:pPr>
            <a:r>
              <a:rPr lang="en-US" dirty="0" smtClean="0"/>
              <a:t>The Spanish Victory </a:t>
            </a:r>
          </a:p>
          <a:p>
            <a:pPr marL="739775" lvl="1" indent="-457200">
              <a:buAutoNum type="alphaLcPeriod"/>
            </a:pPr>
            <a:r>
              <a:rPr lang="en-US" dirty="0" smtClean="0"/>
              <a:t>The English Defeat</a:t>
            </a:r>
          </a:p>
          <a:p>
            <a:pPr marL="739775" lvl="1" indent="-457200">
              <a:buAutoNum type="alphaLcPeriod"/>
            </a:pPr>
            <a:r>
              <a:rPr lang="en-US" dirty="0" smtClean="0"/>
              <a:t>The Consequences in the battle’s aftermath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1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8239" y="1801906"/>
            <a:ext cx="4751135" cy="432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5B080F"/>
                </a:solidFill>
              </a:rPr>
              <a:t>First Theme: The Spanish Victory (18 verses)</a:t>
            </a:r>
          </a:p>
          <a:p>
            <a:pPr marL="457200" indent="-457200">
              <a:buAutoNum type="arabicPeriod"/>
            </a:pPr>
            <a:r>
              <a:rPr lang="en-US" dirty="0" smtClean="0"/>
              <a:t>Prelude (Cartagena is compared with a star)</a:t>
            </a:r>
          </a:p>
          <a:p>
            <a:pPr marL="457200" indent="-457200">
              <a:buAutoNum type="arabicPeriod"/>
            </a:pPr>
            <a:r>
              <a:rPr lang="en-US" dirty="0" smtClean="0"/>
              <a:t>To the King of Spain: While Cartagena was under attack)</a:t>
            </a:r>
          </a:p>
          <a:p>
            <a:pPr marL="457200" indent="-457200">
              <a:buAutoNum type="arabicPeriod"/>
            </a:pPr>
            <a:r>
              <a:rPr lang="en-US" dirty="0" smtClean="0"/>
              <a:t>To the King of Spain: Pledge of Fidelity to the King of Cartagena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12" y="1801906"/>
            <a:ext cx="2785529" cy="40465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6532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Excerpt 1: [Verses 5-6]</a:t>
            </a:r>
          </a:p>
          <a:p>
            <a:pPr marL="0" indent="0" algn="ctr">
              <a:buNone/>
            </a:pPr>
            <a:r>
              <a:rPr lang="en-US" sz="2800" b="1" dirty="0" smtClean="0"/>
              <a:t>. </a:t>
            </a:r>
            <a:r>
              <a:rPr lang="en-US" sz="2800" b="1" dirty="0"/>
              <a:t>. . </a:t>
            </a:r>
            <a:r>
              <a:rPr lang="en-US" sz="2800" b="1" dirty="0" err="1"/>
              <a:t>Carthaginis</a:t>
            </a:r>
            <a:r>
              <a:rPr lang="en-US" sz="2800" b="1" dirty="0"/>
              <a:t> </a:t>
            </a:r>
            <a:r>
              <a:rPr lang="en-US" sz="2800" b="1" dirty="0" err="1"/>
              <a:t>aemula</a:t>
            </a:r>
            <a:r>
              <a:rPr lang="en-US" sz="2800" b="1" dirty="0"/>
              <a:t> </a:t>
            </a:r>
            <a:r>
              <a:rPr lang="en-US" sz="2800" b="1" dirty="0" err="1"/>
              <a:t>priscae</a:t>
            </a:r>
            <a:r>
              <a:rPr lang="en-US" sz="2800" b="1" dirty="0"/>
              <a:t>. </a:t>
            </a:r>
          </a:p>
          <a:p>
            <a:pPr marL="0" indent="0" algn="ctr">
              <a:buNone/>
            </a:pPr>
            <a:r>
              <a:rPr lang="en-US" sz="2800" b="1" dirty="0" smtClean="0"/>
              <a:t>quam </a:t>
            </a:r>
            <a:r>
              <a:rPr lang="en-US" sz="2800" b="1" dirty="0" err="1"/>
              <a:t>nullo</a:t>
            </a:r>
            <a:r>
              <a:rPr lang="en-US" sz="2800" b="1" dirty="0"/>
              <a:t> </a:t>
            </a:r>
            <a:r>
              <a:rPr lang="en-US" sz="2800" b="1" dirty="0" err="1"/>
              <a:t>vinci</a:t>
            </a:r>
            <a:r>
              <a:rPr lang="en-US" sz="2800" b="1" dirty="0"/>
              <a:t> tempore posse </a:t>
            </a:r>
            <a:r>
              <a:rPr lang="en-US" sz="2800" b="1" dirty="0" err="1" smtClean="0"/>
              <a:t>putes</a:t>
            </a:r>
            <a:r>
              <a:rPr lang="en-US" sz="2800" b="1" dirty="0" smtClean="0"/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‘. . .A </a:t>
            </a:r>
            <a:r>
              <a:rPr lang="en-US" i="1" dirty="0"/>
              <a:t>replica </a:t>
            </a:r>
            <a:r>
              <a:rPr lang="en-US" i="1" dirty="0" smtClean="0"/>
              <a:t>and </a:t>
            </a:r>
            <a:r>
              <a:rPr lang="en-US" i="1" dirty="0"/>
              <a:t>a </a:t>
            </a:r>
            <a:r>
              <a:rPr lang="en-US" i="1" dirty="0" smtClean="0"/>
              <a:t>rival </a:t>
            </a:r>
            <a:r>
              <a:rPr lang="en-US" i="1" dirty="0"/>
              <a:t>of the old Carthage </a:t>
            </a:r>
          </a:p>
          <a:p>
            <a:pPr marL="0" indent="0" algn="ctr">
              <a:buNone/>
            </a:pPr>
            <a:r>
              <a:rPr lang="en-US" i="1" dirty="0" smtClean="0"/>
              <a:t>which </a:t>
            </a:r>
            <a:r>
              <a:rPr lang="en-US" i="1" dirty="0"/>
              <a:t>you would think could </a:t>
            </a:r>
            <a:r>
              <a:rPr lang="en-US" i="1" dirty="0" smtClean="0"/>
              <a:t>never be conquered</a:t>
            </a:r>
            <a:r>
              <a:rPr lang="en-US" i="1" dirty="0"/>
              <a:t>’.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8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[Verses 7-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  <a:p>
            <a:pPr marL="0" indent="0" algn="ctr">
              <a:buNone/>
            </a:pPr>
            <a:r>
              <a:rPr lang="en-US" sz="2800" b="1" dirty="0"/>
              <a:t>Ipse licet </a:t>
            </a:r>
            <a:r>
              <a:rPr lang="en-US" sz="2800" b="1" dirty="0" err="1"/>
              <a:t>veniat</a:t>
            </a:r>
            <a:r>
              <a:rPr lang="en-US" sz="2800" b="1" dirty="0"/>
              <a:t> </a:t>
            </a:r>
            <a:r>
              <a:rPr lang="en-US" sz="2800" b="1" dirty="0" err="1"/>
              <a:t>redivivus</a:t>
            </a:r>
            <a:r>
              <a:rPr lang="en-US" sz="2800" b="1" dirty="0"/>
              <a:t> Scipio </a:t>
            </a:r>
            <a:r>
              <a:rPr lang="en-US" sz="2800" b="1" dirty="0" err="1"/>
              <a:t>caesus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 algn="ctr">
              <a:buNone/>
            </a:pPr>
            <a:r>
              <a:rPr lang="en-US" sz="2800" b="1" dirty="0" err="1"/>
              <a:t>aut</a:t>
            </a:r>
            <a:r>
              <a:rPr lang="en-US" sz="2800" b="1" dirty="0"/>
              <a:t> cadet, </a:t>
            </a:r>
            <a:r>
              <a:rPr lang="en-US" sz="2800" b="1" dirty="0" err="1"/>
              <a:t>aut</a:t>
            </a:r>
            <a:r>
              <a:rPr lang="en-US" sz="2800" b="1" dirty="0"/>
              <a:t> </a:t>
            </a:r>
            <a:r>
              <a:rPr lang="en-US" sz="2800" b="1" dirty="0" err="1"/>
              <a:t>turpi</a:t>
            </a:r>
            <a:r>
              <a:rPr lang="en-US" sz="2800" b="1" dirty="0"/>
              <a:t> se </a:t>
            </a:r>
            <a:r>
              <a:rPr lang="en-US" sz="2800" b="1" dirty="0" err="1"/>
              <a:t>dabit</a:t>
            </a:r>
            <a:r>
              <a:rPr lang="en-US" sz="2800" b="1" dirty="0"/>
              <a:t> </a:t>
            </a:r>
            <a:r>
              <a:rPr lang="en-US" sz="2800" b="1" dirty="0" err="1"/>
              <a:t>ille</a:t>
            </a:r>
            <a:r>
              <a:rPr lang="en-US" sz="2800" b="1" dirty="0"/>
              <a:t> </a:t>
            </a:r>
            <a:r>
              <a:rPr lang="en-US" sz="2800" b="1" dirty="0" err="1"/>
              <a:t>fugae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i="1" dirty="0" smtClean="0"/>
              <a:t>‘For if the dead Scipio should come </a:t>
            </a:r>
            <a:r>
              <a:rPr lang="en-US" sz="2800" i="1" dirty="0"/>
              <a:t>revived, </a:t>
            </a:r>
          </a:p>
          <a:p>
            <a:pPr marL="0" indent="0" algn="ctr">
              <a:buNone/>
            </a:pPr>
            <a:r>
              <a:rPr lang="en-US" sz="2800" i="1" dirty="0"/>
              <a:t>he would die again or shamefully take </a:t>
            </a:r>
            <a:r>
              <a:rPr lang="en-US" sz="2800" i="1" dirty="0" smtClean="0"/>
              <a:t>flight’</a:t>
            </a:r>
            <a:endParaRPr lang="en-US" sz="2800" i="1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8239" y="1801906"/>
            <a:ext cx="3893275" cy="43242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5B080F"/>
                </a:solidFill>
              </a:rPr>
              <a:t>Second Theme: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5B080F"/>
                </a:solidFill>
              </a:rPr>
              <a:t>The English Defeat (24 verses)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 England: After the unfortunate outcome of the </a:t>
            </a:r>
            <a:r>
              <a:rPr lang="en-US" dirty="0" smtClean="0"/>
              <a:t>attack</a:t>
            </a:r>
            <a:endParaRPr lang="en-US" b="1" dirty="0">
              <a:solidFill>
                <a:srgbClr val="5B080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 the Voracious English Soldiers</a:t>
            </a:r>
          </a:p>
          <a:p>
            <a:pPr marL="457200" indent="-457200">
              <a:buAutoNum type="arabicPeriod"/>
            </a:pPr>
            <a:r>
              <a:rPr lang="en-US" dirty="0" smtClean="0"/>
              <a:t>To the English Soldiers who condemn the cowardice and fear of the Spanish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40" y="1801905"/>
            <a:ext cx="3133645" cy="432425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2291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Excerpt 3: [Verse 29]</a:t>
            </a:r>
          </a:p>
          <a:p>
            <a:pPr marL="0" indent="0" algn="ctr">
              <a:buNone/>
            </a:pPr>
            <a:r>
              <a:rPr lang="en-US" sz="2800" i="1" dirty="0" smtClean="0"/>
              <a:t>		</a:t>
            </a:r>
            <a:r>
              <a:rPr lang="en-US" sz="2800" b="1" dirty="0" err="1" smtClean="0"/>
              <a:t>consule</a:t>
            </a:r>
            <a:r>
              <a:rPr lang="en-US" sz="2800" b="1" dirty="0" smtClean="0"/>
              <a:t> </a:t>
            </a:r>
            <a:r>
              <a:rPr lang="en-US" sz="2800" b="1" dirty="0" err="1"/>
              <a:t>cauta</a:t>
            </a:r>
            <a:r>
              <a:rPr lang="en-US" sz="2800" b="1" dirty="0"/>
              <a:t> </a:t>
            </a:r>
            <a:r>
              <a:rPr lang="en-US" sz="2800" b="1" dirty="0" err="1"/>
              <a:t>tibi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‘consider </a:t>
            </a:r>
            <a:r>
              <a:rPr lang="en-US" sz="2800" i="1" dirty="0"/>
              <a:t>with yourself only prudent plans</a:t>
            </a:r>
            <a:r>
              <a:rPr lang="en-US" sz="2800" i="1" dirty="0" smtClean="0"/>
              <a:t>’</a:t>
            </a:r>
            <a:r>
              <a:rPr lang="en-US" sz="2800" dirty="0" smtClean="0"/>
              <a:t> </a:t>
            </a:r>
            <a:endParaRPr lang="en-US" sz="2800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272339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Excerpt 4: [Verses 7-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sz="2800" i="1" dirty="0" smtClean="0"/>
              <a:t>	</a:t>
            </a:r>
            <a:r>
              <a:rPr lang="en-US" sz="2800" b="1" dirty="0" smtClean="0"/>
              <a:t>alter </a:t>
            </a:r>
            <a:r>
              <a:rPr lang="en-US" sz="2800" b="1" dirty="0"/>
              <a:t>homo est </a:t>
            </a:r>
            <a:r>
              <a:rPr lang="en-US" sz="2800" b="1" dirty="0" err="1"/>
              <a:t>homini</a:t>
            </a:r>
            <a:r>
              <a:rPr lang="en-US" sz="2800" b="1" dirty="0"/>
              <a:t> lupus </a:t>
            </a:r>
          </a:p>
          <a:p>
            <a:pPr marL="0" indent="0" algn="ctr">
              <a:buNone/>
            </a:pPr>
            <a:r>
              <a:rPr lang="en-US" sz="2800" i="1" dirty="0" smtClean="0"/>
              <a:t>one </a:t>
            </a:r>
            <a:r>
              <a:rPr lang="en-US" sz="2800" i="1" dirty="0"/>
              <a:t>man is a wolf to another man </a:t>
            </a:r>
            <a:endParaRPr lang="en-US" sz="2800" i="1" dirty="0" smtClean="0"/>
          </a:p>
          <a:p>
            <a:pPr marL="0" indent="0" algn="ctr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latin typeface="Book Antiqua"/>
                <a:cs typeface="Book Antiqua"/>
              </a:rPr>
              <a:t>CARTHAGO INDIARUM OBSESSA SED NON EXPUGNATA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1210" y="4156168"/>
            <a:ext cx="6619858" cy="18343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COMPARE WITH: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‘</a:t>
            </a:r>
            <a:r>
              <a:rPr lang="en-US" i="1" u="sng" dirty="0"/>
              <a:t>lupus est homo </a:t>
            </a:r>
            <a:r>
              <a:rPr lang="en-US" i="1" u="sng" dirty="0" err="1"/>
              <a:t>homini</a:t>
            </a:r>
            <a:r>
              <a:rPr lang="en-US" i="1" u="sng" dirty="0"/>
              <a:t>, </a:t>
            </a:r>
            <a:r>
              <a:rPr lang="en-US" i="1" dirty="0"/>
              <a:t>non homo, </a:t>
            </a:r>
            <a:r>
              <a:rPr lang="en-US" i="1" dirty="0" err="1"/>
              <a:t>quom</a:t>
            </a:r>
            <a:r>
              <a:rPr lang="en-US" i="1" dirty="0"/>
              <a:t> </a:t>
            </a:r>
            <a:r>
              <a:rPr lang="en-US" i="1" dirty="0" err="1"/>
              <a:t>qualis</a:t>
            </a:r>
            <a:r>
              <a:rPr lang="en-US" i="1" dirty="0"/>
              <a:t> sit non </a:t>
            </a:r>
            <a:r>
              <a:rPr lang="en-US" i="1" dirty="0" err="1"/>
              <a:t>novit</a:t>
            </a:r>
            <a:r>
              <a:rPr lang="en-US" i="1" dirty="0"/>
              <a:t>’ </a:t>
            </a:r>
            <a:r>
              <a:rPr lang="en-US" dirty="0" smtClean="0"/>
              <a:t>(Plautus, </a:t>
            </a:r>
            <a:r>
              <a:rPr lang="en-US" i="1" dirty="0" err="1" smtClean="0"/>
              <a:t>Asinaria</a:t>
            </a:r>
            <a:r>
              <a:rPr lang="en-US" i="1" dirty="0" smtClean="0"/>
              <a:t> II, 495)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‘</a:t>
            </a:r>
            <a:r>
              <a:rPr lang="en-US" u="sng" dirty="0" err="1" smtClean="0"/>
              <a:t>Ἄνθρω</a:t>
            </a:r>
            <a:r>
              <a:rPr lang="en-US" u="sng" dirty="0" smtClean="0"/>
              <a:t>π</a:t>
            </a:r>
            <a:r>
              <a:rPr lang="en-US" u="sng" dirty="0" err="1" smtClean="0"/>
              <a:t>ος</a:t>
            </a:r>
            <a:r>
              <a:rPr lang="en-US" u="sng" dirty="0" smtClean="0"/>
              <a:t> </a:t>
            </a:r>
            <a:r>
              <a:rPr lang="en-US" u="sng" dirty="0" err="1"/>
              <a:t>ἀνθρώ</a:t>
            </a:r>
            <a:r>
              <a:rPr lang="en-US" u="sng" dirty="0"/>
              <a:t>π</a:t>
            </a:r>
            <a:r>
              <a:rPr lang="en-US" u="sng" dirty="0" err="1"/>
              <a:t>ου</a:t>
            </a:r>
            <a:r>
              <a:rPr lang="en-US" u="sng" dirty="0"/>
              <a:t> </a:t>
            </a:r>
            <a:r>
              <a:rPr lang="en-US" u="sng" dirty="0" err="1" smtClean="0"/>
              <a:t>λύκος</a:t>
            </a:r>
            <a:r>
              <a:rPr lang="en-US" u="sng" dirty="0" smtClean="0"/>
              <a:t>’ </a:t>
            </a:r>
            <a:r>
              <a:rPr lang="en-US" dirty="0"/>
              <a:t>(</a:t>
            </a:r>
            <a:r>
              <a:rPr lang="en-US" dirty="0" smtClean="0"/>
              <a:t>Erasmus, </a:t>
            </a:r>
            <a:r>
              <a:rPr lang="en-US" i="1" dirty="0" err="1"/>
              <a:t>Adagia</a:t>
            </a:r>
            <a:r>
              <a:rPr lang="en-US" i="1" dirty="0"/>
              <a:t> </a:t>
            </a:r>
            <a:r>
              <a:rPr lang="en-US" dirty="0"/>
              <a:t>I.70).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40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875</TotalTime>
  <Words>613</Words>
  <Application>Microsoft Macintosh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CARTHAGO INDIARUM OBSESA (sic) SED NON EXPUGNATA: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  <vt:lpstr>CARTHAGO INDIARUM OBSESSA SED NON EXPUGNATA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Toscano</dc:creator>
  <cp:lastModifiedBy>Dennis Toscano</cp:lastModifiedBy>
  <cp:revision>18</cp:revision>
  <dcterms:created xsi:type="dcterms:W3CDTF">2016-03-15T03:42:15Z</dcterms:created>
  <dcterms:modified xsi:type="dcterms:W3CDTF">2016-03-19T03:43:02Z</dcterms:modified>
</cp:coreProperties>
</file>