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256" r:id="rId3"/>
    <p:sldId id="258" r:id="rId4"/>
    <p:sldId id="264" r:id="rId5"/>
    <p:sldId id="265" r:id="rId6"/>
    <p:sldId id="266" r:id="rId7"/>
    <p:sldId id="259" r:id="rId8"/>
    <p:sldId id="263" r:id="rId9"/>
    <p:sldId id="261" r:id="rId10"/>
    <p:sldId id="262" r:id="rId11"/>
    <p:sldId id="269" r:id="rId12"/>
    <p:sldId id="270" r:id="rId13"/>
    <p:sldId id="267" r:id="rId14"/>
    <p:sldId id="272" r:id="rId15"/>
    <p:sldId id="273" r:id="rId16"/>
    <p:sldId id="274" r:id="rId17"/>
    <p:sldId id="275" r:id="rId18"/>
    <p:sldId id="278" r:id="rId19"/>
    <p:sldId id="279" r:id="rId20"/>
    <p:sldId id="276" r:id="rId21"/>
    <p:sldId id="277"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2D619F3-331A-4E99-9C74-3401FF798F27}">
          <p14:sldIdLst>
            <p14:sldId id="257"/>
            <p14:sldId id="256"/>
            <p14:sldId id="258"/>
            <p14:sldId id="264"/>
            <p14:sldId id="265"/>
            <p14:sldId id="266"/>
            <p14:sldId id="259"/>
            <p14:sldId id="263"/>
            <p14:sldId id="261"/>
            <p14:sldId id="262"/>
            <p14:sldId id="269"/>
            <p14:sldId id="270"/>
            <p14:sldId id="267"/>
            <p14:sldId id="272"/>
            <p14:sldId id="273"/>
            <p14:sldId id="274"/>
            <p14:sldId id="275"/>
            <p14:sldId id="278"/>
            <p14:sldId id="279"/>
            <p14:sldId id="276"/>
            <p14:sldId id="27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092" autoAdjust="0"/>
  </p:normalViewPr>
  <p:slideViewPr>
    <p:cSldViewPr>
      <p:cViewPr varScale="1">
        <p:scale>
          <a:sx n="71" d="100"/>
          <a:sy n="71" d="100"/>
        </p:scale>
        <p:origin x="-135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2DA899-A284-4EC0-9C97-11317A87E29A}" type="datetimeFigureOut">
              <a:rPr lang="en-GB" smtClean="0"/>
              <a:t>18/03/2016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20A8AC-A6A5-467A-AE72-FB44FE97BEB7}" type="slidenum">
              <a:rPr lang="en-GB" smtClean="0"/>
              <a:t>‹#›</a:t>
            </a:fld>
            <a:endParaRPr lang="en-GB"/>
          </a:p>
        </p:txBody>
      </p:sp>
    </p:spTree>
    <p:extLst>
      <p:ext uri="{BB962C8B-B14F-4D97-AF65-F5344CB8AC3E}">
        <p14:creationId xmlns:p14="http://schemas.microsoft.com/office/powerpoint/2010/main" val="2095352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320A8AC-A6A5-467A-AE72-FB44FE97BEB7}" type="slidenum">
              <a:rPr lang="en-GB" smtClean="0"/>
              <a:t>5</a:t>
            </a:fld>
            <a:endParaRPr lang="en-GB"/>
          </a:p>
        </p:txBody>
      </p:sp>
    </p:spTree>
    <p:extLst>
      <p:ext uri="{BB962C8B-B14F-4D97-AF65-F5344CB8AC3E}">
        <p14:creationId xmlns:p14="http://schemas.microsoft.com/office/powerpoint/2010/main" val="1912348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B53A584-58E9-4EAC-99AB-CACD6E6FE702}" type="datetimeFigureOut">
              <a:rPr lang="en-GB" smtClean="0"/>
              <a:t>18/03/2016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977A706-9AEE-4A82-83D7-E4E1B29C96B5}" type="slidenum">
              <a:rPr lang="en-GB" smtClean="0"/>
              <a:t>‹#›</a:t>
            </a:fld>
            <a:endParaRPr lang="en-GB"/>
          </a:p>
        </p:txBody>
      </p:sp>
    </p:spTree>
    <p:extLst>
      <p:ext uri="{BB962C8B-B14F-4D97-AF65-F5344CB8AC3E}">
        <p14:creationId xmlns:p14="http://schemas.microsoft.com/office/powerpoint/2010/main" val="2676887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B53A584-58E9-4EAC-99AB-CACD6E6FE702}" type="datetimeFigureOut">
              <a:rPr lang="en-GB" smtClean="0"/>
              <a:t>18/03/2016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977A706-9AEE-4A82-83D7-E4E1B29C96B5}" type="slidenum">
              <a:rPr lang="en-GB" smtClean="0"/>
              <a:t>‹#›</a:t>
            </a:fld>
            <a:endParaRPr lang="en-GB"/>
          </a:p>
        </p:txBody>
      </p:sp>
    </p:spTree>
    <p:extLst>
      <p:ext uri="{BB962C8B-B14F-4D97-AF65-F5344CB8AC3E}">
        <p14:creationId xmlns:p14="http://schemas.microsoft.com/office/powerpoint/2010/main" val="835130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B53A584-58E9-4EAC-99AB-CACD6E6FE702}" type="datetimeFigureOut">
              <a:rPr lang="en-GB" smtClean="0"/>
              <a:t>18/03/2016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977A706-9AEE-4A82-83D7-E4E1B29C96B5}" type="slidenum">
              <a:rPr lang="en-GB" smtClean="0"/>
              <a:t>‹#›</a:t>
            </a:fld>
            <a:endParaRPr lang="en-GB"/>
          </a:p>
        </p:txBody>
      </p:sp>
    </p:spTree>
    <p:extLst>
      <p:ext uri="{BB962C8B-B14F-4D97-AF65-F5344CB8AC3E}">
        <p14:creationId xmlns:p14="http://schemas.microsoft.com/office/powerpoint/2010/main" val="3316049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B53A584-58E9-4EAC-99AB-CACD6E6FE702}" type="datetimeFigureOut">
              <a:rPr lang="en-GB" smtClean="0"/>
              <a:t>18/03/2016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977A706-9AEE-4A82-83D7-E4E1B29C96B5}" type="slidenum">
              <a:rPr lang="en-GB" smtClean="0"/>
              <a:t>‹#›</a:t>
            </a:fld>
            <a:endParaRPr lang="en-GB"/>
          </a:p>
        </p:txBody>
      </p:sp>
    </p:spTree>
    <p:extLst>
      <p:ext uri="{BB962C8B-B14F-4D97-AF65-F5344CB8AC3E}">
        <p14:creationId xmlns:p14="http://schemas.microsoft.com/office/powerpoint/2010/main" val="4254613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B53A584-58E9-4EAC-99AB-CACD6E6FE702}" type="datetimeFigureOut">
              <a:rPr lang="en-GB" smtClean="0"/>
              <a:t>18/03/2016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977A706-9AEE-4A82-83D7-E4E1B29C96B5}" type="slidenum">
              <a:rPr lang="en-GB" smtClean="0"/>
              <a:t>‹#›</a:t>
            </a:fld>
            <a:endParaRPr lang="en-GB"/>
          </a:p>
        </p:txBody>
      </p:sp>
      <p:sp>
        <p:nvSpPr>
          <p:cNvPr id="7" name="Content Placeholder 6"/>
          <p:cNvSpPr>
            <a:spLocks noGrp="1"/>
          </p:cNvSpPr>
          <p:nvPr>
            <p:ph sz="quarter" idx="13"/>
          </p:nvPr>
        </p:nvSpPr>
        <p:spPr>
          <a:xfrm>
            <a:off x="914400" y="2286000"/>
            <a:ext cx="3124200" cy="167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095610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DCF361-952B-4A18-ACF6-9E78C781D756}" type="slidenum">
              <a:rPr lang="en-US"/>
              <a:pPr>
                <a:defRPr/>
              </a:pPr>
              <a:t>‹#›</a:t>
            </a:fld>
            <a:endParaRPr lang="en-US"/>
          </a:p>
        </p:txBody>
      </p:sp>
    </p:spTree>
    <p:extLst>
      <p:ext uri="{BB962C8B-B14F-4D97-AF65-F5344CB8AC3E}">
        <p14:creationId xmlns:p14="http://schemas.microsoft.com/office/powerpoint/2010/main" val="31769233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2688E7-2C77-4112-9FFE-DE2FDEA8FC14}" type="slidenum">
              <a:rPr lang="en-US"/>
              <a:pPr>
                <a:defRPr/>
              </a:pPr>
              <a:t>‹#›</a:t>
            </a:fld>
            <a:endParaRPr lang="en-US"/>
          </a:p>
        </p:txBody>
      </p:sp>
    </p:spTree>
    <p:extLst>
      <p:ext uri="{BB962C8B-B14F-4D97-AF65-F5344CB8AC3E}">
        <p14:creationId xmlns:p14="http://schemas.microsoft.com/office/powerpoint/2010/main" val="1151785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B53A584-58E9-4EAC-99AB-CACD6E6FE702}" type="datetimeFigureOut">
              <a:rPr lang="en-GB" smtClean="0"/>
              <a:t>18/03/2016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977A706-9AEE-4A82-83D7-E4E1B29C96B5}" type="slidenum">
              <a:rPr lang="en-GB" smtClean="0"/>
              <a:t>‹#›</a:t>
            </a:fld>
            <a:endParaRPr lang="en-GB"/>
          </a:p>
        </p:txBody>
      </p:sp>
    </p:spTree>
    <p:extLst>
      <p:ext uri="{BB962C8B-B14F-4D97-AF65-F5344CB8AC3E}">
        <p14:creationId xmlns:p14="http://schemas.microsoft.com/office/powerpoint/2010/main" val="2339498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53A584-58E9-4EAC-99AB-CACD6E6FE702}" type="datetimeFigureOut">
              <a:rPr lang="en-GB" smtClean="0"/>
              <a:t>18/03/2016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977A706-9AEE-4A82-83D7-E4E1B29C96B5}" type="slidenum">
              <a:rPr lang="en-GB" smtClean="0"/>
              <a:t>‹#›</a:t>
            </a:fld>
            <a:endParaRPr lang="en-GB"/>
          </a:p>
        </p:txBody>
      </p:sp>
    </p:spTree>
    <p:extLst>
      <p:ext uri="{BB962C8B-B14F-4D97-AF65-F5344CB8AC3E}">
        <p14:creationId xmlns:p14="http://schemas.microsoft.com/office/powerpoint/2010/main" val="3241638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B53A584-58E9-4EAC-99AB-CACD6E6FE702}" type="datetimeFigureOut">
              <a:rPr lang="en-GB" smtClean="0"/>
              <a:t>18/03/2016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977A706-9AEE-4A82-83D7-E4E1B29C96B5}" type="slidenum">
              <a:rPr lang="en-GB" smtClean="0"/>
              <a:t>‹#›</a:t>
            </a:fld>
            <a:endParaRPr lang="en-GB"/>
          </a:p>
        </p:txBody>
      </p:sp>
    </p:spTree>
    <p:extLst>
      <p:ext uri="{BB962C8B-B14F-4D97-AF65-F5344CB8AC3E}">
        <p14:creationId xmlns:p14="http://schemas.microsoft.com/office/powerpoint/2010/main" val="2927529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B53A584-58E9-4EAC-99AB-CACD6E6FE702}" type="datetimeFigureOut">
              <a:rPr lang="en-GB" smtClean="0"/>
              <a:t>18/03/2016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977A706-9AEE-4A82-83D7-E4E1B29C96B5}" type="slidenum">
              <a:rPr lang="en-GB" smtClean="0"/>
              <a:t>‹#›</a:t>
            </a:fld>
            <a:endParaRPr lang="en-GB"/>
          </a:p>
        </p:txBody>
      </p:sp>
    </p:spTree>
    <p:extLst>
      <p:ext uri="{BB962C8B-B14F-4D97-AF65-F5344CB8AC3E}">
        <p14:creationId xmlns:p14="http://schemas.microsoft.com/office/powerpoint/2010/main" val="1738533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B53A584-58E9-4EAC-99AB-CACD6E6FE702}" type="datetimeFigureOut">
              <a:rPr lang="en-GB" smtClean="0"/>
              <a:t>18/03/2016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977A706-9AEE-4A82-83D7-E4E1B29C96B5}" type="slidenum">
              <a:rPr lang="en-GB" smtClean="0"/>
              <a:t>‹#›</a:t>
            </a:fld>
            <a:endParaRPr lang="en-GB"/>
          </a:p>
        </p:txBody>
      </p:sp>
    </p:spTree>
    <p:extLst>
      <p:ext uri="{BB962C8B-B14F-4D97-AF65-F5344CB8AC3E}">
        <p14:creationId xmlns:p14="http://schemas.microsoft.com/office/powerpoint/2010/main" val="2170386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53A584-58E9-4EAC-99AB-CACD6E6FE702}" type="datetimeFigureOut">
              <a:rPr lang="en-GB" smtClean="0"/>
              <a:t>18/03/2016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977A706-9AEE-4A82-83D7-E4E1B29C96B5}" type="slidenum">
              <a:rPr lang="en-GB" smtClean="0"/>
              <a:t>‹#›</a:t>
            </a:fld>
            <a:endParaRPr lang="en-GB"/>
          </a:p>
        </p:txBody>
      </p:sp>
    </p:spTree>
    <p:extLst>
      <p:ext uri="{BB962C8B-B14F-4D97-AF65-F5344CB8AC3E}">
        <p14:creationId xmlns:p14="http://schemas.microsoft.com/office/powerpoint/2010/main" val="208535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53A584-58E9-4EAC-99AB-CACD6E6FE702}" type="datetimeFigureOut">
              <a:rPr lang="en-GB" smtClean="0"/>
              <a:t>18/03/2016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977A706-9AEE-4A82-83D7-E4E1B29C96B5}" type="slidenum">
              <a:rPr lang="en-GB" smtClean="0"/>
              <a:t>‹#›</a:t>
            </a:fld>
            <a:endParaRPr lang="en-GB"/>
          </a:p>
        </p:txBody>
      </p:sp>
    </p:spTree>
    <p:extLst>
      <p:ext uri="{BB962C8B-B14F-4D97-AF65-F5344CB8AC3E}">
        <p14:creationId xmlns:p14="http://schemas.microsoft.com/office/powerpoint/2010/main" val="2250171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53A584-58E9-4EAC-99AB-CACD6E6FE702}" type="datetimeFigureOut">
              <a:rPr lang="en-GB" smtClean="0"/>
              <a:t>18/03/2016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977A706-9AEE-4A82-83D7-E4E1B29C96B5}" type="slidenum">
              <a:rPr lang="en-GB" smtClean="0"/>
              <a:t>‹#›</a:t>
            </a:fld>
            <a:endParaRPr lang="en-GB"/>
          </a:p>
        </p:txBody>
      </p:sp>
    </p:spTree>
    <p:extLst>
      <p:ext uri="{BB962C8B-B14F-4D97-AF65-F5344CB8AC3E}">
        <p14:creationId xmlns:p14="http://schemas.microsoft.com/office/powerpoint/2010/main" val="4099403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60000"/>
            <a:lumOff val="40000"/>
            <a:alpha val="69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53A584-58E9-4EAC-99AB-CACD6E6FE702}" type="datetimeFigureOut">
              <a:rPr lang="en-GB" smtClean="0"/>
              <a:t>18/03/2016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77A706-9AEE-4A82-83D7-E4E1B29C96B5}" type="slidenum">
              <a:rPr lang="en-GB" smtClean="0"/>
              <a:t>‹#›</a:t>
            </a:fld>
            <a:endParaRPr lang="en-GB"/>
          </a:p>
        </p:txBody>
      </p:sp>
    </p:spTree>
    <p:extLst>
      <p:ext uri="{BB962C8B-B14F-4D97-AF65-F5344CB8AC3E}">
        <p14:creationId xmlns:p14="http://schemas.microsoft.com/office/powerpoint/2010/main" val="1229767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esternargolid.org/?page_id=2" TargetMode="External"/><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fontScale="90000"/>
          </a:bodyPr>
          <a:lstStyle/>
          <a:p>
            <a:r>
              <a:rPr lang="en-US" dirty="0"/>
              <a:t>Learning from Gaia: Bringing Environmental History into the Classics Classroom</a:t>
            </a:r>
            <a:r>
              <a:rPr lang="en-GB" dirty="0"/>
              <a:t/>
            </a:r>
            <a:br>
              <a:rPr lang="en-GB" dirty="0"/>
            </a:br>
            <a:endParaRPr lang="en-GB" dirty="0"/>
          </a:p>
        </p:txBody>
      </p:sp>
      <p:sp>
        <p:nvSpPr>
          <p:cNvPr id="6" name="Subtitle 5"/>
          <p:cNvSpPr>
            <a:spLocks noGrp="1"/>
          </p:cNvSpPr>
          <p:nvPr>
            <p:ph type="subTitle" idx="1"/>
          </p:nvPr>
        </p:nvSpPr>
        <p:spPr/>
        <p:txBody>
          <a:bodyPr/>
          <a:lstStyle/>
          <a:p>
            <a:r>
              <a:rPr lang="en-US" dirty="0" smtClean="0"/>
              <a:t>Christina A. Salowey</a:t>
            </a:r>
          </a:p>
          <a:p>
            <a:r>
              <a:rPr lang="en-US" dirty="0" smtClean="0"/>
              <a:t>Hollins University</a:t>
            </a:r>
            <a:endParaRPr lang="en-GB" dirty="0"/>
          </a:p>
        </p:txBody>
      </p:sp>
    </p:spTree>
    <p:extLst>
      <p:ext uri="{BB962C8B-B14F-4D97-AF65-F5344CB8AC3E}">
        <p14:creationId xmlns:p14="http://schemas.microsoft.com/office/powerpoint/2010/main" val="40304995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Content Placeholder 4" descr="TheaterEpidauros.jp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8600" y="228600"/>
            <a:ext cx="8534400" cy="5694363"/>
          </a:xfrm>
        </p:spPr>
      </p:pic>
      <p:sp>
        <p:nvSpPr>
          <p:cNvPr id="4" name="Content Placeholder 3"/>
          <p:cNvSpPr>
            <a:spLocks noGrp="1"/>
          </p:cNvSpPr>
          <p:nvPr>
            <p:ph sz="half" idx="2"/>
          </p:nvPr>
        </p:nvSpPr>
        <p:spPr>
          <a:xfrm>
            <a:off x="381000" y="6019800"/>
            <a:ext cx="8305800" cy="838200"/>
          </a:xfrm>
        </p:spPr>
        <p:txBody>
          <a:bodyPr>
            <a:normAutofit fontScale="55000" lnSpcReduction="20000"/>
          </a:bodyPr>
          <a:lstStyle/>
          <a:p>
            <a:pPr eaLnBrk="1" hangingPunct="1">
              <a:defRPr/>
            </a:pPr>
            <a:r>
              <a:rPr lang="en-US" dirty="0" smtClean="0"/>
              <a:t>Theater at </a:t>
            </a:r>
            <a:r>
              <a:rPr lang="en-US" dirty="0" err="1" smtClean="0"/>
              <a:t>Epidauros</a:t>
            </a:r>
            <a:r>
              <a:rPr lang="en-US" dirty="0" smtClean="0"/>
              <a:t>, Greece. </a:t>
            </a:r>
          </a:p>
          <a:p>
            <a:pPr eaLnBrk="1" hangingPunct="1">
              <a:defRPr/>
            </a:pPr>
            <a:r>
              <a:rPr lang="en-US" dirty="0" smtClean="0"/>
              <a:t>4</a:t>
            </a:r>
            <a:r>
              <a:rPr lang="en-US" baseline="30000" dirty="0" smtClean="0"/>
              <a:t>th</a:t>
            </a:r>
            <a:r>
              <a:rPr lang="en-US" dirty="0" smtClean="0"/>
              <a:t> century B.C.E. </a:t>
            </a:r>
          </a:p>
          <a:p>
            <a:pPr eaLnBrk="1" hangingPunct="1">
              <a:defRPr/>
            </a:pPr>
            <a:r>
              <a:rPr lang="en-US" dirty="0" smtClean="0"/>
              <a:t>Seats 12,000-15,000</a:t>
            </a:r>
          </a:p>
        </p:txBody>
      </p:sp>
      <p:sp>
        <p:nvSpPr>
          <p:cNvPr id="27652" name="TextBox 1"/>
          <p:cNvSpPr txBox="1">
            <a:spLocks noChangeArrowheads="1"/>
          </p:cNvSpPr>
          <p:nvPr/>
        </p:nvSpPr>
        <p:spPr bwMode="auto">
          <a:xfrm>
            <a:off x="381000" y="381000"/>
            <a:ext cx="8305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0000"/>
              <a:buFont typeface="Wingdings 2" pitchFamily="18" charset="2"/>
              <a:buChar char=""/>
              <a:defRPr sz="3000">
                <a:solidFill>
                  <a:schemeClr val="tx1"/>
                </a:solidFill>
                <a:latin typeface="Century Gothic" pitchFamily="34" charset="0"/>
              </a:defRPr>
            </a:lvl1pPr>
            <a:lvl2pPr marL="742950" indent="-285750" eaLnBrk="0" hangingPunct="0">
              <a:spcBef>
                <a:spcPct val="20000"/>
              </a:spcBef>
              <a:buClr>
                <a:schemeClr val="accent1"/>
              </a:buClr>
              <a:buSzPct val="95000"/>
              <a:buFont typeface="Verdana" pitchFamily="34" charset="0"/>
              <a:buChar char="›"/>
              <a:defRPr sz="2600">
                <a:solidFill>
                  <a:schemeClr val="tx1"/>
                </a:solidFill>
                <a:latin typeface="Century Gothic" pitchFamily="34" charset="0"/>
              </a:defRPr>
            </a:lvl2pPr>
            <a:lvl3pPr marL="1143000" indent="-228600" eaLnBrk="0" hangingPunct="0">
              <a:spcBef>
                <a:spcPct val="20000"/>
              </a:spcBef>
              <a:buClr>
                <a:schemeClr val="accent1"/>
              </a:buClr>
              <a:buFont typeface="Wingdings 2" pitchFamily="18" charset="2"/>
              <a:buChar char=""/>
              <a:defRPr sz="2400">
                <a:solidFill>
                  <a:schemeClr val="tx1"/>
                </a:solidFill>
                <a:latin typeface="Century Gothic" pitchFamily="34" charset="0"/>
              </a:defRPr>
            </a:lvl3pPr>
            <a:lvl4pPr marL="1600200" indent="-228600" eaLnBrk="0" hangingPunct="0">
              <a:spcBef>
                <a:spcPct val="20000"/>
              </a:spcBef>
              <a:buClr>
                <a:schemeClr val="accent1"/>
              </a:buClr>
              <a:buFont typeface="Wingdings 2" pitchFamily="18" charset="2"/>
              <a:buChar char=""/>
              <a:defRPr sz="2000">
                <a:solidFill>
                  <a:schemeClr val="tx1"/>
                </a:solidFill>
                <a:latin typeface="Century Gothic" pitchFamily="34" charset="0"/>
              </a:defRPr>
            </a:lvl4pPr>
            <a:lvl5pPr marL="2057400" indent="-228600" eaLnBrk="0" hangingPunct="0">
              <a:spcBef>
                <a:spcPct val="20000"/>
              </a:spcBef>
              <a:buClr>
                <a:srgbClr val="DCCEA0"/>
              </a:buClr>
              <a:buFont typeface="Wingdings 2" pitchFamily="18" charset="2"/>
              <a:buChar char=""/>
              <a:defRPr sz="1900">
                <a:solidFill>
                  <a:schemeClr val="tx1"/>
                </a:solidFill>
                <a:latin typeface="Century Gothic" pitchFamily="34" charset="0"/>
              </a:defRPr>
            </a:lvl5pPr>
            <a:lvl6pPr marL="2514600" indent="-228600" eaLnBrk="0" fontAlgn="base" hangingPunct="0">
              <a:spcBef>
                <a:spcPct val="20000"/>
              </a:spcBef>
              <a:spcAft>
                <a:spcPct val="0"/>
              </a:spcAft>
              <a:buClr>
                <a:srgbClr val="DCCEA0"/>
              </a:buClr>
              <a:buFont typeface="Wingdings 2" pitchFamily="18" charset="2"/>
              <a:buChar char=""/>
              <a:defRPr sz="1900">
                <a:solidFill>
                  <a:schemeClr val="tx1"/>
                </a:solidFill>
                <a:latin typeface="Century Gothic" pitchFamily="34" charset="0"/>
              </a:defRPr>
            </a:lvl6pPr>
            <a:lvl7pPr marL="2971800" indent="-228600" eaLnBrk="0" fontAlgn="base" hangingPunct="0">
              <a:spcBef>
                <a:spcPct val="20000"/>
              </a:spcBef>
              <a:spcAft>
                <a:spcPct val="0"/>
              </a:spcAft>
              <a:buClr>
                <a:srgbClr val="DCCEA0"/>
              </a:buClr>
              <a:buFont typeface="Wingdings 2" pitchFamily="18" charset="2"/>
              <a:buChar char=""/>
              <a:defRPr sz="1900">
                <a:solidFill>
                  <a:schemeClr val="tx1"/>
                </a:solidFill>
                <a:latin typeface="Century Gothic" pitchFamily="34" charset="0"/>
              </a:defRPr>
            </a:lvl7pPr>
            <a:lvl8pPr marL="3429000" indent="-228600" eaLnBrk="0" fontAlgn="base" hangingPunct="0">
              <a:spcBef>
                <a:spcPct val="20000"/>
              </a:spcBef>
              <a:spcAft>
                <a:spcPct val="0"/>
              </a:spcAft>
              <a:buClr>
                <a:srgbClr val="DCCEA0"/>
              </a:buClr>
              <a:buFont typeface="Wingdings 2" pitchFamily="18" charset="2"/>
              <a:buChar char=""/>
              <a:defRPr sz="1900">
                <a:solidFill>
                  <a:schemeClr val="tx1"/>
                </a:solidFill>
                <a:latin typeface="Century Gothic" pitchFamily="34" charset="0"/>
              </a:defRPr>
            </a:lvl8pPr>
            <a:lvl9pPr marL="3886200" indent="-228600" eaLnBrk="0" fontAlgn="base" hangingPunct="0">
              <a:spcBef>
                <a:spcPct val="20000"/>
              </a:spcBef>
              <a:spcAft>
                <a:spcPct val="0"/>
              </a:spcAft>
              <a:buClr>
                <a:srgbClr val="DCCEA0"/>
              </a:buClr>
              <a:buFont typeface="Wingdings 2" pitchFamily="18" charset="2"/>
              <a:buChar char=""/>
              <a:defRPr sz="1900">
                <a:solidFill>
                  <a:schemeClr val="tx1"/>
                </a:solidFill>
                <a:latin typeface="Century Gothic" pitchFamily="34" charset="0"/>
              </a:defRPr>
            </a:lvl9pPr>
          </a:lstStyle>
          <a:p>
            <a:pPr algn="ctr" eaLnBrk="1" hangingPunct="1">
              <a:spcBef>
                <a:spcPct val="0"/>
              </a:spcBef>
              <a:buClrTx/>
              <a:buSzTx/>
              <a:buFontTx/>
              <a:buNone/>
            </a:pPr>
            <a:r>
              <a:rPr lang="en-US" altLang="en-US" sz="1800">
                <a:solidFill>
                  <a:srgbClr val="002060"/>
                </a:solidFill>
                <a:latin typeface="Arial Black" pitchFamily="34" charset="0"/>
              </a:rPr>
              <a:t>Environment is not the stage on which human history is enacted. It is an actor</a:t>
            </a:r>
            <a:r>
              <a:rPr lang="en-US" altLang="en-US" sz="1800">
                <a:solidFill>
                  <a:srgbClr val="002060"/>
                </a:solidFill>
                <a:latin typeface="Arial" pitchFamily="34" charset="0"/>
              </a:rPr>
              <a:t>. </a:t>
            </a:r>
            <a:endParaRPr lang="en-GB" altLang="en-US" sz="1800">
              <a:solidFill>
                <a:srgbClr val="002060"/>
              </a:solidFill>
              <a:latin typeface="Arial" pitchFamily="34" charset="0"/>
            </a:endParaRPr>
          </a:p>
        </p:txBody>
      </p:sp>
    </p:spTree>
    <p:extLst>
      <p:ext uri="{BB962C8B-B14F-4D97-AF65-F5344CB8AC3E}">
        <p14:creationId xmlns:p14="http://schemas.microsoft.com/office/powerpoint/2010/main" val="4432570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6" descr="cosquerauk"/>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22412" y="22412"/>
            <a:ext cx="9220200" cy="5843217"/>
          </a:xfrm>
        </p:spPr>
      </p:pic>
      <p:sp>
        <p:nvSpPr>
          <p:cNvPr id="3075" name="Rectangle 4"/>
          <p:cNvSpPr>
            <a:spLocks noGrp="1" noChangeArrowheads="1"/>
          </p:cNvSpPr>
          <p:nvPr>
            <p:ph type="body" sz="half" idx="2"/>
          </p:nvPr>
        </p:nvSpPr>
        <p:spPr>
          <a:xfrm>
            <a:off x="3733800" y="5943600"/>
            <a:ext cx="5410200" cy="914400"/>
          </a:xfrm>
        </p:spPr>
        <p:txBody>
          <a:bodyPr>
            <a:normAutofit/>
          </a:bodyPr>
          <a:lstStyle/>
          <a:p>
            <a:pPr marL="0" indent="0">
              <a:lnSpc>
                <a:spcPct val="90000"/>
              </a:lnSpc>
              <a:buNone/>
            </a:pPr>
            <a:r>
              <a:rPr lang="en-US" altLang="en-US" sz="2400" dirty="0" smtClean="0"/>
              <a:t>Art, as an intermediary, expresses a relationship to or with nature. </a:t>
            </a:r>
          </a:p>
        </p:txBody>
      </p:sp>
      <p:sp>
        <p:nvSpPr>
          <p:cNvPr id="3077" name="TextBox 6"/>
          <p:cNvSpPr txBox="1">
            <a:spLocks noChangeArrowheads="1"/>
          </p:cNvSpPr>
          <p:nvPr/>
        </p:nvSpPr>
        <p:spPr bwMode="auto">
          <a:xfrm>
            <a:off x="0" y="5943599"/>
            <a:ext cx="601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empus Sans ITC" pitchFamily="82" charset="0"/>
              </a:defRPr>
            </a:lvl1pPr>
            <a:lvl2pPr marL="742950" indent="-285750" eaLnBrk="0" hangingPunct="0">
              <a:spcBef>
                <a:spcPct val="20000"/>
              </a:spcBef>
              <a:buChar char="–"/>
              <a:defRPr sz="2800">
                <a:solidFill>
                  <a:schemeClr val="tx1"/>
                </a:solidFill>
                <a:latin typeface="Tempus Sans ITC" pitchFamily="82" charset="0"/>
              </a:defRPr>
            </a:lvl2pPr>
            <a:lvl3pPr marL="1143000" indent="-228600" eaLnBrk="0" hangingPunct="0">
              <a:spcBef>
                <a:spcPct val="20000"/>
              </a:spcBef>
              <a:buChar char="•"/>
              <a:defRPr sz="2400">
                <a:solidFill>
                  <a:schemeClr val="tx1"/>
                </a:solidFill>
                <a:latin typeface="Tempus Sans ITC" pitchFamily="82" charset="0"/>
              </a:defRPr>
            </a:lvl3pPr>
            <a:lvl4pPr marL="1600200" indent="-228600" eaLnBrk="0" hangingPunct="0">
              <a:spcBef>
                <a:spcPct val="20000"/>
              </a:spcBef>
              <a:buChar char="–"/>
              <a:defRPr sz="2000">
                <a:solidFill>
                  <a:schemeClr val="tx1"/>
                </a:solidFill>
                <a:latin typeface="Tempus Sans ITC" pitchFamily="82" charset="0"/>
              </a:defRPr>
            </a:lvl4pPr>
            <a:lvl5pPr marL="2057400" indent="-228600" eaLnBrk="0" hangingPunct="0">
              <a:spcBef>
                <a:spcPct val="20000"/>
              </a:spcBef>
              <a:buChar char="»"/>
              <a:defRPr sz="2000">
                <a:solidFill>
                  <a:schemeClr val="tx1"/>
                </a:solidFill>
                <a:latin typeface="Tempus Sans ITC" pitchFamily="82" charset="0"/>
              </a:defRPr>
            </a:lvl5pPr>
            <a:lvl6pPr marL="2514600" indent="-228600" eaLnBrk="0" fontAlgn="base" hangingPunct="0">
              <a:spcBef>
                <a:spcPct val="20000"/>
              </a:spcBef>
              <a:spcAft>
                <a:spcPct val="0"/>
              </a:spcAft>
              <a:buChar char="»"/>
              <a:defRPr sz="2000">
                <a:solidFill>
                  <a:schemeClr val="tx1"/>
                </a:solidFill>
                <a:latin typeface="Tempus Sans ITC" pitchFamily="82" charset="0"/>
              </a:defRPr>
            </a:lvl6pPr>
            <a:lvl7pPr marL="2971800" indent="-228600" eaLnBrk="0" fontAlgn="base" hangingPunct="0">
              <a:spcBef>
                <a:spcPct val="20000"/>
              </a:spcBef>
              <a:spcAft>
                <a:spcPct val="0"/>
              </a:spcAft>
              <a:buChar char="»"/>
              <a:defRPr sz="2000">
                <a:solidFill>
                  <a:schemeClr val="tx1"/>
                </a:solidFill>
                <a:latin typeface="Tempus Sans ITC" pitchFamily="82" charset="0"/>
              </a:defRPr>
            </a:lvl7pPr>
            <a:lvl8pPr marL="3429000" indent="-228600" eaLnBrk="0" fontAlgn="base" hangingPunct="0">
              <a:spcBef>
                <a:spcPct val="20000"/>
              </a:spcBef>
              <a:spcAft>
                <a:spcPct val="0"/>
              </a:spcAft>
              <a:buChar char="»"/>
              <a:defRPr sz="2000">
                <a:solidFill>
                  <a:schemeClr val="tx1"/>
                </a:solidFill>
                <a:latin typeface="Tempus Sans ITC" pitchFamily="82" charset="0"/>
              </a:defRPr>
            </a:lvl8pPr>
            <a:lvl9pPr marL="3886200" indent="-228600" eaLnBrk="0" fontAlgn="base" hangingPunct="0">
              <a:spcBef>
                <a:spcPct val="20000"/>
              </a:spcBef>
              <a:spcAft>
                <a:spcPct val="0"/>
              </a:spcAft>
              <a:buChar char="»"/>
              <a:defRPr sz="2000">
                <a:solidFill>
                  <a:schemeClr val="tx1"/>
                </a:solidFill>
                <a:latin typeface="Tempus Sans ITC" pitchFamily="82" charset="0"/>
              </a:defRPr>
            </a:lvl9pPr>
          </a:lstStyle>
          <a:p>
            <a:pPr>
              <a:spcBef>
                <a:spcPct val="0"/>
              </a:spcBef>
              <a:buFontTx/>
              <a:buNone/>
            </a:pPr>
            <a:r>
              <a:rPr lang="en-US" altLang="en-US" sz="1400" dirty="0" err="1"/>
              <a:t>Cosquer</a:t>
            </a:r>
            <a:r>
              <a:rPr lang="en-US" altLang="en-US" sz="1400" dirty="0"/>
              <a:t> Cave. France. 16500 BCE. Great Auk. </a:t>
            </a:r>
          </a:p>
        </p:txBody>
      </p:sp>
    </p:spTree>
    <p:extLst>
      <p:ext uri="{BB962C8B-B14F-4D97-AF65-F5344CB8AC3E}">
        <p14:creationId xmlns:p14="http://schemas.microsoft.com/office/powerpoint/2010/main" val="20032996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bullrhyton"/>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0" y="-76200"/>
            <a:ext cx="3581400" cy="5542079"/>
          </a:xfrm>
        </p:spPr>
      </p:pic>
      <p:sp>
        <p:nvSpPr>
          <p:cNvPr id="7171" name="Rectangle 3"/>
          <p:cNvSpPr>
            <a:spLocks noGrp="1" noChangeArrowheads="1"/>
          </p:cNvSpPr>
          <p:nvPr>
            <p:ph sz="half" idx="2"/>
          </p:nvPr>
        </p:nvSpPr>
        <p:spPr>
          <a:xfrm>
            <a:off x="13447" y="5424861"/>
            <a:ext cx="4038600" cy="1401763"/>
          </a:xfrm>
        </p:spPr>
        <p:txBody>
          <a:bodyPr>
            <a:normAutofit fontScale="85000" lnSpcReduction="10000"/>
          </a:bodyPr>
          <a:lstStyle/>
          <a:p>
            <a:pPr eaLnBrk="1" hangingPunct="1"/>
            <a:r>
              <a:rPr lang="en-US" altLang="en-US" sz="2000" dirty="0" err="1" smtClean="0"/>
              <a:t>Rhyton</a:t>
            </a:r>
            <a:r>
              <a:rPr lang="en-US" altLang="en-US" sz="2000" dirty="0" smtClean="0"/>
              <a:t> (vessel used to pour out ritual libations) in the shape of a bull. </a:t>
            </a:r>
          </a:p>
          <a:p>
            <a:pPr eaLnBrk="1" hangingPunct="1"/>
            <a:r>
              <a:rPr lang="en-US" altLang="en-US" sz="2000" dirty="0" smtClean="0"/>
              <a:t>From Knossos, Crete. 1550 – 1450 BCE; steatite with shell, rock crystal, jasper and gilt wood horns. </a:t>
            </a:r>
          </a:p>
          <a:p>
            <a:pPr eaLnBrk="1" hangingPunct="1"/>
            <a:r>
              <a:rPr lang="en-US" altLang="en-US" sz="2000" dirty="0" smtClean="0"/>
              <a:t>Bull - virility, strength, source of life and vitality.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685800"/>
            <a:ext cx="4762500" cy="3533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114800" y="4401234"/>
            <a:ext cx="4495800" cy="646331"/>
          </a:xfrm>
          <a:prstGeom prst="rect">
            <a:avLst/>
          </a:prstGeom>
          <a:noFill/>
        </p:spPr>
        <p:txBody>
          <a:bodyPr wrap="square" rtlCol="0">
            <a:spAutoFit/>
          </a:bodyPr>
          <a:lstStyle/>
          <a:p>
            <a:r>
              <a:rPr lang="en-US" dirty="0" smtClean="0"/>
              <a:t>Fresco Painting. Thera 1550 BCE. </a:t>
            </a:r>
          </a:p>
          <a:p>
            <a:r>
              <a:rPr lang="en-US" dirty="0" smtClean="0"/>
              <a:t>Girls collecting saffron crocuses. </a:t>
            </a:r>
            <a:endParaRPr lang="en-GB" dirty="0"/>
          </a:p>
        </p:txBody>
      </p:sp>
    </p:spTree>
    <p:extLst>
      <p:ext uri="{BB962C8B-B14F-4D97-AF65-F5344CB8AC3E}">
        <p14:creationId xmlns:p14="http://schemas.microsoft.com/office/powerpoint/2010/main" val="18456727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First Year Seminar</a:t>
            </a:r>
            <a:endParaRPr lang="en-GB" dirty="0"/>
          </a:p>
        </p:txBody>
      </p:sp>
      <p:sp>
        <p:nvSpPr>
          <p:cNvPr id="6" name="Text Placeholder 5"/>
          <p:cNvSpPr>
            <a:spLocks noGrp="1"/>
          </p:cNvSpPr>
          <p:nvPr>
            <p:ph type="body" idx="1"/>
          </p:nvPr>
        </p:nvSpPr>
        <p:spPr/>
        <p:txBody>
          <a:bodyPr/>
          <a:lstStyle/>
          <a:p>
            <a:r>
              <a:rPr lang="en-US" dirty="0" smtClean="0"/>
              <a:t>Fall 2012</a:t>
            </a:r>
            <a:endParaRPr lang="en-GB" dirty="0"/>
          </a:p>
        </p:txBody>
      </p:sp>
      <p:sp>
        <p:nvSpPr>
          <p:cNvPr id="7" name="Content Placeholder 6"/>
          <p:cNvSpPr>
            <a:spLocks noGrp="1"/>
          </p:cNvSpPr>
          <p:nvPr>
            <p:ph sz="half" idx="2"/>
          </p:nvPr>
        </p:nvSpPr>
        <p:spPr/>
        <p:txBody>
          <a:bodyPr>
            <a:normAutofit/>
          </a:bodyPr>
          <a:lstStyle/>
          <a:p>
            <a:r>
              <a:rPr lang="en-US" dirty="0" smtClean="0"/>
              <a:t>Textbook: J. Donald Hughes, </a:t>
            </a:r>
            <a:r>
              <a:rPr lang="en-US" i="1" dirty="0" smtClean="0"/>
              <a:t>The Mediterranean. An Environmental History</a:t>
            </a:r>
            <a:r>
              <a:rPr lang="en-US" dirty="0" smtClean="0"/>
              <a:t>.  ABC-Clio 2005. </a:t>
            </a:r>
          </a:p>
          <a:p>
            <a:r>
              <a:rPr lang="en-US" dirty="0" smtClean="0"/>
              <a:t>Initial Text Analysis: Myth of Atlantis from Plato, </a:t>
            </a:r>
            <a:r>
              <a:rPr lang="en-US" i="1" dirty="0" err="1" smtClean="0"/>
              <a:t>Timaeus</a:t>
            </a:r>
            <a:r>
              <a:rPr lang="en-US" dirty="0" smtClean="0"/>
              <a:t> and the </a:t>
            </a:r>
            <a:r>
              <a:rPr lang="en-US" i="1" dirty="0" smtClean="0"/>
              <a:t>Crito</a:t>
            </a:r>
            <a:endParaRPr lang="en-US" dirty="0" smtClean="0"/>
          </a:p>
        </p:txBody>
      </p:sp>
      <p:sp>
        <p:nvSpPr>
          <p:cNvPr id="8" name="Text Placeholder 7"/>
          <p:cNvSpPr>
            <a:spLocks noGrp="1"/>
          </p:cNvSpPr>
          <p:nvPr>
            <p:ph type="body" sz="quarter" idx="3"/>
          </p:nvPr>
        </p:nvSpPr>
        <p:spPr/>
        <p:txBody>
          <a:bodyPr/>
          <a:lstStyle/>
          <a:p>
            <a:r>
              <a:rPr lang="en-US" dirty="0" smtClean="0"/>
              <a:t>Fall 2013</a:t>
            </a:r>
            <a:endParaRPr lang="en-GB" dirty="0"/>
          </a:p>
        </p:txBody>
      </p:sp>
      <p:sp>
        <p:nvSpPr>
          <p:cNvPr id="9" name="Content Placeholder 8"/>
          <p:cNvSpPr>
            <a:spLocks noGrp="1"/>
          </p:cNvSpPr>
          <p:nvPr>
            <p:ph sz="quarter" idx="4"/>
          </p:nvPr>
        </p:nvSpPr>
        <p:spPr/>
        <p:txBody>
          <a:bodyPr>
            <a:normAutofit/>
          </a:bodyPr>
          <a:lstStyle/>
          <a:p>
            <a:r>
              <a:rPr lang="en-US" dirty="0" smtClean="0"/>
              <a:t>Textbooks: </a:t>
            </a:r>
            <a:endParaRPr lang="en-GB" dirty="0" smtClean="0"/>
          </a:p>
          <a:p>
            <a:pPr lvl="1"/>
            <a:r>
              <a:rPr lang="en-US" dirty="0" smtClean="0"/>
              <a:t>David </a:t>
            </a:r>
            <a:r>
              <a:rPr lang="en-US" dirty="0" err="1" smtClean="0"/>
              <a:t>Abulafia</a:t>
            </a:r>
            <a:r>
              <a:rPr lang="en-US" dirty="0" smtClean="0"/>
              <a:t>. </a:t>
            </a:r>
            <a:r>
              <a:rPr lang="en-US" i="1" dirty="0" smtClean="0"/>
              <a:t>The Mediterranean in History</a:t>
            </a:r>
            <a:r>
              <a:rPr lang="en-US" dirty="0" smtClean="0"/>
              <a:t>. Los Angeles 2003. </a:t>
            </a:r>
          </a:p>
          <a:p>
            <a:pPr lvl="1"/>
            <a:r>
              <a:rPr lang="en-US" dirty="0" smtClean="0"/>
              <a:t>J. Donald Hughes. </a:t>
            </a:r>
            <a:r>
              <a:rPr lang="en-US" i="1" dirty="0" smtClean="0"/>
              <a:t>Pan’s Travail</a:t>
            </a:r>
            <a:r>
              <a:rPr lang="en-US" dirty="0" smtClean="0"/>
              <a:t>. </a:t>
            </a:r>
            <a:r>
              <a:rPr lang="en-US" i="1" dirty="0"/>
              <a:t> </a:t>
            </a:r>
            <a:r>
              <a:rPr lang="en-US" i="1" dirty="0" smtClean="0"/>
              <a:t>1994</a:t>
            </a:r>
            <a:endParaRPr lang="en-US" dirty="0" smtClean="0"/>
          </a:p>
          <a:p>
            <a:r>
              <a:rPr lang="en-US" dirty="0" err="1" smtClean="0"/>
              <a:t>Intial</a:t>
            </a:r>
            <a:r>
              <a:rPr lang="en-US" dirty="0" smtClean="0"/>
              <a:t> Text Analysis</a:t>
            </a:r>
          </a:p>
          <a:p>
            <a:pPr lvl="1"/>
            <a:r>
              <a:rPr lang="en-US" dirty="0"/>
              <a:t>Mary Atwell. </a:t>
            </a:r>
            <a:r>
              <a:rPr lang="en-US" i="1" dirty="0"/>
              <a:t>Wild Girls </a:t>
            </a:r>
            <a:r>
              <a:rPr lang="en-US" dirty="0"/>
              <a:t> 2012. </a:t>
            </a:r>
          </a:p>
          <a:p>
            <a:pPr lvl="1"/>
            <a:r>
              <a:rPr lang="en-US" dirty="0"/>
              <a:t>Euripides’ </a:t>
            </a:r>
            <a:r>
              <a:rPr lang="en-US" i="1" dirty="0"/>
              <a:t>Bacchae</a:t>
            </a:r>
            <a:r>
              <a:rPr lang="en-US" dirty="0"/>
              <a:t>. Translated with notes by Paul Woodruff. Hackett 1999. </a:t>
            </a:r>
          </a:p>
          <a:p>
            <a:pPr marL="0" indent="0">
              <a:buNone/>
            </a:pPr>
            <a:endParaRPr lang="en-US" dirty="0"/>
          </a:p>
          <a:p>
            <a:endParaRPr lang="en-US" i="1" dirty="0" smtClean="0"/>
          </a:p>
        </p:txBody>
      </p:sp>
      <p:sp>
        <p:nvSpPr>
          <p:cNvPr id="2" name="TextBox 1"/>
          <p:cNvSpPr txBox="1"/>
          <p:nvPr/>
        </p:nvSpPr>
        <p:spPr>
          <a:xfrm>
            <a:off x="609600" y="5257800"/>
            <a:ext cx="5787162" cy="923330"/>
          </a:xfrm>
          <a:prstGeom prst="rect">
            <a:avLst/>
          </a:prstGeom>
          <a:noFill/>
        </p:spPr>
        <p:txBody>
          <a:bodyPr wrap="none" rtlCol="0">
            <a:spAutoFit/>
          </a:bodyPr>
          <a:lstStyle/>
          <a:p>
            <a:r>
              <a:rPr lang="en-US" dirty="0" smtClean="0"/>
              <a:t>Other Resources Used: </a:t>
            </a:r>
          </a:p>
          <a:p>
            <a:r>
              <a:rPr lang="en-US" dirty="0" smtClean="0"/>
              <a:t>David Attenborough, </a:t>
            </a:r>
            <a:r>
              <a:rPr lang="en-US" i="1" dirty="0" smtClean="0"/>
              <a:t>The First Eden. The Mediterranean World and Man. </a:t>
            </a:r>
            <a:r>
              <a:rPr lang="en-US" dirty="0" smtClean="0"/>
              <a:t>1987</a:t>
            </a:r>
          </a:p>
          <a:p>
            <a:endParaRPr lang="en-GB" dirty="0"/>
          </a:p>
        </p:txBody>
      </p:sp>
    </p:spTree>
    <p:extLst>
      <p:ext uri="{BB962C8B-B14F-4D97-AF65-F5344CB8AC3E}">
        <p14:creationId xmlns:p14="http://schemas.microsoft.com/office/powerpoint/2010/main" val="9560871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304800"/>
            <a:ext cx="4040188" cy="639762"/>
          </a:xfrm>
        </p:spPr>
        <p:txBody>
          <a:bodyPr/>
          <a:lstStyle/>
          <a:p>
            <a:r>
              <a:rPr lang="en-US" dirty="0" smtClean="0"/>
              <a:t>Myth Summary</a:t>
            </a:r>
            <a:endParaRPr lang="en-GB" dirty="0"/>
          </a:p>
        </p:txBody>
      </p:sp>
      <p:sp>
        <p:nvSpPr>
          <p:cNvPr id="4" name="Content Placeholder 3"/>
          <p:cNvSpPr>
            <a:spLocks noGrp="1"/>
          </p:cNvSpPr>
          <p:nvPr>
            <p:ph sz="half" idx="2"/>
          </p:nvPr>
        </p:nvSpPr>
        <p:spPr>
          <a:xfrm>
            <a:off x="228600" y="1066800"/>
            <a:ext cx="8763000" cy="5791200"/>
          </a:xfrm>
        </p:spPr>
        <p:txBody>
          <a:bodyPr>
            <a:normAutofit/>
          </a:bodyPr>
          <a:lstStyle/>
          <a:p>
            <a:r>
              <a:rPr lang="en-US" b="1" dirty="0"/>
              <a:t>A summary of a myth, its ancient sources, and a discussion of its allusions to the natural world. </a:t>
            </a:r>
            <a:endParaRPr lang="en-GB" b="1" dirty="0"/>
          </a:p>
          <a:p>
            <a:pPr lvl="0"/>
            <a:r>
              <a:rPr lang="en-US" dirty="0" smtClean="0"/>
              <a:t>A select list of myths: </a:t>
            </a:r>
            <a:r>
              <a:rPr lang="en-US" dirty="0" err="1"/>
              <a:t>Aristaios</a:t>
            </a:r>
            <a:r>
              <a:rPr lang="en-US" dirty="0"/>
              <a:t> (the </a:t>
            </a:r>
            <a:r>
              <a:rPr lang="en-US" dirty="0" smtClean="0"/>
              <a:t>beekeeper)</a:t>
            </a:r>
            <a:r>
              <a:rPr lang="en-GB" dirty="0" smtClean="0"/>
              <a:t>, </a:t>
            </a:r>
            <a:r>
              <a:rPr lang="en-US" dirty="0" err="1" smtClean="0"/>
              <a:t>Arkas</a:t>
            </a:r>
            <a:r>
              <a:rPr lang="en-GB" dirty="0" smtClean="0"/>
              <a:t>, </a:t>
            </a:r>
            <a:r>
              <a:rPr lang="en-US" dirty="0" smtClean="0"/>
              <a:t>Atlas</a:t>
            </a:r>
            <a:r>
              <a:rPr lang="en-GB" dirty="0" smtClean="0"/>
              <a:t>, </a:t>
            </a:r>
            <a:r>
              <a:rPr lang="en-US" dirty="0" err="1" smtClean="0"/>
              <a:t>Atalanta</a:t>
            </a:r>
            <a:r>
              <a:rPr lang="en-GB" dirty="0" smtClean="0"/>
              <a:t>, </a:t>
            </a:r>
            <a:r>
              <a:rPr lang="en-US" dirty="0" err="1" smtClean="0"/>
              <a:t>Nereus</a:t>
            </a:r>
            <a:r>
              <a:rPr lang="en-GB" dirty="0" smtClean="0"/>
              <a:t>, </a:t>
            </a:r>
            <a:r>
              <a:rPr lang="en-US" dirty="0" smtClean="0"/>
              <a:t>Boreas</a:t>
            </a:r>
            <a:r>
              <a:rPr lang="en-GB" dirty="0" smtClean="0"/>
              <a:t>, </a:t>
            </a:r>
            <a:r>
              <a:rPr lang="en-US" dirty="0" err="1" smtClean="0"/>
              <a:t>Triptolemus</a:t>
            </a:r>
            <a:r>
              <a:rPr lang="en-GB" dirty="0" smtClean="0"/>
              <a:t>, </a:t>
            </a:r>
            <a:r>
              <a:rPr lang="en-US" dirty="0" smtClean="0"/>
              <a:t>Chiron</a:t>
            </a:r>
            <a:r>
              <a:rPr lang="en-GB" dirty="0" smtClean="0"/>
              <a:t>, </a:t>
            </a:r>
            <a:r>
              <a:rPr lang="en-US" dirty="0" smtClean="0"/>
              <a:t>Orion</a:t>
            </a:r>
            <a:r>
              <a:rPr lang="en-GB" dirty="0" smtClean="0"/>
              <a:t>, </a:t>
            </a:r>
            <a:r>
              <a:rPr lang="en-US" dirty="0" smtClean="0"/>
              <a:t>Deucalion </a:t>
            </a:r>
            <a:r>
              <a:rPr lang="en-GB" dirty="0" smtClean="0"/>
              <a:t>, </a:t>
            </a:r>
            <a:r>
              <a:rPr lang="en-US" dirty="0" err="1" smtClean="0"/>
              <a:t>Meliai</a:t>
            </a:r>
            <a:r>
              <a:rPr lang="en-GB" dirty="0" smtClean="0"/>
              <a:t>, </a:t>
            </a:r>
            <a:r>
              <a:rPr lang="en-US" dirty="0" smtClean="0"/>
              <a:t>Persephone</a:t>
            </a:r>
            <a:endParaRPr lang="en-GB" dirty="0"/>
          </a:p>
          <a:p>
            <a:pPr lvl="0"/>
            <a:r>
              <a:rPr lang="en-US" dirty="0" smtClean="0"/>
              <a:t>Introduction to the Lexicon</a:t>
            </a:r>
            <a:r>
              <a:rPr lang="en-US" i="1" dirty="0" smtClean="0"/>
              <a:t> </a:t>
            </a:r>
            <a:r>
              <a:rPr lang="en-US" i="1" dirty="0" err="1"/>
              <a:t>Iconographicum</a:t>
            </a:r>
            <a:r>
              <a:rPr lang="en-US" i="1" dirty="0"/>
              <a:t> </a:t>
            </a:r>
            <a:r>
              <a:rPr lang="en-US" i="1" dirty="0" err="1"/>
              <a:t>Mythologiae</a:t>
            </a:r>
            <a:r>
              <a:rPr lang="en-US" i="1" dirty="0"/>
              <a:t> </a:t>
            </a:r>
            <a:r>
              <a:rPr lang="en-US" i="1" dirty="0" err="1"/>
              <a:t>Classicae</a:t>
            </a:r>
            <a:r>
              <a:rPr lang="en-US" i="1" dirty="0"/>
              <a:t> (</a:t>
            </a:r>
            <a:r>
              <a:rPr lang="en-US" i="1" dirty="0" smtClean="0"/>
              <a:t>LIMC)</a:t>
            </a:r>
            <a:r>
              <a:rPr lang="en-US" dirty="0" smtClean="0"/>
              <a:t>, </a:t>
            </a:r>
            <a:r>
              <a:rPr lang="en-US" i="1" dirty="0" smtClean="0"/>
              <a:t>Brill’s </a:t>
            </a:r>
            <a:r>
              <a:rPr lang="en-US" i="1" dirty="0"/>
              <a:t>New </a:t>
            </a:r>
            <a:r>
              <a:rPr lang="en-US" i="1" dirty="0" err="1"/>
              <a:t>Pauly</a:t>
            </a:r>
            <a:r>
              <a:rPr lang="en-US" i="1" dirty="0"/>
              <a:t>, </a:t>
            </a:r>
            <a:r>
              <a:rPr lang="en-US" dirty="0"/>
              <a:t>the </a:t>
            </a:r>
            <a:r>
              <a:rPr lang="en-US" i="1" dirty="0"/>
              <a:t>Oxford Classical Dictionary</a:t>
            </a:r>
            <a:r>
              <a:rPr lang="en-US" dirty="0"/>
              <a:t>, </a:t>
            </a:r>
            <a:r>
              <a:rPr lang="en-US" dirty="0" smtClean="0"/>
              <a:t>and </a:t>
            </a:r>
            <a:r>
              <a:rPr lang="en-US" dirty="0"/>
              <a:t>other </a:t>
            </a:r>
            <a:r>
              <a:rPr lang="en-US" dirty="0" smtClean="0"/>
              <a:t>reference </a:t>
            </a:r>
            <a:r>
              <a:rPr lang="en-US" dirty="0"/>
              <a:t>tools in the library. </a:t>
            </a:r>
            <a:endParaRPr lang="en-GB" dirty="0"/>
          </a:p>
          <a:p>
            <a:pPr lvl="0"/>
            <a:r>
              <a:rPr lang="en-US" dirty="0" smtClean="0"/>
              <a:t>Read </a:t>
            </a:r>
            <a:r>
              <a:rPr lang="en-US" dirty="0"/>
              <a:t>the ancient sources in English translation and take notes on what details of the myth each author provides. </a:t>
            </a:r>
            <a:endParaRPr lang="en-GB" dirty="0"/>
          </a:p>
          <a:p>
            <a:pPr lvl="0"/>
            <a:r>
              <a:rPr lang="en-US" dirty="0" smtClean="0"/>
              <a:t>Write </a:t>
            </a:r>
            <a:r>
              <a:rPr lang="en-US" dirty="0"/>
              <a:t>a summary of the story of the myth</a:t>
            </a:r>
            <a:r>
              <a:rPr lang="en-US"/>
              <a:t>, </a:t>
            </a:r>
            <a:r>
              <a:rPr lang="en-US" smtClean="0"/>
              <a:t>citing </a:t>
            </a:r>
            <a:r>
              <a:rPr lang="en-US" smtClean="0"/>
              <a:t>the </a:t>
            </a:r>
            <a:r>
              <a:rPr lang="en-US" dirty="0" smtClean="0"/>
              <a:t>ancient source for each detail or variation. </a:t>
            </a:r>
            <a:endParaRPr lang="en-GB" dirty="0"/>
          </a:p>
          <a:p>
            <a:pPr lvl="0"/>
            <a:r>
              <a:rPr lang="en-US" dirty="0"/>
              <a:t>Weave into your summary, observations about the myth’s use of </a:t>
            </a:r>
            <a:r>
              <a:rPr lang="en-US" dirty="0" smtClean="0"/>
              <a:t>imagery </a:t>
            </a:r>
            <a:r>
              <a:rPr lang="en-US" dirty="0"/>
              <a:t>from the natural world. </a:t>
            </a:r>
            <a:endParaRPr lang="en-GB" dirty="0"/>
          </a:p>
          <a:p>
            <a:endParaRPr lang="en-GB" dirty="0"/>
          </a:p>
        </p:txBody>
      </p:sp>
    </p:spTree>
    <p:extLst>
      <p:ext uri="{BB962C8B-B14F-4D97-AF65-F5344CB8AC3E}">
        <p14:creationId xmlns:p14="http://schemas.microsoft.com/office/powerpoint/2010/main" val="41329606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3400" y="152400"/>
            <a:ext cx="4040188" cy="639762"/>
          </a:xfrm>
        </p:spPr>
        <p:txBody>
          <a:bodyPr/>
          <a:lstStyle/>
          <a:p>
            <a:r>
              <a:rPr lang="en-US" dirty="0" smtClean="0"/>
              <a:t>Ancient Site Project</a:t>
            </a:r>
            <a:endParaRPr lang="en-GB" dirty="0"/>
          </a:p>
        </p:txBody>
      </p:sp>
      <p:sp>
        <p:nvSpPr>
          <p:cNvPr id="4" name="Content Placeholder 3"/>
          <p:cNvSpPr>
            <a:spLocks noGrp="1"/>
          </p:cNvSpPr>
          <p:nvPr>
            <p:ph sz="half" idx="2"/>
          </p:nvPr>
        </p:nvSpPr>
        <p:spPr>
          <a:xfrm>
            <a:off x="457200" y="990600"/>
            <a:ext cx="8229600" cy="5410200"/>
          </a:xfrm>
        </p:spPr>
        <p:txBody>
          <a:bodyPr>
            <a:normAutofit/>
          </a:bodyPr>
          <a:lstStyle/>
          <a:p>
            <a:r>
              <a:rPr lang="en-US" dirty="0"/>
              <a:t>When scholars of antiquity research an ancient site, it is a collaborative enterprise. Only rarely is a site published by a single scholar alone, since the understanding of an ancient site requires the mastery of many different disciplines: topography, architecture, pottery, mythology, history, geology, </a:t>
            </a:r>
            <a:r>
              <a:rPr lang="en-US" dirty="0" err="1"/>
              <a:t>paleosteology</a:t>
            </a:r>
            <a:r>
              <a:rPr lang="en-US" dirty="0"/>
              <a:t> (</a:t>
            </a:r>
            <a:r>
              <a:rPr lang="en-US" dirty="0" err="1"/>
              <a:t>zoöarchaeology</a:t>
            </a:r>
            <a:r>
              <a:rPr lang="en-US" dirty="0"/>
              <a:t>), </a:t>
            </a:r>
            <a:r>
              <a:rPr lang="en-US" dirty="0" err="1"/>
              <a:t>paleobotany</a:t>
            </a:r>
            <a:r>
              <a:rPr lang="en-US" dirty="0"/>
              <a:t>, just to name a few. Your second research project in this course will replicate this methodology. A group of 3 or 4 students will work together to produce a 12 – 15 page document on an ancient site, in particular investigating its environmental history. </a:t>
            </a:r>
            <a:endParaRPr lang="en-US" dirty="0" smtClean="0"/>
          </a:p>
          <a:p>
            <a:pPr lvl="0"/>
            <a:r>
              <a:rPr lang="en-US" dirty="0" smtClean="0"/>
              <a:t>Site possibilities: </a:t>
            </a:r>
            <a:r>
              <a:rPr lang="en-US" dirty="0" err="1"/>
              <a:t>Chauvet</a:t>
            </a:r>
            <a:r>
              <a:rPr lang="en-US" dirty="0"/>
              <a:t> </a:t>
            </a:r>
            <a:r>
              <a:rPr lang="en-US" dirty="0" smtClean="0"/>
              <a:t>Cave</a:t>
            </a:r>
            <a:r>
              <a:rPr lang="en-GB" dirty="0" smtClean="0"/>
              <a:t>, </a:t>
            </a:r>
            <a:r>
              <a:rPr lang="en-US" dirty="0" smtClean="0"/>
              <a:t>(Tell </a:t>
            </a:r>
            <a:r>
              <a:rPr lang="en-US" dirty="0"/>
              <a:t>el) </a:t>
            </a:r>
            <a:r>
              <a:rPr lang="en-US" dirty="0" smtClean="0"/>
              <a:t>Amarna</a:t>
            </a:r>
            <a:r>
              <a:rPr lang="en-GB" dirty="0" smtClean="0"/>
              <a:t>, </a:t>
            </a:r>
            <a:r>
              <a:rPr lang="en-US" dirty="0" err="1" smtClean="0"/>
              <a:t>Çatal</a:t>
            </a:r>
            <a:r>
              <a:rPr lang="en-US" dirty="0" smtClean="0"/>
              <a:t> </a:t>
            </a:r>
            <a:r>
              <a:rPr lang="en-US" dirty="0" err="1" smtClean="0"/>
              <a:t>Hüyük</a:t>
            </a:r>
            <a:r>
              <a:rPr lang="en-GB" dirty="0" smtClean="0"/>
              <a:t>, </a:t>
            </a:r>
            <a:r>
              <a:rPr lang="en-US" dirty="0" err="1" smtClean="0"/>
              <a:t>Uruk</a:t>
            </a:r>
            <a:r>
              <a:rPr lang="en-GB" dirty="0" smtClean="0"/>
              <a:t>, </a:t>
            </a:r>
            <a:r>
              <a:rPr lang="en-US" dirty="0" smtClean="0"/>
              <a:t>Abu Simbel</a:t>
            </a:r>
            <a:r>
              <a:rPr lang="en-GB" dirty="0" smtClean="0"/>
              <a:t>, </a:t>
            </a:r>
            <a:r>
              <a:rPr lang="en-US" dirty="0" smtClean="0"/>
              <a:t>Babylon </a:t>
            </a:r>
            <a:r>
              <a:rPr lang="en-US" dirty="0"/>
              <a:t>(in the time of </a:t>
            </a:r>
            <a:r>
              <a:rPr lang="en-US" dirty="0" err="1"/>
              <a:t>Nebuchanezzar</a:t>
            </a:r>
            <a:r>
              <a:rPr lang="en-US" dirty="0"/>
              <a:t> </a:t>
            </a:r>
            <a:r>
              <a:rPr lang="en-US" dirty="0" smtClean="0"/>
              <a:t>II)</a:t>
            </a:r>
            <a:r>
              <a:rPr lang="en-GB" dirty="0" smtClean="0"/>
              <a:t>, </a:t>
            </a:r>
            <a:r>
              <a:rPr lang="en-US" dirty="0" smtClean="0"/>
              <a:t>Knossos</a:t>
            </a:r>
            <a:r>
              <a:rPr lang="en-GB" dirty="0" smtClean="0"/>
              <a:t>, </a:t>
            </a:r>
            <a:r>
              <a:rPr lang="en-US" dirty="0" smtClean="0"/>
              <a:t>Priene</a:t>
            </a:r>
            <a:r>
              <a:rPr lang="en-GB" dirty="0" smtClean="0"/>
              <a:t>, </a:t>
            </a:r>
            <a:r>
              <a:rPr lang="en-US" dirty="0" smtClean="0"/>
              <a:t>Sparta</a:t>
            </a:r>
            <a:r>
              <a:rPr lang="en-GB" dirty="0" smtClean="0"/>
              <a:t>, </a:t>
            </a:r>
            <a:r>
              <a:rPr lang="en-US" dirty="0" smtClean="0"/>
              <a:t>Olynthus</a:t>
            </a:r>
            <a:r>
              <a:rPr lang="en-GB" dirty="0" smtClean="0"/>
              <a:t>, </a:t>
            </a:r>
            <a:r>
              <a:rPr lang="en-US" dirty="0" smtClean="0"/>
              <a:t>Cosa</a:t>
            </a:r>
            <a:r>
              <a:rPr lang="en-GB" dirty="0" smtClean="0"/>
              <a:t>, </a:t>
            </a:r>
            <a:r>
              <a:rPr lang="en-US" dirty="0" smtClean="0"/>
              <a:t>Ostia</a:t>
            </a:r>
            <a:endParaRPr lang="en-GB" dirty="0"/>
          </a:p>
          <a:p>
            <a:endParaRPr lang="en-GB" dirty="0"/>
          </a:p>
          <a:p>
            <a:pPr marL="0" indent="0">
              <a:buNone/>
            </a:pPr>
            <a:endParaRPr lang="en-GB" dirty="0"/>
          </a:p>
        </p:txBody>
      </p:sp>
    </p:spTree>
    <p:extLst>
      <p:ext uri="{BB962C8B-B14F-4D97-AF65-F5344CB8AC3E}">
        <p14:creationId xmlns:p14="http://schemas.microsoft.com/office/powerpoint/2010/main" val="25480972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52400" y="381000"/>
            <a:ext cx="8763000" cy="6019800"/>
          </a:xfrm>
        </p:spPr>
        <p:txBody>
          <a:bodyPr>
            <a:normAutofit fontScale="92500" lnSpcReduction="10000"/>
          </a:bodyPr>
          <a:lstStyle/>
          <a:p>
            <a:r>
              <a:rPr lang="en-US" dirty="0"/>
              <a:t>In addition to gathering basic information on the site (where is it, what was there, when was it settled and used, how big is it, who excavated it, what historical events occurred there) some questions your paper might answer are: </a:t>
            </a:r>
            <a:endParaRPr lang="en-GB" dirty="0"/>
          </a:p>
          <a:p>
            <a:pPr lvl="1"/>
            <a:r>
              <a:rPr lang="en-US" dirty="0"/>
              <a:t>What were the elements of the landscape that caused the site to be founded and settled? </a:t>
            </a:r>
            <a:endParaRPr lang="en-GB" dirty="0"/>
          </a:p>
          <a:p>
            <a:pPr lvl="1"/>
            <a:r>
              <a:rPr lang="en-US" dirty="0"/>
              <a:t>What elements of landscape (pasture, springs, mountains, harbors) make the site particularly useful or unique? </a:t>
            </a:r>
            <a:endParaRPr lang="en-GB" dirty="0"/>
          </a:p>
          <a:p>
            <a:pPr lvl="1"/>
            <a:r>
              <a:rPr lang="en-US" dirty="0"/>
              <a:t>What natural resources were used in the construction of the site? </a:t>
            </a:r>
            <a:endParaRPr lang="en-GB" dirty="0"/>
          </a:p>
          <a:p>
            <a:pPr lvl="1"/>
            <a:r>
              <a:rPr lang="en-US" dirty="0"/>
              <a:t>What natural resources/local products contributed to the economic success of the community? </a:t>
            </a:r>
            <a:endParaRPr lang="en-GB" dirty="0"/>
          </a:p>
          <a:p>
            <a:pPr lvl="1"/>
            <a:r>
              <a:rPr lang="en-US" dirty="0"/>
              <a:t>How did the community adapt/change the landscape over time? </a:t>
            </a:r>
            <a:endParaRPr lang="en-GB" dirty="0"/>
          </a:p>
          <a:p>
            <a:pPr lvl="1"/>
            <a:r>
              <a:rPr lang="en-US" dirty="0"/>
              <a:t>Did any natural disasters change the habitation pattern of the community? </a:t>
            </a:r>
            <a:endParaRPr lang="en-GB" dirty="0"/>
          </a:p>
          <a:p>
            <a:pPr lvl="1"/>
            <a:r>
              <a:rPr lang="en-US" dirty="0"/>
              <a:t>What survives of the site and how has it been preserved/reused/abandoned? </a:t>
            </a:r>
            <a:endParaRPr lang="en-GB" dirty="0"/>
          </a:p>
          <a:p>
            <a:pPr lvl="1"/>
            <a:endParaRPr lang="en-GB" dirty="0"/>
          </a:p>
        </p:txBody>
      </p:sp>
    </p:spTree>
    <p:extLst>
      <p:ext uri="{BB962C8B-B14F-4D97-AF65-F5344CB8AC3E}">
        <p14:creationId xmlns:p14="http://schemas.microsoft.com/office/powerpoint/2010/main" val="26257652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Textbooks</a:t>
            </a:r>
            <a:endParaRPr lang="en-GB" dirty="0"/>
          </a:p>
        </p:txBody>
      </p:sp>
      <p:sp>
        <p:nvSpPr>
          <p:cNvPr id="3" name="Content Placeholder 2"/>
          <p:cNvSpPr>
            <a:spLocks noGrp="1"/>
          </p:cNvSpPr>
          <p:nvPr>
            <p:ph idx="1"/>
          </p:nvPr>
        </p:nvSpPr>
        <p:spPr>
          <a:xfrm>
            <a:off x="457200" y="1143000"/>
            <a:ext cx="8229600" cy="5715000"/>
          </a:xfrm>
        </p:spPr>
        <p:txBody>
          <a:bodyPr>
            <a:normAutofit/>
          </a:bodyPr>
          <a:lstStyle/>
          <a:p>
            <a:r>
              <a:rPr lang="en-US" dirty="0" smtClean="0"/>
              <a:t>J. Donald Hughes, </a:t>
            </a:r>
            <a:r>
              <a:rPr lang="en-US" i="1" dirty="0" smtClean="0"/>
              <a:t>Pan’s Travail</a:t>
            </a:r>
            <a:r>
              <a:rPr lang="en-US" dirty="0" smtClean="0"/>
              <a:t>. 1994</a:t>
            </a:r>
          </a:p>
          <a:p>
            <a:r>
              <a:rPr lang="en-US" dirty="0" smtClean="0"/>
              <a:t>J. Donald Hughes. </a:t>
            </a:r>
            <a:r>
              <a:rPr lang="en-US" i="1" dirty="0" smtClean="0"/>
              <a:t>The Mediterranean. An Environmental History</a:t>
            </a:r>
            <a:r>
              <a:rPr lang="en-US" dirty="0" smtClean="0"/>
              <a:t> 2005. </a:t>
            </a:r>
          </a:p>
          <a:p>
            <a:r>
              <a:rPr lang="en-US" dirty="0" smtClean="0"/>
              <a:t>Lukas Thommen. </a:t>
            </a:r>
            <a:r>
              <a:rPr lang="en-US" i="1" dirty="0" smtClean="0"/>
              <a:t>The Environmental History of Greece and Rome</a:t>
            </a:r>
            <a:r>
              <a:rPr lang="en-US" dirty="0" smtClean="0"/>
              <a:t>. 2012. </a:t>
            </a:r>
          </a:p>
          <a:p>
            <a:r>
              <a:rPr lang="en-US" dirty="0" smtClean="0"/>
              <a:t>Kevin Walsh. </a:t>
            </a:r>
            <a:r>
              <a:rPr lang="en-US" i="1" dirty="0" smtClean="0"/>
              <a:t>The Archaeology of Mediterranean Landscapes. Human-Environment Interaction from the Neolithic to the Roman Period. </a:t>
            </a:r>
            <a:r>
              <a:rPr lang="en-US" dirty="0" smtClean="0"/>
              <a:t> 2014. </a:t>
            </a:r>
          </a:p>
        </p:txBody>
      </p:sp>
    </p:spTree>
    <p:extLst>
      <p:ext uri="{BB962C8B-B14F-4D97-AF65-F5344CB8AC3E}">
        <p14:creationId xmlns:p14="http://schemas.microsoft.com/office/powerpoint/2010/main" val="7811856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Mythology</a:t>
            </a:r>
            <a:endParaRPr lang="en-GB" dirty="0"/>
          </a:p>
        </p:txBody>
      </p:sp>
      <p:sp>
        <p:nvSpPr>
          <p:cNvPr id="3" name="Content Placeholder 2"/>
          <p:cNvSpPr>
            <a:spLocks noGrp="1"/>
          </p:cNvSpPr>
          <p:nvPr>
            <p:ph idx="1"/>
          </p:nvPr>
        </p:nvSpPr>
        <p:spPr/>
        <p:txBody>
          <a:bodyPr>
            <a:normAutofit/>
          </a:bodyPr>
          <a:lstStyle/>
          <a:p>
            <a:pPr lvl="0"/>
            <a:r>
              <a:rPr lang="en-US" dirty="0">
                <a:solidFill>
                  <a:prstClr val="black"/>
                </a:solidFill>
              </a:rPr>
              <a:t>Richard Buxton, “Imaginary Greek Mountains,” </a:t>
            </a:r>
            <a:r>
              <a:rPr lang="en-US" i="1" dirty="0">
                <a:solidFill>
                  <a:prstClr val="black"/>
                </a:solidFill>
              </a:rPr>
              <a:t>JHS</a:t>
            </a:r>
            <a:r>
              <a:rPr lang="en-US" dirty="0">
                <a:solidFill>
                  <a:prstClr val="black"/>
                </a:solidFill>
              </a:rPr>
              <a:t> 112.1-15 (1992). </a:t>
            </a:r>
          </a:p>
          <a:p>
            <a:pPr lvl="0"/>
            <a:r>
              <a:rPr lang="en-US" dirty="0">
                <a:solidFill>
                  <a:prstClr val="black"/>
                </a:solidFill>
              </a:rPr>
              <a:t>Richard Buxton, </a:t>
            </a:r>
            <a:r>
              <a:rPr lang="en-US" i="1" dirty="0">
                <a:solidFill>
                  <a:prstClr val="black"/>
                </a:solidFill>
              </a:rPr>
              <a:t>Imaginary Greece</a:t>
            </a:r>
            <a:r>
              <a:rPr lang="en-US" dirty="0">
                <a:solidFill>
                  <a:prstClr val="black"/>
                </a:solidFill>
              </a:rPr>
              <a:t>. The Contexts of Greek Mythology. 1994. </a:t>
            </a:r>
          </a:p>
          <a:p>
            <a:pPr lvl="0"/>
            <a:r>
              <a:rPr lang="en-US" dirty="0">
                <a:solidFill>
                  <a:prstClr val="black"/>
                </a:solidFill>
              </a:rPr>
              <a:t>Pedro Olalla, </a:t>
            </a:r>
            <a:r>
              <a:rPr lang="en-US" i="1" dirty="0">
                <a:solidFill>
                  <a:prstClr val="black"/>
                </a:solidFill>
              </a:rPr>
              <a:t>Mythological Atlas of Greece</a:t>
            </a:r>
            <a:r>
              <a:rPr lang="en-US" dirty="0">
                <a:solidFill>
                  <a:prstClr val="black"/>
                </a:solidFill>
              </a:rPr>
              <a:t>. 2005. </a:t>
            </a:r>
          </a:p>
        </p:txBody>
      </p:sp>
    </p:spTree>
    <p:extLst>
      <p:ext uri="{BB962C8B-B14F-4D97-AF65-F5344CB8AC3E}">
        <p14:creationId xmlns:p14="http://schemas.microsoft.com/office/powerpoint/2010/main" val="42014508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Geography and Geology</a:t>
            </a:r>
            <a:endParaRPr lang="en-GB" dirty="0"/>
          </a:p>
        </p:txBody>
      </p:sp>
      <p:sp>
        <p:nvSpPr>
          <p:cNvPr id="3" name="Content Placeholder 2"/>
          <p:cNvSpPr>
            <a:spLocks noGrp="1"/>
          </p:cNvSpPr>
          <p:nvPr>
            <p:ph idx="1"/>
          </p:nvPr>
        </p:nvSpPr>
        <p:spPr/>
        <p:txBody>
          <a:bodyPr>
            <a:normAutofit fontScale="92500" lnSpcReduction="10000"/>
          </a:bodyPr>
          <a:lstStyle/>
          <a:p>
            <a:pPr lvl="0"/>
            <a:r>
              <a:rPr lang="en-US" dirty="0">
                <a:solidFill>
                  <a:prstClr val="black"/>
                </a:solidFill>
              </a:rPr>
              <a:t>Jamie Woodward, </a:t>
            </a:r>
            <a:r>
              <a:rPr lang="en-US" i="1" dirty="0">
                <a:solidFill>
                  <a:prstClr val="black"/>
                </a:solidFill>
              </a:rPr>
              <a:t>The Physical Geography of the Mediterranean</a:t>
            </a:r>
            <a:r>
              <a:rPr lang="en-US" dirty="0">
                <a:solidFill>
                  <a:prstClr val="black"/>
                </a:solidFill>
              </a:rPr>
              <a:t>. 2009. </a:t>
            </a:r>
          </a:p>
          <a:p>
            <a:pPr lvl="0"/>
            <a:r>
              <a:rPr lang="en-US" dirty="0">
                <a:solidFill>
                  <a:prstClr val="black"/>
                </a:solidFill>
              </a:rPr>
              <a:t>Michael Denis Higgins and Reynold Higgins, </a:t>
            </a:r>
            <a:r>
              <a:rPr lang="en-US" i="1" dirty="0">
                <a:solidFill>
                  <a:prstClr val="black"/>
                </a:solidFill>
              </a:rPr>
              <a:t>A Geological Companion to Greece and the Aegean</a:t>
            </a:r>
            <a:r>
              <a:rPr lang="en-US" dirty="0">
                <a:solidFill>
                  <a:prstClr val="black"/>
                </a:solidFill>
              </a:rPr>
              <a:t>. 1996</a:t>
            </a:r>
          </a:p>
          <a:p>
            <a:pPr lvl="0"/>
            <a:r>
              <a:rPr lang="en-US" dirty="0">
                <a:solidFill>
                  <a:prstClr val="black"/>
                </a:solidFill>
              </a:rPr>
              <a:t>George Rapp, Jr. and Christopher L. Hill, </a:t>
            </a:r>
            <a:r>
              <a:rPr lang="en-US" i="1" dirty="0" err="1">
                <a:solidFill>
                  <a:prstClr val="black"/>
                </a:solidFill>
              </a:rPr>
              <a:t>Geoarchaeology</a:t>
            </a:r>
            <a:r>
              <a:rPr lang="en-US" i="1" dirty="0">
                <a:solidFill>
                  <a:prstClr val="black"/>
                </a:solidFill>
              </a:rPr>
              <a:t>. The Earth Science Approach to Archaeological Interpretation</a:t>
            </a:r>
            <a:r>
              <a:rPr lang="en-US" dirty="0">
                <a:solidFill>
                  <a:prstClr val="black"/>
                </a:solidFill>
              </a:rPr>
              <a:t>. 1998. </a:t>
            </a:r>
          </a:p>
          <a:p>
            <a:pPr lvl="0"/>
            <a:r>
              <a:rPr lang="en-US" dirty="0">
                <a:solidFill>
                  <a:prstClr val="black"/>
                </a:solidFill>
              </a:rPr>
              <a:t>Duane Roller, The Geography of Strabo</a:t>
            </a:r>
            <a:r>
              <a:rPr lang="en-US" i="1" dirty="0">
                <a:solidFill>
                  <a:prstClr val="black"/>
                </a:solidFill>
              </a:rPr>
              <a:t>. 2015. </a:t>
            </a:r>
            <a:endParaRPr lang="en-US" dirty="0">
              <a:solidFill>
                <a:prstClr val="black"/>
              </a:solidFill>
            </a:endParaRPr>
          </a:p>
          <a:p>
            <a:pPr lvl="0"/>
            <a:r>
              <a:rPr lang="en-US" dirty="0">
                <a:solidFill>
                  <a:prstClr val="black"/>
                </a:solidFill>
              </a:rPr>
              <a:t>Richard J.A. Talbert, </a:t>
            </a:r>
            <a:r>
              <a:rPr lang="en-US" i="1" dirty="0">
                <a:solidFill>
                  <a:prstClr val="black"/>
                </a:solidFill>
              </a:rPr>
              <a:t>Barrington Atlas of the Greek and Roman World</a:t>
            </a:r>
            <a:r>
              <a:rPr lang="en-US" dirty="0">
                <a:solidFill>
                  <a:prstClr val="black"/>
                </a:solidFill>
              </a:rPr>
              <a:t>. 2000. IPad edition 2013. </a:t>
            </a:r>
            <a:endParaRPr lang="en-GB" dirty="0">
              <a:solidFill>
                <a:prstClr val="black"/>
              </a:solidFill>
            </a:endParaRPr>
          </a:p>
          <a:p>
            <a:endParaRPr lang="en-GB" dirty="0"/>
          </a:p>
        </p:txBody>
      </p:sp>
    </p:spTree>
    <p:extLst>
      <p:ext uri="{BB962C8B-B14F-4D97-AF65-F5344CB8AC3E}">
        <p14:creationId xmlns:p14="http://schemas.microsoft.com/office/powerpoint/2010/main" val="11089989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r="10977"/>
          <a:stretch/>
        </p:blipFill>
        <p:spPr>
          <a:xfrm>
            <a:off x="1" y="6927"/>
            <a:ext cx="9144000" cy="6851073"/>
          </a:xfrm>
        </p:spPr>
      </p:pic>
      <p:sp>
        <p:nvSpPr>
          <p:cNvPr id="10" name="Content Placeholder 9"/>
          <p:cNvSpPr>
            <a:spLocks noGrp="1"/>
          </p:cNvSpPr>
          <p:nvPr>
            <p:ph sz="half" idx="2"/>
          </p:nvPr>
        </p:nvSpPr>
        <p:spPr>
          <a:xfrm>
            <a:off x="2133600" y="304800"/>
            <a:ext cx="7010400" cy="1905000"/>
          </a:xfrm>
        </p:spPr>
        <p:txBody>
          <a:bodyPr>
            <a:normAutofit/>
          </a:bodyPr>
          <a:lstStyle/>
          <a:p>
            <a:pPr marL="0" indent="0">
              <a:buNone/>
            </a:pPr>
            <a:r>
              <a:rPr lang="en-US" i="1" dirty="0"/>
              <a:t>“Gaia, the earth goddess, teaches justice to those who can learn; for the better she is served, the more good things she gives in return</a:t>
            </a:r>
            <a:r>
              <a:rPr lang="en-US" dirty="0"/>
              <a:t>,” (Xenophon, </a:t>
            </a:r>
            <a:r>
              <a:rPr lang="en-US" i="1" dirty="0" err="1"/>
              <a:t>Oeconomicus</a:t>
            </a:r>
            <a:r>
              <a:rPr lang="en-US" dirty="0"/>
              <a:t> 5.12)</a:t>
            </a:r>
            <a:endParaRPr lang="en-GB" dirty="0"/>
          </a:p>
        </p:txBody>
      </p:sp>
      <p:sp>
        <p:nvSpPr>
          <p:cNvPr id="12" name="TextBox 11"/>
          <p:cNvSpPr txBox="1"/>
          <p:nvPr/>
        </p:nvSpPr>
        <p:spPr>
          <a:xfrm>
            <a:off x="609600" y="6324600"/>
            <a:ext cx="4537589" cy="369332"/>
          </a:xfrm>
          <a:prstGeom prst="rect">
            <a:avLst/>
          </a:prstGeom>
          <a:noFill/>
        </p:spPr>
        <p:txBody>
          <a:bodyPr wrap="none" rtlCol="0">
            <a:spAutoFit/>
          </a:bodyPr>
          <a:lstStyle/>
          <a:p>
            <a:r>
              <a:rPr lang="en-US" dirty="0" smtClean="0"/>
              <a:t>Photo credit: </a:t>
            </a:r>
            <a:r>
              <a:rPr lang="en-US" dirty="0" smtClean="0">
                <a:hlinkClick r:id="rId3"/>
              </a:rPr>
              <a:t>Western </a:t>
            </a:r>
            <a:r>
              <a:rPr lang="en-US" dirty="0" err="1" smtClean="0">
                <a:hlinkClick r:id="rId3"/>
              </a:rPr>
              <a:t>Argolid</a:t>
            </a:r>
            <a:r>
              <a:rPr lang="en-US" dirty="0" smtClean="0">
                <a:hlinkClick r:id="rId3"/>
              </a:rPr>
              <a:t> Regional Project</a:t>
            </a:r>
            <a:endParaRPr lang="en-GB" dirty="0"/>
          </a:p>
        </p:txBody>
      </p:sp>
    </p:spTree>
    <p:extLst>
      <p:ext uri="{BB962C8B-B14F-4D97-AF65-F5344CB8AC3E}">
        <p14:creationId xmlns:p14="http://schemas.microsoft.com/office/powerpoint/2010/main" val="9974191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 Prehistoric Stones</a:t>
            </a:r>
            <a:endParaRPr lang="en-GB"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219200"/>
            <a:ext cx="9216231"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00858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77" y="-31376"/>
            <a:ext cx="9148482" cy="6861362"/>
          </a:xfrm>
        </p:spPr>
      </p:pic>
      <p:sp>
        <p:nvSpPr>
          <p:cNvPr id="2" name="TextBox 1"/>
          <p:cNvSpPr txBox="1"/>
          <p:nvPr/>
        </p:nvSpPr>
        <p:spPr>
          <a:xfrm>
            <a:off x="6248400" y="304800"/>
            <a:ext cx="1587294" cy="646331"/>
          </a:xfrm>
          <a:prstGeom prst="rect">
            <a:avLst/>
          </a:prstGeom>
          <a:noFill/>
        </p:spPr>
        <p:txBody>
          <a:bodyPr wrap="none" rtlCol="0">
            <a:spAutoFit/>
          </a:bodyPr>
          <a:lstStyle/>
          <a:p>
            <a:r>
              <a:rPr lang="en-US" dirty="0" smtClean="0"/>
              <a:t>Ancient Olive Grove</a:t>
            </a:r>
          </a:p>
          <a:p>
            <a:r>
              <a:rPr lang="en-US" dirty="0" smtClean="0"/>
              <a:t>Aegina 2016. </a:t>
            </a:r>
            <a:endParaRPr lang="en-GB" dirty="0"/>
          </a:p>
        </p:txBody>
      </p:sp>
    </p:spTree>
    <p:extLst>
      <p:ext uri="{BB962C8B-B14F-4D97-AF65-F5344CB8AC3E}">
        <p14:creationId xmlns:p14="http://schemas.microsoft.com/office/powerpoint/2010/main" val="31707822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6573" t="11341" r="6573" b="12105"/>
          <a:stretch/>
        </p:blipFill>
        <p:spPr>
          <a:xfrm>
            <a:off x="-108782" y="152400"/>
            <a:ext cx="9405181" cy="6405692"/>
          </a:xfrm>
        </p:spPr>
      </p:pic>
      <p:cxnSp>
        <p:nvCxnSpPr>
          <p:cNvPr id="8" name="Straight Arrow Connector 7"/>
          <p:cNvCxnSpPr/>
          <p:nvPr/>
        </p:nvCxnSpPr>
        <p:spPr>
          <a:xfrm flipH="1">
            <a:off x="6781800" y="3455894"/>
            <a:ext cx="914400" cy="8382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5671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8964" y="2737373"/>
            <a:ext cx="3235036" cy="4120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895600"/>
            <a:ext cx="5908964" cy="3990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8313" y="2590800"/>
            <a:ext cx="3127375"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819400"/>
            <a:ext cx="3127375"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Content Placeholder 6" descr="hoopoe.jpg"/>
          <p:cNvPicPr>
            <a:picLocks noGrp="1" noChangeAspect="1"/>
          </p:cNvPicPr>
          <p:nvPr>
            <p:ph sz="quarter" idx="13"/>
          </p:nvPr>
        </p:nvPicPr>
        <p:blipFill>
          <a:blip r:embed="rId5">
            <a:extLst>
              <a:ext uri="{28A0092B-C50C-407E-A947-70E740481C1C}">
                <a14:useLocalDpi xmlns:a14="http://schemas.microsoft.com/office/drawing/2010/main" val="0"/>
              </a:ext>
            </a:extLst>
          </a:blip>
          <a:srcRect/>
          <a:stretch>
            <a:fillRect/>
          </a:stretch>
        </p:blipFill>
        <p:spPr>
          <a:xfrm>
            <a:off x="0" y="-1"/>
            <a:ext cx="3810000" cy="2968831"/>
          </a:xfrm>
        </p:spPr>
      </p:pic>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b="16699"/>
          <a:stretch/>
        </p:blipFill>
        <p:spPr bwMode="auto">
          <a:xfrm>
            <a:off x="3810000" y="6927"/>
            <a:ext cx="5334000" cy="332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73258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0" y="0"/>
            <a:ext cx="7200897" cy="4800600"/>
          </a:xfrm>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8" y="3475037"/>
            <a:ext cx="9223376" cy="338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4861" t="26610" r="50745" b="17866"/>
          <a:stretch/>
        </p:blipFill>
        <p:spPr bwMode="auto">
          <a:xfrm>
            <a:off x="4708670" y="0"/>
            <a:ext cx="4475018" cy="4061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26671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4702833" y="0"/>
            <a:ext cx="4441167" cy="5396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2606" y="3689395"/>
            <a:ext cx="4724398" cy="3168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4724398" cy="3609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971800"/>
            <a:ext cx="4724398" cy="4488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54220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229600" cy="1143000"/>
          </a:xfrm>
        </p:spPr>
        <p:txBody>
          <a:bodyPr/>
          <a:lstStyle/>
          <a:p>
            <a:pPr marL="484632" eaLnBrk="1" fontAlgn="auto" hangingPunct="1">
              <a:spcAft>
                <a:spcPts val="0"/>
              </a:spcAft>
              <a:defRPr/>
            </a:pPr>
            <a:r>
              <a:rPr lang="en-US" dirty="0" smtClean="0"/>
              <a:t>Themes</a:t>
            </a:r>
            <a:endParaRPr lang="en-US" dirty="0"/>
          </a:p>
        </p:txBody>
      </p:sp>
      <p:sp>
        <p:nvSpPr>
          <p:cNvPr id="3" name="Content Placeholder 2"/>
          <p:cNvSpPr>
            <a:spLocks noGrp="1"/>
          </p:cNvSpPr>
          <p:nvPr>
            <p:ph idx="1"/>
          </p:nvPr>
        </p:nvSpPr>
        <p:spPr>
          <a:xfrm>
            <a:off x="457200" y="1882775"/>
            <a:ext cx="8229600" cy="4572000"/>
          </a:xfrm>
        </p:spPr>
        <p:txBody>
          <a:bodyPr>
            <a:normAutofit lnSpcReduction="10000"/>
          </a:bodyPr>
          <a:lstStyle/>
          <a:p>
            <a:pPr marL="448056" indent="-384048" eaLnBrk="1" fontAlgn="auto" hangingPunct="1">
              <a:spcAft>
                <a:spcPts val="0"/>
              </a:spcAft>
              <a:buFont typeface="Wingdings 2"/>
              <a:buChar char=""/>
              <a:defRPr/>
            </a:pPr>
            <a:r>
              <a:rPr lang="en-US" dirty="0" smtClean="0"/>
              <a:t>Influence of environmental factors on human history</a:t>
            </a:r>
          </a:p>
          <a:p>
            <a:pPr marL="448056" indent="-384048" eaLnBrk="1" fontAlgn="auto" hangingPunct="1">
              <a:spcAft>
                <a:spcPts val="0"/>
              </a:spcAft>
              <a:buFont typeface="Wingdings 2"/>
              <a:buChar char=""/>
              <a:defRPr/>
            </a:pPr>
            <a:r>
              <a:rPr lang="en-US" dirty="0" smtClean="0"/>
              <a:t>Environmental changes caused by human action and the many ways in which human-caused changes in the environment rebound and affect the course of change in human societies</a:t>
            </a:r>
          </a:p>
          <a:p>
            <a:pPr marL="448056" indent="-384048" eaLnBrk="1" fontAlgn="auto" hangingPunct="1">
              <a:spcAft>
                <a:spcPts val="0"/>
              </a:spcAft>
              <a:buFont typeface="Wingdings 2"/>
              <a:buChar char=""/>
              <a:defRPr/>
            </a:pPr>
            <a:r>
              <a:rPr lang="en-US" dirty="0" smtClean="0"/>
              <a:t>The history of human thought about the environment and the ways in which patterns of human attitudes have motivated actions that affect the environment. </a:t>
            </a:r>
          </a:p>
          <a:p>
            <a:pPr marL="64008" indent="0" eaLnBrk="1" fontAlgn="auto" hangingPunct="1">
              <a:spcAft>
                <a:spcPts val="0"/>
              </a:spcAft>
              <a:buNone/>
              <a:defRPr/>
            </a:pPr>
            <a:r>
              <a:rPr lang="en-US" dirty="0" smtClean="0"/>
              <a:t>						(Hughes 2006, p. 3)</a:t>
            </a:r>
            <a:endParaRPr lang="en-US" dirty="0"/>
          </a:p>
        </p:txBody>
      </p:sp>
    </p:spTree>
    <p:extLst>
      <p:ext uri="{BB962C8B-B14F-4D97-AF65-F5344CB8AC3E}">
        <p14:creationId xmlns:p14="http://schemas.microsoft.com/office/powerpoint/2010/main" val="339431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229600" cy="1143000"/>
          </a:xfrm>
        </p:spPr>
        <p:txBody>
          <a:bodyPr/>
          <a:lstStyle/>
          <a:p>
            <a:pPr marL="484632" eaLnBrk="1" fontAlgn="auto" hangingPunct="1">
              <a:spcAft>
                <a:spcPts val="0"/>
              </a:spcAft>
              <a:defRPr/>
            </a:pPr>
            <a:r>
              <a:rPr lang="en-US" dirty="0" smtClean="0"/>
              <a:t>Themes</a:t>
            </a:r>
            <a:endParaRPr lang="en-US" dirty="0"/>
          </a:p>
        </p:txBody>
      </p:sp>
      <p:sp>
        <p:nvSpPr>
          <p:cNvPr id="3" name="Content Placeholder 2"/>
          <p:cNvSpPr>
            <a:spLocks noGrp="1"/>
          </p:cNvSpPr>
          <p:nvPr>
            <p:ph idx="1"/>
          </p:nvPr>
        </p:nvSpPr>
        <p:spPr>
          <a:xfrm>
            <a:off x="457200" y="1882775"/>
            <a:ext cx="8229600" cy="4572000"/>
          </a:xfrm>
        </p:spPr>
        <p:txBody>
          <a:bodyPr>
            <a:normAutofit lnSpcReduction="10000"/>
          </a:bodyPr>
          <a:lstStyle/>
          <a:p>
            <a:pPr marL="448056" indent="-384048" eaLnBrk="1" fontAlgn="auto" hangingPunct="1">
              <a:spcAft>
                <a:spcPts val="0"/>
              </a:spcAft>
              <a:buFont typeface="Wingdings 2"/>
              <a:buChar char=""/>
              <a:defRPr/>
            </a:pPr>
            <a:r>
              <a:rPr lang="en-US" dirty="0" smtClean="0"/>
              <a:t>Influence of </a:t>
            </a:r>
            <a:r>
              <a:rPr lang="en-US" b="1" dirty="0" smtClean="0">
                <a:solidFill>
                  <a:srgbClr val="7030A0"/>
                </a:solidFill>
              </a:rPr>
              <a:t>environmental factors </a:t>
            </a:r>
            <a:r>
              <a:rPr lang="en-US" dirty="0" smtClean="0"/>
              <a:t>on human history</a:t>
            </a:r>
          </a:p>
          <a:p>
            <a:pPr marL="448056" indent="-384048" eaLnBrk="1" fontAlgn="auto" hangingPunct="1">
              <a:spcAft>
                <a:spcPts val="0"/>
              </a:spcAft>
              <a:buFont typeface="Wingdings 2"/>
              <a:buChar char=""/>
              <a:defRPr/>
            </a:pPr>
            <a:r>
              <a:rPr lang="en-US" b="1" dirty="0"/>
              <a:t> </a:t>
            </a:r>
            <a:r>
              <a:rPr lang="en-US" b="1" dirty="0" smtClean="0">
                <a:solidFill>
                  <a:srgbClr val="7030A0"/>
                </a:solidFill>
              </a:rPr>
              <a:t>Environmental changes caused by human action </a:t>
            </a:r>
            <a:r>
              <a:rPr lang="en-US" dirty="0" smtClean="0"/>
              <a:t>and the many ways in which human-caused changes in the environment rebound and affect the course of change in human societies</a:t>
            </a:r>
          </a:p>
          <a:p>
            <a:pPr marL="448056" indent="-384048" eaLnBrk="1" fontAlgn="auto" hangingPunct="1">
              <a:spcAft>
                <a:spcPts val="0"/>
              </a:spcAft>
              <a:buFont typeface="Wingdings 2"/>
              <a:buChar char=""/>
              <a:defRPr/>
            </a:pPr>
            <a:r>
              <a:rPr lang="en-US" dirty="0" smtClean="0"/>
              <a:t>The </a:t>
            </a:r>
            <a:r>
              <a:rPr lang="en-US" b="1" dirty="0" smtClean="0">
                <a:solidFill>
                  <a:srgbClr val="7030A0"/>
                </a:solidFill>
              </a:rPr>
              <a:t>history of human thought </a:t>
            </a:r>
            <a:r>
              <a:rPr lang="en-US" dirty="0" smtClean="0"/>
              <a:t>about the environment and the ways in which patterns of </a:t>
            </a:r>
            <a:r>
              <a:rPr lang="en-US" b="1" dirty="0" smtClean="0">
                <a:solidFill>
                  <a:srgbClr val="7030A0"/>
                </a:solidFill>
              </a:rPr>
              <a:t>human attitudes </a:t>
            </a:r>
            <a:r>
              <a:rPr lang="en-US" dirty="0" smtClean="0"/>
              <a:t>have motivated actions that affect the environment. </a:t>
            </a:r>
          </a:p>
          <a:p>
            <a:pPr marL="64008" indent="0" eaLnBrk="1" fontAlgn="auto" hangingPunct="1">
              <a:spcAft>
                <a:spcPts val="0"/>
              </a:spcAft>
              <a:buNone/>
              <a:defRPr/>
            </a:pPr>
            <a:r>
              <a:rPr lang="en-US" dirty="0" smtClean="0"/>
              <a:t>						(Hughes 2006, p. 3)</a:t>
            </a:r>
            <a:endParaRPr lang="en-US" dirty="0"/>
          </a:p>
        </p:txBody>
      </p:sp>
    </p:spTree>
    <p:extLst>
      <p:ext uri="{BB962C8B-B14F-4D97-AF65-F5344CB8AC3E}">
        <p14:creationId xmlns:p14="http://schemas.microsoft.com/office/powerpoint/2010/main" val="27952573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Unpacking these Themes</a:t>
            </a:r>
            <a:endParaRPr lang="en-GB" dirty="0"/>
          </a:p>
        </p:txBody>
      </p:sp>
      <p:sp>
        <p:nvSpPr>
          <p:cNvPr id="3" name="Content Placeholder 2"/>
          <p:cNvSpPr>
            <a:spLocks noGrp="1"/>
          </p:cNvSpPr>
          <p:nvPr>
            <p:ph idx="1"/>
          </p:nvPr>
        </p:nvSpPr>
        <p:spPr>
          <a:xfrm>
            <a:off x="457200" y="1371600"/>
            <a:ext cx="8229600" cy="5334000"/>
          </a:xfrm>
        </p:spPr>
        <p:txBody>
          <a:bodyPr>
            <a:normAutofit fontScale="92500" lnSpcReduction="20000"/>
          </a:bodyPr>
          <a:lstStyle/>
          <a:p>
            <a:pPr>
              <a:defRPr/>
            </a:pPr>
            <a:r>
              <a:rPr lang="en-US" dirty="0"/>
              <a:t>Environmental Factors </a:t>
            </a:r>
            <a:endParaRPr lang="en-GB" dirty="0"/>
          </a:p>
          <a:p>
            <a:pPr lvl="1">
              <a:defRPr/>
            </a:pPr>
            <a:r>
              <a:rPr lang="en-US" dirty="0" smtClean="0"/>
              <a:t>(paleo)Ecological analysis as a means of understanding human history</a:t>
            </a:r>
          </a:p>
          <a:p>
            <a:pPr lvl="1">
              <a:defRPr/>
            </a:pPr>
            <a:r>
              <a:rPr lang="en-US" dirty="0" smtClean="0"/>
              <a:t>Living and non-living systems of the earth have influenced the course of human affairs</a:t>
            </a:r>
          </a:p>
          <a:p>
            <a:pPr>
              <a:defRPr/>
            </a:pPr>
            <a:r>
              <a:rPr lang="en-US" dirty="0"/>
              <a:t>Environmental changes </a:t>
            </a:r>
            <a:endParaRPr lang="en-US" dirty="0" smtClean="0"/>
          </a:p>
          <a:p>
            <a:pPr lvl="1">
              <a:defRPr/>
            </a:pPr>
            <a:r>
              <a:rPr lang="en-US" dirty="0"/>
              <a:t>Human agency in the natural environment: hunting, gathering, fishing, herding, agriculture, organization of villages, urban development, procurement of basic resources like water, metal, wood. </a:t>
            </a:r>
          </a:p>
          <a:p>
            <a:pPr lvl="1">
              <a:defRPr/>
            </a:pPr>
            <a:r>
              <a:rPr lang="en-US" dirty="0"/>
              <a:t>Ecological repercussions: deforestation, reduction of biodiversity, desertification, salinization, pollution. </a:t>
            </a:r>
            <a:endParaRPr lang="en-US" dirty="0" smtClean="0"/>
          </a:p>
          <a:p>
            <a:pPr>
              <a:defRPr/>
            </a:pPr>
            <a:r>
              <a:rPr lang="en-US" dirty="0" smtClean="0"/>
              <a:t>Human Thought/Attitudes</a:t>
            </a:r>
          </a:p>
          <a:p>
            <a:pPr lvl="1">
              <a:defRPr/>
            </a:pPr>
            <a:r>
              <a:rPr lang="en-US" dirty="0" smtClean="0"/>
              <a:t>social and intellectual history</a:t>
            </a:r>
          </a:p>
          <a:p>
            <a:pPr lvl="1">
              <a:defRPr/>
            </a:pPr>
            <a:r>
              <a:rPr lang="en-US" dirty="0" smtClean="0"/>
              <a:t>filtered through artist’s voices</a:t>
            </a:r>
          </a:p>
          <a:p>
            <a:pPr>
              <a:defRPr/>
            </a:pPr>
            <a:endParaRPr lang="en-GB" dirty="0"/>
          </a:p>
          <a:p>
            <a:pPr>
              <a:defRPr/>
            </a:pPr>
            <a:endParaRPr lang="en-US" dirty="0" smtClean="0"/>
          </a:p>
        </p:txBody>
      </p:sp>
    </p:spTree>
    <p:extLst>
      <p:ext uri="{BB962C8B-B14F-4D97-AF65-F5344CB8AC3E}">
        <p14:creationId xmlns:p14="http://schemas.microsoft.com/office/powerpoint/2010/main" val="386018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1000"/>
                                        <p:tgtEl>
                                          <p:spTgt spid="3">
                                            <p:txEl>
                                              <p:pRg st="6" end="6"/>
                                            </p:txEl>
                                          </p:spTgt>
                                        </p:tgtEl>
                                      </p:cBhvr>
                                    </p:animEffect>
                                    <p:anim calcmode="lin" valueType="num">
                                      <p:cBhvr>
                                        <p:cTn id="2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6" end="6"/>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1000"/>
                                        <p:tgtEl>
                                          <p:spTgt spid="3">
                                            <p:txEl>
                                              <p:pRg st="7" end="7"/>
                                            </p:txEl>
                                          </p:spTgt>
                                        </p:tgtEl>
                                      </p:cBhvr>
                                    </p:animEffect>
                                    <p:anim calcmode="lin" valueType="num">
                                      <p:cBhvr>
                                        <p:cTn id="3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1000"/>
                                        <p:tgtEl>
                                          <p:spTgt spid="3">
                                            <p:txEl>
                                              <p:pRg st="8" end="8"/>
                                            </p:txEl>
                                          </p:spTgt>
                                        </p:tgtEl>
                                      </p:cBhvr>
                                    </p:animEffect>
                                    <p:anim calcmode="lin" valueType="num">
                                      <p:cBhvr>
                                        <p:cTn id="3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1F497D"/>
      </a:dk2>
      <a:lt2>
        <a:srgbClr val="7F7F7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5">
      <a:majorFont>
        <a:latin typeface="Georgia"/>
        <a:ea typeface=""/>
        <a:cs typeface=""/>
      </a:majorFont>
      <a:minorFont>
        <a:latin typeface="Gabriol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1603</TotalTime>
  <Words>1122</Words>
  <Application>Microsoft Office PowerPoint</Application>
  <PresentationFormat>On-screen Show (4:3)</PresentationFormat>
  <Paragraphs>86</Paragraphs>
  <Slides>21</Slides>
  <Notes>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Learning from Gaia: Bringing Environmental History into the Classics Classroom </vt:lpstr>
      <vt:lpstr>PowerPoint Presentation</vt:lpstr>
      <vt:lpstr>PowerPoint Presentation</vt:lpstr>
      <vt:lpstr>PowerPoint Presentation</vt:lpstr>
      <vt:lpstr>PowerPoint Presentation</vt:lpstr>
      <vt:lpstr>PowerPoint Presentation</vt:lpstr>
      <vt:lpstr>Themes</vt:lpstr>
      <vt:lpstr>Themes</vt:lpstr>
      <vt:lpstr>Unpacking these Themes</vt:lpstr>
      <vt:lpstr>PowerPoint Presentation</vt:lpstr>
      <vt:lpstr>PowerPoint Presentation</vt:lpstr>
      <vt:lpstr>PowerPoint Presentation</vt:lpstr>
      <vt:lpstr>First Year Seminar</vt:lpstr>
      <vt:lpstr>PowerPoint Presentation</vt:lpstr>
      <vt:lpstr>PowerPoint Presentation</vt:lpstr>
      <vt:lpstr>PowerPoint Presentation</vt:lpstr>
      <vt:lpstr>Textbooks</vt:lpstr>
      <vt:lpstr>Mythology</vt:lpstr>
      <vt:lpstr>Geography and Geology</vt:lpstr>
      <vt:lpstr>Survey: Prehistoric Stones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Christina A. Salowey</dc:creator>
  <cp:lastModifiedBy>Christina A. Salowey</cp:lastModifiedBy>
  <cp:revision>34</cp:revision>
  <dcterms:created xsi:type="dcterms:W3CDTF">2016-02-28T18:41:10Z</dcterms:created>
  <dcterms:modified xsi:type="dcterms:W3CDTF">2016-03-18T14:32:29Z</dcterms:modified>
</cp:coreProperties>
</file>