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7" r:id="rId3"/>
    <p:sldId id="268" r:id="rId4"/>
    <p:sldId id="269" r:id="rId5"/>
    <p:sldId id="270" r:id="rId6"/>
    <p:sldId id="271" r:id="rId7"/>
    <p:sldId id="273" r:id="rId8"/>
    <p:sldId id="258" r:id="rId9"/>
    <p:sldId id="265" r:id="rId10"/>
    <p:sldId id="264" r:id="rId11"/>
    <p:sldId id="274"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4" d="100"/>
          <a:sy n="104" d="100"/>
        </p:scale>
        <p:origin x="-125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2D56D8-A0E3-FF4A-89D1-790392779CA9}" type="datetimeFigureOut">
              <a:rPr lang="en-US" smtClean="0"/>
              <a:t>3/23/17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0829E-975B-A94C-8642-E781910AB3C7}" type="slidenum">
              <a:rPr lang="en-US" smtClean="0"/>
              <a:t>‹#›</a:t>
            </a:fld>
            <a:endParaRPr lang="en-US"/>
          </a:p>
        </p:txBody>
      </p:sp>
    </p:spTree>
    <p:extLst>
      <p:ext uri="{BB962C8B-B14F-4D97-AF65-F5344CB8AC3E}">
        <p14:creationId xmlns:p14="http://schemas.microsoft.com/office/powerpoint/2010/main" val="1141176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2D56D8-A0E3-FF4A-89D1-790392779CA9}" type="datetimeFigureOut">
              <a:rPr lang="en-US" smtClean="0"/>
              <a:t>3/23/17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0829E-975B-A94C-8642-E781910AB3C7}" type="slidenum">
              <a:rPr lang="en-US" smtClean="0"/>
              <a:t>‹#›</a:t>
            </a:fld>
            <a:endParaRPr lang="en-US"/>
          </a:p>
        </p:txBody>
      </p:sp>
    </p:spTree>
    <p:extLst>
      <p:ext uri="{BB962C8B-B14F-4D97-AF65-F5344CB8AC3E}">
        <p14:creationId xmlns:p14="http://schemas.microsoft.com/office/powerpoint/2010/main" val="2002787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2D56D8-A0E3-FF4A-89D1-790392779CA9}" type="datetimeFigureOut">
              <a:rPr lang="en-US" smtClean="0"/>
              <a:t>3/23/17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0829E-975B-A94C-8642-E781910AB3C7}" type="slidenum">
              <a:rPr lang="en-US" smtClean="0"/>
              <a:t>‹#›</a:t>
            </a:fld>
            <a:endParaRPr lang="en-US"/>
          </a:p>
        </p:txBody>
      </p:sp>
    </p:spTree>
    <p:extLst>
      <p:ext uri="{BB962C8B-B14F-4D97-AF65-F5344CB8AC3E}">
        <p14:creationId xmlns:p14="http://schemas.microsoft.com/office/powerpoint/2010/main" val="2966175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2D56D8-A0E3-FF4A-89D1-790392779CA9}" type="datetimeFigureOut">
              <a:rPr lang="en-US" smtClean="0"/>
              <a:t>3/23/17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0829E-975B-A94C-8642-E781910AB3C7}" type="slidenum">
              <a:rPr lang="en-US" smtClean="0"/>
              <a:t>‹#›</a:t>
            </a:fld>
            <a:endParaRPr lang="en-US"/>
          </a:p>
        </p:txBody>
      </p:sp>
    </p:spTree>
    <p:extLst>
      <p:ext uri="{BB962C8B-B14F-4D97-AF65-F5344CB8AC3E}">
        <p14:creationId xmlns:p14="http://schemas.microsoft.com/office/powerpoint/2010/main" val="2260388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2D56D8-A0E3-FF4A-89D1-790392779CA9}" type="datetimeFigureOut">
              <a:rPr lang="en-US" smtClean="0"/>
              <a:t>3/23/17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0829E-975B-A94C-8642-E781910AB3C7}" type="slidenum">
              <a:rPr lang="en-US" smtClean="0"/>
              <a:t>‹#›</a:t>
            </a:fld>
            <a:endParaRPr lang="en-US"/>
          </a:p>
        </p:txBody>
      </p:sp>
    </p:spTree>
    <p:extLst>
      <p:ext uri="{BB962C8B-B14F-4D97-AF65-F5344CB8AC3E}">
        <p14:creationId xmlns:p14="http://schemas.microsoft.com/office/powerpoint/2010/main" val="147998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2D56D8-A0E3-FF4A-89D1-790392779CA9}" type="datetimeFigureOut">
              <a:rPr lang="en-US" smtClean="0"/>
              <a:t>3/23/17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10829E-975B-A94C-8642-E781910AB3C7}" type="slidenum">
              <a:rPr lang="en-US" smtClean="0"/>
              <a:t>‹#›</a:t>
            </a:fld>
            <a:endParaRPr lang="en-US"/>
          </a:p>
        </p:txBody>
      </p:sp>
    </p:spTree>
    <p:extLst>
      <p:ext uri="{BB962C8B-B14F-4D97-AF65-F5344CB8AC3E}">
        <p14:creationId xmlns:p14="http://schemas.microsoft.com/office/powerpoint/2010/main" val="325332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2D56D8-A0E3-FF4A-89D1-790392779CA9}" type="datetimeFigureOut">
              <a:rPr lang="en-US" smtClean="0"/>
              <a:t>3/23/17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10829E-975B-A94C-8642-E781910AB3C7}" type="slidenum">
              <a:rPr lang="en-US" smtClean="0"/>
              <a:t>‹#›</a:t>
            </a:fld>
            <a:endParaRPr lang="en-US"/>
          </a:p>
        </p:txBody>
      </p:sp>
    </p:spTree>
    <p:extLst>
      <p:ext uri="{BB962C8B-B14F-4D97-AF65-F5344CB8AC3E}">
        <p14:creationId xmlns:p14="http://schemas.microsoft.com/office/powerpoint/2010/main" val="2999871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2D56D8-A0E3-FF4A-89D1-790392779CA9}" type="datetimeFigureOut">
              <a:rPr lang="en-US" smtClean="0"/>
              <a:t>3/23/17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10829E-975B-A94C-8642-E781910AB3C7}" type="slidenum">
              <a:rPr lang="en-US" smtClean="0"/>
              <a:t>‹#›</a:t>
            </a:fld>
            <a:endParaRPr lang="en-US"/>
          </a:p>
        </p:txBody>
      </p:sp>
    </p:spTree>
    <p:extLst>
      <p:ext uri="{BB962C8B-B14F-4D97-AF65-F5344CB8AC3E}">
        <p14:creationId xmlns:p14="http://schemas.microsoft.com/office/powerpoint/2010/main" val="3195611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2D56D8-A0E3-FF4A-89D1-790392779CA9}" type="datetimeFigureOut">
              <a:rPr lang="en-US" smtClean="0"/>
              <a:t>3/23/17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10829E-975B-A94C-8642-E781910AB3C7}" type="slidenum">
              <a:rPr lang="en-US" smtClean="0"/>
              <a:t>‹#›</a:t>
            </a:fld>
            <a:endParaRPr lang="en-US"/>
          </a:p>
        </p:txBody>
      </p:sp>
    </p:spTree>
    <p:extLst>
      <p:ext uri="{BB962C8B-B14F-4D97-AF65-F5344CB8AC3E}">
        <p14:creationId xmlns:p14="http://schemas.microsoft.com/office/powerpoint/2010/main" val="3844266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2D56D8-A0E3-FF4A-89D1-790392779CA9}" type="datetimeFigureOut">
              <a:rPr lang="en-US" smtClean="0"/>
              <a:t>3/23/17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10829E-975B-A94C-8642-E781910AB3C7}" type="slidenum">
              <a:rPr lang="en-US" smtClean="0"/>
              <a:t>‹#›</a:t>
            </a:fld>
            <a:endParaRPr lang="en-US"/>
          </a:p>
        </p:txBody>
      </p:sp>
    </p:spTree>
    <p:extLst>
      <p:ext uri="{BB962C8B-B14F-4D97-AF65-F5344CB8AC3E}">
        <p14:creationId xmlns:p14="http://schemas.microsoft.com/office/powerpoint/2010/main" val="2785041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2D56D8-A0E3-FF4A-89D1-790392779CA9}" type="datetimeFigureOut">
              <a:rPr lang="en-US" smtClean="0"/>
              <a:t>3/23/17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10829E-975B-A94C-8642-E781910AB3C7}" type="slidenum">
              <a:rPr lang="en-US" smtClean="0"/>
              <a:t>‹#›</a:t>
            </a:fld>
            <a:endParaRPr lang="en-US"/>
          </a:p>
        </p:txBody>
      </p:sp>
    </p:spTree>
    <p:extLst>
      <p:ext uri="{BB962C8B-B14F-4D97-AF65-F5344CB8AC3E}">
        <p14:creationId xmlns:p14="http://schemas.microsoft.com/office/powerpoint/2010/main" val="21268585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2D56D8-A0E3-FF4A-89D1-790392779CA9}" type="datetimeFigureOut">
              <a:rPr lang="en-US" smtClean="0"/>
              <a:t>3/23/17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10829E-975B-A94C-8642-E781910AB3C7}" type="slidenum">
              <a:rPr lang="en-US" smtClean="0"/>
              <a:t>‹#›</a:t>
            </a:fld>
            <a:endParaRPr lang="en-US"/>
          </a:p>
        </p:txBody>
      </p:sp>
    </p:spTree>
    <p:extLst>
      <p:ext uri="{BB962C8B-B14F-4D97-AF65-F5344CB8AC3E}">
        <p14:creationId xmlns:p14="http://schemas.microsoft.com/office/powerpoint/2010/main" val="4012915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smtClean="0"/>
              <a:t>The Ties That Bind: </a:t>
            </a:r>
            <a:r>
              <a:rPr lang="en-US" sz="3200" dirty="0" smtClean="0"/>
              <a:t>Women and Funerary Ritual </a:t>
            </a:r>
            <a:r>
              <a:rPr lang="en-US" sz="3200" dirty="0" smtClean="0"/>
              <a:t>in Classical Athens</a:t>
            </a:r>
            <a:endParaRPr lang="en-US" sz="3200" dirty="0"/>
          </a:p>
        </p:txBody>
      </p:sp>
      <p:sp>
        <p:nvSpPr>
          <p:cNvPr id="3" name="Subtitle 2"/>
          <p:cNvSpPr>
            <a:spLocks noGrp="1"/>
          </p:cNvSpPr>
          <p:nvPr>
            <p:ph type="subTitle" idx="1"/>
          </p:nvPr>
        </p:nvSpPr>
        <p:spPr/>
        <p:txBody>
          <a:bodyPr/>
          <a:lstStyle/>
          <a:p>
            <a:r>
              <a:rPr lang="en-US" dirty="0" smtClean="0"/>
              <a:t>Laura McClure</a:t>
            </a:r>
          </a:p>
          <a:p>
            <a:r>
              <a:rPr lang="en-US" dirty="0" smtClean="0"/>
              <a:t>University of Wisconsin-Madison</a:t>
            </a:r>
            <a:endParaRPr lang="en-US" dirty="0"/>
          </a:p>
        </p:txBody>
      </p:sp>
    </p:spTree>
    <p:extLst>
      <p:ext uri="{BB962C8B-B14F-4D97-AF65-F5344CB8AC3E}">
        <p14:creationId xmlns:p14="http://schemas.microsoft.com/office/powerpoint/2010/main" val="217527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7"/>
            <a:ext cx="1118194" cy="2558313"/>
          </a:xfrm>
        </p:spPr>
        <p:txBody>
          <a:bodyPr>
            <a:normAutofit/>
          </a:bodyPr>
          <a:lstStyle/>
          <a:p>
            <a:r>
              <a:rPr lang="en-US" sz="2000" dirty="0" smtClean="0"/>
              <a:t>Inscription Painter, c. 460, Athens, National Museum 1958</a:t>
            </a:r>
            <a:endParaRPr lang="en-US" sz="2000" dirty="0"/>
          </a:p>
        </p:txBody>
      </p:sp>
      <p:pic>
        <p:nvPicPr>
          <p:cNvPr id="3" name="Content Placeholder 2" descr="displayImage-1.asp.html.bmp"/>
          <p:cNvPicPr>
            <a:picLocks noGrp="1" noChangeAspect="1"/>
          </p:cNvPicPr>
          <p:nvPr>
            <p:ph idx="1"/>
          </p:nvPr>
        </p:nvPicPr>
        <p:blipFill>
          <a:blip r:embed="rId2">
            <a:extLst>
              <a:ext uri="{28A0092B-C50C-407E-A947-70E740481C1C}">
                <a14:useLocalDpi xmlns:a14="http://schemas.microsoft.com/office/drawing/2010/main" val="0"/>
              </a:ext>
            </a:extLst>
          </a:blip>
          <a:srcRect l="-59099" r="-59099"/>
          <a:stretch>
            <a:fillRect/>
          </a:stretch>
        </p:blipFill>
        <p:spPr>
          <a:xfrm>
            <a:off x="869733" y="274637"/>
            <a:ext cx="11659262" cy="6412145"/>
          </a:xfrm>
        </p:spPr>
      </p:pic>
    </p:spTree>
    <p:extLst>
      <p:ext uri="{BB962C8B-B14F-4D97-AF65-F5344CB8AC3E}">
        <p14:creationId xmlns:p14="http://schemas.microsoft.com/office/powerpoint/2010/main" val="6322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68672" y="146532"/>
            <a:ext cx="8418128" cy="5979631"/>
          </a:xfrm>
        </p:spPr>
        <p:txBody>
          <a:bodyPr>
            <a:normAutofit fontScale="47500" lnSpcReduction="20000"/>
          </a:bodyPr>
          <a:lstStyle/>
          <a:p>
            <a:pPr marL="0" indent="0">
              <a:buNone/>
            </a:pPr>
            <a:r>
              <a:rPr lang="en-US" dirty="0"/>
              <a:t>Bibliography</a:t>
            </a:r>
          </a:p>
          <a:p>
            <a:r>
              <a:rPr lang="en-US" dirty="0"/>
              <a:t>Arrington, N. 2015. </a:t>
            </a:r>
            <a:r>
              <a:rPr lang="en-US" i="1" dirty="0"/>
              <a:t>Ashes, Images, and memories. The Presence of the War Dead in Fifth Century </a:t>
            </a:r>
            <a:r>
              <a:rPr lang="en-US" i="1" dirty="0" smtClean="0"/>
              <a:t>Athens</a:t>
            </a:r>
            <a:r>
              <a:rPr lang="en-US" i="1" dirty="0"/>
              <a:t>.</a:t>
            </a:r>
            <a:r>
              <a:rPr lang="en-US" dirty="0"/>
              <a:t> Oxford.</a:t>
            </a:r>
          </a:p>
          <a:p>
            <a:r>
              <a:rPr lang="en-US" dirty="0"/>
              <a:t>_______. 2014. “Fallen Vessels and Risen Spirits:  Conveying the Presence of the Dead on </a:t>
            </a:r>
            <a:r>
              <a:rPr lang="en-US" dirty="0" smtClean="0"/>
              <a:t>White</a:t>
            </a:r>
            <a:r>
              <a:rPr lang="en-US" dirty="0"/>
              <a:t>-ground </a:t>
            </a:r>
            <a:r>
              <a:rPr lang="en-US" dirty="0" err="1"/>
              <a:t>Lekythoi</a:t>
            </a:r>
            <a:r>
              <a:rPr lang="en-US" dirty="0"/>
              <a:t>.” </a:t>
            </a:r>
            <a:r>
              <a:rPr lang="en-US" dirty="0" smtClean="0"/>
              <a:t>In </a:t>
            </a:r>
            <a:r>
              <a:rPr lang="en-US" dirty="0"/>
              <a:t>J. Oakley (ed.), </a:t>
            </a:r>
            <a:r>
              <a:rPr lang="en-US" i="1" dirty="0"/>
              <a:t>Athenian Potters and Painters</a:t>
            </a:r>
            <a:r>
              <a:rPr lang="en-US" dirty="0"/>
              <a:t> </a:t>
            </a:r>
            <a:r>
              <a:rPr lang="en-US" i="1" dirty="0"/>
              <a:t>Volume III</a:t>
            </a:r>
            <a:r>
              <a:rPr lang="en-US" dirty="0"/>
              <a:t>, pp. 1-10. Oxford and Philadelphia.</a:t>
            </a:r>
          </a:p>
          <a:p>
            <a:r>
              <a:rPr lang="en-US" dirty="0"/>
              <a:t> </a:t>
            </a:r>
            <a:r>
              <a:rPr lang="en-US" dirty="0" smtClean="0"/>
              <a:t>Blok</a:t>
            </a:r>
            <a:r>
              <a:rPr lang="en-US" dirty="0"/>
              <a:t>, J. 2004. “</a:t>
            </a:r>
            <a:r>
              <a:rPr lang="en-US" dirty="0" err="1"/>
              <a:t>Recht</a:t>
            </a:r>
            <a:r>
              <a:rPr lang="en-US" dirty="0"/>
              <a:t> und </a:t>
            </a:r>
            <a:r>
              <a:rPr lang="en-US" dirty="0" err="1"/>
              <a:t>Ritus</a:t>
            </a:r>
            <a:r>
              <a:rPr lang="en-US" dirty="0"/>
              <a:t> der Polis.” </a:t>
            </a:r>
            <a:r>
              <a:rPr lang="en-US" i="1" dirty="0"/>
              <a:t>HZ </a:t>
            </a:r>
            <a:r>
              <a:rPr lang="en-US" dirty="0"/>
              <a:t>28: 1-26.</a:t>
            </a:r>
          </a:p>
          <a:p>
            <a:r>
              <a:rPr lang="en-US" dirty="0"/>
              <a:t> </a:t>
            </a:r>
            <a:r>
              <a:rPr lang="en-US" dirty="0" smtClean="0"/>
              <a:t>Connor</a:t>
            </a:r>
            <a:r>
              <a:rPr lang="en-US" dirty="0"/>
              <a:t>, W. R. 1988. “‘</a:t>
            </a:r>
            <a:r>
              <a:rPr lang="en-US" dirty="0" err="1"/>
              <a:t>Sacred’and</a:t>
            </a:r>
            <a:r>
              <a:rPr lang="en-US" dirty="0"/>
              <a:t> ‘secular’: </a:t>
            </a:r>
            <a:r>
              <a:rPr lang="en-US" i="1" dirty="0" err="1"/>
              <a:t>Hiera</a:t>
            </a:r>
            <a:r>
              <a:rPr lang="en-US" i="1" dirty="0"/>
              <a:t> </a:t>
            </a:r>
            <a:r>
              <a:rPr lang="en-US" i="1" dirty="0" err="1"/>
              <a:t>kai</a:t>
            </a:r>
            <a:r>
              <a:rPr lang="en-US" i="1" dirty="0"/>
              <a:t> </a:t>
            </a:r>
            <a:r>
              <a:rPr lang="en-US" i="1" dirty="0" err="1"/>
              <a:t>hosia</a:t>
            </a:r>
            <a:r>
              <a:rPr lang="en-US" dirty="0"/>
              <a:t> and the Classical Athenian </a:t>
            </a:r>
            <a:r>
              <a:rPr lang="en-US" dirty="0" smtClean="0"/>
              <a:t>Concept </a:t>
            </a:r>
            <a:r>
              <a:rPr lang="en-US" dirty="0"/>
              <a:t>of the State.” </a:t>
            </a:r>
            <a:r>
              <a:rPr lang="en-US" i="1" dirty="0" err="1"/>
              <a:t>AncSoc</a:t>
            </a:r>
            <a:r>
              <a:rPr lang="en-US" dirty="0"/>
              <a:t> 19: 161–188.</a:t>
            </a:r>
          </a:p>
          <a:p>
            <a:r>
              <a:rPr lang="en-US" dirty="0"/>
              <a:t> </a:t>
            </a:r>
            <a:r>
              <a:rPr lang="en-US" dirty="0" err="1" smtClean="0"/>
              <a:t>Eidinow</a:t>
            </a:r>
            <a:r>
              <a:rPr lang="en-US" dirty="0"/>
              <a:t>, E. 2011. “Networks and Narratives:  A Model for Ancient Greek Religion.” </a:t>
            </a:r>
            <a:r>
              <a:rPr lang="en-US" i="1" dirty="0" err="1"/>
              <a:t>Kernos</a:t>
            </a:r>
            <a:r>
              <a:rPr lang="en-US" dirty="0"/>
              <a:t> </a:t>
            </a:r>
            <a:r>
              <a:rPr lang="en-US" dirty="0" smtClean="0"/>
              <a:t>24</a:t>
            </a:r>
            <a:r>
              <a:rPr lang="en-US" dirty="0"/>
              <a:t>:  9-38.</a:t>
            </a:r>
          </a:p>
          <a:p>
            <a:r>
              <a:rPr lang="en-US" dirty="0"/>
              <a:t> </a:t>
            </a:r>
            <a:r>
              <a:rPr lang="en-US" dirty="0" smtClean="0"/>
              <a:t>Garland</a:t>
            </a:r>
            <a:r>
              <a:rPr lang="en-US" dirty="0"/>
              <a:t>, R.  2001.  </a:t>
            </a:r>
            <a:r>
              <a:rPr lang="en-US" i="1" dirty="0"/>
              <a:t>The Greek Way of Death</a:t>
            </a:r>
            <a:r>
              <a:rPr lang="en-US" dirty="0"/>
              <a:t>. 2nd ed.  Ithaca, NY.</a:t>
            </a:r>
          </a:p>
          <a:p>
            <a:r>
              <a:rPr lang="en-US" dirty="0"/>
              <a:t> </a:t>
            </a:r>
            <a:r>
              <a:rPr lang="en-US" dirty="0" err="1" smtClean="0"/>
              <a:t>Glazebrook</a:t>
            </a:r>
            <a:r>
              <a:rPr lang="en-US" dirty="0"/>
              <a:t>, A. and </a:t>
            </a:r>
            <a:r>
              <a:rPr lang="en-US" dirty="0" err="1"/>
              <a:t>Tsakirgis</a:t>
            </a:r>
            <a:r>
              <a:rPr lang="en-US" dirty="0"/>
              <a:t>, B. (eds.) 2016. </a:t>
            </a:r>
            <a:r>
              <a:rPr lang="en-US" i="1" dirty="0"/>
              <a:t>Houses of Ill-Repute: The Archaeology of Brothels, </a:t>
            </a:r>
            <a:r>
              <a:rPr lang="en-US" i="1" dirty="0" smtClean="0"/>
              <a:t>Houses</a:t>
            </a:r>
            <a:r>
              <a:rPr lang="en-US" i="1" dirty="0"/>
              <a:t>, and Taverns in the Greek World. </a:t>
            </a:r>
            <a:r>
              <a:rPr lang="en-US" dirty="0"/>
              <a:t>Philadelphia, PA.</a:t>
            </a:r>
          </a:p>
          <a:p>
            <a:r>
              <a:rPr lang="en-US" dirty="0"/>
              <a:t> </a:t>
            </a:r>
            <a:r>
              <a:rPr lang="en-US" dirty="0" err="1" smtClean="0"/>
              <a:t>Houby</a:t>
            </a:r>
            <a:r>
              <a:rPr lang="en-US" dirty="0"/>
              <a:t>-Nielsen, S. 1996. “Women and the Formation of the Athenian City State: The </a:t>
            </a:r>
            <a:r>
              <a:rPr lang="en-US" dirty="0" smtClean="0"/>
              <a:t>Evidence </a:t>
            </a:r>
            <a:r>
              <a:rPr lang="en-US" dirty="0"/>
              <a:t>of Burial </a:t>
            </a:r>
            <a:r>
              <a:rPr lang="en-US" dirty="0" smtClean="0"/>
              <a:t>Customs</a:t>
            </a:r>
            <a:r>
              <a:rPr lang="en-US" dirty="0"/>
              <a:t>.” </a:t>
            </a:r>
            <a:r>
              <a:rPr lang="en-US" i="1" dirty="0"/>
              <a:t>Metis </a:t>
            </a:r>
            <a:r>
              <a:rPr lang="en-US" dirty="0"/>
              <a:t>11:  233–60. </a:t>
            </a:r>
          </a:p>
          <a:p>
            <a:r>
              <a:rPr lang="en-US" dirty="0" err="1" smtClean="0"/>
              <a:t>Nevett</a:t>
            </a:r>
            <a:r>
              <a:rPr lang="en-US" dirty="0"/>
              <a:t>, L. 2011. “Towards a Female Topography of the Ancient Greek City: Case Studies </a:t>
            </a:r>
            <a:r>
              <a:rPr lang="en-US" dirty="0" smtClean="0"/>
              <a:t>from </a:t>
            </a:r>
            <a:r>
              <a:rPr lang="en-US" dirty="0"/>
              <a:t>Late Archaic and Early Classical Athens (c.520–400 BCE).” </a:t>
            </a:r>
            <a:r>
              <a:rPr lang="en-US" i="1" dirty="0"/>
              <a:t>Gender &amp; History</a:t>
            </a:r>
            <a:r>
              <a:rPr lang="en-US" dirty="0"/>
              <a:t> </a:t>
            </a:r>
            <a:r>
              <a:rPr lang="en-US" dirty="0" smtClean="0"/>
              <a:t>23</a:t>
            </a:r>
            <a:r>
              <a:rPr lang="en-US" dirty="0"/>
              <a:t>: 576–596. </a:t>
            </a:r>
          </a:p>
          <a:p>
            <a:r>
              <a:rPr lang="en-US" dirty="0"/>
              <a:t> </a:t>
            </a:r>
            <a:r>
              <a:rPr lang="en-US" dirty="0" smtClean="0"/>
              <a:t>Oakley</a:t>
            </a:r>
            <a:r>
              <a:rPr lang="en-US" dirty="0"/>
              <a:t>, J.  2004.  </a:t>
            </a:r>
            <a:r>
              <a:rPr lang="en-US" i="1" dirty="0"/>
              <a:t>Picturing Death in Classical Athens</a:t>
            </a:r>
            <a:r>
              <a:rPr lang="en-US" dirty="0"/>
              <a:t>.  Cambridge.</a:t>
            </a:r>
          </a:p>
          <a:p>
            <a:r>
              <a:rPr lang="en-US" dirty="0"/>
              <a:t> </a:t>
            </a:r>
            <a:r>
              <a:rPr lang="en-US" dirty="0" smtClean="0"/>
              <a:t>Reilly</a:t>
            </a:r>
            <a:r>
              <a:rPr lang="en-US" dirty="0"/>
              <a:t>, J. 1989. “Many Brides: ‘Mistress and Maid’ on Athenian </a:t>
            </a:r>
            <a:r>
              <a:rPr lang="en-US" dirty="0" err="1"/>
              <a:t>Lekythoi</a:t>
            </a:r>
            <a:r>
              <a:rPr lang="en-US" dirty="0"/>
              <a:t>.” </a:t>
            </a:r>
            <a:r>
              <a:rPr lang="en-US" i="1" dirty="0"/>
              <a:t>Hesperia </a:t>
            </a:r>
            <a:r>
              <a:rPr lang="en-US" dirty="0"/>
              <a:t>58:  411</a:t>
            </a:r>
            <a:r>
              <a:rPr lang="en-US" dirty="0" smtClean="0"/>
              <a:t>-44</a:t>
            </a:r>
            <a:r>
              <a:rPr lang="en-US" dirty="0"/>
              <a:t>.</a:t>
            </a:r>
          </a:p>
          <a:p>
            <a:r>
              <a:rPr lang="en-US" dirty="0"/>
              <a:t> </a:t>
            </a:r>
            <a:r>
              <a:rPr lang="en-US" dirty="0" smtClean="0"/>
              <a:t>Shapiro</a:t>
            </a:r>
            <a:r>
              <a:rPr lang="en-US" dirty="0"/>
              <a:t>, A. 1991. “The Iconography of Mourning in Athenian Art.” </a:t>
            </a:r>
            <a:r>
              <a:rPr lang="en-US" i="1" dirty="0"/>
              <a:t>AJP </a:t>
            </a:r>
            <a:r>
              <a:rPr lang="en-US" dirty="0"/>
              <a:t>95 1991: 629–56.</a:t>
            </a:r>
          </a:p>
          <a:p>
            <a:r>
              <a:rPr lang="en-US" dirty="0"/>
              <a:t> </a:t>
            </a:r>
            <a:r>
              <a:rPr lang="en-US" dirty="0" err="1" smtClean="0"/>
              <a:t>Stansbury</a:t>
            </a:r>
            <a:r>
              <a:rPr lang="en-US" dirty="0"/>
              <a:t>-O’Donnell, M. 2006. </a:t>
            </a:r>
            <a:r>
              <a:rPr lang="en-US" i="1" dirty="0"/>
              <a:t>Vase Painting, Gender, and Social Identity in Archaic Athens.</a:t>
            </a:r>
            <a:r>
              <a:rPr lang="en-US" dirty="0"/>
              <a:t> </a:t>
            </a:r>
            <a:r>
              <a:rPr lang="en-US" dirty="0" smtClean="0"/>
              <a:t>Cambridge</a:t>
            </a:r>
            <a:r>
              <a:rPr lang="en-US" dirty="0"/>
              <a:t>.</a:t>
            </a:r>
          </a:p>
          <a:p>
            <a:r>
              <a:rPr lang="en-US" dirty="0"/>
              <a:t> </a:t>
            </a:r>
            <a:r>
              <a:rPr lang="en-US" dirty="0" smtClean="0"/>
              <a:t>Taylor</a:t>
            </a:r>
            <a:r>
              <a:rPr lang="en-US" dirty="0"/>
              <a:t>, C. 2011. “Women's Social Networks and Female Friendship in the Ancient Greek </a:t>
            </a:r>
          </a:p>
          <a:p>
            <a:r>
              <a:rPr lang="en-US" dirty="0"/>
              <a:t>City.” </a:t>
            </a:r>
            <a:r>
              <a:rPr lang="en-US" i="1" dirty="0"/>
              <a:t>Gender &amp; History</a:t>
            </a:r>
            <a:r>
              <a:rPr lang="en-US" dirty="0"/>
              <a:t> 23: 703-20.</a:t>
            </a:r>
          </a:p>
          <a:p>
            <a:pPr marL="0" indent="0">
              <a:buNone/>
            </a:pPr>
            <a:r>
              <a:rPr lang="en-US" dirty="0"/>
              <a:t> </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3442987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822" y="354120"/>
            <a:ext cx="8466978" cy="5772044"/>
          </a:xfrm>
        </p:spPr>
        <p:txBody>
          <a:bodyPr>
            <a:normAutofit fontScale="70000" lnSpcReduction="20000"/>
          </a:bodyPr>
          <a:lstStyle/>
          <a:p>
            <a:pPr marL="0" indent="0">
              <a:buNone/>
            </a:pPr>
            <a:r>
              <a:rPr lang="en-US" dirty="0" smtClean="0"/>
              <a:t>(1) </a:t>
            </a:r>
            <a:r>
              <a:rPr lang="en-US" dirty="0" err="1" smtClean="0"/>
              <a:t>ἡ</a:t>
            </a:r>
            <a:r>
              <a:rPr lang="en-US" dirty="0" smtClean="0"/>
              <a:t> </a:t>
            </a:r>
            <a:r>
              <a:rPr lang="en-US" dirty="0"/>
              <a:t>πα</a:t>
            </a:r>
            <a:r>
              <a:rPr lang="en-US" dirty="0" err="1"/>
              <a:t>ῖς</a:t>
            </a:r>
            <a:r>
              <a:rPr lang="en-US" dirty="0"/>
              <a:t> </a:t>
            </a:r>
            <a:r>
              <a:rPr lang="en-US" dirty="0" err="1"/>
              <a:t>ὁρᾶτ</a:t>
            </a:r>
            <a:r>
              <a:rPr lang="en-US" dirty="0"/>
              <a:t>α</a:t>
            </a:r>
            <a:r>
              <a:rPr lang="en-US" dirty="0" err="1"/>
              <a:t>ι</a:t>
            </a:r>
            <a:r>
              <a:rPr lang="en-US" dirty="0"/>
              <a:t>, </a:t>
            </a:r>
            <a:r>
              <a:rPr lang="en-US" dirty="0" err="1"/>
              <a:t>κἀν</a:t>
            </a:r>
            <a:r>
              <a:rPr lang="en-US" dirty="0"/>
              <a:t>α</a:t>
            </a:r>
            <a:r>
              <a:rPr lang="en-US" dirty="0" err="1"/>
              <a:t>κωκύει</a:t>
            </a:r>
            <a:r>
              <a:rPr lang="en-US" dirty="0"/>
              <a:t> π</a:t>
            </a:r>
            <a:r>
              <a:rPr lang="en-US" dirty="0" err="1"/>
              <a:t>ικρᾶς</a:t>
            </a:r>
            <a:endParaRPr lang="en-US" dirty="0"/>
          </a:p>
          <a:p>
            <a:pPr marL="0" indent="0">
              <a:buNone/>
            </a:pPr>
            <a:r>
              <a:rPr lang="en-US" dirty="0" err="1" smtClean="0"/>
              <a:t>ὄρνιθος</a:t>
            </a:r>
            <a:r>
              <a:rPr lang="en-US" dirty="0" smtClean="0"/>
              <a:t> </a:t>
            </a:r>
            <a:r>
              <a:rPr lang="en-US" dirty="0" err="1"/>
              <a:t>ὀξὺν</a:t>
            </a:r>
            <a:r>
              <a:rPr lang="en-US" dirty="0"/>
              <a:t> </a:t>
            </a:r>
            <a:r>
              <a:rPr lang="en-US" dirty="0" err="1"/>
              <a:t>φθόγγον</a:t>
            </a:r>
            <a:r>
              <a:rPr lang="en-US" dirty="0"/>
              <a:t> </a:t>
            </a:r>
            <a:r>
              <a:rPr lang="en-US" dirty="0" err="1"/>
              <a:t>ὥς</a:t>
            </a:r>
            <a:r>
              <a:rPr lang="en-US" dirty="0"/>
              <a:t>, </a:t>
            </a:r>
            <a:r>
              <a:rPr lang="en-US" dirty="0" err="1"/>
              <a:t>ὅτ</a:t>
            </a:r>
            <a:r>
              <a:rPr lang="en-US" dirty="0"/>
              <a:t>α</a:t>
            </a:r>
            <a:r>
              <a:rPr lang="en-US" dirty="0" err="1"/>
              <a:t>ν</a:t>
            </a:r>
            <a:r>
              <a:rPr lang="en-US" dirty="0"/>
              <a:t> </a:t>
            </a:r>
            <a:r>
              <a:rPr lang="en-US" dirty="0" err="1"/>
              <a:t>κενῆς</a:t>
            </a:r>
            <a:endParaRPr lang="en-US" dirty="0"/>
          </a:p>
          <a:p>
            <a:pPr marL="0" indent="0">
              <a:buNone/>
            </a:pPr>
            <a:r>
              <a:rPr lang="en-US" dirty="0" err="1" smtClean="0"/>
              <a:t>εὐνῆς</a:t>
            </a:r>
            <a:r>
              <a:rPr lang="en-US" dirty="0" smtClean="0"/>
              <a:t> </a:t>
            </a:r>
            <a:r>
              <a:rPr lang="en-US" dirty="0" err="1"/>
              <a:t>νεοσσῶν</a:t>
            </a:r>
            <a:r>
              <a:rPr lang="en-US" dirty="0"/>
              <a:t> </a:t>
            </a:r>
            <a:r>
              <a:rPr lang="en-US" dirty="0" err="1"/>
              <a:t>ὀρφ</a:t>
            </a:r>
            <a:r>
              <a:rPr lang="en-US" dirty="0"/>
              <a:t>α</a:t>
            </a:r>
            <a:r>
              <a:rPr lang="en-US" dirty="0" err="1"/>
              <a:t>νὸν</a:t>
            </a:r>
            <a:r>
              <a:rPr lang="en-US" dirty="0"/>
              <a:t> β</a:t>
            </a:r>
            <a:r>
              <a:rPr lang="en-US" dirty="0" err="1"/>
              <a:t>λέψῃ</a:t>
            </a:r>
            <a:r>
              <a:rPr lang="en-US" dirty="0"/>
              <a:t> </a:t>
            </a:r>
            <a:r>
              <a:rPr lang="en-US" dirty="0" err="1"/>
              <a:t>λέχος</a:t>
            </a:r>
            <a:r>
              <a:rPr lang="en-US" dirty="0"/>
              <a:t>·</a:t>
            </a:r>
          </a:p>
          <a:p>
            <a:pPr marL="0" indent="0">
              <a:buNone/>
            </a:pPr>
            <a:r>
              <a:rPr lang="en-US" dirty="0" err="1" smtClean="0"/>
              <a:t>οὕτω</a:t>
            </a:r>
            <a:r>
              <a:rPr lang="en-US" dirty="0" smtClean="0"/>
              <a:t> </a:t>
            </a:r>
            <a:r>
              <a:rPr lang="en-US" dirty="0" err="1"/>
              <a:t>δὲ</a:t>
            </a:r>
            <a:r>
              <a:rPr lang="en-US" dirty="0"/>
              <a:t> </a:t>
            </a:r>
            <a:r>
              <a:rPr lang="en-US" dirty="0" err="1"/>
              <a:t>χ</a:t>
            </a:r>
            <a:r>
              <a:rPr lang="en-US" dirty="0"/>
              <a:t>α</a:t>
            </a:r>
            <a:r>
              <a:rPr lang="en-US" dirty="0" err="1"/>
              <a:t>ὔτη</a:t>
            </a:r>
            <a:r>
              <a:rPr lang="en-US" dirty="0"/>
              <a:t>, </a:t>
            </a:r>
            <a:r>
              <a:rPr lang="en-US" dirty="0" err="1"/>
              <a:t>ψιλὸν</a:t>
            </a:r>
            <a:r>
              <a:rPr lang="en-US" dirty="0"/>
              <a:t> </a:t>
            </a:r>
            <a:r>
              <a:rPr lang="en-US" dirty="0" err="1"/>
              <a:t>ὡς</a:t>
            </a:r>
            <a:r>
              <a:rPr lang="en-US" dirty="0"/>
              <a:t> </a:t>
            </a:r>
            <a:r>
              <a:rPr lang="en-US" dirty="0" err="1"/>
              <a:t>ὁρᾷ</a:t>
            </a:r>
            <a:r>
              <a:rPr lang="en-US" dirty="0"/>
              <a:t> </a:t>
            </a:r>
            <a:r>
              <a:rPr lang="en-US" dirty="0" err="1"/>
              <a:t>νέκυν</a:t>
            </a:r>
            <a:r>
              <a:rPr lang="en-US" dirty="0"/>
              <a:t>,</a:t>
            </a:r>
          </a:p>
          <a:p>
            <a:pPr marL="0" indent="0">
              <a:buNone/>
            </a:pPr>
            <a:r>
              <a:rPr lang="en-US" dirty="0" err="1" smtClean="0"/>
              <a:t>γόοισιν</a:t>
            </a:r>
            <a:r>
              <a:rPr lang="en-US" dirty="0" smtClean="0"/>
              <a:t> </a:t>
            </a:r>
            <a:r>
              <a:rPr lang="en-US" dirty="0" err="1"/>
              <a:t>ἐξῴμωξεν</a:t>
            </a:r>
            <a:r>
              <a:rPr lang="en-US" dirty="0"/>
              <a:t>, </a:t>
            </a:r>
            <a:r>
              <a:rPr lang="en-US" dirty="0" err="1"/>
              <a:t>ἐκ</a:t>
            </a:r>
            <a:r>
              <a:rPr lang="en-US" dirty="0"/>
              <a:t> </a:t>
            </a:r>
            <a:r>
              <a:rPr lang="en-US" dirty="0" err="1"/>
              <a:t>δ</a:t>
            </a:r>
            <a:r>
              <a:rPr lang="en-US" dirty="0"/>
              <a:t>᾿ </a:t>
            </a:r>
            <a:r>
              <a:rPr lang="en-US" dirty="0" err="1"/>
              <a:t>ἀρὰς</a:t>
            </a:r>
            <a:r>
              <a:rPr lang="en-US" dirty="0"/>
              <a:t> </a:t>
            </a:r>
            <a:r>
              <a:rPr lang="en-US" dirty="0" err="1"/>
              <a:t>κ</a:t>
            </a:r>
            <a:r>
              <a:rPr lang="en-US" dirty="0"/>
              <a:t>α</a:t>
            </a:r>
            <a:r>
              <a:rPr lang="en-US" dirty="0" err="1"/>
              <a:t>κὰς</a:t>
            </a:r>
            <a:endParaRPr lang="en-US" dirty="0"/>
          </a:p>
          <a:p>
            <a:pPr marL="0" indent="0">
              <a:buNone/>
            </a:pPr>
            <a:r>
              <a:rPr lang="en-US" dirty="0" err="1" smtClean="0"/>
              <a:t>ἠρᾶτο</a:t>
            </a:r>
            <a:r>
              <a:rPr lang="en-US" dirty="0" smtClean="0"/>
              <a:t> </a:t>
            </a:r>
            <a:r>
              <a:rPr lang="en-US" dirty="0" err="1"/>
              <a:t>τοῖσι</a:t>
            </a:r>
            <a:r>
              <a:rPr lang="en-US" dirty="0"/>
              <a:t> </a:t>
            </a:r>
            <a:r>
              <a:rPr lang="en-US" dirty="0" err="1"/>
              <a:t>τοὔργον</a:t>
            </a:r>
            <a:r>
              <a:rPr lang="en-US" dirty="0"/>
              <a:t> </a:t>
            </a:r>
            <a:r>
              <a:rPr lang="en-US" dirty="0" err="1"/>
              <a:t>ἐξειργ</a:t>
            </a:r>
            <a:r>
              <a:rPr lang="en-US" dirty="0"/>
              <a:t>α</a:t>
            </a:r>
            <a:r>
              <a:rPr lang="en-US" dirty="0" err="1"/>
              <a:t>σμένοις</a:t>
            </a:r>
            <a:r>
              <a:rPr lang="en-US" dirty="0"/>
              <a:t>.</a:t>
            </a:r>
          </a:p>
          <a:p>
            <a:pPr marL="0" indent="0">
              <a:buNone/>
            </a:pPr>
            <a:r>
              <a:rPr lang="en-US" dirty="0" err="1" smtClean="0"/>
              <a:t>κ</a:t>
            </a:r>
            <a:r>
              <a:rPr lang="en-US" dirty="0" smtClean="0"/>
              <a:t>α</a:t>
            </a:r>
            <a:r>
              <a:rPr lang="en-US" dirty="0" err="1" smtClean="0"/>
              <a:t>ὶ</a:t>
            </a:r>
            <a:r>
              <a:rPr lang="en-US" dirty="0" smtClean="0"/>
              <a:t> </a:t>
            </a:r>
            <a:r>
              <a:rPr lang="en-US" dirty="0" err="1"/>
              <a:t>χερσὶν</a:t>
            </a:r>
            <a:r>
              <a:rPr lang="en-US" dirty="0"/>
              <a:t> </a:t>
            </a:r>
            <a:r>
              <a:rPr lang="en-US" dirty="0" err="1"/>
              <a:t>εὐθὺς</a:t>
            </a:r>
            <a:r>
              <a:rPr lang="en-US" dirty="0"/>
              <a:t> </a:t>
            </a:r>
            <a:r>
              <a:rPr lang="en-US" dirty="0" err="1"/>
              <a:t>διψί</a:t>
            </a:r>
            <a:r>
              <a:rPr lang="en-US" dirty="0"/>
              <a:t>α</a:t>
            </a:r>
            <a:r>
              <a:rPr lang="en-US" dirty="0" err="1"/>
              <a:t>ν</a:t>
            </a:r>
            <a:r>
              <a:rPr lang="en-US" dirty="0"/>
              <a:t> </a:t>
            </a:r>
            <a:r>
              <a:rPr lang="en-US" dirty="0" err="1"/>
              <a:t>φέρει</a:t>
            </a:r>
            <a:r>
              <a:rPr lang="en-US" dirty="0"/>
              <a:t> </a:t>
            </a:r>
            <a:r>
              <a:rPr lang="en-US" dirty="0" err="1"/>
              <a:t>κόνιν</a:t>
            </a:r>
            <a:r>
              <a:rPr lang="en-US" dirty="0"/>
              <a:t>,</a:t>
            </a:r>
          </a:p>
          <a:p>
            <a:pPr marL="0" indent="0">
              <a:buNone/>
            </a:pPr>
            <a:r>
              <a:rPr lang="en-US" dirty="0" err="1" smtClean="0"/>
              <a:t>ἔκ</a:t>
            </a:r>
            <a:r>
              <a:rPr lang="en-US" dirty="0" smtClean="0"/>
              <a:t> </a:t>
            </a:r>
            <a:r>
              <a:rPr lang="en-US" dirty="0" err="1"/>
              <a:t>τ</a:t>
            </a:r>
            <a:r>
              <a:rPr lang="en-US" dirty="0"/>
              <a:t>᾿ </a:t>
            </a:r>
            <a:r>
              <a:rPr lang="en-US" dirty="0" err="1"/>
              <a:t>εὐκροτήτου</a:t>
            </a:r>
            <a:r>
              <a:rPr lang="en-US" dirty="0"/>
              <a:t> </a:t>
            </a:r>
            <a:r>
              <a:rPr lang="en-US" dirty="0" err="1"/>
              <a:t>χ</a:t>
            </a:r>
            <a:r>
              <a:rPr lang="en-US" dirty="0"/>
              <a:t>α</a:t>
            </a:r>
            <a:r>
              <a:rPr lang="en-US" dirty="0" err="1"/>
              <a:t>λκέ</a:t>
            </a:r>
            <a:r>
              <a:rPr lang="en-US" dirty="0"/>
              <a:t>α</a:t>
            </a:r>
            <a:r>
              <a:rPr lang="en-US" dirty="0" err="1"/>
              <a:t>ς</a:t>
            </a:r>
            <a:r>
              <a:rPr lang="en-US" dirty="0"/>
              <a:t> </a:t>
            </a:r>
            <a:r>
              <a:rPr lang="en-US" dirty="0" err="1"/>
              <a:t>ἄρδην</a:t>
            </a:r>
            <a:r>
              <a:rPr lang="en-US" dirty="0"/>
              <a:t> π</a:t>
            </a:r>
            <a:r>
              <a:rPr lang="en-US" dirty="0" err="1"/>
              <a:t>ρόχου</a:t>
            </a:r>
            <a:r>
              <a:rPr lang="en-US" dirty="0"/>
              <a:t> </a:t>
            </a:r>
          </a:p>
          <a:p>
            <a:pPr marL="0" indent="0">
              <a:buNone/>
            </a:pPr>
            <a:r>
              <a:rPr lang="en-US" dirty="0" err="1" smtClean="0"/>
              <a:t>χο</a:t>
            </a:r>
            <a:r>
              <a:rPr lang="en-US" dirty="0" smtClean="0"/>
              <a:t>α</a:t>
            </a:r>
            <a:r>
              <a:rPr lang="en-US" dirty="0" err="1" smtClean="0"/>
              <a:t>ῖσι</a:t>
            </a:r>
            <a:r>
              <a:rPr lang="en-US" dirty="0" smtClean="0"/>
              <a:t> </a:t>
            </a:r>
            <a:r>
              <a:rPr lang="en-US" dirty="0" err="1"/>
              <a:t>τρισ</a:t>
            </a:r>
            <a:r>
              <a:rPr lang="en-US" dirty="0"/>
              <a:t>π</a:t>
            </a:r>
            <a:r>
              <a:rPr lang="en-US" dirty="0" err="1"/>
              <a:t>όνδοισι</a:t>
            </a:r>
            <a:r>
              <a:rPr lang="en-US" dirty="0"/>
              <a:t> </a:t>
            </a:r>
            <a:r>
              <a:rPr lang="en-US" dirty="0" err="1"/>
              <a:t>τὸν</a:t>
            </a:r>
            <a:r>
              <a:rPr lang="en-US" dirty="0"/>
              <a:t> </a:t>
            </a:r>
            <a:r>
              <a:rPr lang="en-US" dirty="0" err="1"/>
              <a:t>νέκυν</a:t>
            </a:r>
            <a:r>
              <a:rPr lang="en-US" dirty="0"/>
              <a:t> </a:t>
            </a:r>
            <a:r>
              <a:rPr lang="en-US" dirty="0" err="1"/>
              <a:t>στέφει</a:t>
            </a:r>
            <a:r>
              <a:rPr lang="en-US" dirty="0"/>
              <a:t>. (S. </a:t>
            </a:r>
            <a:r>
              <a:rPr lang="en-US" i="1" dirty="0"/>
              <a:t>Ant.</a:t>
            </a:r>
            <a:r>
              <a:rPr lang="en-US" dirty="0"/>
              <a:t> 423-</a:t>
            </a:r>
            <a:r>
              <a:rPr lang="en-US" dirty="0" smtClean="0"/>
              <a:t>31)</a:t>
            </a:r>
            <a:endParaRPr lang="en-US" dirty="0"/>
          </a:p>
          <a:p>
            <a:pPr marL="0" indent="0">
              <a:buNone/>
            </a:pPr>
            <a:endParaRPr lang="en-US" dirty="0" smtClean="0"/>
          </a:p>
          <a:p>
            <a:pPr marL="0" indent="0">
              <a:buNone/>
            </a:pPr>
            <a:r>
              <a:rPr lang="en-US" dirty="0" smtClean="0"/>
              <a:t>And </a:t>
            </a:r>
            <a:r>
              <a:rPr lang="en-US" dirty="0"/>
              <a:t>when after a long time this went away, we saw the girl; she cried out bitterly, with a sound like the piercing note of a bird when she sees her empty nest robbed of her young; just so did she cry out, weeping, when she saw the corpse laid bare and called down curses on those who had done the deed. At once she brought in her hands thirsty dust, and from the well-wrought brazen that she was carrying she poured over the corpse a threefold libation.</a:t>
            </a:r>
          </a:p>
          <a:p>
            <a:pPr marL="0" indent="0">
              <a:buNone/>
            </a:pPr>
            <a:endParaRPr lang="en-US" dirty="0"/>
          </a:p>
        </p:txBody>
      </p:sp>
    </p:spTree>
    <p:extLst>
      <p:ext uri="{BB962C8B-B14F-4D97-AF65-F5344CB8AC3E}">
        <p14:creationId xmlns:p14="http://schemas.microsoft.com/office/powerpoint/2010/main" val="2946766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884" y="451808"/>
            <a:ext cx="8405916" cy="5674356"/>
          </a:xfrm>
        </p:spPr>
        <p:txBody>
          <a:bodyPr>
            <a:normAutofit fontScale="92500" lnSpcReduction="10000"/>
          </a:bodyPr>
          <a:lstStyle/>
          <a:p>
            <a:pPr marL="0" indent="0">
              <a:buNone/>
            </a:pPr>
            <a:r>
              <a:rPr lang="en-US" dirty="0" smtClean="0"/>
              <a:t>2) </a:t>
            </a:r>
            <a:r>
              <a:rPr lang="en-US" dirty="0" err="1" smtClean="0"/>
              <a:t>ἡ</a:t>
            </a:r>
            <a:r>
              <a:rPr lang="en-US" dirty="0" smtClean="0"/>
              <a:t> </a:t>
            </a:r>
            <a:r>
              <a:rPr lang="en-US" dirty="0" err="1"/>
              <a:t>δ</a:t>
            </a:r>
            <a:r>
              <a:rPr lang="en-US" dirty="0"/>
              <a:t>᾿ </a:t>
            </a:r>
            <a:r>
              <a:rPr lang="en-US" dirty="0" err="1"/>
              <a:t>ἐξ</a:t>
            </a:r>
            <a:r>
              <a:rPr lang="en-US" dirty="0"/>
              <a:t> </a:t>
            </a:r>
            <a:r>
              <a:rPr lang="en-US" dirty="0" err="1"/>
              <a:t>ὕ</a:t>
            </a:r>
            <a:r>
              <a:rPr lang="en-US" dirty="0"/>
              <a:t>π</a:t>
            </a:r>
            <a:r>
              <a:rPr lang="en-US" dirty="0" err="1"/>
              <a:t>νου</a:t>
            </a:r>
            <a:r>
              <a:rPr lang="en-US" dirty="0"/>
              <a:t> </a:t>
            </a:r>
            <a:r>
              <a:rPr lang="en-US" dirty="0" err="1"/>
              <a:t>κέκλ</a:t>
            </a:r>
            <a:r>
              <a:rPr lang="en-US" dirty="0"/>
              <a:t>α</a:t>
            </a:r>
            <a:r>
              <a:rPr lang="en-US" dirty="0" err="1"/>
              <a:t>γγεν</a:t>
            </a:r>
            <a:r>
              <a:rPr lang="en-US" dirty="0"/>
              <a:t> </a:t>
            </a:r>
            <a:r>
              <a:rPr lang="en-US" dirty="0" err="1"/>
              <a:t>ἐ</a:t>
            </a:r>
            <a:r>
              <a:rPr lang="en-US" dirty="0"/>
              <a:t>π</a:t>
            </a:r>
            <a:r>
              <a:rPr lang="en-US" dirty="0" err="1"/>
              <a:t>τοημένη</a:t>
            </a:r>
            <a:r>
              <a:rPr lang="en-US" dirty="0"/>
              <a:t>,</a:t>
            </a:r>
          </a:p>
          <a:p>
            <a:pPr marL="0" indent="0">
              <a:buNone/>
            </a:pPr>
            <a:r>
              <a:rPr lang="en-US" dirty="0"/>
              <a:t>π</a:t>
            </a:r>
            <a:r>
              <a:rPr lang="en-US" dirty="0" err="1"/>
              <a:t>ολλοὶ</a:t>
            </a:r>
            <a:r>
              <a:rPr lang="en-US" dirty="0"/>
              <a:t> </a:t>
            </a:r>
            <a:r>
              <a:rPr lang="en-US" dirty="0" err="1"/>
              <a:t>δ</a:t>
            </a:r>
            <a:r>
              <a:rPr lang="en-US" dirty="0"/>
              <a:t>᾿ </a:t>
            </a:r>
            <a:r>
              <a:rPr lang="en-US" dirty="0" err="1"/>
              <a:t>ἀνῄθοντ</a:t>
            </a:r>
            <a:r>
              <a:rPr lang="en-US" dirty="0"/>
              <a:t>’ </a:t>
            </a:r>
            <a:r>
              <a:rPr lang="en-US" dirty="0" err="1"/>
              <a:t>ἐκτυφλωθέντες</a:t>
            </a:r>
            <a:r>
              <a:rPr lang="en-US" dirty="0"/>
              <a:t> </a:t>
            </a:r>
            <a:r>
              <a:rPr lang="en-US" dirty="0" err="1"/>
              <a:t>σκότῳ</a:t>
            </a:r>
            <a:endParaRPr lang="en-US" dirty="0"/>
          </a:p>
          <a:p>
            <a:pPr marL="0" indent="0">
              <a:buNone/>
            </a:pPr>
            <a:r>
              <a:rPr lang="en-US" dirty="0" err="1"/>
              <a:t>λ</a:t>
            </a:r>
            <a:r>
              <a:rPr lang="en-US" dirty="0"/>
              <a:t>αμπ</a:t>
            </a:r>
            <a:r>
              <a:rPr lang="en-US" dirty="0" err="1"/>
              <a:t>τῆρες</a:t>
            </a:r>
            <a:r>
              <a:rPr lang="en-US" dirty="0"/>
              <a:t> </a:t>
            </a:r>
            <a:r>
              <a:rPr lang="en-US" dirty="0" err="1"/>
              <a:t>ἐν</a:t>
            </a:r>
            <a:r>
              <a:rPr lang="en-US" dirty="0"/>
              <a:t> </a:t>
            </a:r>
            <a:r>
              <a:rPr lang="en-US" dirty="0" err="1"/>
              <a:t>δόμοισι</a:t>
            </a:r>
            <a:r>
              <a:rPr lang="en-US" dirty="0"/>
              <a:t> </a:t>
            </a:r>
            <a:r>
              <a:rPr lang="en-US" dirty="0" err="1"/>
              <a:t>δεσ</a:t>
            </a:r>
            <a:r>
              <a:rPr lang="en-US" dirty="0"/>
              <a:t>π</a:t>
            </a:r>
            <a:r>
              <a:rPr lang="en-US" dirty="0" err="1"/>
              <a:t>οίνης</a:t>
            </a:r>
            <a:r>
              <a:rPr lang="en-US" dirty="0"/>
              <a:t> </a:t>
            </a:r>
            <a:r>
              <a:rPr lang="en-US" dirty="0" err="1"/>
              <a:t>χάριν</a:t>
            </a:r>
            <a:r>
              <a:rPr lang="en-US" dirty="0"/>
              <a:t>.</a:t>
            </a:r>
          </a:p>
          <a:p>
            <a:pPr marL="0" indent="0">
              <a:buNone/>
            </a:pPr>
            <a:r>
              <a:rPr lang="en-US" dirty="0"/>
              <a:t>π</a:t>
            </a:r>
            <a:r>
              <a:rPr lang="en-US" dirty="0" err="1"/>
              <a:t>έμ</a:t>
            </a:r>
            <a:r>
              <a:rPr lang="en-US" dirty="0"/>
              <a:t>π</a:t>
            </a:r>
            <a:r>
              <a:rPr lang="en-US" dirty="0" err="1"/>
              <a:t>ει</a:t>
            </a:r>
            <a:r>
              <a:rPr lang="en-US" dirty="0"/>
              <a:t> </a:t>
            </a:r>
            <a:r>
              <a:rPr lang="en-US" dirty="0" err="1"/>
              <a:t>δ</a:t>
            </a:r>
            <a:r>
              <a:rPr lang="en-US" dirty="0"/>
              <a:t>᾿ </a:t>
            </a:r>
            <a:r>
              <a:rPr lang="en-US" dirty="0" err="1"/>
              <a:t>ἔ</a:t>
            </a:r>
            <a:r>
              <a:rPr lang="en-US" dirty="0"/>
              <a:t>π</a:t>
            </a:r>
            <a:r>
              <a:rPr lang="en-US" dirty="0" err="1"/>
              <a:t>ειτ</a:t>
            </a:r>
            <a:r>
              <a:rPr lang="en-US" dirty="0"/>
              <a:t>α </a:t>
            </a:r>
            <a:r>
              <a:rPr lang="en-US" dirty="0" err="1"/>
              <a:t>τάσδε</a:t>
            </a:r>
            <a:r>
              <a:rPr lang="en-US" dirty="0"/>
              <a:t> </a:t>
            </a:r>
            <a:r>
              <a:rPr lang="en-US" dirty="0" err="1"/>
              <a:t>κηδείους</a:t>
            </a:r>
            <a:r>
              <a:rPr lang="en-US" dirty="0"/>
              <a:t> </a:t>
            </a:r>
            <a:r>
              <a:rPr lang="en-US" dirty="0" err="1"/>
              <a:t>χοάς</a:t>
            </a:r>
            <a:r>
              <a:rPr lang="en-US" dirty="0"/>
              <a:t>,</a:t>
            </a:r>
          </a:p>
          <a:p>
            <a:pPr marL="0" indent="0">
              <a:buNone/>
            </a:pPr>
            <a:r>
              <a:rPr lang="en-US" dirty="0" err="1"/>
              <a:t>ἄκος</a:t>
            </a:r>
            <a:r>
              <a:rPr lang="en-US" dirty="0"/>
              <a:t> </a:t>
            </a:r>
            <a:r>
              <a:rPr lang="en-US" dirty="0" err="1"/>
              <a:t>τομ</a:t>
            </a:r>
            <a:r>
              <a:rPr lang="en-US" dirty="0"/>
              <a:t>α</a:t>
            </a:r>
            <a:r>
              <a:rPr lang="en-US" dirty="0" err="1"/>
              <a:t>ῖον</a:t>
            </a:r>
            <a:r>
              <a:rPr lang="en-US" dirty="0"/>
              <a:t> </a:t>
            </a:r>
            <a:r>
              <a:rPr lang="en-US" dirty="0" err="1"/>
              <a:t>ἐλ</a:t>
            </a:r>
            <a:r>
              <a:rPr lang="en-US" dirty="0"/>
              <a:t>π</a:t>
            </a:r>
            <a:r>
              <a:rPr lang="en-US" dirty="0" err="1"/>
              <a:t>ίσ</a:t>
            </a:r>
            <a:r>
              <a:rPr lang="en-US" dirty="0"/>
              <a:t>α</a:t>
            </a:r>
            <a:r>
              <a:rPr lang="en-US" dirty="0" err="1"/>
              <a:t>σ</a:t>
            </a:r>
            <a:r>
              <a:rPr lang="en-US" dirty="0"/>
              <a:t>α π</a:t>
            </a:r>
            <a:r>
              <a:rPr lang="en-US" dirty="0" err="1"/>
              <a:t>ημάτων</a:t>
            </a:r>
            <a:r>
              <a:rPr lang="en-US" dirty="0"/>
              <a:t>. (A. </a:t>
            </a:r>
            <a:r>
              <a:rPr lang="en-US" i="1" dirty="0"/>
              <a:t>Cho.</a:t>
            </a:r>
            <a:r>
              <a:rPr lang="en-US" dirty="0"/>
              <a:t> 535-539 </a:t>
            </a:r>
            <a:r>
              <a:rPr lang="en-US" dirty="0" err="1"/>
              <a:t>Garvie</a:t>
            </a:r>
            <a:r>
              <a:rPr lang="en-US" dirty="0"/>
              <a:t>)</a:t>
            </a:r>
          </a:p>
          <a:p>
            <a:pPr marL="0" indent="0">
              <a:buNone/>
            </a:pPr>
            <a:endParaRPr lang="en-US" dirty="0"/>
          </a:p>
          <a:p>
            <a:pPr marL="0" indent="0">
              <a:buNone/>
            </a:pPr>
            <a:r>
              <a:rPr lang="en-US" dirty="0"/>
              <a:t>She cried out in terror in her sleep, and many braziers which had been blinded by the darkness blazed up again for the sake of our mistress. Then she sent these funerary libations, hoping for a surgical cure for her troubles. </a:t>
            </a:r>
          </a:p>
          <a:p>
            <a:pPr marL="0" indent="0">
              <a:buNone/>
            </a:pPr>
            <a:endParaRPr lang="en-US" dirty="0"/>
          </a:p>
        </p:txBody>
      </p:sp>
    </p:spTree>
    <p:extLst>
      <p:ext uri="{BB962C8B-B14F-4D97-AF65-F5344CB8AC3E}">
        <p14:creationId xmlns:p14="http://schemas.microsoft.com/office/powerpoint/2010/main" val="392874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2762"/>
            <a:ext cx="8229600" cy="5503402"/>
          </a:xfrm>
        </p:spPr>
        <p:txBody>
          <a:bodyPr>
            <a:normAutofit fontScale="92500" lnSpcReduction="20000"/>
          </a:bodyPr>
          <a:lstStyle/>
          <a:p>
            <a:pPr marL="0" indent="0">
              <a:buNone/>
            </a:pPr>
            <a:r>
              <a:rPr lang="en-US" dirty="0" smtClean="0"/>
              <a:t>3) </a:t>
            </a:r>
            <a:r>
              <a:rPr lang="en-US" dirty="0" err="1" smtClean="0"/>
              <a:t>τορὸς</a:t>
            </a:r>
            <a:r>
              <a:rPr lang="en-US" dirty="0" smtClean="0"/>
              <a:t> </a:t>
            </a:r>
            <a:r>
              <a:rPr lang="en-US" dirty="0" err="1"/>
              <a:t>γὰρ</a:t>
            </a:r>
            <a:r>
              <a:rPr lang="en-US" dirty="0"/>
              <a:t> ὀρθόθριξ </a:t>
            </a:r>
            <a:r>
              <a:rPr lang="en-US" dirty="0" err="1"/>
              <a:t>δόμων</a:t>
            </a:r>
            <a:r>
              <a:rPr lang="en-US" dirty="0"/>
              <a:t> </a:t>
            </a:r>
          </a:p>
          <a:p>
            <a:pPr marL="0" indent="0">
              <a:buNone/>
            </a:pPr>
            <a:r>
              <a:rPr lang="en-US" dirty="0"/>
              <a:t>ὀνειρόμαντις ἐξ ὕπνου κότον πνέων, </a:t>
            </a:r>
          </a:p>
          <a:p>
            <a:pPr marL="0" indent="0">
              <a:buNone/>
            </a:pPr>
            <a:r>
              <a:rPr lang="en-US" dirty="0"/>
              <a:t>ἀωρόνυκτον </a:t>
            </a:r>
            <a:r>
              <a:rPr lang="en-US" dirty="0" err="1"/>
              <a:t>ἀμ</a:t>
            </a:r>
            <a:r>
              <a:rPr lang="en-US" dirty="0"/>
              <a:t>β</a:t>
            </a:r>
            <a:r>
              <a:rPr lang="en-US" dirty="0" err="1"/>
              <a:t>ό</a:t>
            </a:r>
            <a:r>
              <a:rPr lang="en-US" dirty="0"/>
              <a:t>α-</a:t>
            </a:r>
          </a:p>
          <a:p>
            <a:pPr marL="0" indent="0">
              <a:buNone/>
            </a:pPr>
            <a:r>
              <a:rPr lang="en-US" dirty="0" smtClean="0"/>
              <a:t>	μα </a:t>
            </a:r>
            <a:r>
              <a:rPr lang="en-US" dirty="0"/>
              <a:t>μυχόθεν ἔλακε περὶ φόβῳ, </a:t>
            </a:r>
          </a:p>
          <a:p>
            <a:pPr marL="0" indent="0">
              <a:buNone/>
            </a:pPr>
            <a:r>
              <a:rPr lang="en-US" dirty="0"/>
              <a:t>γυναικείοισιν ἐν </a:t>
            </a:r>
          </a:p>
          <a:p>
            <a:pPr marL="0" indent="0">
              <a:buNone/>
            </a:pPr>
            <a:r>
              <a:rPr lang="en-US" dirty="0" smtClean="0"/>
              <a:t>	δώμασιν </a:t>
            </a:r>
            <a:r>
              <a:rPr lang="en-US" dirty="0"/>
              <a:t>βαρὺς πίτνων.  (A. </a:t>
            </a:r>
            <a:r>
              <a:rPr lang="en-US" i="1" dirty="0"/>
              <a:t>Cho.</a:t>
            </a:r>
            <a:r>
              <a:rPr lang="en-US" dirty="0"/>
              <a:t> 33-37	 </a:t>
            </a:r>
            <a:r>
              <a:rPr lang="en-US" dirty="0" err="1"/>
              <a:t>Garvie</a:t>
            </a:r>
            <a:r>
              <a:rPr lang="en-US" dirty="0"/>
              <a:t>)</a:t>
            </a:r>
          </a:p>
          <a:p>
            <a:pPr marL="0" indent="0">
              <a:buNone/>
            </a:pPr>
            <a:r>
              <a:rPr lang="en-US" dirty="0"/>
              <a:t> </a:t>
            </a:r>
          </a:p>
          <a:p>
            <a:pPr marL="0" indent="0">
              <a:buNone/>
            </a:pPr>
            <a:r>
              <a:rPr lang="en-US" dirty="0"/>
              <a:t>For shrill fear, the dream interpreter of the house, its hair on end, breathing wrath in sleep, uttered a crying fear at dead of night from the depths of the palace, falling heavily upon the women’s quarters. (trans. </a:t>
            </a:r>
            <a:r>
              <a:rPr lang="en-US" dirty="0" err="1"/>
              <a:t>Garvie</a:t>
            </a:r>
            <a:r>
              <a:rPr lang="en-US" dirty="0"/>
              <a:t>)</a:t>
            </a:r>
          </a:p>
          <a:p>
            <a:pPr marL="0" indent="0">
              <a:buNone/>
            </a:pPr>
            <a:endParaRPr lang="en-US" dirty="0"/>
          </a:p>
        </p:txBody>
      </p:sp>
    </p:spTree>
    <p:extLst>
      <p:ext uri="{BB962C8B-B14F-4D97-AF65-F5344CB8AC3E}">
        <p14:creationId xmlns:p14="http://schemas.microsoft.com/office/powerpoint/2010/main" val="727612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5309" y="354120"/>
            <a:ext cx="8381491" cy="5772044"/>
          </a:xfrm>
        </p:spPr>
        <p:txBody>
          <a:bodyPr>
            <a:normAutofit fontScale="92500" lnSpcReduction="10000"/>
          </a:bodyPr>
          <a:lstStyle/>
          <a:p>
            <a:pPr marL="0" indent="0">
              <a:buNone/>
            </a:pPr>
            <a:r>
              <a:rPr lang="en-US" dirty="0" smtClean="0"/>
              <a:t>4) </a:t>
            </a:r>
            <a:r>
              <a:rPr lang="en-US" dirty="0" err="1" smtClean="0"/>
              <a:t>ἀλλὰ</a:t>
            </a:r>
            <a:r>
              <a:rPr lang="en-US" dirty="0" smtClean="0"/>
              <a:t> </a:t>
            </a:r>
            <a:r>
              <a:rPr lang="en-US" dirty="0"/>
              <a:t>ταῦτα μὲν μέθες· </a:t>
            </a:r>
            <a:r>
              <a:rPr lang="en-US" dirty="0" err="1"/>
              <a:t>σὺ</a:t>
            </a:r>
            <a:r>
              <a:rPr lang="en-US" dirty="0"/>
              <a:t> </a:t>
            </a:r>
            <a:r>
              <a:rPr lang="en-US" dirty="0" err="1"/>
              <a:t>δὲ</a:t>
            </a:r>
            <a:endParaRPr lang="en-US" dirty="0"/>
          </a:p>
          <a:p>
            <a:pPr marL="0" indent="0">
              <a:buNone/>
            </a:pPr>
            <a:r>
              <a:rPr lang="en-US" dirty="0" err="1"/>
              <a:t>τεμοῦσ</a:t>
            </a:r>
            <a:r>
              <a:rPr lang="en-US" dirty="0"/>
              <a:t>α </a:t>
            </a:r>
            <a:r>
              <a:rPr lang="en-US" dirty="0" err="1"/>
              <a:t>κρ</a:t>
            </a:r>
            <a:r>
              <a:rPr lang="en-US" dirty="0"/>
              <a:t>α</a:t>
            </a:r>
            <a:r>
              <a:rPr lang="en-US" dirty="0" err="1"/>
              <a:t>τὸς</a:t>
            </a:r>
            <a:r>
              <a:rPr lang="en-US" dirty="0"/>
              <a:t> β</a:t>
            </a:r>
            <a:r>
              <a:rPr lang="en-US" dirty="0" err="1"/>
              <a:t>οστρύχων</a:t>
            </a:r>
            <a:r>
              <a:rPr lang="en-US" dirty="0"/>
              <a:t> </a:t>
            </a:r>
            <a:r>
              <a:rPr lang="en-US" dirty="0" err="1"/>
              <a:t>ἄκρ</a:t>
            </a:r>
            <a:r>
              <a:rPr lang="en-US" dirty="0"/>
              <a:t>α</a:t>
            </a:r>
            <a:r>
              <a:rPr lang="en-US" dirty="0" err="1"/>
              <a:t>ς</a:t>
            </a:r>
            <a:r>
              <a:rPr lang="en-US" dirty="0"/>
              <a:t> </a:t>
            </a:r>
            <a:r>
              <a:rPr lang="en-US" dirty="0" err="1"/>
              <a:t>φό</a:t>
            </a:r>
            <a:r>
              <a:rPr lang="en-US" dirty="0"/>
              <a:t>βα</a:t>
            </a:r>
            <a:r>
              <a:rPr lang="en-US" dirty="0" err="1"/>
              <a:t>ς</a:t>
            </a:r>
            <a:endParaRPr lang="en-US" dirty="0"/>
          </a:p>
          <a:p>
            <a:pPr marL="0" indent="0">
              <a:buNone/>
            </a:pPr>
            <a:r>
              <a:rPr lang="en-US" dirty="0" err="1"/>
              <a:t>κἀμοῦ</a:t>
            </a:r>
            <a:r>
              <a:rPr lang="en-US" dirty="0"/>
              <a:t> </a:t>
            </a:r>
            <a:r>
              <a:rPr lang="en-US" dirty="0" err="1"/>
              <a:t>τ</a:t>
            </a:r>
            <a:r>
              <a:rPr lang="en-US" dirty="0"/>
              <a:t>α</a:t>
            </a:r>
            <a:r>
              <a:rPr lang="en-US" dirty="0" err="1"/>
              <a:t>λ</a:t>
            </a:r>
            <a:r>
              <a:rPr lang="en-US" dirty="0"/>
              <a:t>α</a:t>
            </a:r>
            <a:r>
              <a:rPr lang="en-US" dirty="0" err="1"/>
              <a:t>ίνης</a:t>
            </a:r>
            <a:r>
              <a:rPr lang="en-US" dirty="0"/>
              <a:t>, </a:t>
            </a:r>
            <a:r>
              <a:rPr lang="en-US" dirty="0" err="1"/>
              <a:t>σμικρὰ</a:t>
            </a:r>
            <a:r>
              <a:rPr lang="en-US" dirty="0"/>
              <a:t> </a:t>
            </a:r>
            <a:r>
              <a:rPr lang="en-US" dirty="0" err="1"/>
              <a:t>μὲν</a:t>
            </a:r>
            <a:r>
              <a:rPr lang="en-US" dirty="0"/>
              <a:t> </a:t>
            </a:r>
            <a:r>
              <a:rPr lang="en-US" dirty="0" err="1"/>
              <a:t>τάδ</a:t>
            </a:r>
            <a:r>
              <a:rPr lang="en-US" dirty="0"/>
              <a:t>᾿, </a:t>
            </a:r>
            <a:r>
              <a:rPr lang="en-US" dirty="0" err="1"/>
              <a:t>ἀλλ</a:t>
            </a:r>
            <a:r>
              <a:rPr lang="en-US" dirty="0"/>
              <a:t>᾿ </a:t>
            </a:r>
            <a:r>
              <a:rPr lang="en-US" dirty="0" err="1"/>
              <a:t>ὅμως</a:t>
            </a:r>
            <a:endParaRPr lang="en-US" dirty="0"/>
          </a:p>
          <a:p>
            <a:pPr marL="0" indent="0">
              <a:buNone/>
            </a:pPr>
            <a:r>
              <a:rPr lang="en-US" dirty="0" err="1"/>
              <a:t>ἅχω</a:t>
            </a:r>
            <a:r>
              <a:rPr lang="en-US" dirty="0"/>
              <a:t>, </a:t>
            </a:r>
            <a:r>
              <a:rPr lang="en-US" dirty="0" err="1"/>
              <a:t>δὸς</a:t>
            </a:r>
            <a:r>
              <a:rPr lang="en-US" dirty="0"/>
              <a:t> α</a:t>
            </a:r>
            <a:r>
              <a:rPr lang="en-US" dirty="0" err="1"/>
              <a:t>ὐτῷ</a:t>
            </a:r>
            <a:r>
              <a:rPr lang="en-US" dirty="0"/>
              <a:t>, </a:t>
            </a:r>
            <a:r>
              <a:rPr lang="en-US" dirty="0" err="1"/>
              <a:t>τήνδε</a:t>
            </a:r>
            <a:r>
              <a:rPr lang="en-US" dirty="0"/>
              <a:t>, </a:t>
            </a:r>
            <a:r>
              <a:rPr lang="en-US" dirty="0" err="1"/>
              <a:t>λι</a:t>
            </a:r>
            <a:r>
              <a:rPr lang="en-US" dirty="0"/>
              <a:t>πα</a:t>
            </a:r>
            <a:r>
              <a:rPr lang="en-US" dirty="0" err="1"/>
              <a:t>ρῶ</a:t>
            </a:r>
            <a:r>
              <a:rPr lang="en-US" dirty="0"/>
              <a:t>, </a:t>
            </a:r>
            <a:r>
              <a:rPr lang="en-US" dirty="0" err="1"/>
              <a:t>τρίχ</a:t>
            </a:r>
            <a:r>
              <a:rPr lang="en-US" dirty="0"/>
              <a:t>α</a:t>
            </a:r>
          </a:p>
          <a:p>
            <a:pPr marL="0" indent="0">
              <a:buNone/>
            </a:pPr>
            <a:r>
              <a:rPr lang="en-US" dirty="0" err="1"/>
              <a:t>κ</a:t>
            </a:r>
            <a:r>
              <a:rPr lang="en-US" dirty="0"/>
              <a:t>α</a:t>
            </a:r>
            <a:r>
              <a:rPr lang="en-US" dirty="0" err="1"/>
              <a:t>ὶ</a:t>
            </a:r>
            <a:r>
              <a:rPr lang="en-US" dirty="0"/>
              <a:t> </a:t>
            </a:r>
            <a:r>
              <a:rPr lang="en-US" dirty="0" err="1"/>
              <a:t>ζῶμ</a:t>
            </a:r>
            <a:r>
              <a:rPr lang="en-US" dirty="0"/>
              <a:t>α </a:t>
            </a:r>
            <a:r>
              <a:rPr lang="en-US" dirty="0" err="1"/>
              <a:t>τοὐμὸν</a:t>
            </a:r>
            <a:r>
              <a:rPr lang="en-US" dirty="0"/>
              <a:t> </a:t>
            </a:r>
            <a:r>
              <a:rPr lang="en-US" dirty="0" err="1"/>
              <a:t>οὐ</a:t>
            </a:r>
            <a:r>
              <a:rPr lang="en-US" dirty="0"/>
              <a:t> </a:t>
            </a:r>
            <a:r>
              <a:rPr lang="en-US" dirty="0" err="1"/>
              <a:t>χλιδ</a:t>
            </a:r>
            <a:r>
              <a:rPr lang="en-US" dirty="0"/>
              <a:t>α</a:t>
            </a:r>
            <a:r>
              <a:rPr lang="en-US" dirty="0" err="1"/>
              <a:t>ῖς</a:t>
            </a:r>
            <a:r>
              <a:rPr lang="en-US" dirty="0"/>
              <a:t> </a:t>
            </a:r>
            <a:r>
              <a:rPr lang="en-US" dirty="0" err="1"/>
              <a:t>ἠσκημένον</a:t>
            </a:r>
            <a:r>
              <a:rPr lang="en-US" dirty="0"/>
              <a:t>. (S. </a:t>
            </a:r>
            <a:r>
              <a:rPr lang="en-US" i="1" dirty="0"/>
              <a:t>El. </a:t>
            </a:r>
            <a:r>
              <a:rPr lang="en-US" dirty="0"/>
              <a:t>448-52)</a:t>
            </a:r>
          </a:p>
          <a:p>
            <a:pPr marL="0" indent="0">
              <a:buNone/>
            </a:pPr>
            <a:r>
              <a:rPr lang="en-US" dirty="0"/>
              <a:t> </a:t>
            </a:r>
          </a:p>
          <a:p>
            <a:pPr marL="0" indent="0">
              <a:buNone/>
            </a:pPr>
            <a:r>
              <a:rPr lang="en-US" dirty="0"/>
              <a:t>But abandon these [grave gifts], and you yourself, cutting the end-strands of your hair from your head, and mine too, poor thing—small gifts, but all that I have to offer—give him this hair, I beg you, and my belt not worked in luxurious ornaments.</a:t>
            </a:r>
          </a:p>
          <a:p>
            <a:pPr marL="0" indent="0">
              <a:buNone/>
            </a:pPr>
            <a:endParaRPr lang="en-US" dirty="0"/>
          </a:p>
        </p:txBody>
      </p:sp>
    </p:spTree>
    <p:extLst>
      <p:ext uri="{BB962C8B-B14F-4D97-AF65-F5344CB8AC3E}">
        <p14:creationId xmlns:p14="http://schemas.microsoft.com/office/powerpoint/2010/main" val="306986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700" y="24422"/>
            <a:ext cx="8377673" cy="6833578"/>
          </a:xfrm>
        </p:spPr>
        <p:txBody>
          <a:bodyPr>
            <a:normAutofit fontScale="40000" lnSpcReduction="20000"/>
          </a:bodyPr>
          <a:lstStyle/>
          <a:p>
            <a:pPr marL="0" indent="0">
              <a:buNone/>
            </a:pPr>
            <a:r>
              <a:rPr lang="en-US" dirty="0" err="1" smtClean="0"/>
              <a:t>Ελ</a:t>
            </a:r>
            <a:r>
              <a:rPr lang="en-US" dirty="0"/>
              <a:t>.	</a:t>
            </a:r>
            <a:r>
              <a:rPr lang="en-US" dirty="0" err="1"/>
              <a:t>σύ</a:t>
            </a:r>
            <a:r>
              <a:rPr lang="en-US" dirty="0"/>
              <a:t> </a:t>
            </a:r>
            <a:r>
              <a:rPr lang="en-US" dirty="0" err="1"/>
              <a:t>νυν</a:t>
            </a:r>
            <a:r>
              <a:rPr lang="en-US" dirty="0"/>
              <a:t> </a:t>
            </a:r>
            <a:r>
              <a:rPr lang="en-US" dirty="0" err="1"/>
              <a:t>χάριν</a:t>
            </a:r>
            <a:r>
              <a:rPr lang="en-US" dirty="0"/>
              <a:t> </a:t>
            </a:r>
            <a:r>
              <a:rPr lang="en-US" dirty="0" err="1"/>
              <a:t>μοι</a:t>
            </a:r>
            <a:r>
              <a:rPr lang="en-US" dirty="0"/>
              <a:t> </a:t>
            </a:r>
            <a:r>
              <a:rPr lang="en-US" dirty="0" err="1"/>
              <a:t>τὸν</a:t>
            </a:r>
            <a:r>
              <a:rPr lang="en-US" dirty="0"/>
              <a:t> </a:t>
            </a:r>
            <a:r>
              <a:rPr lang="en-US" dirty="0" err="1"/>
              <a:t>φό</a:t>
            </a:r>
            <a:r>
              <a:rPr lang="en-US" dirty="0"/>
              <a:t>β</a:t>
            </a:r>
            <a:r>
              <a:rPr lang="en-US" dirty="0" err="1"/>
              <a:t>ον</a:t>
            </a:r>
            <a:r>
              <a:rPr lang="en-US" dirty="0"/>
              <a:t> </a:t>
            </a:r>
            <a:r>
              <a:rPr lang="en-US" dirty="0" err="1"/>
              <a:t>λύσ</a:t>
            </a:r>
            <a:r>
              <a:rPr lang="en-US" dirty="0"/>
              <a:t>α</a:t>
            </a:r>
            <a:r>
              <a:rPr lang="en-US" dirty="0" err="1"/>
              <a:t>σ</a:t>
            </a:r>
            <a:r>
              <a:rPr lang="en-US" dirty="0"/>
              <a:t>α </a:t>
            </a:r>
            <a:r>
              <a:rPr lang="en-US" dirty="0" err="1"/>
              <a:t>δός</a:t>
            </a:r>
            <a:r>
              <a:rPr lang="en-US" dirty="0"/>
              <a:t>.</a:t>
            </a:r>
          </a:p>
          <a:p>
            <a:pPr marL="0" indent="0">
              <a:buNone/>
            </a:pPr>
            <a:r>
              <a:rPr lang="en-US" dirty="0" err="1"/>
              <a:t>Ηλ</a:t>
            </a:r>
            <a:r>
              <a:rPr lang="en-US" dirty="0"/>
              <a:t>.	</a:t>
            </a:r>
            <a:r>
              <a:rPr lang="en-US" dirty="0" err="1"/>
              <a:t>οὐκ</a:t>
            </a:r>
            <a:r>
              <a:rPr lang="en-US" dirty="0"/>
              <a:t> </a:t>
            </a:r>
            <a:r>
              <a:rPr lang="en-US" dirty="0" err="1"/>
              <a:t>ἂν</a:t>
            </a:r>
            <a:r>
              <a:rPr lang="en-US" dirty="0"/>
              <a:t> </a:t>
            </a:r>
            <a:r>
              <a:rPr lang="en-US" dirty="0" err="1"/>
              <a:t>δυν</a:t>
            </a:r>
            <a:r>
              <a:rPr lang="en-US" dirty="0"/>
              <a:t>α</a:t>
            </a:r>
            <a:r>
              <a:rPr lang="en-US" dirty="0" err="1"/>
              <a:t>ίμην</a:t>
            </a:r>
            <a:r>
              <a:rPr lang="en-US" dirty="0"/>
              <a:t> </a:t>
            </a:r>
            <a:r>
              <a:rPr lang="en-US" dirty="0" err="1"/>
              <a:t>μητρὸς</a:t>
            </a:r>
            <a:r>
              <a:rPr lang="en-US" dirty="0"/>
              <a:t> </a:t>
            </a:r>
            <a:r>
              <a:rPr lang="en-US" dirty="0" err="1"/>
              <a:t>ἐσ</a:t>
            </a:r>
            <a:r>
              <a:rPr lang="en-US" dirty="0"/>
              <a:t>β</a:t>
            </a:r>
            <a:r>
              <a:rPr lang="en-US" dirty="0" err="1"/>
              <a:t>λέψ</a:t>
            </a:r>
            <a:r>
              <a:rPr lang="en-US" dirty="0"/>
              <a:t>α</a:t>
            </a:r>
            <a:r>
              <a:rPr lang="en-US" dirty="0" err="1"/>
              <a:t>ι</a:t>
            </a:r>
            <a:r>
              <a:rPr lang="en-US" dirty="0"/>
              <a:t> </a:t>
            </a:r>
            <a:r>
              <a:rPr lang="en-US" dirty="0" err="1"/>
              <a:t>τάφον</a:t>
            </a:r>
            <a:r>
              <a:rPr lang="en-US" dirty="0"/>
              <a:t>.</a:t>
            </a:r>
          </a:p>
          <a:p>
            <a:pPr marL="0" indent="0">
              <a:buNone/>
            </a:pPr>
            <a:r>
              <a:rPr lang="en-US" dirty="0" err="1"/>
              <a:t>Ελ</a:t>
            </a:r>
            <a:r>
              <a:rPr lang="en-US" dirty="0"/>
              <a:t>.	α</a:t>
            </a:r>
            <a:r>
              <a:rPr lang="en-US" dirty="0" err="1"/>
              <a:t>ἰσχρόν</a:t>
            </a:r>
            <a:r>
              <a:rPr lang="en-US" dirty="0"/>
              <a:t> </a:t>
            </a:r>
            <a:r>
              <a:rPr lang="en-US" dirty="0" err="1"/>
              <a:t>γε</a:t>
            </a:r>
            <a:r>
              <a:rPr lang="en-US" dirty="0"/>
              <a:t> </a:t>
            </a:r>
            <a:r>
              <a:rPr lang="en-US" dirty="0" err="1"/>
              <a:t>μέντοι</a:t>
            </a:r>
            <a:r>
              <a:rPr lang="en-US" dirty="0"/>
              <a:t> π</a:t>
            </a:r>
            <a:r>
              <a:rPr lang="en-US" dirty="0" err="1"/>
              <a:t>ροσ</a:t>
            </a:r>
            <a:r>
              <a:rPr lang="en-US" dirty="0"/>
              <a:t>π</a:t>
            </a:r>
            <a:r>
              <a:rPr lang="en-US" dirty="0" err="1"/>
              <a:t>όλους</a:t>
            </a:r>
            <a:r>
              <a:rPr lang="en-US" dirty="0"/>
              <a:t> </a:t>
            </a:r>
            <a:r>
              <a:rPr lang="en-US" dirty="0" err="1"/>
              <a:t>φέρειν</a:t>
            </a:r>
            <a:r>
              <a:rPr lang="en-US" dirty="0"/>
              <a:t> </a:t>
            </a:r>
            <a:r>
              <a:rPr lang="en-US" dirty="0" err="1"/>
              <a:t>τάδε</a:t>
            </a:r>
            <a:r>
              <a:rPr lang="en-US" dirty="0"/>
              <a:t>.</a:t>
            </a:r>
          </a:p>
          <a:p>
            <a:pPr marL="0" indent="0">
              <a:buNone/>
            </a:pPr>
            <a:r>
              <a:rPr lang="en-US" dirty="0" err="1"/>
              <a:t>Ηλ</a:t>
            </a:r>
            <a:r>
              <a:rPr lang="en-US" dirty="0"/>
              <a:t>.	</a:t>
            </a:r>
            <a:r>
              <a:rPr lang="en-US" dirty="0" err="1"/>
              <a:t>τί</a:t>
            </a:r>
            <a:r>
              <a:rPr lang="en-US" dirty="0"/>
              <a:t> </a:t>
            </a:r>
            <a:r>
              <a:rPr lang="en-US" dirty="0" err="1"/>
              <a:t>δ</a:t>
            </a:r>
            <a:r>
              <a:rPr lang="en-US" dirty="0"/>
              <a:t>᾿ </a:t>
            </a:r>
            <a:r>
              <a:rPr lang="en-US" dirty="0" err="1"/>
              <a:t>οὐχὶ</a:t>
            </a:r>
            <a:r>
              <a:rPr lang="en-US" dirty="0"/>
              <a:t> </a:t>
            </a:r>
            <a:r>
              <a:rPr lang="en-US" dirty="0" err="1"/>
              <a:t>θυγ</a:t>
            </a:r>
            <a:r>
              <a:rPr lang="en-US" dirty="0"/>
              <a:t>α</a:t>
            </a:r>
            <a:r>
              <a:rPr lang="en-US" dirty="0" err="1"/>
              <a:t>τρὸς</a:t>
            </a:r>
            <a:r>
              <a:rPr lang="en-US" dirty="0"/>
              <a:t> </a:t>
            </a:r>
            <a:r>
              <a:rPr lang="en-US" dirty="0" err="1"/>
              <a:t>Ἑρμιόνης</a:t>
            </a:r>
            <a:r>
              <a:rPr lang="en-US" dirty="0"/>
              <a:t> π</a:t>
            </a:r>
            <a:r>
              <a:rPr lang="en-US" dirty="0" err="1"/>
              <a:t>έμ</a:t>
            </a:r>
            <a:r>
              <a:rPr lang="en-US" dirty="0"/>
              <a:t>π</a:t>
            </a:r>
            <a:r>
              <a:rPr lang="en-US" dirty="0" err="1"/>
              <a:t>εις</a:t>
            </a:r>
            <a:r>
              <a:rPr lang="en-US" dirty="0"/>
              <a:t> </a:t>
            </a:r>
            <a:r>
              <a:rPr lang="en-US" dirty="0" err="1"/>
              <a:t>δέμ</a:t>
            </a:r>
            <a:r>
              <a:rPr lang="en-US" dirty="0"/>
              <a:t>α</a:t>
            </a:r>
            <a:r>
              <a:rPr lang="en-US" dirty="0" err="1"/>
              <a:t>ς</a:t>
            </a:r>
            <a:r>
              <a:rPr lang="en-US" dirty="0"/>
              <a:t>;</a:t>
            </a:r>
          </a:p>
          <a:p>
            <a:pPr marL="0" indent="0">
              <a:buNone/>
            </a:pPr>
            <a:r>
              <a:rPr lang="en-US" dirty="0" err="1"/>
              <a:t>Ελ</a:t>
            </a:r>
            <a:r>
              <a:rPr lang="en-US" dirty="0"/>
              <a:t>.	</a:t>
            </a:r>
            <a:r>
              <a:rPr lang="en-US" dirty="0" err="1"/>
              <a:t>ἐς</a:t>
            </a:r>
            <a:r>
              <a:rPr lang="en-US" dirty="0"/>
              <a:t> </a:t>
            </a:r>
            <a:r>
              <a:rPr lang="en-US" dirty="0" err="1"/>
              <a:t>ὄχλον</a:t>
            </a:r>
            <a:r>
              <a:rPr lang="en-US" dirty="0"/>
              <a:t> </a:t>
            </a:r>
            <a:r>
              <a:rPr lang="en-US" dirty="0" err="1"/>
              <a:t>ἕρ</a:t>
            </a:r>
            <a:r>
              <a:rPr lang="en-US" dirty="0"/>
              <a:t>π</a:t>
            </a:r>
            <a:r>
              <a:rPr lang="en-US" dirty="0" err="1"/>
              <a:t>ειν</a:t>
            </a:r>
            <a:r>
              <a:rPr lang="en-US" dirty="0"/>
              <a:t> πα</a:t>
            </a:r>
            <a:r>
              <a:rPr lang="en-US" dirty="0" err="1"/>
              <a:t>ρθένοισιν</a:t>
            </a:r>
            <a:r>
              <a:rPr lang="en-US" dirty="0"/>
              <a:t> </a:t>
            </a:r>
            <a:r>
              <a:rPr lang="en-US" dirty="0" err="1"/>
              <a:t>οὐ</a:t>
            </a:r>
            <a:r>
              <a:rPr lang="en-US" dirty="0"/>
              <a:t> </a:t>
            </a:r>
            <a:r>
              <a:rPr lang="en-US" dirty="0" err="1"/>
              <a:t>κ</a:t>
            </a:r>
            <a:r>
              <a:rPr lang="en-US" dirty="0"/>
              <a:t>α</a:t>
            </a:r>
            <a:r>
              <a:rPr lang="en-US" dirty="0" err="1"/>
              <a:t>λόν</a:t>
            </a:r>
            <a:r>
              <a:rPr lang="en-US" dirty="0"/>
              <a:t>.</a:t>
            </a:r>
          </a:p>
          <a:p>
            <a:pPr marL="0" indent="0">
              <a:buNone/>
            </a:pPr>
            <a:r>
              <a:rPr lang="en-US" dirty="0" err="1"/>
              <a:t>Ηλ</a:t>
            </a:r>
            <a:r>
              <a:rPr lang="en-US" dirty="0"/>
              <a:t>.	</a:t>
            </a:r>
            <a:r>
              <a:rPr lang="en-US" dirty="0" err="1"/>
              <a:t>κ</a:t>
            </a:r>
            <a:r>
              <a:rPr lang="en-US" dirty="0"/>
              <a:t>α</a:t>
            </a:r>
            <a:r>
              <a:rPr lang="en-US" dirty="0" err="1"/>
              <a:t>ὶ</a:t>
            </a:r>
            <a:r>
              <a:rPr lang="en-US" dirty="0"/>
              <a:t> </a:t>
            </a:r>
            <a:r>
              <a:rPr lang="en-US" dirty="0" err="1"/>
              <a:t>μὴν</a:t>
            </a:r>
            <a:r>
              <a:rPr lang="en-US" dirty="0"/>
              <a:t> </a:t>
            </a:r>
            <a:r>
              <a:rPr lang="en-US" dirty="0" err="1"/>
              <a:t>τίνοι</a:t>
            </a:r>
            <a:r>
              <a:rPr lang="en-US" dirty="0"/>
              <a:t> </a:t>
            </a:r>
            <a:r>
              <a:rPr lang="en-US" dirty="0" err="1"/>
              <a:t>γ</a:t>
            </a:r>
            <a:r>
              <a:rPr lang="en-US" dirty="0"/>
              <a:t>᾿ </a:t>
            </a:r>
            <a:r>
              <a:rPr lang="en-US" dirty="0" err="1"/>
              <a:t>ἂν</a:t>
            </a:r>
            <a:r>
              <a:rPr lang="en-US" dirty="0"/>
              <a:t> </a:t>
            </a:r>
            <a:r>
              <a:rPr lang="en-US" dirty="0" err="1"/>
              <a:t>τῇ</a:t>
            </a:r>
            <a:r>
              <a:rPr lang="en-US" dirty="0"/>
              <a:t> </a:t>
            </a:r>
            <a:r>
              <a:rPr lang="en-US" dirty="0" err="1"/>
              <a:t>τεθνηκυίᾳ</a:t>
            </a:r>
            <a:r>
              <a:rPr lang="en-US" dirty="0"/>
              <a:t> </a:t>
            </a:r>
            <a:r>
              <a:rPr lang="en-US" dirty="0" err="1"/>
              <a:t>τροφάς</a:t>
            </a:r>
            <a:r>
              <a:rPr lang="en-US" dirty="0"/>
              <a:t>.</a:t>
            </a:r>
          </a:p>
          <a:p>
            <a:pPr marL="0" indent="0">
              <a:buNone/>
            </a:pPr>
            <a:r>
              <a:rPr lang="en-US" dirty="0" err="1"/>
              <a:t>Ελ</a:t>
            </a:r>
            <a:r>
              <a:rPr lang="en-US" dirty="0"/>
              <a:t>.	</a:t>
            </a:r>
            <a:r>
              <a:rPr lang="en-US" dirty="0" err="1"/>
              <a:t>ὀρθῶς</a:t>
            </a:r>
            <a:r>
              <a:rPr lang="en-US" dirty="0"/>
              <a:t> </a:t>
            </a:r>
            <a:r>
              <a:rPr lang="en-US" dirty="0" err="1"/>
              <a:t>ἔλεξ</a:t>
            </a:r>
            <a:r>
              <a:rPr lang="en-US" dirty="0"/>
              <a:t>α</a:t>
            </a:r>
            <a:r>
              <a:rPr lang="en-US" dirty="0" err="1"/>
              <a:t>ς</a:t>
            </a:r>
            <a:r>
              <a:rPr lang="en-US" dirty="0"/>
              <a:t>, π</a:t>
            </a:r>
            <a:r>
              <a:rPr lang="en-US" dirty="0" err="1"/>
              <a:t>είθομ</a:t>
            </a:r>
            <a:r>
              <a:rPr lang="en-US" dirty="0"/>
              <a:t>α</a:t>
            </a:r>
            <a:r>
              <a:rPr lang="en-US" dirty="0" err="1"/>
              <a:t>ί</a:t>
            </a:r>
            <a:r>
              <a:rPr lang="en-US" dirty="0"/>
              <a:t> </a:t>
            </a:r>
            <a:r>
              <a:rPr lang="en-US" dirty="0" err="1"/>
              <a:t>τέ</a:t>
            </a:r>
            <a:r>
              <a:rPr lang="en-US" dirty="0"/>
              <a:t> </a:t>
            </a:r>
            <a:r>
              <a:rPr lang="en-US" dirty="0" err="1"/>
              <a:t>σοι</a:t>
            </a:r>
            <a:r>
              <a:rPr lang="en-US" dirty="0"/>
              <a:t>, </a:t>
            </a:r>
            <a:r>
              <a:rPr lang="en-US" dirty="0" err="1"/>
              <a:t>κόρη</a:t>
            </a:r>
            <a:r>
              <a:rPr lang="en-US" dirty="0"/>
              <a:t>.</a:t>
            </a:r>
          </a:p>
          <a:p>
            <a:pPr marL="0" indent="0">
              <a:buNone/>
            </a:pPr>
            <a:r>
              <a:rPr lang="en-US" dirty="0" smtClean="0"/>
              <a:t>	[</a:t>
            </a:r>
            <a:r>
              <a:rPr lang="en-US" dirty="0" err="1"/>
              <a:t>ν</a:t>
            </a:r>
            <a:r>
              <a:rPr lang="en-US" dirty="0"/>
              <a:t>α</a:t>
            </a:r>
            <a:r>
              <a:rPr lang="en-US" dirty="0" err="1"/>
              <a:t>ί</a:t>
            </a:r>
            <a:r>
              <a:rPr lang="en-US" dirty="0"/>
              <a:t>, π</a:t>
            </a:r>
            <a:r>
              <a:rPr lang="en-US" dirty="0" err="1"/>
              <a:t>έμψομέν</a:t>
            </a:r>
            <a:r>
              <a:rPr lang="en-US" dirty="0"/>
              <a:t> </a:t>
            </a:r>
            <a:r>
              <a:rPr lang="en-US" dirty="0" err="1"/>
              <a:t>γε</a:t>
            </a:r>
            <a:r>
              <a:rPr lang="en-US" dirty="0"/>
              <a:t> </a:t>
            </a:r>
            <a:r>
              <a:rPr lang="en-US" dirty="0" err="1"/>
              <a:t>θυγ</a:t>
            </a:r>
            <a:r>
              <a:rPr lang="en-US" dirty="0"/>
              <a:t>α</a:t>
            </a:r>
            <a:r>
              <a:rPr lang="en-US" dirty="0" err="1"/>
              <a:t>τέρ</a:t>
            </a:r>
            <a:r>
              <a:rPr lang="en-US" dirty="0"/>
              <a:t>᾿· </a:t>
            </a:r>
            <a:r>
              <a:rPr lang="en-US" dirty="0" err="1"/>
              <a:t>εὖ</a:t>
            </a:r>
            <a:r>
              <a:rPr lang="en-US" dirty="0"/>
              <a:t> </a:t>
            </a:r>
            <a:r>
              <a:rPr lang="en-US" dirty="0" err="1"/>
              <a:t>γάρ</a:t>
            </a:r>
            <a:r>
              <a:rPr lang="en-US" dirty="0"/>
              <a:t> </a:t>
            </a:r>
            <a:r>
              <a:rPr lang="en-US" dirty="0" err="1"/>
              <a:t>τοι</a:t>
            </a:r>
            <a:r>
              <a:rPr lang="en-US" dirty="0"/>
              <a:t> </a:t>
            </a:r>
            <a:r>
              <a:rPr lang="en-US" dirty="0" err="1"/>
              <a:t>λέγεις</a:t>
            </a:r>
            <a:r>
              <a:rPr lang="en-US" dirty="0"/>
              <a:t>.</a:t>
            </a:r>
            <a:r>
              <a:rPr lang="en-US" dirty="0" smtClean="0"/>
              <a:t>]	</a:t>
            </a:r>
          </a:p>
          <a:p>
            <a:pPr marL="0" indent="0">
              <a:buNone/>
            </a:pPr>
            <a:r>
              <a:rPr lang="en-US" dirty="0"/>
              <a:t>	</a:t>
            </a:r>
            <a:r>
              <a:rPr lang="en-US" dirty="0" err="1" smtClean="0"/>
              <a:t>ὦ</a:t>
            </a:r>
            <a:r>
              <a:rPr lang="en-US" dirty="0" smtClean="0"/>
              <a:t> </a:t>
            </a:r>
            <a:r>
              <a:rPr lang="en-US" dirty="0" err="1"/>
              <a:t>τέκνον</a:t>
            </a:r>
            <a:r>
              <a:rPr lang="en-US" dirty="0"/>
              <a:t>, </a:t>
            </a:r>
            <a:r>
              <a:rPr lang="en-US" dirty="0" err="1"/>
              <a:t>ἔξελθ</a:t>
            </a:r>
            <a:r>
              <a:rPr lang="en-US" dirty="0"/>
              <a:t>᾿, </a:t>
            </a:r>
            <a:r>
              <a:rPr lang="en-US" dirty="0" err="1"/>
              <a:t>Ἑρμιόνη</a:t>
            </a:r>
            <a:r>
              <a:rPr lang="en-US" dirty="0"/>
              <a:t>, </a:t>
            </a:r>
            <a:r>
              <a:rPr lang="en-US" dirty="0" err="1"/>
              <a:t>δόμων</a:t>
            </a:r>
            <a:r>
              <a:rPr lang="en-US" dirty="0"/>
              <a:t> π</a:t>
            </a:r>
            <a:r>
              <a:rPr lang="en-US" dirty="0" err="1"/>
              <a:t>άρος</a:t>
            </a:r>
            <a:endParaRPr lang="en-US" dirty="0"/>
          </a:p>
          <a:p>
            <a:pPr marL="0" indent="0">
              <a:buNone/>
            </a:pPr>
            <a:r>
              <a:rPr lang="en-US" dirty="0" smtClean="0"/>
              <a:t>	</a:t>
            </a:r>
            <a:r>
              <a:rPr lang="en-US" dirty="0" err="1" smtClean="0"/>
              <a:t>κ</a:t>
            </a:r>
            <a:r>
              <a:rPr lang="en-US" dirty="0" smtClean="0"/>
              <a:t>α</a:t>
            </a:r>
            <a:r>
              <a:rPr lang="en-US" dirty="0" err="1" smtClean="0"/>
              <a:t>ὶ</a:t>
            </a:r>
            <a:r>
              <a:rPr lang="en-US" dirty="0" smtClean="0"/>
              <a:t> </a:t>
            </a:r>
            <a:r>
              <a:rPr lang="en-US" dirty="0" err="1"/>
              <a:t>λ</a:t>
            </a:r>
            <a:r>
              <a:rPr lang="en-US" dirty="0"/>
              <a:t>αβ</a:t>
            </a:r>
            <a:r>
              <a:rPr lang="en-US" dirty="0" err="1"/>
              <a:t>ὲ</a:t>
            </a:r>
            <a:r>
              <a:rPr lang="en-US" dirty="0"/>
              <a:t> </a:t>
            </a:r>
            <a:r>
              <a:rPr lang="en-US" dirty="0" err="1"/>
              <a:t>χοὰς</a:t>
            </a:r>
            <a:r>
              <a:rPr lang="en-US" dirty="0"/>
              <a:t> </a:t>
            </a:r>
            <a:r>
              <a:rPr lang="en-US" dirty="0" err="1"/>
              <a:t>τάσδ</a:t>
            </a:r>
            <a:r>
              <a:rPr lang="en-US" dirty="0"/>
              <a:t>᾿ </a:t>
            </a:r>
            <a:r>
              <a:rPr lang="en-US" dirty="0" err="1"/>
              <a:t>ἐν</a:t>
            </a:r>
            <a:r>
              <a:rPr lang="en-US" dirty="0"/>
              <a:t> </a:t>
            </a:r>
            <a:r>
              <a:rPr lang="en-US" dirty="0" err="1"/>
              <a:t>χεροῖν</a:t>
            </a:r>
            <a:r>
              <a:rPr lang="en-US" dirty="0"/>
              <a:t> </a:t>
            </a:r>
            <a:r>
              <a:rPr lang="en-US" dirty="0" err="1"/>
              <a:t>κόμ</a:t>
            </a:r>
            <a:r>
              <a:rPr lang="en-US" dirty="0"/>
              <a:t>α</a:t>
            </a:r>
            <a:r>
              <a:rPr lang="en-US" dirty="0" err="1"/>
              <a:t>ς</a:t>
            </a:r>
            <a:r>
              <a:rPr lang="en-US" dirty="0"/>
              <a:t> </a:t>
            </a:r>
            <a:r>
              <a:rPr lang="en-US" dirty="0" err="1"/>
              <a:t>τ</a:t>
            </a:r>
            <a:r>
              <a:rPr lang="en-US" dirty="0"/>
              <a:t>᾿ </a:t>
            </a:r>
            <a:r>
              <a:rPr lang="en-US" dirty="0" err="1"/>
              <a:t>ἐμάς</a:t>
            </a:r>
            <a:r>
              <a:rPr lang="en-US" dirty="0"/>
              <a:t>·</a:t>
            </a:r>
          </a:p>
          <a:p>
            <a:pPr marL="0" indent="0">
              <a:buNone/>
            </a:pPr>
            <a:r>
              <a:rPr lang="en-US" dirty="0" smtClean="0"/>
              <a:t>	</a:t>
            </a:r>
            <a:r>
              <a:rPr lang="en-US" dirty="0" err="1" smtClean="0"/>
              <a:t>ἐλθοῦσ</a:t>
            </a:r>
            <a:r>
              <a:rPr lang="en-US" dirty="0" smtClean="0"/>
              <a:t>α </a:t>
            </a:r>
            <a:r>
              <a:rPr lang="en-US" dirty="0" err="1"/>
              <a:t>δ</a:t>
            </a:r>
            <a:r>
              <a:rPr lang="en-US" dirty="0"/>
              <a:t>᾿ </a:t>
            </a:r>
            <a:r>
              <a:rPr lang="en-US" dirty="0" err="1"/>
              <a:t>ἀμφὶ</a:t>
            </a:r>
            <a:r>
              <a:rPr lang="en-US" dirty="0"/>
              <a:t> </a:t>
            </a:r>
            <a:r>
              <a:rPr lang="en-US" dirty="0" err="1"/>
              <a:t>τὸν</a:t>
            </a:r>
            <a:r>
              <a:rPr lang="en-US" dirty="0"/>
              <a:t> </a:t>
            </a:r>
            <a:r>
              <a:rPr lang="en-US" dirty="0" err="1"/>
              <a:t>Κλυτ</a:t>
            </a:r>
            <a:r>
              <a:rPr lang="en-US" dirty="0"/>
              <a:t>α</a:t>
            </a:r>
            <a:r>
              <a:rPr lang="en-US" dirty="0" err="1"/>
              <a:t>ιμήστρ</a:t>
            </a:r>
            <a:r>
              <a:rPr lang="en-US" dirty="0"/>
              <a:t>α</a:t>
            </a:r>
            <a:r>
              <a:rPr lang="en-US" dirty="0" err="1"/>
              <a:t>ς</a:t>
            </a:r>
            <a:r>
              <a:rPr lang="en-US" dirty="0"/>
              <a:t> </a:t>
            </a:r>
            <a:r>
              <a:rPr lang="en-US" dirty="0" err="1"/>
              <a:t>τάφον</a:t>
            </a:r>
            <a:endParaRPr lang="en-US" dirty="0"/>
          </a:p>
          <a:p>
            <a:pPr marL="0" indent="0">
              <a:buNone/>
            </a:pPr>
            <a:r>
              <a:rPr lang="en-US" dirty="0" smtClean="0"/>
              <a:t>	</a:t>
            </a:r>
            <a:r>
              <a:rPr lang="en-US" dirty="0" err="1" smtClean="0"/>
              <a:t>μελίκρ</a:t>
            </a:r>
            <a:r>
              <a:rPr lang="en-US" dirty="0" smtClean="0"/>
              <a:t>α</a:t>
            </a:r>
            <a:r>
              <a:rPr lang="en-US" dirty="0" err="1" smtClean="0"/>
              <a:t>τ</a:t>
            </a:r>
            <a:r>
              <a:rPr lang="en-US" dirty="0"/>
              <a:t>᾿ </a:t>
            </a:r>
            <a:r>
              <a:rPr lang="en-US" dirty="0" err="1"/>
              <a:t>ἄφες</a:t>
            </a:r>
            <a:r>
              <a:rPr lang="en-US" dirty="0"/>
              <a:t> </a:t>
            </a:r>
            <a:r>
              <a:rPr lang="en-US" dirty="0" err="1"/>
              <a:t>γάλ</a:t>
            </a:r>
            <a:r>
              <a:rPr lang="en-US" dirty="0"/>
              <a:t>α</a:t>
            </a:r>
            <a:r>
              <a:rPr lang="en-US" dirty="0" err="1"/>
              <a:t>κτος</a:t>
            </a:r>
            <a:r>
              <a:rPr lang="en-US" dirty="0"/>
              <a:t> </a:t>
            </a:r>
            <a:r>
              <a:rPr lang="en-US" dirty="0" err="1"/>
              <a:t>οἰνω</a:t>
            </a:r>
            <a:r>
              <a:rPr lang="en-US" dirty="0"/>
              <a:t>π</a:t>
            </a:r>
            <a:r>
              <a:rPr lang="en-US" dirty="0" err="1"/>
              <a:t>όν</a:t>
            </a:r>
            <a:r>
              <a:rPr lang="en-US" dirty="0"/>
              <a:t> </a:t>
            </a:r>
            <a:r>
              <a:rPr lang="en-US" dirty="0" err="1"/>
              <a:t>τ</a:t>
            </a:r>
            <a:r>
              <a:rPr lang="en-US" dirty="0"/>
              <a:t>᾿ </a:t>
            </a:r>
            <a:r>
              <a:rPr lang="en-US" dirty="0" err="1"/>
              <a:t>ἄχνην</a:t>
            </a:r>
            <a:r>
              <a:rPr lang="en-US" dirty="0"/>
              <a:t>,</a:t>
            </a:r>
          </a:p>
          <a:p>
            <a:pPr marL="0" indent="0">
              <a:buNone/>
            </a:pPr>
            <a:r>
              <a:rPr lang="en-US" dirty="0" smtClean="0"/>
              <a:t>	</a:t>
            </a:r>
            <a:r>
              <a:rPr lang="en-US" dirty="0" err="1" smtClean="0"/>
              <a:t>κ</a:t>
            </a:r>
            <a:r>
              <a:rPr lang="en-US" dirty="0" smtClean="0"/>
              <a:t>α</a:t>
            </a:r>
            <a:r>
              <a:rPr lang="en-US" dirty="0" err="1" smtClean="0"/>
              <a:t>ὶ</a:t>
            </a:r>
            <a:r>
              <a:rPr lang="en-US" dirty="0" smtClean="0"/>
              <a:t> </a:t>
            </a:r>
            <a:r>
              <a:rPr lang="en-US" dirty="0" err="1"/>
              <a:t>στᾶσ</a:t>
            </a:r>
            <a:r>
              <a:rPr lang="en-US" dirty="0"/>
              <a:t>᾿ </a:t>
            </a:r>
            <a:r>
              <a:rPr lang="en-US" dirty="0" err="1"/>
              <a:t>ἐ</a:t>
            </a:r>
            <a:r>
              <a:rPr lang="en-US" dirty="0"/>
              <a:t>π᾿ </a:t>
            </a:r>
            <a:r>
              <a:rPr lang="en-US" dirty="0" err="1"/>
              <a:t>ἄκρου</a:t>
            </a:r>
            <a:r>
              <a:rPr lang="en-US" dirty="0"/>
              <a:t> </a:t>
            </a:r>
            <a:r>
              <a:rPr lang="en-US" dirty="0" err="1"/>
              <a:t>χώμ</a:t>
            </a:r>
            <a:r>
              <a:rPr lang="en-US" dirty="0"/>
              <a:t>α</a:t>
            </a:r>
            <a:r>
              <a:rPr lang="en-US" dirty="0" err="1"/>
              <a:t>τος</a:t>
            </a:r>
            <a:r>
              <a:rPr lang="en-US" dirty="0"/>
              <a:t> </a:t>
            </a:r>
            <a:r>
              <a:rPr lang="en-US" dirty="0" err="1"/>
              <a:t>λέξον</a:t>
            </a:r>
            <a:r>
              <a:rPr lang="en-US" dirty="0"/>
              <a:t> </a:t>
            </a:r>
            <a:r>
              <a:rPr lang="en-US" dirty="0" err="1"/>
              <a:t>τάδε</a:t>
            </a:r>
            <a:r>
              <a:rPr lang="en-US" dirty="0"/>
              <a:t>·</a:t>
            </a:r>
          </a:p>
          <a:p>
            <a:pPr marL="0" indent="0">
              <a:buNone/>
            </a:pPr>
            <a:r>
              <a:rPr lang="en-US" dirty="0" smtClean="0"/>
              <a:t>	</a:t>
            </a:r>
            <a:r>
              <a:rPr lang="en-US" dirty="0" err="1" smtClean="0"/>
              <a:t>Ἑλένη</a:t>
            </a:r>
            <a:r>
              <a:rPr lang="en-US" dirty="0" smtClean="0"/>
              <a:t> </a:t>
            </a:r>
            <a:r>
              <a:rPr lang="en-US" dirty="0" err="1"/>
              <a:t>σ</a:t>
            </a:r>
            <a:r>
              <a:rPr lang="en-US" dirty="0"/>
              <a:t>᾿ </a:t>
            </a:r>
            <a:r>
              <a:rPr lang="en-US" dirty="0" err="1"/>
              <a:t>ἀδελφὴ</a:t>
            </a:r>
            <a:r>
              <a:rPr lang="en-US" dirty="0"/>
              <a:t> </a:t>
            </a:r>
            <a:r>
              <a:rPr lang="en-US" dirty="0" err="1"/>
              <a:t>τ</a:t>
            </a:r>
            <a:r>
              <a:rPr lang="en-US" dirty="0"/>
              <a:t>α</a:t>
            </a:r>
            <a:r>
              <a:rPr lang="en-US" dirty="0" err="1"/>
              <a:t>ῖσδε</a:t>
            </a:r>
            <a:r>
              <a:rPr lang="en-US" dirty="0"/>
              <a:t> </a:t>
            </a:r>
            <a:r>
              <a:rPr lang="en-US" dirty="0" err="1"/>
              <a:t>δωρεῖτ</a:t>
            </a:r>
            <a:r>
              <a:rPr lang="en-US" dirty="0"/>
              <a:t>α</a:t>
            </a:r>
            <a:r>
              <a:rPr lang="en-US" dirty="0" err="1"/>
              <a:t>ι</a:t>
            </a:r>
            <a:r>
              <a:rPr lang="en-US" dirty="0"/>
              <a:t> </a:t>
            </a:r>
            <a:r>
              <a:rPr lang="en-US" dirty="0" err="1"/>
              <a:t>χο</a:t>
            </a:r>
            <a:r>
              <a:rPr lang="en-US" dirty="0"/>
              <a:t>α</a:t>
            </a:r>
            <a:r>
              <a:rPr lang="en-US" dirty="0" err="1"/>
              <a:t>ῖς</a:t>
            </a:r>
            <a:r>
              <a:rPr lang="en-US" dirty="0"/>
              <a:t>,</a:t>
            </a:r>
          </a:p>
          <a:p>
            <a:pPr marL="0" indent="0">
              <a:buNone/>
            </a:pPr>
            <a:r>
              <a:rPr lang="en-US" dirty="0" smtClean="0"/>
              <a:t>	</a:t>
            </a:r>
            <a:r>
              <a:rPr lang="en-US" dirty="0" err="1" smtClean="0"/>
              <a:t>φό</a:t>
            </a:r>
            <a:r>
              <a:rPr lang="en-US" dirty="0" smtClean="0"/>
              <a:t>β</a:t>
            </a:r>
            <a:r>
              <a:rPr lang="en-US" dirty="0" err="1" smtClean="0"/>
              <a:t>ῳ</a:t>
            </a:r>
            <a:r>
              <a:rPr lang="en-US" dirty="0" smtClean="0"/>
              <a:t> </a:t>
            </a:r>
            <a:r>
              <a:rPr lang="en-US" dirty="0"/>
              <a:t>π</a:t>
            </a:r>
            <a:r>
              <a:rPr lang="en-US" dirty="0" err="1"/>
              <a:t>ροσελθεῖν</a:t>
            </a:r>
            <a:r>
              <a:rPr lang="en-US" dirty="0"/>
              <a:t> </a:t>
            </a:r>
            <a:r>
              <a:rPr lang="en-US" dirty="0" err="1"/>
              <a:t>μνῆμ</a:t>
            </a:r>
            <a:r>
              <a:rPr lang="en-US" dirty="0"/>
              <a:t>α </a:t>
            </a:r>
            <a:r>
              <a:rPr lang="en-US" dirty="0" err="1"/>
              <a:t>σόν</a:t>
            </a:r>
            <a:r>
              <a:rPr lang="en-US" dirty="0"/>
              <a:t>, </a:t>
            </a:r>
            <a:r>
              <a:rPr lang="en-US" dirty="0" err="1"/>
              <a:t>τ</a:t>
            </a:r>
            <a:r>
              <a:rPr lang="en-US" dirty="0"/>
              <a:t>α</a:t>
            </a:r>
            <a:r>
              <a:rPr lang="en-US" dirty="0" err="1"/>
              <a:t>ρ</a:t>
            </a:r>
            <a:r>
              <a:rPr lang="en-US" dirty="0"/>
              <a:t>β</a:t>
            </a:r>
            <a:r>
              <a:rPr lang="en-US" dirty="0" err="1"/>
              <a:t>οῦσά</a:t>
            </a:r>
            <a:r>
              <a:rPr lang="en-US" dirty="0"/>
              <a:t> </a:t>
            </a:r>
            <a:r>
              <a:rPr lang="en-US" dirty="0" err="1"/>
              <a:t>τε</a:t>
            </a:r>
            <a:endParaRPr lang="en-US" dirty="0"/>
          </a:p>
          <a:p>
            <a:pPr marL="0" indent="0">
              <a:buNone/>
            </a:pPr>
            <a:r>
              <a:rPr lang="en-US" dirty="0" smtClean="0"/>
              <a:t>	</a:t>
            </a:r>
            <a:r>
              <a:rPr lang="en-US" dirty="0" err="1" smtClean="0"/>
              <a:t>Ἀργεῖον</a:t>
            </a:r>
            <a:r>
              <a:rPr lang="en-US" dirty="0" smtClean="0"/>
              <a:t> </a:t>
            </a:r>
            <a:r>
              <a:rPr lang="en-US" dirty="0" err="1"/>
              <a:t>ὄχλον</a:t>
            </a:r>
            <a:r>
              <a:rPr lang="en-US" dirty="0"/>
              <a:t>. </a:t>
            </a:r>
            <a:r>
              <a:rPr lang="en-US" dirty="0" smtClean="0"/>
              <a:t>(</a:t>
            </a:r>
            <a:r>
              <a:rPr lang="en-US" dirty="0"/>
              <a:t>E. </a:t>
            </a:r>
            <a:r>
              <a:rPr lang="en-US" i="1" dirty="0"/>
              <a:t>Or.</a:t>
            </a:r>
            <a:r>
              <a:rPr lang="en-US" dirty="0"/>
              <a:t> 104</a:t>
            </a:r>
            <a:r>
              <a:rPr lang="en-US" dirty="0" smtClean="0"/>
              <a:t>-18)</a:t>
            </a:r>
            <a:endParaRPr lang="en-US" dirty="0"/>
          </a:p>
          <a:p>
            <a:pPr marL="0" indent="0">
              <a:buNone/>
            </a:pPr>
            <a:r>
              <a:rPr lang="en-US" dirty="0"/>
              <a:t> </a:t>
            </a:r>
          </a:p>
          <a:p>
            <a:pPr marL="0" indent="0">
              <a:buNone/>
            </a:pPr>
            <a:r>
              <a:rPr lang="en-US" dirty="0"/>
              <a:t>Helen	</a:t>
            </a:r>
            <a:r>
              <a:rPr lang="en-US" dirty="0" smtClean="0"/>
              <a:t>	So </a:t>
            </a:r>
            <a:r>
              <a:rPr lang="en-US" dirty="0"/>
              <a:t>do me a favor and relieve me of this fear.</a:t>
            </a:r>
          </a:p>
          <a:p>
            <a:pPr marL="0" indent="0">
              <a:buNone/>
            </a:pPr>
            <a:r>
              <a:rPr lang="en-US" dirty="0"/>
              <a:t>Electra	I could not look on my mother’s tomb.</a:t>
            </a:r>
          </a:p>
          <a:p>
            <a:pPr marL="0" indent="0">
              <a:buNone/>
            </a:pPr>
            <a:r>
              <a:rPr lang="en-US" dirty="0"/>
              <a:t>Helen	</a:t>
            </a:r>
            <a:r>
              <a:rPr lang="en-US" dirty="0" smtClean="0"/>
              <a:t>	But </a:t>
            </a:r>
            <a:r>
              <a:rPr lang="en-US" dirty="0"/>
              <a:t>it wouldn’t be proper for servants to bring these offerings.</a:t>
            </a:r>
          </a:p>
          <a:p>
            <a:pPr marL="0" indent="0">
              <a:buNone/>
            </a:pPr>
            <a:r>
              <a:rPr lang="en-US" dirty="0"/>
              <a:t>Electra	Well, why don’t you send your daughter Hermione?</a:t>
            </a:r>
          </a:p>
          <a:p>
            <a:pPr marL="0" indent="0">
              <a:buNone/>
            </a:pPr>
            <a:r>
              <a:rPr lang="en-US" dirty="0"/>
              <a:t>Helen	</a:t>
            </a:r>
            <a:r>
              <a:rPr lang="en-US" dirty="0" smtClean="0"/>
              <a:t>	It’s </a:t>
            </a:r>
            <a:r>
              <a:rPr lang="en-US" dirty="0"/>
              <a:t>not good for unmarried girls to appear in public. </a:t>
            </a:r>
          </a:p>
          <a:p>
            <a:pPr marL="0" indent="0">
              <a:buNone/>
            </a:pPr>
            <a:r>
              <a:rPr lang="en-US" dirty="0"/>
              <a:t>Electra	But she would be repaying her dead aunt for raising her.</a:t>
            </a:r>
          </a:p>
          <a:p>
            <a:pPr marL="0" indent="0">
              <a:buNone/>
            </a:pPr>
            <a:r>
              <a:rPr lang="en-US" dirty="0"/>
              <a:t>Helen	</a:t>
            </a:r>
            <a:r>
              <a:rPr lang="en-US" dirty="0" smtClean="0"/>
              <a:t>	Your </a:t>
            </a:r>
            <a:r>
              <a:rPr lang="en-US" dirty="0"/>
              <a:t>suggestion is good and I will take it, </a:t>
            </a:r>
            <a:r>
              <a:rPr lang="en-US" dirty="0" smtClean="0"/>
              <a:t>girl. </a:t>
            </a:r>
            <a:endParaRPr lang="en-US" dirty="0"/>
          </a:p>
          <a:p>
            <a:pPr marL="0" indent="0">
              <a:buNone/>
            </a:pPr>
            <a:r>
              <a:rPr lang="en-US" dirty="0" smtClean="0"/>
              <a:t>		[</a:t>
            </a:r>
            <a:r>
              <a:rPr lang="en-US" dirty="0"/>
              <a:t>Yes, I will send my daughter: your advice is good.]</a:t>
            </a:r>
          </a:p>
          <a:p>
            <a:pPr marL="0" indent="0">
              <a:buNone/>
            </a:pPr>
            <a:r>
              <a:rPr lang="en-US" dirty="0" smtClean="0"/>
              <a:t>		Hermione</a:t>
            </a:r>
            <a:r>
              <a:rPr lang="en-US" dirty="0"/>
              <a:t>, daughter, come out in front of the house! </a:t>
            </a:r>
          </a:p>
          <a:p>
            <a:pPr marL="0" indent="0">
              <a:buNone/>
            </a:pPr>
            <a:r>
              <a:rPr lang="en-US" dirty="0" smtClean="0"/>
              <a:t>		Take </a:t>
            </a:r>
            <a:r>
              <a:rPr lang="en-US" dirty="0"/>
              <a:t>these libations and my hair offering in your hands. Go to the tomb </a:t>
            </a:r>
            <a:r>
              <a:rPr lang="en-US" dirty="0" smtClean="0"/>
              <a:t>of </a:t>
            </a:r>
          </a:p>
          <a:p>
            <a:pPr marL="0" indent="0">
              <a:buNone/>
            </a:pPr>
            <a:r>
              <a:rPr lang="en-US" dirty="0" smtClean="0"/>
              <a:t>		</a:t>
            </a:r>
            <a:r>
              <a:rPr lang="en-US" dirty="0" err="1" smtClean="0"/>
              <a:t>Clytaemestra</a:t>
            </a:r>
            <a:r>
              <a:rPr lang="en-US" dirty="0" smtClean="0"/>
              <a:t> </a:t>
            </a:r>
            <a:r>
              <a:rPr lang="en-US" dirty="0"/>
              <a:t>and </a:t>
            </a:r>
            <a:r>
              <a:rPr lang="en-US" dirty="0" smtClean="0"/>
              <a:t>around </a:t>
            </a:r>
            <a:r>
              <a:rPr lang="en-US" dirty="0"/>
              <a:t>it pour out the milk and honey mixture and </a:t>
            </a:r>
            <a:endParaRPr lang="en-US" dirty="0" smtClean="0"/>
          </a:p>
          <a:p>
            <a:pPr marL="0" indent="0">
              <a:buNone/>
            </a:pPr>
            <a:r>
              <a:rPr lang="en-US" dirty="0"/>
              <a:t>	</a:t>
            </a:r>
            <a:r>
              <a:rPr lang="en-US" dirty="0" smtClean="0"/>
              <a:t>	the foaming </a:t>
            </a:r>
            <a:r>
              <a:rPr lang="en-US" dirty="0"/>
              <a:t>wine. </a:t>
            </a:r>
            <a:r>
              <a:rPr lang="en-US" dirty="0" smtClean="0"/>
              <a:t>Then </a:t>
            </a:r>
            <a:r>
              <a:rPr lang="en-US" dirty="0"/>
              <a:t>stand on top of the grave mound and say, </a:t>
            </a:r>
            <a:endParaRPr lang="en-US" dirty="0" smtClean="0"/>
          </a:p>
          <a:p>
            <a:pPr marL="0" indent="0">
              <a:buNone/>
            </a:pPr>
            <a:r>
              <a:rPr lang="en-US" dirty="0"/>
              <a:t>	</a:t>
            </a:r>
            <a:r>
              <a:rPr lang="en-US" dirty="0" smtClean="0"/>
              <a:t>	“</a:t>
            </a:r>
            <a:r>
              <a:rPr lang="en-US" dirty="0"/>
              <a:t>These libations are a gift to you </a:t>
            </a:r>
            <a:r>
              <a:rPr lang="en-US" dirty="0" smtClean="0"/>
              <a:t>from your </a:t>
            </a:r>
            <a:r>
              <a:rPr lang="en-US" dirty="0"/>
              <a:t>sister Helen. She was </a:t>
            </a:r>
            <a:r>
              <a:rPr lang="en-US" dirty="0" smtClean="0"/>
              <a:t>afraid</a:t>
            </a:r>
          </a:p>
          <a:p>
            <a:pPr marL="0" indent="0">
              <a:buNone/>
            </a:pPr>
            <a:r>
              <a:rPr lang="en-US" dirty="0"/>
              <a:t>	</a:t>
            </a:r>
            <a:r>
              <a:rPr lang="en-US" dirty="0" smtClean="0"/>
              <a:t>	 </a:t>
            </a:r>
            <a:r>
              <a:rPr lang="en-US" dirty="0"/>
              <a:t>to approach </a:t>
            </a:r>
            <a:r>
              <a:rPr lang="en-US" dirty="0" smtClean="0"/>
              <a:t>your </a:t>
            </a:r>
            <a:r>
              <a:rPr lang="en-US" dirty="0"/>
              <a:t>tomb for fear of the Argive </a:t>
            </a:r>
            <a:r>
              <a:rPr lang="en-US" dirty="0" smtClean="0"/>
              <a:t>mob.”</a:t>
            </a:r>
            <a:endParaRPr lang="en-US" dirty="0"/>
          </a:p>
        </p:txBody>
      </p:sp>
    </p:spTree>
    <p:extLst>
      <p:ext uri="{BB962C8B-B14F-4D97-AF65-F5344CB8AC3E}">
        <p14:creationId xmlns:p14="http://schemas.microsoft.com/office/powerpoint/2010/main" val="874547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2194949" cy="5503141"/>
          </a:xfrm>
        </p:spPr>
        <p:txBody>
          <a:bodyPr>
            <a:normAutofit/>
          </a:bodyPr>
          <a:lstStyle/>
          <a:p>
            <a:r>
              <a:rPr lang="en-US" sz="2000" dirty="0" err="1" smtClean="0"/>
              <a:t>Timocrates</a:t>
            </a:r>
            <a:r>
              <a:rPr lang="en-US" sz="2000" dirty="0" smtClean="0"/>
              <a:t> Painter, ca. 470-60 BCE, Athens National Museum, 1929</a:t>
            </a:r>
            <a:endParaRPr lang="en-US" sz="2000" dirty="0"/>
          </a:p>
        </p:txBody>
      </p:sp>
      <p:pic>
        <p:nvPicPr>
          <p:cNvPr id="4" name="Content Placeholder 3" descr="timocrates.painter.470-60athens.nat.mus.2828.jpg"/>
          <p:cNvPicPr>
            <a:picLocks noGrp="1" noChangeAspect="1"/>
          </p:cNvPicPr>
          <p:nvPr>
            <p:ph idx="1"/>
          </p:nvPr>
        </p:nvPicPr>
        <p:blipFill>
          <a:blip r:embed="rId2">
            <a:extLst>
              <a:ext uri="{28A0092B-C50C-407E-A947-70E740481C1C}">
                <a14:useLocalDpi xmlns:a14="http://schemas.microsoft.com/office/drawing/2010/main" val="0"/>
              </a:ext>
            </a:extLst>
          </a:blip>
          <a:srcRect l="-83367" r="-83367"/>
          <a:stretch>
            <a:fillRect/>
          </a:stretch>
        </p:blipFill>
        <p:spPr>
          <a:xfrm>
            <a:off x="257979" y="274637"/>
            <a:ext cx="11294682" cy="6211640"/>
          </a:xfrm>
        </p:spPr>
      </p:pic>
    </p:spTree>
    <p:extLst>
      <p:ext uri="{BB962C8B-B14F-4D97-AF65-F5344CB8AC3E}">
        <p14:creationId xmlns:p14="http://schemas.microsoft.com/office/powerpoint/2010/main" val="3523394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762" y="701454"/>
            <a:ext cx="2992830" cy="2199095"/>
          </a:xfrm>
        </p:spPr>
        <p:txBody>
          <a:bodyPr>
            <a:normAutofit/>
          </a:bodyPr>
          <a:lstStyle/>
          <a:p>
            <a:r>
              <a:rPr lang="en-US" sz="2000" dirty="0" smtClean="0"/>
              <a:t>Near the </a:t>
            </a:r>
            <a:r>
              <a:rPr lang="en-US" sz="2000" dirty="0" err="1" smtClean="0"/>
              <a:t>Timocrates</a:t>
            </a:r>
            <a:r>
              <a:rPr lang="en-US" sz="2000" dirty="0" smtClean="0"/>
              <a:t> Painter, c. 460 BCE</a:t>
            </a:r>
            <a:br>
              <a:rPr lang="en-US" sz="2000" dirty="0" smtClean="0"/>
            </a:br>
            <a:r>
              <a:rPr lang="en-US" sz="2000" dirty="0" err="1" smtClean="0"/>
              <a:t>Chazen</a:t>
            </a:r>
            <a:r>
              <a:rPr lang="en-US" sz="2000" dirty="0" smtClean="0"/>
              <a:t> Museum, Madison, WI, 70.2</a:t>
            </a:r>
            <a:endParaRPr lang="en-US" sz="2000" dirty="0"/>
          </a:p>
        </p:txBody>
      </p:sp>
      <p:pic>
        <p:nvPicPr>
          <p:cNvPr id="5" name="Content Placeholder 4" descr="Lekythos_with_women_going_to_cemetery,_view_2,_near_the_Timokrates_Painter,_Greek,_Attica,_c._460_BC,_ceramic,_red_figure_decoration_on_white_ground_-_Chazen_Museum_of_Art_-_DSC02693.JPG"/>
          <p:cNvPicPr>
            <a:picLocks noGrp="1" noChangeAspect="1"/>
          </p:cNvPicPr>
          <p:nvPr>
            <p:ph idx="1"/>
          </p:nvPr>
        </p:nvPicPr>
        <p:blipFill>
          <a:blip r:embed="rId2">
            <a:extLst>
              <a:ext uri="{28A0092B-C50C-407E-A947-70E740481C1C}">
                <a14:useLocalDpi xmlns:a14="http://schemas.microsoft.com/office/drawing/2010/main" val="0"/>
              </a:ext>
            </a:extLst>
          </a:blip>
          <a:srcRect l="-86373" r="-86373"/>
          <a:stretch>
            <a:fillRect/>
          </a:stretch>
        </p:blipFill>
        <p:spPr>
          <a:xfrm>
            <a:off x="153198" y="0"/>
            <a:ext cx="12275287" cy="6750935"/>
          </a:xfrm>
        </p:spPr>
      </p:pic>
    </p:spTree>
    <p:extLst>
      <p:ext uri="{BB962C8B-B14F-4D97-AF65-F5344CB8AC3E}">
        <p14:creationId xmlns:p14="http://schemas.microsoft.com/office/powerpoint/2010/main" val="3305585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777661" cy="2215784"/>
          </a:xfrm>
        </p:spPr>
        <p:txBody>
          <a:bodyPr>
            <a:normAutofit/>
          </a:bodyPr>
          <a:lstStyle/>
          <a:p>
            <a:r>
              <a:rPr lang="cs-CZ" sz="2000" dirty="0" err="1" smtClean="0"/>
              <a:t>Vouni</a:t>
            </a:r>
            <a:r>
              <a:rPr lang="cs-CZ" sz="2000" dirty="0" smtClean="0"/>
              <a:t> </a:t>
            </a:r>
            <a:r>
              <a:rPr lang="cs-CZ" sz="2000" dirty="0" err="1" smtClean="0"/>
              <a:t>Painter</a:t>
            </a:r>
            <a:r>
              <a:rPr lang="cs-CZ" sz="2000" dirty="0" smtClean="0"/>
              <a:t>, c. 460, </a:t>
            </a:r>
            <a:r>
              <a:rPr lang="cs-CZ" sz="2000" dirty="0" err="1" smtClean="0"/>
              <a:t>Metroplitan</a:t>
            </a:r>
            <a:r>
              <a:rPr lang="cs-CZ" sz="2000" dirty="0" smtClean="0"/>
              <a:t> Museum </a:t>
            </a:r>
            <a:r>
              <a:rPr lang="cs-CZ" sz="2000" dirty="0" err="1" smtClean="0"/>
              <a:t>of</a:t>
            </a:r>
            <a:r>
              <a:rPr lang="cs-CZ" sz="2000" dirty="0" smtClean="0"/>
              <a:t> Art, New York 35.11.5</a:t>
            </a:r>
            <a:endParaRPr lang="en-US" sz="2000" dirty="0"/>
          </a:p>
        </p:txBody>
      </p:sp>
      <p:pic>
        <p:nvPicPr>
          <p:cNvPr id="4" name="Content Placeholder 3" descr="ny.35.11.5.jpg"/>
          <p:cNvPicPr>
            <a:picLocks noGrp="1" noChangeAspect="1"/>
          </p:cNvPicPr>
          <p:nvPr>
            <p:ph idx="1"/>
          </p:nvPr>
        </p:nvPicPr>
        <p:blipFill>
          <a:blip r:embed="rId2">
            <a:extLst>
              <a:ext uri="{28A0092B-C50C-407E-A947-70E740481C1C}">
                <a14:useLocalDpi xmlns:a14="http://schemas.microsoft.com/office/drawing/2010/main" val="0"/>
              </a:ext>
            </a:extLst>
          </a:blip>
          <a:srcRect l="-72583" r="-72583"/>
          <a:stretch>
            <a:fillRect/>
          </a:stretch>
        </p:blipFill>
        <p:spPr>
          <a:xfrm>
            <a:off x="-219480" y="0"/>
            <a:ext cx="12167443" cy="6691625"/>
          </a:xfrm>
        </p:spPr>
      </p:pic>
    </p:spTree>
    <p:extLst>
      <p:ext uri="{BB962C8B-B14F-4D97-AF65-F5344CB8AC3E}">
        <p14:creationId xmlns:p14="http://schemas.microsoft.com/office/powerpoint/2010/main" val="569548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1458</TotalTime>
  <Words>478</Words>
  <Application>Microsoft Macintosh PowerPoint</Application>
  <PresentationFormat>On-screen Show (4:3)</PresentationFormat>
  <Paragraphs>89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The Ties That Bind: Women and Funerary Ritual in Classical Athens</vt:lpstr>
      <vt:lpstr>PowerPoint Presentation</vt:lpstr>
      <vt:lpstr>PowerPoint Presentation</vt:lpstr>
      <vt:lpstr>PowerPoint Presentation</vt:lpstr>
      <vt:lpstr>PowerPoint Presentation</vt:lpstr>
      <vt:lpstr>PowerPoint Presentation</vt:lpstr>
      <vt:lpstr>Timocrates Painter, ca. 470-60 BCE, Athens National Museum, 1929</vt:lpstr>
      <vt:lpstr>Near the Timocrates Painter, c. 460 BCE Chazen Museum, Madison, WI, 70.2</vt:lpstr>
      <vt:lpstr>Vouni Painter, c. 460, Metroplitan Museum of Art, New York 35.11.5</vt:lpstr>
      <vt:lpstr>Inscription Painter, c. 460, Athens, National Museum 1958</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Mcclure</dc:creator>
  <cp:lastModifiedBy>Laura Mcclure</cp:lastModifiedBy>
  <cp:revision>19</cp:revision>
  <dcterms:created xsi:type="dcterms:W3CDTF">2017-03-22T22:54:58Z</dcterms:created>
  <dcterms:modified xsi:type="dcterms:W3CDTF">2017-03-24T01:40:26Z</dcterms:modified>
</cp:coreProperties>
</file>