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77" r:id="rId4"/>
    <p:sldId id="278" r:id="rId5"/>
    <p:sldId id="279" r:id="rId6"/>
    <p:sldId id="280" r:id="rId7"/>
    <p:sldId id="283" r:id="rId8"/>
    <p:sldId id="293" r:id="rId9"/>
    <p:sldId id="281" r:id="rId10"/>
    <p:sldId id="294" r:id="rId11"/>
    <p:sldId id="282" r:id="rId12"/>
    <p:sldId id="284" r:id="rId13"/>
    <p:sldId id="285" r:id="rId14"/>
    <p:sldId id="286" r:id="rId15"/>
    <p:sldId id="287" r:id="rId16"/>
    <p:sldId id="288" r:id="rId17"/>
    <p:sldId id="290" r:id="rId18"/>
    <p:sldId id="289" r:id="rId19"/>
    <p:sldId id="295" r:id="rId20"/>
    <p:sldId id="292" r:id="rId21"/>
  </p:sldIdLst>
  <p:sldSz cx="9144000" cy="6858000" type="screen4x3"/>
  <p:notesSz cx="6858000" cy="9144000"/>
  <p:embeddedFontLst>
    <p:embeddedFont>
      <p:font typeface="Eras Demi ITC" panose="020B0805030504020804" pitchFamily="34" charset="0"/>
      <p:regular r:id="rId23"/>
    </p:embeddedFont>
    <p:embeddedFont>
      <p:font typeface="Arial Unicode MS" panose="020B0604020202020204" charset="-128"/>
      <p:regular r:id="rId24"/>
    </p:embeddedFont>
    <p:embeddedFont>
      <p:font typeface="Eras Bold ITC" panose="020B0907030504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ADE"/>
    <a:srgbClr val="63A9FF"/>
    <a:srgbClr val="63B1FF"/>
    <a:srgbClr val="78C8FF"/>
    <a:srgbClr val="40C8FF"/>
    <a:srgbClr val="4099FF"/>
    <a:srgbClr val="2863FF"/>
    <a:srgbClr val="C2C7F6"/>
    <a:srgbClr val="C1B9FF"/>
    <a:srgbClr val="D3D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9" autoAdjust="0"/>
  </p:normalViewPr>
  <p:slideViewPr>
    <p:cSldViewPr>
      <p:cViewPr varScale="1">
        <p:scale>
          <a:sx n="80" d="100"/>
          <a:sy n="80" d="100"/>
        </p:scale>
        <p:origin x="6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8A5E-0C29-4584-9AD4-0B72D5B137C6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3A15-9C05-4CDD-BFBD-531B1338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AE04B-DDB7-4296-916F-8DEC1E530CC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52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12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8080" cy="1134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9680" cy="462289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8640" cy="462289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9680" cy="462289"/>
          </a:xfrm>
        </p:spPr>
        <p:txBody>
          <a:bodyPr/>
          <a:lstStyle>
            <a:lvl1pPr>
              <a:defRPr/>
            </a:lvl1pPr>
          </a:lstStyle>
          <a:p>
            <a:fld id="{12DECC67-6753-424B-B000-C9FA51418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0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5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2644-0AFB-444B-A7F6-F7187DD85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2EE8-756C-4271-9834-4E0D1B28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"/>
            <a:ext cx="7772400" cy="1470025"/>
          </a:xfrm>
        </p:spPr>
        <p:txBody>
          <a:bodyPr/>
          <a:lstStyle/>
          <a:p>
            <a:r>
              <a:rPr lang="en-US" dirty="0" smtClean="0"/>
              <a:t>Next to Normal: </a:t>
            </a:r>
            <a:br>
              <a:rPr lang="en-US" dirty="0" smtClean="0"/>
            </a:br>
            <a:r>
              <a:rPr lang="en-US" dirty="0" smtClean="0"/>
              <a:t>An Interior Oresteia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074920"/>
            <a:ext cx="6400800" cy="1752600"/>
          </a:xfrm>
        </p:spPr>
        <p:txBody>
          <a:bodyPr/>
          <a:lstStyle/>
          <a:p>
            <a:r>
              <a:rPr lang="en-US" dirty="0" smtClean="0"/>
              <a:t>Rob Groves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groves@email.arizona.edu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754187"/>
            <a:ext cx="6455835" cy="33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Healer Figures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2" t="19791" r="57812" b="11459"/>
          <a:stretch/>
        </p:blipFill>
        <p:spPr>
          <a:xfrm>
            <a:off x="533400" y="1432878"/>
            <a:ext cx="4038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94778"/>
            <a:ext cx="2895600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Passage 4: “A Light in the Dark”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440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One </a:t>
            </a:r>
            <a:r>
              <a:rPr lang="en-US" dirty="0">
                <a:solidFill>
                  <a:srgbClr val="FFFF00"/>
                </a:solidFill>
              </a:rPr>
              <a:t>light</a:t>
            </a:r>
            <a:r>
              <a:rPr lang="en-US" dirty="0"/>
              <a:t> shines in the drive—</a:t>
            </a:r>
          </a:p>
          <a:p>
            <a:pPr marL="0" indent="0">
              <a:buNone/>
            </a:pPr>
            <a:r>
              <a:rPr lang="en-US" dirty="0"/>
              <a:t>One single sign that our house is alive.</a:t>
            </a:r>
          </a:p>
          <a:p>
            <a:pPr marL="0" indent="0">
              <a:buNone/>
            </a:pPr>
            <a:r>
              <a:rPr lang="en-US" dirty="0"/>
              <a:t>Our house, our own -</a:t>
            </a:r>
          </a:p>
          <a:p>
            <a:pPr marL="0" indent="0">
              <a:buNone/>
            </a:pPr>
            <a:r>
              <a:rPr lang="en-US" dirty="0"/>
              <a:t>So why do I live there alone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Tell me why I wait through the </a:t>
            </a:r>
            <a:r>
              <a:rPr lang="en-US" dirty="0">
                <a:solidFill>
                  <a:srgbClr val="00B0F0"/>
                </a:solidFill>
              </a:rPr>
              <a:t>night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And why do I leave on the </a:t>
            </a:r>
            <a:r>
              <a:rPr lang="en-US" dirty="0">
                <a:solidFill>
                  <a:srgbClr val="FFFF00"/>
                </a:solidFill>
              </a:rPr>
              <a:t>light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You know.  I know. </a:t>
            </a:r>
          </a:p>
          <a:p>
            <a:pPr marL="0" indent="0">
              <a:buNone/>
            </a:pPr>
            <a:r>
              <a:rPr lang="en-US" dirty="0"/>
              <a:t>Our house was a home long ago</a:t>
            </a:r>
            <a:r>
              <a:rPr lang="en-US" dirty="0" smtClean="0"/>
              <a:t>.…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Take this chance</a:t>
            </a:r>
          </a:p>
          <a:p>
            <a:pPr marL="0" indent="0">
              <a:buNone/>
            </a:pPr>
            <a:r>
              <a:rPr lang="en-US" dirty="0"/>
              <a:t>And we’ll make a new start</a:t>
            </a:r>
          </a:p>
          <a:p>
            <a:pPr marL="0" indent="0">
              <a:buNone/>
            </a:pPr>
            <a:r>
              <a:rPr lang="en-US" dirty="0"/>
              <a:t>Somewhere far</a:t>
            </a:r>
          </a:p>
          <a:p>
            <a:pPr marL="0" indent="0">
              <a:buNone/>
            </a:pPr>
            <a:r>
              <a:rPr lang="en-US" dirty="0"/>
              <a:t>From what keeps us apart,</a:t>
            </a:r>
          </a:p>
          <a:p>
            <a:pPr marL="0" indent="0">
              <a:buNone/>
            </a:pPr>
            <a:r>
              <a:rPr lang="en-US" dirty="0"/>
              <a:t>And I swear that somewhere in the </a:t>
            </a:r>
            <a:r>
              <a:rPr lang="en-US" dirty="0">
                <a:solidFill>
                  <a:srgbClr val="00B0F0"/>
                </a:solidFill>
              </a:rPr>
              <a:t>night</a:t>
            </a:r>
          </a:p>
          <a:p>
            <a:pPr marL="0" indent="0">
              <a:buNone/>
            </a:pPr>
            <a:r>
              <a:rPr lang="en-US" dirty="0"/>
              <a:t>There’s a </a:t>
            </a:r>
            <a:r>
              <a:rPr lang="en-US" dirty="0">
                <a:solidFill>
                  <a:srgbClr val="FFFF00"/>
                </a:solidFill>
              </a:rPr>
              <a:t>light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FF00"/>
                </a:solidFill>
              </a:rPr>
              <a:t> light </a:t>
            </a:r>
            <a:r>
              <a:rPr lang="en-US" dirty="0"/>
              <a:t>in the </a:t>
            </a:r>
            <a:r>
              <a:rPr lang="en-US" dirty="0">
                <a:solidFill>
                  <a:srgbClr val="00B0F0"/>
                </a:solidFill>
              </a:rPr>
              <a:t>dark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31" t="14584" r="7033" b="12500"/>
          <a:stretch/>
        </p:blipFill>
        <p:spPr>
          <a:xfrm>
            <a:off x="6286500" y="1425258"/>
            <a:ext cx="2667000" cy="1697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625" t="30209" r="62500" b="36458"/>
          <a:stretch/>
        </p:blipFill>
        <p:spPr>
          <a:xfrm>
            <a:off x="6537960" y="3352800"/>
            <a:ext cx="217170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5: “Moments of Light”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Make up your mind that you'll try </a:t>
            </a:r>
            <a:r>
              <a:rPr lang="en-US" sz="2600" dirty="0" smtClean="0"/>
              <a:t>again. </a:t>
            </a:r>
            <a:br>
              <a:rPr lang="en-US" sz="2600" dirty="0" smtClean="0"/>
            </a:br>
            <a:r>
              <a:rPr lang="en-US" sz="2600" dirty="0" smtClean="0"/>
              <a:t>Make </a:t>
            </a:r>
            <a:r>
              <a:rPr lang="en-US" sz="2600" dirty="0"/>
              <a:t>up your mind there are moments of </a:t>
            </a:r>
            <a:r>
              <a:rPr lang="en-US" sz="2600" dirty="0" smtClean="0"/>
              <a:t>light.</a:t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one thing that's </a:t>
            </a:r>
            <a:r>
              <a:rPr lang="en-US" sz="2600" dirty="0" smtClean="0"/>
              <a:t>sure</a:t>
            </a:r>
            <a:br>
              <a:rPr lang="en-US" sz="2600" dirty="0" smtClean="0"/>
            </a:br>
            <a:r>
              <a:rPr lang="en-US" sz="2600" dirty="0" smtClean="0"/>
              <a:t>Is </a:t>
            </a:r>
            <a:r>
              <a:rPr lang="en-US" sz="2600" dirty="0"/>
              <a:t>that there is no cure </a:t>
            </a:r>
            <a:r>
              <a:rPr lang="en-US" sz="2600" dirty="0" smtClean="0"/>
              <a:t>but</a:t>
            </a:r>
            <a:br>
              <a:rPr lang="en-US" sz="2600" dirty="0" smtClean="0"/>
            </a:br>
            <a:r>
              <a:rPr lang="en-US" sz="2600" dirty="0" smtClean="0"/>
              <a:t>That </a:t>
            </a:r>
            <a:r>
              <a:rPr lang="en-US" sz="2600" dirty="0"/>
              <a:t>doesn't mean we don't fight.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63" t="22917" r="16406" b="15625"/>
          <a:stretch/>
        </p:blipFill>
        <p:spPr>
          <a:xfrm>
            <a:off x="3352800" y="3657600"/>
            <a:ext cx="4495800" cy="29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6: “Finale: Light”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417638"/>
            <a:ext cx="6600215" cy="4983162"/>
          </a:xfrm>
        </p:spPr>
      </p:pic>
    </p:spTree>
    <p:extLst>
      <p:ext uri="{BB962C8B-B14F-4D97-AF65-F5344CB8AC3E}">
        <p14:creationId xmlns:p14="http://schemas.microsoft.com/office/powerpoint/2010/main" val="1167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Casting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2" t="19791" r="57812" b="11459"/>
          <a:stretch/>
        </p:blipFill>
        <p:spPr>
          <a:xfrm>
            <a:off x="533400" y="1432878"/>
            <a:ext cx="4038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94778"/>
            <a:ext cx="2895600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2" y="1154898"/>
            <a:ext cx="4596449" cy="3493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3274412"/>
            <a:ext cx="5117432" cy="3420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7: “Just Another Day”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9372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it's up you to hold your </a:t>
            </a:r>
            <a:r>
              <a:rPr lang="en-US" sz="2400" dirty="0">
                <a:solidFill>
                  <a:srgbClr val="FFFF00"/>
                </a:solidFill>
              </a:rPr>
              <a:t>house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together...</a:t>
            </a:r>
          </a:p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FF00"/>
                </a:solidFill>
              </a:rPr>
              <a:t>house</a:t>
            </a:r>
            <a:r>
              <a:rPr lang="en-US" sz="2400" dirty="0"/>
              <a:t> you built with patience and with care...</a:t>
            </a:r>
          </a:p>
          <a:p>
            <a:pPr marL="0" indent="0">
              <a:buNone/>
            </a:pPr>
            <a:r>
              <a:rPr lang="en-US" sz="2400" dirty="0"/>
              <a:t>But you're grappling with that grey and rainy weather,</a:t>
            </a:r>
          </a:p>
          <a:p>
            <a:pPr marL="0" indent="0">
              <a:buNone/>
            </a:pPr>
            <a:r>
              <a:rPr lang="en-US" sz="2400" dirty="0"/>
              <a:t>And you're living on a latte and a prayer…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94964"/>
            <a:ext cx="5181600" cy="34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Passage 4: “A Light in the Dark”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440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One light shines in the drive—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One single sign that our house is alive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Our house, our own -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So why do I live there alone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Tell me why I wait through the night,</a:t>
            </a:r>
          </a:p>
          <a:p>
            <a:pPr marL="0" indent="0">
              <a:buNone/>
            </a:pPr>
            <a:r>
              <a:rPr lang="en-US" dirty="0"/>
              <a:t>And why do I leave on the light?</a:t>
            </a:r>
          </a:p>
          <a:p>
            <a:pPr marL="0" indent="0">
              <a:buNone/>
            </a:pPr>
            <a:r>
              <a:rPr lang="en-US" dirty="0"/>
              <a:t>You know.  I know.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Our house was a home long ago</a:t>
            </a:r>
            <a:r>
              <a:rPr lang="en-US" dirty="0" smtClean="0"/>
              <a:t>.…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Take this chance</a:t>
            </a:r>
          </a:p>
          <a:p>
            <a:pPr marL="0" indent="0">
              <a:buNone/>
            </a:pPr>
            <a:r>
              <a:rPr lang="en-US" dirty="0"/>
              <a:t>And we’ll make a new start</a:t>
            </a:r>
          </a:p>
          <a:p>
            <a:pPr marL="0" indent="0">
              <a:buNone/>
            </a:pPr>
            <a:r>
              <a:rPr lang="en-US" dirty="0"/>
              <a:t>Somewhere far</a:t>
            </a:r>
          </a:p>
          <a:p>
            <a:pPr marL="0" indent="0">
              <a:buNone/>
            </a:pPr>
            <a:r>
              <a:rPr lang="en-US" dirty="0"/>
              <a:t>From what keeps us apart,</a:t>
            </a:r>
          </a:p>
          <a:p>
            <a:pPr marL="0" indent="0">
              <a:buNone/>
            </a:pPr>
            <a:r>
              <a:rPr lang="en-US" dirty="0"/>
              <a:t>And I swear that somewhere in the night</a:t>
            </a:r>
          </a:p>
          <a:p>
            <a:pPr marL="0" indent="0">
              <a:buNone/>
            </a:pPr>
            <a:r>
              <a:rPr lang="en-US" dirty="0"/>
              <a:t>There’s a light…</a:t>
            </a:r>
          </a:p>
          <a:p>
            <a:pPr marL="0" indent="0">
              <a:buNone/>
            </a:pPr>
            <a:r>
              <a:rPr lang="en-US" dirty="0"/>
              <a:t>A light in the dark.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31" t="14584" r="7033" b="12500"/>
          <a:stretch/>
        </p:blipFill>
        <p:spPr>
          <a:xfrm>
            <a:off x="6286500" y="1425258"/>
            <a:ext cx="2667000" cy="1697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625" t="30209" r="62500" b="36458"/>
          <a:stretch/>
        </p:blipFill>
        <p:spPr>
          <a:xfrm>
            <a:off x="6537960" y="3352800"/>
            <a:ext cx="217170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Passage 8: “Song of Forgetting”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Dan:</a:t>
            </a:r>
            <a:r>
              <a:rPr lang="en-US" dirty="0"/>
              <a:t> Diana, don’t you…you don’t remember…any of this? </a:t>
            </a:r>
          </a:p>
          <a:p>
            <a:pPr marL="0" indent="0">
              <a:buNone/>
            </a:pPr>
            <a:r>
              <a:rPr lang="en-US" u="sng" dirty="0"/>
              <a:t>Diana:</a:t>
            </a:r>
            <a:r>
              <a:rPr lang="en-US" dirty="0"/>
              <a:t> I should, right?</a:t>
            </a:r>
          </a:p>
          <a:p>
            <a:pPr marL="0" indent="0">
              <a:buNone/>
            </a:pPr>
            <a:r>
              <a:rPr lang="en-US" u="sng" dirty="0"/>
              <a:t>Dan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This house and all these rooms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Last Christmas or last year?</a:t>
            </a:r>
            <a:br>
              <a:rPr lang="en-US" dirty="0"/>
            </a:br>
            <a:r>
              <a:rPr lang="en-US" dirty="0"/>
              <a:t>Out back the dogwood blooms—</a:t>
            </a:r>
          </a:p>
          <a:p>
            <a:pPr marL="0" indent="0">
              <a:buNone/>
            </a:pPr>
            <a:r>
              <a:rPr lang="en-US" u="sng" dirty="0"/>
              <a:t>Diana: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Do I really live here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u="sng" dirty="0"/>
              <a:t>Dan: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the paint, the walls...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All this glass and wood</a:t>
            </a: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You don't recall?</a:t>
            </a:r>
          </a:p>
          <a:p>
            <a:pPr marL="0" indent="0">
              <a:buNone/>
            </a:pPr>
            <a:r>
              <a:rPr lang="en-US" u="sng" dirty="0"/>
              <a:t>Diana:</a:t>
            </a:r>
            <a:r>
              <a:rPr lang="en-US" dirty="0"/>
              <a:t> How I wish I could.</a:t>
            </a:r>
          </a:p>
          <a:p>
            <a:pPr marL="0" indent="0">
              <a:buNone/>
            </a:pPr>
            <a:r>
              <a:rPr lang="en-US" u="sng" dirty="0"/>
              <a:t>Dan: </a:t>
            </a:r>
            <a:r>
              <a:rPr lang="en-US" dirty="0">
                <a:solidFill>
                  <a:srgbClr val="00B0F0"/>
                </a:solidFill>
              </a:rPr>
              <a:t>Our house on Walton way—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The house with the red door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1440498"/>
            <a:ext cx="7010400" cy="468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200681"/>
            <a:ext cx="7033260" cy="5625235"/>
          </a:xfrm>
        </p:spPr>
      </p:pic>
    </p:spTree>
    <p:extLst>
      <p:ext uri="{BB962C8B-B14F-4D97-AF65-F5344CB8AC3E}">
        <p14:creationId xmlns:p14="http://schemas.microsoft.com/office/powerpoint/2010/main" val="17473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17638"/>
            <a:ext cx="5080000" cy="381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the Light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00" t="13541" b="12500"/>
          <a:stretch/>
        </p:blipFill>
        <p:spPr>
          <a:xfrm>
            <a:off x="4394701" y="2895600"/>
            <a:ext cx="4718819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"/>
            <a:ext cx="7772400" cy="1470025"/>
          </a:xfrm>
        </p:spPr>
        <p:txBody>
          <a:bodyPr/>
          <a:lstStyle/>
          <a:p>
            <a:r>
              <a:rPr lang="en-US" dirty="0" smtClean="0"/>
              <a:t>Next to Normal: </a:t>
            </a:r>
            <a:br>
              <a:rPr lang="en-US" dirty="0" smtClean="0"/>
            </a:br>
            <a:r>
              <a:rPr lang="en-US" dirty="0" smtClean="0"/>
              <a:t>An Interior Oresteia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074920"/>
            <a:ext cx="6400800" cy="1752600"/>
          </a:xfrm>
        </p:spPr>
        <p:txBody>
          <a:bodyPr/>
          <a:lstStyle/>
          <a:p>
            <a:r>
              <a:rPr lang="en-US" dirty="0" smtClean="0"/>
              <a:t>Rob Groves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groves@email.arizona.edu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754187"/>
            <a:ext cx="6455835" cy="33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Goodmans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8753" y="5170488"/>
            <a:ext cx="1219200" cy="639762"/>
          </a:xfrm>
        </p:spPr>
        <p:txBody>
          <a:bodyPr/>
          <a:lstStyle/>
          <a:p>
            <a:r>
              <a:rPr lang="en-US" dirty="0" smtClean="0"/>
              <a:t>Diana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836452" y="2713038"/>
            <a:ext cx="1374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 Son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0" y="3352800"/>
            <a:ext cx="2356844" cy="328072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85" y="1351280"/>
            <a:ext cx="2085265" cy="3305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74" y="3093720"/>
            <a:ext cx="2357011" cy="350932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2" y="1219200"/>
            <a:ext cx="2469555" cy="3951288"/>
          </a:xfrm>
        </p:spPr>
      </p:pic>
      <p:sp>
        <p:nvSpPr>
          <p:cNvPr id="15" name="Text Placeholder 8"/>
          <p:cNvSpPr txBox="1">
            <a:spLocks/>
          </p:cNvSpPr>
          <p:nvPr/>
        </p:nvSpPr>
        <p:spPr>
          <a:xfrm>
            <a:off x="7023883" y="2142570"/>
            <a:ext cx="1662917" cy="829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Dan, Her Husband</a:t>
            </a:r>
            <a:endParaRPr lang="en-US" dirty="0"/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4394083" y="4147027"/>
            <a:ext cx="2482643" cy="1343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Her Daughter, Natalie</a:t>
            </a:r>
            <a:endParaRPr lang="en-US" dirty="0"/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2836451" y="2364105"/>
            <a:ext cx="1374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Gabriel,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  <p:bldP spid="13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1" y="1435100"/>
            <a:ext cx="2667000" cy="46910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“When </a:t>
            </a:r>
            <a:r>
              <a:rPr lang="en-US" dirty="0"/>
              <a:t>I was young, </a:t>
            </a:r>
            <a:r>
              <a:rPr lang="en-US" dirty="0">
                <a:solidFill>
                  <a:srgbClr val="FFFF00"/>
                </a:solidFill>
              </a:rPr>
              <a:t>my mother called me "high-spirited</a:t>
            </a:r>
            <a:r>
              <a:rPr lang="en-US" dirty="0"/>
              <a:t>." She would know. </a:t>
            </a:r>
            <a:r>
              <a:rPr lang="en-US" dirty="0">
                <a:solidFill>
                  <a:srgbClr val="FFFF00"/>
                </a:solidFill>
              </a:rPr>
              <a:t>She was so high-spirited </a:t>
            </a:r>
            <a:r>
              <a:rPr lang="en-US" dirty="0"/>
              <a:t>they banned her from the PTA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0606" r="5682" b="7576"/>
          <a:stretch/>
        </p:blipFill>
        <p:spPr>
          <a:xfrm>
            <a:off x="2630558" y="1435100"/>
            <a:ext cx="6324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2: “Maybe”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824" r="2719" b="14763"/>
          <a:stretch/>
        </p:blipFill>
        <p:spPr>
          <a:xfrm>
            <a:off x="457200" y="3657600"/>
            <a:ext cx="5333999" cy="2895601"/>
          </a:xfrm>
          <a:prstGeom prst="rect">
            <a:avLst/>
          </a:prstGeom>
        </p:spPr>
      </p:pic>
      <p:sp>
        <p:nvSpPr>
          <p:cNvPr id="4" name="Text Placeholder 13"/>
          <p:cNvSpPr txBox="1">
            <a:spLocks/>
          </p:cNvSpPr>
          <p:nvPr/>
        </p:nvSpPr>
        <p:spPr>
          <a:xfrm>
            <a:off x="2514600" y="1390789"/>
            <a:ext cx="6553200" cy="241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see me in you.</a:t>
            </a:r>
            <a:br>
              <a:rPr lang="en-US" dirty="0"/>
            </a:br>
            <a:r>
              <a:rPr lang="en-US" dirty="0"/>
              <a:t>A girl full of anger and hope…</a:t>
            </a:r>
            <a:br>
              <a:rPr lang="en-US" dirty="0"/>
            </a:br>
            <a:r>
              <a:rPr lang="en-US" dirty="0"/>
              <a:t>A girl with a mother who just couldn’t cope…</a:t>
            </a:r>
            <a:br>
              <a:rPr lang="en-US" dirty="0"/>
            </a:br>
            <a:r>
              <a:rPr lang="en-US" dirty="0"/>
              <a:t>A girl who felt caught</a:t>
            </a:r>
            <a:br>
              <a:rPr lang="en-US" dirty="0"/>
            </a:br>
            <a:r>
              <a:rPr lang="en-US" dirty="0"/>
              <a:t>And thought no one could see—</a:t>
            </a:r>
            <a:br>
              <a:rPr lang="en-US" dirty="0"/>
            </a:br>
            <a:r>
              <a:rPr lang="en-US" dirty="0"/>
              <a:t>But maybe one day she’ll be free.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“Wish I Were Here”</a:t>
            </a:r>
            <a:br>
              <a:rPr lang="en-US" dirty="0" smtClean="0"/>
            </a:br>
            <a:r>
              <a:rPr lang="en-US" dirty="0" smtClean="0"/>
              <a:t>(Diana’s E.C.T. &amp; Natalie’s Trip)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25" t="16667" r="39062" b="9375"/>
          <a:stretch/>
        </p:blipFill>
        <p:spPr>
          <a:xfrm>
            <a:off x="3352800" y="2377440"/>
            <a:ext cx="3200400" cy="39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25460" y="217464"/>
            <a:ext cx="4103640" cy="64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166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4800" dirty="0">
              <a:solidFill>
                <a:srgbClr val="FFFFFF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460" y="5657850"/>
            <a:ext cx="3810000" cy="10432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5384" t="12393" r="15387" b="14103"/>
          <a:stretch/>
        </p:blipFill>
        <p:spPr>
          <a:xfrm>
            <a:off x="1600200" y="1752600"/>
            <a:ext cx="6096000" cy="454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>
            <a:noAutofit/>
          </a:bodyPr>
          <a:lstStyle/>
          <a:p>
            <a:r>
              <a:rPr lang="en-US" sz="3000" u="sng" dirty="0"/>
              <a:t>Doctor Madden: </a:t>
            </a:r>
            <a:r>
              <a:rPr lang="en-US" sz="3000" dirty="0"/>
              <a:t>Sometimes there's a predisposition to illness, but actual onset is only triggered by some ... traumatic event.</a:t>
            </a:r>
          </a:p>
        </p:txBody>
      </p:sp>
    </p:spTree>
    <p:extLst>
      <p:ext uri="{BB962C8B-B14F-4D97-AF65-F5344CB8AC3E}">
        <p14:creationId xmlns:p14="http://schemas.microsoft.com/office/powerpoint/2010/main" val="288939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Supernatural Antagonists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381500" cy="3095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375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3: “I’m Alive” </a:t>
            </a:r>
            <a:endParaRPr lang="en-US" dirty="0"/>
          </a:p>
        </p:txBody>
      </p:sp>
      <p:sp>
        <p:nvSpPr>
          <p:cNvPr id="4" name="Text Placeholder 13"/>
          <p:cNvSpPr txBox="1">
            <a:spLocks/>
          </p:cNvSpPr>
          <p:nvPr/>
        </p:nvSpPr>
        <p:spPr>
          <a:xfrm>
            <a:off x="228600" y="3733800"/>
            <a:ext cx="8686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am flame and I am fire,</a:t>
            </a:r>
            <a:br>
              <a:rPr lang="en-US" dirty="0"/>
            </a:br>
            <a:r>
              <a:rPr lang="en-US" dirty="0"/>
              <a:t>I am destruction, decay, and desire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I'll hurt you, I’ll heal you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I'm your wish, your dream come </a:t>
            </a:r>
            <a:r>
              <a:rPr lang="en-US" dirty="0" smtClean="0"/>
              <a:t>true,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 am your darkest nightmare </a:t>
            </a:r>
            <a:r>
              <a:rPr lang="en-US" dirty="0" smtClean="0"/>
              <a:t>too…</a:t>
            </a:r>
            <a:br>
              <a:rPr lang="en-US" dirty="0" smtClean="0"/>
            </a:br>
            <a:r>
              <a:rPr lang="en-US" dirty="0" smtClean="0"/>
              <a:t>I’ve </a:t>
            </a:r>
            <a:r>
              <a:rPr lang="en-US" dirty="0"/>
              <a:t>shown you.  I own you.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1"/>
          <a:stretch/>
        </p:blipFill>
        <p:spPr>
          <a:xfrm>
            <a:off x="1790700" y="1295400"/>
            <a:ext cx="5105400" cy="21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ras Demi ITC">
      <a:majorFont>
        <a:latin typeface="Eras Demi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463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Eras Demi ITC</vt:lpstr>
      <vt:lpstr>Arial</vt:lpstr>
      <vt:lpstr>Arial Unicode MS</vt:lpstr>
      <vt:lpstr>Eras Bold ITC</vt:lpstr>
      <vt:lpstr>Wingdings</vt:lpstr>
      <vt:lpstr>Calibri</vt:lpstr>
      <vt:lpstr>Office Theme</vt:lpstr>
      <vt:lpstr>Next to Normal:  An Interior Oresteia</vt:lpstr>
      <vt:lpstr>Waiting for the Light</vt:lpstr>
      <vt:lpstr>The Goodmans</vt:lpstr>
      <vt:lpstr>Passage 1</vt:lpstr>
      <vt:lpstr>Passage 2: “Maybe”</vt:lpstr>
      <vt:lpstr>“Wish I Were Here” (Diana’s E.C.T. &amp; Natalie’s Trip)</vt:lpstr>
      <vt:lpstr>Doctor Madden: Sometimes there's a predisposition to illness, but actual onset is only triggered by some ... traumatic event.</vt:lpstr>
      <vt:lpstr>Supernatural Antagonists</vt:lpstr>
      <vt:lpstr>Passage 3: “I’m Alive” </vt:lpstr>
      <vt:lpstr>Healer Figures</vt:lpstr>
      <vt:lpstr>Passage 4: “A Light in the Dark”</vt:lpstr>
      <vt:lpstr>Passage 5: “Moments of Light”</vt:lpstr>
      <vt:lpstr>Passage 6: “Finale: Light”</vt:lpstr>
      <vt:lpstr>Double Casting</vt:lpstr>
      <vt:lpstr>Set Design</vt:lpstr>
      <vt:lpstr>Passage 7: “Just Another Day”</vt:lpstr>
      <vt:lpstr>Passage 4: “A Light in the Dark”</vt:lpstr>
      <vt:lpstr>Passage 8: “Song of Forgetting”</vt:lpstr>
      <vt:lpstr>Set Design</vt:lpstr>
      <vt:lpstr>Next to Normal:  An Interior Oresteia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Robert Groves</cp:lastModifiedBy>
  <cp:revision>135</cp:revision>
  <dcterms:created xsi:type="dcterms:W3CDTF">2013-08-25T17:32:52Z</dcterms:created>
  <dcterms:modified xsi:type="dcterms:W3CDTF">2017-03-03T18:26:38Z</dcterms:modified>
</cp:coreProperties>
</file>