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3"/>
  </p:notesMasterIdLst>
  <p:sldIdLst>
    <p:sldId id="256" r:id="rId2"/>
    <p:sldId id="257" r:id="rId3"/>
    <p:sldId id="259" r:id="rId4"/>
    <p:sldId id="260" r:id="rId5"/>
    <p:sldId id="263" r:id="rId6"/>
    <p:sldId id="265" r:id="rId7"/>
    <p:sldId id="261" r:id="rId8"/>
    <p:sldId id="266" r:id="rId9"/>
    <p:sldId id="268" r:id="rId10"/>
    <p:sldId id="262"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27" autoAdjust="0"/>
    <p:restoredTop sz="94660"/>
  </p:normalViewPr>
  <p:slideViewPr>
    <p:cSldViewPr>
      <p:cViewPr varScale="1">
        <p:scale>
          <a:sx n="53" d="100"/>
          <a:sy n="53" d="100"/>
        </p:scale>
        <p:origin x="-84" y="-59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4622FC5-6F1B-445E-AB63-B29807E14913}" type="datetimeFigureOut">
              <a:rPr lang="en-US" smtClean="0"/>
              <a:pPr/>
              <a:t>4/3/2017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3C25335-958F-4EFC-A7E3-B6F7D991932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130425"/>
            <a:ext cx="7772400" cy="1470025"/>
          </a:xfrm>
        </p:spPr>
        <p:txBody>
          <a:bodyPr>
            <a:normAutofit/>
          </a:bodyPr>
          <a:lstStyle>
            <a:lvl1pPr>
              <a:defRPr sz="3600" baseline="0"/>
            </a:lvl1pPr>
          </a:lstStyle>
          <a:p>
            <a:r>
              <a:rPr lang="en-US" dirty="0" smtClean="0"/>
              <a:t>SAMPLE TITLE</a:t>
            </a:r>
            <a:endParaRPr lang="en-US" dirty="0"/>
          </a:p>
        </p:txBody>
      </p:sp>
      <p:sp>
        <p:nvSpPr>
          <p:cNvPr id="3" name="Subtitle 2"/>
          <p:cNvSpPr>
            <a:spLocks noGrp="1"/>
          </p:cNvSpPr>
          <p:nvPr>
            <p:ph type="subTitle" idx="1" hasCustomPrompt="1"/>
          </p:nvPr>
        </p:nvSpPr>
        <p:spPr>
          <a:xfrm>
            <a:off x="1371600" y="3886200"/>
            <a:ext cx="6400800" cy="1344319"/>
          </a:xfrm>
        </p:spPr>
        <p:txBody>
          <a:bodyPr/>
          <a:lstStyle>
            <a:lvl1pPr marL="0" indent="0" algn="ctr">
              <a:buNone/>
              <a:defRPr>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Sample text or subtitle</a:t>
            </a:r>
            <a:endParaRPr lang="en-US" dirty="0"/>
          </a:p>
        </p:txBody>
      </p:sp>
      <p:pic>
        <p:nvPicPr>
          <p:cNvPr id="7" name="Picture 6"/>
          <p:cNvPicPr>
            <a:picLocks noChangeAspect="1"/>
          </p:cNvPicPr>
          <p:nvPr/>
        </p:nvPicPr>
        <p:blipFill>
          <a:blip r:embed="rId2" cstate="print"/>
          <a:stretch>
            <a:fillRect/>
          </a:stretch>
        </p:blipFill>
        <p:spPr>
          <a:xfrm>
            <a:off x="3446812" y="5729514"/>
            <a:ext cx="2256972" cy="1128486"/>
          </a:xfrm>
          <a:prstGeom prst="rect">
            <a:avLst/>
          </a:prstGeom>
        </p:spPr>
      </p:pic>
      <p:pic>
        <p:nvPicPr>
          <p:cNvPr id="8" name="Picture 7" descr="triangles_2.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268723" y="1977326"/>
            <a:ext cx="606552" cy="82296"/>
          </a:xfrm>
          <a:prstGeom prst="rect">
            <a:avLst/>
          </a:prstGeom>
        </p:spPr>
      </p:pic>
    </p:spTree>
    <p:extLst>
      <p:ext uri="{BB962C8B-B14F-4D97-AF65-F5344CB8AC3E}">
        <p14:creationId xmlns:p14="http://schemas.microsoft.com/office/powerpoint/2010/main" xmlns="" val="3313206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ulleted Slid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21E388C1-B678-4EA2-A626-8EDB843D72C8}" type="slidenum">
              <a:rPr lang="en-US" smtClean="0"/>
              <a:pPr/>
              <a:t>‹#›</a:t>
            </a:fld>
            <a:endParaRPr lang="en-US"/>
          </a:p>
        </p:txBody>
      </p:sp>
      <p:sp>
        <p:nvSpPr>
          <p:cNvPr id="7" name="Title 1"/>
          <p:cNvSpPr>
            <a:spLocks noGrp="1"/>
          </p:cNvSpPr>
          <p:nvPr>
            <p:ph type="title" hasCustomPrompt="1"/>
          </p:nvPr>
        </p:nvSpPr>
        <p:spPr>
          <a:xfrm>
            <a:off x="685291" y="0"/>
            <a:ext cx="7772400" cy="1103313"/>
          </a:xfrm>
        </p:spPr>
        <p:txBody>
          <a:bodyPr/>
          <a:lstStyle>
            <a:lvl1pPr>
              <a:defRPr sz="2000" baseline="0">
                <a:solidFill>
                  <a:srgbClr val="FFFFFF"/>
                </a:solidFill>
              </a:defRPr>
            </a:lvl1pPr>
          </a:lstStyle>
          <a:p>
            <a:r>
              <a:rPr lang="en-US" dirty="0" smtClean="0"/>
              <a:t>SAMPLE HEADER</a:t>
            </a:r>
            <a:endParaRPr lang="en-US" dirty="0"/>
          </a:p>
        </p:txBody>
      </p:sp>
      <p:sp>
        <p:nvSpPr>
          <p:cNvPr id="8" name="Text Placeholder 2"/>
          <p:cNvSpPr>
            <a:spLocks noGrp="1"/>
          </p:cNvSpPr>
          <p:nvPr>
            <p:ph idx="1"/>
          </p:nvPr>
        </p:nvSpPr>
        <p:spPr>
          <a:xfrm>
            <a:off x="765443" y="2240801"/>
            <a:ext cx="3599264" cy="2971732"/>
          </a:xfrm>
          <a:prstGeom prst="rect">
            <a:avLst/>
          </a:prstGeom>
        </p:spPr>
        <p:txBody>
          <a:bodyPr vert="horz" lIns="91440" tIns="45720" rIns="91440" bIns="45720" rtlCol="0">
            <a:normAutofit/>
          </a:bodyP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ext Placeholder 2"/>
          <p:cNvSpPr>
            <a:spLocks noGrp="1"/>
          </p:cNvSpPr>
          <p:nvPr>
            <p:ph idx="13"/>
          </p:nvPr>
        </p:nvSpPr>
        <p:spPr>
          <a:xfrm>
            <a:off x="4723271" y="2240801"/>
            <a:ext cx="3599264" cy="2971732"/>
          </a:xfrm>
          <a:prstGeom prst="rect">
            <a:avLst/>
          </a:prstGeom>
        </p:spPr>
        <p:txBody>
          <a:bodyPr vert="horz" lIns="91440" tIns="45720" rIns="91440" bIns="45720" rtlCol="0">
            <a:normAutofit/>
          </a:bodyP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xmlns="" val="18612041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Paragraph Conten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21E388C1-B678-4EA2-A626-8EDB843D72C8}" type="slidenum">
              <a:rPr lang="en-US" smtClean="0"/>
              <a:pPr/>
              <a:t>‹#›</a:t>
            </a:fld>
            <a:endParaRPr lang="en-US"/>
          </a:p>
        </p:txBody>
      </p:sp>
      <p:sp>
        <p:nvSpPr>
          <p:cNvPr id="7" name="Title 1"/>
          <p:cNvSpPr txBox="1">
            <a:spLocks/>
          </p:cNvSpPr>
          <p:nvPr/>
        </p:nvSpPr>
        <p:spPr>
          <a:xfrm>
            <a:off x="685291" y="0"/>
            <a:ext cx="7772400" cy="1103313"/>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2000" b="1" kern="1200" baseline="0">
                <a:solidFill>
                  <a:srgbClr val="FFFFFF"/>
                </a:solidFill>
                <a:latin typeface="Verdana"/>
                <a:ea typeface="+mj-ea"/>
                <a:cs typeface="Verdana"/>
              </a:defRPr>
            </a:lvl1pPr>
          </a:lstStyle>
          <a:p>
            <a:r>
              <a:rPr lang="en-US" smtClean="0"/>
              <a:t>SAMPLE HEADER</a:t>
            </a:r>
            <a:endParaRPr lang="en-US" dirty="0"/>
          </a:p>
        </p:txBody>
      </p:sp>
      <p:sp>
        <p:nvSpPr>
          <p:cNvPr id="8" name="Text Placeholder 2"/>
          <p:cNvSpPr>
            <a:spLocks noGrp="1"/>
          </p:cNvSpPr>
          <p:nvPr>
            <p:ph idx="1" hasCustomPrompt="1"/>
          </p:nvPr>
        </p:nvSpPr>
        <p:spPr>
          <a:xfrm>
            <a:off x="930172" y="2696278"/>
            <a:ext cx="3845859" cy="1418046"/>
          </a:xfrm>
          <a:prstGeom prst="rect">
            <a:avLst/>
          </a:prstGeom>
        </p:spPr>
        <p:txBody>
          <a:bodyPr vert="horz" lIns="91440" tIns="45720" rIns="91440" bIns="45720" rtlCol="0">
            <a:normAutofit/>
          </a:bodyPr>
          <a:lstStyle>
            <a:lvl1pPr marL="0" marR="0" indent="0" algn="l" defTabSz="914400" rtl="0" eaLnBrk="0" fontAlgn="base" latinLnBrk="0" hangingPunct="0">
              <a:lnSpc>
                <a:spcPct val="100000"/>
              </a:lnSpc>
              <a:spcBef>
                <a:spcPts val="800"/>
              </a:spcBef>
              <a:spcAft>
                <a:spcPct val="0"/>
              </a:spcAft>
              <a:buClrTx/>
              <a:buSzTx/>
              <a:buFontTx/>
              <a:buNone/>
              <a:tabLst/>
              <a:defRPr sz="1400" b="0" i="0"/>
            </a:lvl1pPr>
          </a:lstStyle>
          <a:p>
            <a:pPr marL="0" marR="0" lvl="0" indent="0" algn="l" defTabSz="914400" rtl="0" eaLnBrk="0" fontAlgn="base" latinLnBrk="0" hangingPunct="0">
              <a:lnSpc>
                <a:spcPct val="100000"/>
              </a:lnSpc>
              <a:spcBef>
                <a:spcPts val="800"/>
              </a:spcBef>
              <a:spcAft>
                <a:spcPct val="0"/>
              </a:spcAft>
              <a:buClrTx/>
              <a:buSzTx/>
              <a:buFontTx/>
              <a:buNone/>
              <a:tabLst/>
              <a:defRPr/>
            </a:pPr>
            <a:r>
              <a:rPr lang="en-US" dirty="0" smtClean="0"/>
              <a:t>Sample Basic Paragraph.</a:t>
            </a:r>
            <a:r>
              <a:rPr lang="en-US" baseline="0" dirty="0" smtClean="0"/>
              <a:t> </a:t>
            </a:r>
            <a:r>
              <a:rPr lang="en-US" dirty="0" smtClean="0"/>
              <a:t>This is what the text would look</a:t>
            </a:r>
            <a:r>
              <a:rPr lang="en-US" baseline="0" dirty="0" smtClean="0"/>
              <a:t> like in a paragraph. This is what the text would look like in a paragraph. This is what the text would look like.</a:t>
            </a:r>
            <a:endParaRPr lang="en-US" dirty="0" smtClean="0"/>
          </a:p>
          <a:p>
            <a:pPr lvl="0"/>
            <a:endParaRPr lang="en-US" dirty="0"/>
          </a:p>
        </p:txBody>
      </p:sp>
      <p:sp>
        <p:nvSpPr>
          <p:cNvPr id="9" name="Text Placeholder 2"/>
          <p:cNvSpPr>
            <a:spLocks noGrp="1"/>
          </p:cNvSpPr>
          <p:nvPr>
            <p:ph idx="11" hasCustomPrompt="1"/>
          </p:nvPr>
        </p:nvSpPr>
        <p:spPr>
          <a:xfrm>
            <a:off x="909957" y="2355445"/>
            <a:ext cx="3845859" cy="353163"/>
          </a:xfrm>
          <a:prstGeom prst="rect">
            <a:avLst/>
          </a:prstGeom>
        </p:spPr>
        <p:txBody>
          <a:bodyPr vert="horz" lIns="91440" tIns="45720" rIns="91440" bIns="45720" rtlCol="0">
            <a:normAutofit/>
          </a:bodyPr>
          <a:lstStyle>
            <a:lvl1pPr marL="0" marR="0" indent="0" algn="l" defTabSz="914400" rtl="0" eaLnBrk="0" fontAlgn="base" latinLnBrk="0" hangingPunct="0">
              <a:lnSpc>
                <a:spcPct val="100000"/>
              </a:lnSpc>
              <a:spcBef>
                <a:spcPts val="800"/>
              </a:spcBef>
              <a:spcAft>
                <a:spcPct val="0"/>
              </a:spcAft>
              <a:buClrTx/>
              <a:buSzTx/>
              <a:buFontTx/>
              <a:buNone/>
              <a:tabLst/>
              <a:defRPr sz="1800" b="0" i="0">
                <a:solidFill>
                  <a:srgbClr val="C8D9D8"/>
                </a:solidFill>
              </a:defRPr>
            </a:lvl1pPr>
          </a:lstStyle>
          <a:p>
            <a:pPr marL="0" marR="0" lvl="0" indent="0" algn="l" defTabSz="914400" rtl="0" eaLnBrk="0" fontAlgn="base" latinLnBrk="0" hangingPunct="0">
              <a:lnSpc>
                <a:spcPct val="100000"/>
              </a:lnSpc>
              <a:spcBef>
                <a:spcPts val="800"/>
              </a:spcBef>
              <a:spcAft>
                <a:spcPct val="0"/>
              </a:spcAft>
              <a:buClrTx/>
              <a:buSzTx/>
              <a:buFontTx/>
              <a:buNone/>
              <a:tabLst/>
              <a:defRPr/>
            </a:pPr>
            <a:r>
              <a:rPr lang="en-US" dirty="0" smtClean="0"/>
              <a:t>PARAGRAPH TITLE</a:t>
            </a:r>
            <a:endParaRPr lang="en-US" dirty="0"/>
          </a:p>
        </p:txBody>
      </p:sp>
    </p:spTree>
    <p:extLst>
      <p:ext uri="{BB962C8B-B14F-4D97-AF65-F5344CB8AC3E}">
        <p14:creationId xmlns:p14="http://schemas.microsoft.com/office/powerpoint/2010/main" xmlns="" val="2575920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Paragraph Content">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21E388C1-B678-4EA2-A626-8EDB843D72C8}" type="slidenum">
              <a:rPr lang="en-US" smtClean="0"/>
              <a:pPr/>
              <a:t>‹#›</a:t>
            </a:fld>
            <a:endParaRPr lang="en-US"/>
          </a:p>
        </p:txBody>
      </p:sp>
      <p:sp>
        <p:nvSpPr>
          <p:cNvPr id="8" name="Title 1"/>
          <p:cNvSpPr txBox="1">
            <a:spLocks/>
          </p:cNvSpPr>
          <p:nvPr/>
        </p:nvSpPr>
        <p:spPr>
          <a:xfrm>
            <a:off x="685291" y="0"/>
            <a:ext cx="7772400" cy="1103313"/>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2000" b="1" kern="1200" baseline="0">
                <a:solidFill>
                  <a:srgbClr val="FFFFFF"/>
                </a:solidFill>
                <a:latin typeface="Verdana"/>
                <a:ea typeface="+mj-ea"/>
                <a:cs typeface="Verdana"/>
              </a:defRPr>
            </a:lvl1pPr>
          </a:lstStyle>
          <a:p>
            <a:r>
              <a:rPr lang="en-US" smtClean="0"/>
              <a:t>SAMPLE HEADER</a:t>
            </a:r>
            <a:endParaRPr lang="en-US" dirty="0"/>
          </a:p>
        </p:txBody>
      </p:sp>
      <p:sp>
        <p:nvSpPr>
          <p:cNvPr id="10" name="Text Placeholder 2"/>
          <p:cNvSpPr>
            <a:spLocks noGrp="1"/>
          </p:cNvSpPr>
          <p:nvPr>
            <p:ph idx="1" hasCustomPrompt="1"/>
          </p:nvPr>
        </p:nvSpPr>
        <p:spPr>
          <a:xfrm>
            <a:off x="987377" y="2003330"/>
            <a:ext cx="3377331" cy="2929562"/>
          </a:xfrm>
          <a:prstGeom prst="rect">
            <a:avLst/>
          </a:prstGeom>
        </p:spPr>
        <p:txBody>
          <a:bodyPr vert="horz" lIns="91440" tIns="45720" rIns="91440" bIns="45720" rtlCol="0">
            <a:normAutofit/>
          </a:bodyPr>
          <a:lstStyle>
            <a:lvl1pPr marL="0" marR="0" indent="0" algn="l" defTabSz="914400" rtl="0" eaLnBrk="0" fontAlgn="base" latinLnBrk="0" hangingPunct="0">
              <a:lnSpc>
                <a:spcPct val="100000"/>
              </a:lnSpc>
              <a:spcBef>
                <a:spcPts val="800"/>
              </a:spcBef>
              <a:spcAft>
                <a:spcPct val="0"/>
              </a:spcAft>
              <a:buClrTx/>
              <a:buSzTx/>
              <a:buFontTx/>
              <a:buNone/>
              <a:tabLst/>
              <a:defRPr/>
            </a:lvl1pPr>
          </a:lstStyle>
          <a:p>
            <a:pPr marL="0" marR="0" lvl="0" indent="0" algn="l" defTabSz="914400" rtl="0" eaLnBrk="0" fontAlgn="base" latinLnBrk="0" hangingPunct="0">
              <a:lnSpc>
                <a:spcPct val="100000"/>
              </a:lnSpc>
              <a:spcBef>
                <a:spcPts val="800"/>
              </a:spcBef>
              <a:spcAft>
                <a:spcPct val="0"/>
              </a:spcAft>
              <a:buClrTx/>
              <a:buSzTx/>
              <a:buFontTx/>
              <a:buNone/>
              <a:tabLst/>
              <a:defRPr/>
            </a:pPr>
            <a:r>
              <a:rPr lang="en-US" dirty="0" smtClean="0"/>
              <a:t>Sample Basic Paragraph.</a:t>
            </a:r>
            <a:r>
              <a:rPr lang="en-US" baseline="0" dirty="0" smtClean="0"/>
              <a:t> </a:t>
            </a:r>
            <a:r>
              <a:rPr lang="en-US" dirty="0" smtClean="0"/>
              <a:t>This is what the text would look</a:t>
            </a:r>
            <a:r>
              <a:rPr lang="en-US" baseline="0" dirty="0" smtClean="0"/>
              <a:t> like in a paragraph. This is what the text would look like in a paragraph. This is what the text would look like.</a:t>
            </a:r>
            <a:endParaRPr lang="en-US" dirty="0" smtClean="0"/>
          </a:p>
          <a:p>
            <a:pPr lvl="0"/>
            <a:endParaRPr lang="en-US" dirty="0"/>
          </a:p>
        </p:txBody>
      </p:sp>
      <p:sp>
        <p:nvSpPr>
          <p:cNvPr id="11" name="Text Placeholder 2"/>
          <p:cNvSpPr>
            <a:spLocks noGrp="1"/>
          </p:cNvSpPr>
          <p:nvPr>
            <p:ph idx="13" hasCustomPrompt="1"/>
          </p:nvPr>
        </p:nvSpPr>
        <p:spPr>
          <a:xfrm>
            <a:off x="4772589" y="2003330"/>
            <a:ext cx="3377331" cy="2929562"/>
          </a:xfrm>
          <a:prstGeom prst="rect">
            <a:avLst/>
          </a:prstGeom>
        </p:spPr>
        <p:txBody>
          <a:bodyPr vert="horz" lIns="91440" tIns="45720" rIns="91440" bIns="45720" rtlCol="0">
            <a:normAutofit/>
          </a:bodyPr>
          <a:lstStyle>
            <a:lvl1pPr marL="0" marR="0" indent="0" algn="l" defTabSz="914400" rtl="0" eaLnBrk="0" fontAlgn="base" latinLnBrk="0" hangingPunct="0">
              <a:lnSpc>
                <a:spcPct val="100000"/>
              </a:lnSpc>
              <a:spcBef>
                <a:spcPts val="800"/>
              </a:spcBef>
              <a:spcAft>
                <a:spcPct val="0"/>
              </a:spcAft>
              <a:buClrTx/>
              <a:buSzTx/>
              <a:buFontTx/>
              <a:buNone/>
              <a:tabLst/>
              <a:defRPr/>
            </a:lvl1pPr>
          </a:lstStyle>
          <a:p>
            <a:pPr marL="0" marR="0" lvl="0" indent="0" algn="l" defTabSz="914400" rtl="0" eaLnBrk="0" fontAlgn="base" latinLnBrk="0" hangingPunct="0">
              <a:lnSpc>
                <a:spcPct val="100000"/>
              </a:lnSpc>
              <a:spcBef>
                <a:spcPts val="800"/>
              </a:spcBef>
              <a:spcAft>
                <a:spcPct val="0"/>
              </a:spcAft>
              <a:buClrTx/>
              <a:buSzTx/>
              <a:buFontTx/>
              <a:buNone/>
              <a:tabLst/>
              <a:defRPr/>
            </a:pPr>
            <a:r>
              <a:rPr lang="en-US" dirty="0" smtClean="0"/>
              <a:t>Sample Basic Paragraph.</a:t>
            </a:r>
            <a:r>
              <a:rPr lang="en-US" baseline="0" dirty="0" smtClean="0"/>
              <a:t> </a:t>
            </a:r>
            <a:r>
              <a:rPr lang="en-US" dirty="0" smtClean="0"/>
              <a:t>This is what the text would look</a:t>
            </a:r>
            <a:r>
              <a:rPr lang="en-US" baseline="0" dirty="0" smtClean="0"/>
              <a:t> like in a paragraph. This is what the text would look like in a paragraph. This is what the text would look like.</a:t>
            </a:r>
            <a:endParaRPr lang="en-US" dirty="0" smtClean="0"/>
          </a:p>
          <a:p>
            <a:pPr lvl="0"/>
            <a:endParaRPr lang="en-US" dirty="0"/>
          </a:p>
        </p:txBody>
      </p:sp>
    </p:spTree>
    <p:extLst>
      <p:ext uri="{BB962C8B-B14F-4D97-AF65-F5344CB8AC3E}">
        <p14:creationId xmlns:p14="http://schemas.microsoft.com/office/powerpoint/2010/main" xmlns="" val="18432365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Object Slide">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21E388C1-B678-4EA2-A626-8EDB843D72C8}" type="slidenum">
              <a:rPr lang="en-US" smtClean="0"/>
              <a:pPr/>
              <a:t>‹#›</a:t>
            </a:fld>
            <a:endParaRPr lang="en-US"/>
          </a:p>
        </p:txBody>
      </p:sp>
      <p:sp>
        <p:nvSpPr>
          <p:cNvPr id="10" name="Title 1"/>
          <p:cNvSpPr txBox="1">
            <a:spLocks/>
          </p:cNvSpPr>
          <p:nvPr/>
        </p:nvSpPr>
        <p:spPr>
          <a:xfrm>
            <a:off x="685291" y="0"/>
            <a:ext cx="7772400" cy="1103313"/>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2000" b="1" kern="1200" baseline="0">
                <a:solidFill>
                  <a:srgbClr val="FFFFFF"/>
                </a:solidFill>
                <a:latin typeface="Verdana"/>
                <a:ea typeface="+mj-ea"/>
                <a:cs typeface="Verdana"/>
              </a:defRPr>
            </a:lvl1pPr>
          </a:lstStyle>
          <a:p>
            <a:r>
              <a:rPr lang="en-US" smtClean="0"/>
              <a:t>SAMPLE HEADER</a:t>
            </a:r>
            <a:endParaRPr lang="en-US" dirty="0"/>
          </a:p>
        </p:txBody>
      </p:sp>
      <p:sp>
        <p:nvSpPr>
          <p:cNvPr id="11" name="Content Placeholder 2"/>
          <p:cNvSpPr>
            <a:spLocks noGrp="1"/>
          </p:cNvSpPr>
          <p:nvPr>
            <p:ph sz="half" idx="1"/>
          </p:nvPr>
        </p:nvSpPr>
        <p:spPr>
          <a:xfrm>
            <a:off x="1209963" y="2875352"/>
            <a:ext cx="6467763" cy="1314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p:txBody>
      </p:sp>
    </p:spTree>
    <p:extLst>
      <p:ext uri="{BB962C8B-B14F-4D97-AF65-F5344CB8AC3E}">
        <p14:creationId xmlns:p14="http://schemas.microsoft.com/office/powerpoint/2010/main" xmlns="" val="16069729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Photo with Caption">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21E388C1-B678-4EA2-A626-8EDB843D72C8}" type="slidenum">
              <a:rPr lang="en-US" smtClean="0"/>
              <a:pPr/>
              <a:t>‹#›</a:t>
            </a:fld>
            <a:endParaRPr lang="en-US"/>
          </a:p>
        </p:txBody>
      </p:sp>
      <p:sp>
        <p:nvSpPr>
          <p:cNvPr id="6" name="Title 1"/>
          <p:cNvSpPr txBox="1">
            <a:spLocks/>
          </p:cNvSpPr>
          <p:nvPr/>
        </p:nvSpPr>
        <p:spPr>
          <a:xfrm>
            <a:off x="685291" y="0"/>
            <a:ext cx="7772400" cy="1103313"/>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2000" b="1" kern="1200" baseline="0">
                <a:solidFill>
                  <a:srgbClr val="FFFFFF"/>
                </a:solidFill>
                <a:latin typeface="Verdana"/>
                <a:ea typeface="+mj-ea"/>
                <a:cs typeface="Verdana"/>
              </a:defRPr>
            </a:lvl1pPr>
          </a:lstStyle>
          <a:p>
            <a:r>
              <a:rPr lang="en-US" smtClean="0"/>
              <a:t>SAMPLE HEADER</a:t>
            </a:r>
            <a:endParaRPr lang="en-US" dirty="0"/>
          </a:p>
        </p:txBody>
      </p:sp>
      <p:sp>
        <p:nvSpPr>
          <p:cNvPr id="7" name="Picture Placeholder 2"/>
          <p:cNvSpPr>
            <a:spLocks noGrp="1"/>
          </p:cNvSpPr>
          <p:nvPr>
            <p:ph type="pic" idx="1"/>
          </p:nvPr>
        </p:nvSpPr>
        <p:spPr>
          <a:xfrm>
            <a:off x="1792288" y="1829440"/>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8" name="Text Placeholder 3"/>
          <p:cNvSpPr>
            <a:spLocks noGrp="1"/>
          </p:cNvSpPr>
          <p:nvPr>
            <p:ph type="body" sz="half" idx="2" hasCustomPrompt="1"/>
          </p:nvPr>
        </p:nvSpPr>
        <p:spPr>
          <a:xfrm>
            <a:off x="1792288" y="4938724"/>
            <a:ext cx="5486400" cy="400870"/>
          </a:xfrm>
        </p:spPr>
        <p:txBody>
          <a:bodyPr/>
          <a:lstStyle>
            <a:lvl1pPr marL="0" indent="0">
              <a:buNone/>
              <a:defRPr sz="1200">
                <a:solidFill>
                  <a:srgbClr val="C8D9D8"/>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IMAGE CAPTION</a:t>
            </a:r>
          </a:p>
        </p:txBody>
      </p:sp>
    </p:spTree>
    <p:extLst>
      <p:ext uri="{BB962C8B-B14F-4D97-AF65-F5344CB8AC3E}">
        <p14:creationId xmlns:p14="http://schemas.microsoft.com/office/powerpoint/2010/main" xmlns="" val="2356050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Left Aligned Slide">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1E388C1-B678-4EA2-A626-8EDB843D72C8}" type="slidenum">
              <a:rPr lang="en-US" smtClean="0"/>
              <a:pPr/>
              <a:t>‹#›</a:t>
            </a:fld>
            <a:endParaRPr lang="en-US"/>
          </a:p>
        </p:txBody>
      </p:sp>
      <p:sp>
        <p:nvSpPr>
          <p:cNvPr id="5" name="Title 1"/>
          <p:cNvSpPr>
            <a:spLocks noGrp="1"/>
          </p:cNvSpPr>
          <p:nvPr>
            <p:ph type="title" hasCustomPrompt="1"/>
          </p:nvPr>
        </p:nvSpPr>
        <p:spPr>
          <a:xfrm>
            <a:off x="685291" y="0"/>
            <a:ext cx="7772400" cy="1103313"/>
          </a:xfrm>
        </p:spPr>
        <p:txBody>
          <a:bodyPr/>
          <a:lstStyle>
            <a:lvl1pPr>
              <a:defRPr sz="2000" baseline="0">
                <a:solidFill>
                  <a:srgbClr val="FFFFFF"/>
                </a:solidFill>
              </a:defRPr>
            </a:lvl1pPr>
          </a:lstStyle>
          <a:p>
            <a:r>
              <a:rPr lang="en-US" dirty="0" smtClean="0"/>
              <a:t>SAMPLE HEADER</a:t>
            </a:r>
            <a:endParaRPr lang="en-US" dirty="0"/>
          </a:p>
        </p:txBody>
      </p:sp>
      <p:sp>
        <p:nvSpPr>
          <p:cNvPr id="6" name="Text Placeholder 2"/>
          <p:cNvSpPr>
            <a:spLocks noGrp="1"/>
          </p:cNvSpPr>
          <p:nvPr>
            <p:ph idx="1" hasCustomPrompt="1"/>
          </p:nvPr>
        </p:nvSpPr>
        <p:spPr>
          <a:xfrm>
            <a:off x="679135" y="1843553"/>
            <a:ext cx="2255330" cy="2219550"/>
          </a:xfrm>
          <a:prstGeom prst="rect">
            <a:avLst/>
          </a:prstGeom>
        </p:spPr>
        <p:txBody>
          <a:bodyPr vert="horz" lIns="91440" tIns="45720" rIns="91440" bIns="45720" rtlCol="0">
            <a:normAutofit/>
          </a:bodyPr>
          <a:lstStyle>
            <a:lvl1pPr marL="0" marR="0" indent="0" algn="l" defTabSz="914400" rtl="0" eaLnBrk="0" fontAlgn="base" latinLnBrk="0" hangingPunct="0">
              <a:lnSpc>
                <a:spcPct val="100000"/>
              </a:lnSpc>
              <a:spcBef>
                <a:spcPts val="800"/>
              </a:spcBef>
              <a:spcAft>
                <a:spcPct val="0"/>
              </a:spcAft>
              <a:buClrTx/>
              <a:buSzTx/>
              <a:buFontTx/>
              <a:buNone/>
              <a:tabLst/>
              <a:defRPr sz="1400" b="0" i="0"/>
            </a:lvl1pPr>
          </a:lstStyle>
          <a:p>
            <a:pPr marL="0" marR="0" lvl="0" indent="0" algn="l" defTabSz="914400" rtl="0" eaLnBrk="0" fontAlgn="base" latinLnBrk="0" hangingPunct="0">
              <a:lnSpc>
                <a:spcPct val="100000"/>
              </a:lnSpc>
              <a:spcBef>
                <a:spcPts val="800"/>
              </a:spcBef>
              <a:spcAft>
                <a:spcPct val="0"/>
              </a:spcAft>
              <a:buClrTx/>
              <a:buSzTx/>
              <a:buFontTx/>
              <a:buNone/>
              <a:tabLst/>
              <a:defRPr/>
            </a:pPr>
            <a:r>
              <a:rPr lang="en-US" dirty="0" smtClean="0"/>
              <a:t>Sample Basic Paragraph.</a:t>
            </a:r>
            <a:r>
              <a:rPr lang="en-US" baseline="0" dirty="0" smtClean="0"/>
              <a:t> </a:t>
            </a:r>
            <a:r>
              <a:rPr lang="en-US" dirty="0" smtClean="0"/>
              <a:t>This is what the text would look</a:t>
            </a:r>
            <a:r>
              <a:rPr lang="en-US" baseline="0" dirty="0" smtClean="0"/>
              <a:t> like in a paragraph. This is what the text would look like in a paragraph. This is what the text would look like.</a:t>
            </a:r>
            <a:endParaRPr lang="en-US" dirty="0" smtClean="0"/>
          </a:p>
          <a:p>
            <a:pPr lvl="0"/>
            <a:endParaRPr lang="en-US" dirty="0"/>
          </a:p>
        </p:txBody>
      </p:sp>
      <p:sp>
        <p:nvSpPr>
          <p:cNvPr id="7" name="Picture Placeholder 2"/>
          <p:cNvSpPr>
            <a:spLocks noGrp="1"/>
          </p:cNvSpPr>
          <p:nvPr>
            <p:ph type="pic" idx="11"/>
          </p:nvPr>
        </p:nvSpPr>
        <p:spPr>
          <a:xfrm>
            <a:off x="3049915" y="1921673"/>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8" name="Text Placeholder 3"/>
          <p:cNvSpPr>
            <a:spLocks noGrp="1"/>
          </p:cNvSpPr>
          <p:nvPr>
            <p:ph type="body" sz="half" idx="2" hasCustomPrompt="1"/>
          </p:nvPr>
        </p:nvSpPr>
        <p:spPr>
          <a:xfrm>
            <a:off x="3049915" y="5030957"/>
            <a:ext cx="5486400" cy="400870"/>
          </a:xfrm>
        </p:spPr>
        <p:txBody>
          <a:bodyPr/>
          <a:lstStyle>
            <a:lvl1pPr marL="0" indent="0">
              <a:buNone/>
              <a:defRPr sz="1200">
                <a:solidFill>
                  <a:srgbClr val="C8D9D8"/>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IMAGE CAPTION</a:t>
            </a:r>
          </a:p>
        </p:txBody>
      </p:sp>
    </p:spTree>
    <p:extLst>
      <p:ext uri="{BB962C8B-B14F-4D97-AF65-F5344CB8AC3E}">
        <p14:creationId xmlns:p14="http://schemas.microsoft.com/office/powerpoint/2010/main" xmlns="" val="7912477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Blank Slide">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21E388C1-B678-4EA2-A626-8EDB843D72C8}" type="slidenum">
              <a:rPr lang="en-US" smtClean="0"/>
              <a:pPr/>
              <a:t>‹#›</a:t>
            </a:fld>
            <a:endParaRPr lang="en-US"/>
          </a:p>
        </p:txBody>
      </p:sp>
    </p:spTree>
    <p:extLst>
      <p:ext uri="{BB962C8B-B14F-4D97-AF65-F5344CB8AC3E}">
        <p14:creationId xmlns:p14="http://schemas.microsoft.com/office/powerpoint/2010/main" xmlns="" val="19791521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86536" y="612648"/>
            <a:ext cx="957264" cy="457200"/>
          </a:xfrm>
          <a:prstGeom prst="rect">
            <a:avLst/>
          </a:prstGeom>
        </p:spPr>
        <p:txBody>
          <a:bodyPr/>
          <a:lstStyle/>
          <a:p>
            <a:fld id="{91884DCD-0015-454A-9B95-A4D8DBD9D65E}" type="datetimeFigureOut">
              <a:rPr lang="en-US" smtClean="0"/>
              <a:pPr/>
              <a:t>4/3/2017</a:t>
            </a:fld>
            <a:endParaRPr lang="en-US"/>
          </a:p>
        </p:txBody>
      </p:sp>
      <p:sp>
        <p:nvSpPr>
          <p:cNvPr id="5" name="Footer Placeholder 4"/>
          <p:cNvSpPr>
            <a:spLocks noGrp="1"/>
          </p:cNvSpPr>
          <p:nvPr>
            <p:ph type="ftr" sz="quarter" idx="11"/>
          </p:nvPr>
        </p:nvSpPr>
        <p:spPr>
          <a:xfrm>
            <a:off x="5257800" y="612648"/>
            <a:ext cx="1325880" cy="457200"/>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21E388C1-B678-4EA2-A626-8EDB843D72C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333333"/>
        </a:solidFill>
        <a:effectLst/>
      </p:bgPr>
    </p:bg>
    <p:spTree>
      <p:nvGrpSpPr>
        <p:cNvPr id="1" name=""/>
        <p:cNvGrpSpPr/>
        <p:nvPr/>
      </p:nvGrpSpPr>
      <p:grpSpPr>
        <a:xfrm>
          <a:off x="0" y="0"/>
          <a:ext cx="0" cy="0"/>
          <a:chOff x="0" y="0"/>
          <a:chExt cx="0" cy="0"/>
        </a:xfrm>
      </p:grpSpPr>
      <p:pic>
        <p:nvPicPr>
          <p:cNvPr id="8" name="Picture 7" descr="triangle_page#.png"/>
          <p:cNvPicPr>
            <a:picLocks noChangeAspect="1"/>
          </p:cNvPicPr>
          <p:nvPr/>
        </p:nvPicPr>
        <p:blipFill>
          <a:blip r:embed="rId11" cstate="print">
            <a:extLst>
              <a:ext uri="{28A0092B-C50C-407E-A947-70E740481C1C}">
                <a14:useLocalDpi xmlns:a14="http://schemas.microsoft.com/office/drawing/2010/main" xmlns="" val="0"/>
              </a:ext>
            </a:extLst>
          </a:blip>
          <a:stretch>
            <a:fillRect/>
          </a:stretch>
        </p:blipFill>
        <p:spPr>
          <a:xfrm>
            <a:off x="4343400" y="6619893"/>
            <a:ext cx="435864" cy="240792"/>
          </a:xfrm>
          <a:prstGeom prst="rect">
            <a:avLst/>
          </a:prstGeom>
        </p:spPr>
      </p:pic>
      <p:sp>
        <p:nvSpPr>
          <p:cNvPr id="2" name="Title Placeholder 1"/>
          <p:cNvSpPr>
            <a:spLocks noGrp="1"/>
          </p:cNvSpPr>
          <p:nvPr>
            <p:ph type="title"/>
          </p:nvPr>
        </p:nvSpPr>
        <p:spPr>
          <a:xfrm>
            <a:off x="457200" y="2551231"/>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8163" y="3885257"/>
            <a:ext cx="6946430" cy="144127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a:xfrm>
            <a:off x="4361576" y="6558724"/>
            <a:ext cx="398874" cy="365125"/>
          </a:xfrm>
          <a:prstGeom prst="rect">
            <a:avLst/>
          </a:prstGeom>
        </p:spPr>
        <p:txBody>
          <a:bodyPr vert="horz" lIns="91440" tIns="45720" rIns="91440" bIns="45720" rtlCol="0" anchor="ctr"/>
          <a:lstStyle>
            <a:lvl1pPr algn="ctr">
              <a:defRPr sz="1200">
                <a:solidFill>
                  <a:srgbClr val="FFFFFF"/>
                </a:solidFill>
              </a:defRPr>
            </a:lvl1pPr>
          </a:lstStyle>
          <a:p>
            <a:fld id="{21E388C1-B678-4EA2-A626-8EDB843D72C8}" type="slidenum">
              <a:rPr lang="en-US" smtClean="0"/>
              <a:pPr/>
              <a:t>‹#›</a:t>
            </a:fld>
            <a:endParaRPr lang="en-US"/>
          </a:p>
        </p:txBody>
      </p:sp>
    </p:spTree>
    <p:extLst>
      <p:ext uri="{BB962C8B-B14F-4D97-AF65-F5344CB8AC3E}">
        <p14:creationId xmlns:p14="http://schemas.microsoft.com/office/powerpoint/2010/main" xmlns="" val="1802591929"/>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Lst>
  <p:txStyles>
    <p:titleStyle>
      <a:lvl1pPr algn="ctr" defTabSz="457200" rtl="0" eaLnBrk="1" latinLnBrk="0" hangingPunct="1">
        <a:spcBef>
          <a:spcPct val="0"/>
        </a:spcBef>
        <a:buNone/>
        <a:defRPr sz="3600" b="1" kern="1200">
          <a:solidFill>
            <a:srgbClr val="FFFFFF"/>
          </a:solidFill>
          <a:latin typeface="Verdana"/>
          <a:ea typeface="+mj-ea"/>
          <a:cs typeface="Verdana"/>
        </a:defRPr>
      </a:lvl1pPr>
    </p:titleStyle>
    <p:bodyStyle>
      <a:lvl1pPr marL="342900" indent="-342900" algn="ctr" defTabSz="457200" rtl="0" eaLnBrk="1" latinLnBrk="0" hangingPunct="1">
        <a:spcBef>
          <a:spcPct val="20000"/>
        </a:spcBef>
        <a:buClr>
          <a:srgbClr val="AB0520"/>
        </a:buClr>
        <a:buFont typeface="Arial"/>
        <a:buChar char="•"/>
        <a:defRPr sz="2000" kern="1200">
          <a:solidFill>
            <a:srgbClr val="FFFFFF"/>
          </a:solidFill>
          <a:latin typeface="Verdana"/>
          <a:ea typeface="+mn-ea"/>
          <a:cs typeface="Verdana"/>
        </a:defRPr>
      </a:lvl1pPr>
      <a:lvl2pPr marL="742950" indent="-285750" algn="ctr" defTabSz="457200" rtl="0" eaLnBrk="1" latinLnBrk="0" hangingPunct="1">
        <a:spcBef>
          <a:spcPct val="20000"/>
        </a:spcBef>
        <a:buClr>
          <a:srgbClr val="AB0520"/>
        </a:buClr>
        <a:buFont typeface="Arial"/>
        <a:buChar char="•"/>
        <a:defRPr sz="1600" kern="1200">
          <a:solidFill>
            <a:srgbClr val="FFFFFF"/>
          </a:solidFill>
          <a:latin typeface="Verdana"/>
          <a:ea typeface="+mn-ea"/>
          <a:cs typeface="Verdana"/>
        </a:defRPr>
      </a:lvl2pPr>
      <a:lvl3pPr marL="1143000" indent="-228600" algn="ctr" defTabSz="457200" rtl="0" eaLnBrk="1" latinLnBrk="0" hangingPunct="1">
        <a:spcBef>
          <a:spcPct val="20000"/>
        </a:spcBef>
        <a:buClr>
          <a:srgbClr val="AB0520"/>
        </a:buClr>
        <a:buFont typeface="Arial"/>
        <a:buChar char="•"/>
        <a:defRPr sz="1200" kern="1200">
          <a:solidFill>
            <a:srgbClr val="FFFFFF"/>
          </a:solidFill>
          <a:latin typeface="Verdana"/>
          <a:ea typeface="+mn-ea"/>
          <a:cs typeface="Verdana"/>
        </a:defRPr>
      </a:lvl3pPr>
      <a:lvl4pPr marL="1600200" indent="-228600" algn="ctr" defTabSz="457200" rtl="0" eaLnBrk="1" latinLnBrk="0" hangingPunct="1">
        <a:spcBef>
          <a:spcPct val="20000"/>
        </a:spcBef>
        <a:buClr>
          <a:srgbClr val="AB0520"/>
        </a:buClr>
        <a:buFont typeface="Arial"/>
        <a:buChar char="•"/>
        <a:defRPr sz="1200" kern="1200">
          <a:solidFill>
            <a:srgbClr val="FFFFFF"/>
          </a:solidFill>
          <a:latin typeface="Verdana"/>
          <a:ea typeface="+mn-ea"/>
          <a:cs typeface="Verdana"/>
        </a:defRPr>
      </a:lvl4pPr>
      <a:lvl5pPr marL="2057400" indent="-228600" algn="ctr" defTabSz="457200" rtl="0" eaLnBrk="1" latinLnBrk="0" hangingPunct="1">
        <a:spcBef>
          <a:spcPct val="20000"/>
        </a:spcBef>
        <a:buClr>
          <a:srgbClr val="AB0520"/>
        </a:buClr>
        <a:buFont typeface="Arial"/>
        <a:buChar char="•"/>
        <a:defRPr sz="1200" kern="1200">
          <a:solidFill>
            <a:srgbClr val="FFFFFF"/>
          </a:solidFill>
          <a:latin typeface="Verdana"/>
          <a:ea typeface="+mn-ea"/>
          <a:cs typeface="Verdan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Securing the Ptolemaic Dynasty</a:t>
            </a:r>
            <a:endParaRPr lang="en-US" dirty="0"/>
          </a:p>
        </p:txBody>
      </p:sp>
      <p:sp>
        <p:nvSpPr>
          <p:cNvPr id="3" name="Subtitle 2"/>
          <p:cNvSpPr>
            <a:spLocks noGrp="1"/>
          </p:cNvSpPr>
          <p:nvPr>
            <p:ph type="subTitle" idx="1"/>
          </p:nvPr>
        </p:nvSpPr>
        <p:spPr/>
        <p:txBody>
          <a:bodyPr/>
          <a:lstStyle/>
          <a:p>
            <a:r>
              <a:rPr lang="en-US" dirty="0" smtClean="0"/>
              <a:t>Amber Kearns</a:t>
            </a:r>
            <a:br>
              <a:rPr lang="en-US" dirty="0" smtClean="0"/>
            </a:b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tolemy21.jpg"/>
          <p:cNvPicPr>
            <a:picLocks noChangeAspect="1"/>
          </p:cNvPicPr>
          <p:nvPr/>
        </p:nvPicPr>
        <p:blipFill>
          <a:blip r:embed="rId2" cstate="print"/>
          <a:stretch>
            <a:fillRect/>
          </a:stretch>
        </p:blipFill>
        <p:spPr>
          <a:xfrm>
            <a:off x="228600" y="457200"/>
            <a:ext cx="5603132" cy="5486400"/>
          </a:xfrm>
          <a:prstGeom prst="rect">
            <a:avLst/>
          </a:prstGeom>
        </p:spPr>
      </p:pic>
      <p:pic>
        <p:nvPicPr>
          <p:cNvPr id="3" name="Picture 2" descr="PtII.jpg"/>
          <p:cNvPicPr>
            <a:picLocks noChangeAspect="1"/>
          </p:cNvPicPr>
          <p:nvPr/>
        </p:nvPicPr>
        <p:blipFill>
          <a:blip r:embed="rId3" cstate="print"/>
          <a:stretch>
            <a:fillRect/>
          </a:stretch>
        </p:blipFill>
        <p:spPr>
          <a:xfrm>
            <a:off x="5791200" y="2133600"/>
            <a:ext cx="3048000" cy="3220065"/>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Bibliography</a:t>
            </a:r>
            <a:endParaRPr lang="en-US" dirty="0"/>
          </a:p>
        </p:txBody>
      </p:sp>
      <p:sp>
        <p:nvSpPr>
          <p:cNvPr id="8" name="Text Placeholder 7"/>
          <p:cNvSpPr>
            <a:spLocks noGrp="1"/>
          </p:cNvSpPr>
          <p:nvPr>
            <p:ph type="body" sz="half" idx="2"/>
          </p:nvPr>
        </p:nvSpPr>
        <p:spPr/>
        <p:txBody>
          <a:bodyPr/>
          <a:lstStyle/>
          <a:p>
            <a:endParaRPr lang="en-US" dirty="0"/>
          </a:p>
        </p:txBody>
      </p:sp>
      <p:sp>
        <p:nvSpPr>
          <p:cNvPr id="10" name="Picture Placeholder 4"/>
          <p:cNvSpPr>
            <a:spLocks noGrp="1"/>
          </p:cNvSpPr>
          <p:nvPr>
            <p:ph idx="1"/>
          </p:nvPr>
        </p:nvSpPr>
        <p:spPr>
          <a:xfrm>
            <a:off x="0" y="762000"/>
            <a:ext cx="8991600" cy="5943600"/>
          </a:xfrm>
        </p:spPr>
        <p:txBody>
          <a:bodyPr>
            <a:normAutofit fontScale="55000" lnSpcReduction="20000"/>
          </a:bodyPr>
          <a:lstStyle/>
          <a:p>
            <a:r>
              <a:rPr lang="en-US" dirty="0" smtClean="0"/>
              <a:t>Adamson, P. B. "</a:t>
            </a:r>
            <a:r>
              <a:rPr lang="en-US" dirty="0" err="1" smtClean="0"/>
              <a:t>Consanguinous</a:t>
            </a:r>
            <a:r>
              <a:rPr lang="en-US" dirty="0" smtClean="0"/>
              <a:t> Marriages in the Ancient World." </a:t>
            </a:r>
            <a:r>
              <a:rPr lang="en-US" i="1" dirty="0" smtClean="0"/>
              <a:t>Folklore</a:t>
            </a:r>
            <a:r>
              <a:rPr lang="en-US" dirty="0" smtClean="0"/>
              <a:t> 93, no. 1 (1982): 85-92. </a:t>
            </a:r>
          </a:p>
          <a:p>
            <a:r>
              <a:rPr lang="en-US" dirty="0" smtClean="0"/>
              <a:t> </a:t>
            </a:r>
          </a:p>
          <a:p>
            <a:r>
              <a:rPr lang="en-US" dirty="0" smtClean="0"/>
              <a:t>Ager, Sheila L. "Familiarity Breeds: Incest and the Ptolemaic Dynasty." </a:t>
            </a:r>
            <a:r>
              <a:rPr lang="en-US" i="1" dirty="0" smtClean="0"/>
              <a:t>The Journal of Hellenic Studies</a:t>
            </a:r>
            <a:r>
              <a:rPr lang="en-US" dirty="0" smtClean="0"/>
              <a:t> 125 (2005): 1-34. </a:t>
            </a:r>
          </a:p>
          <a:p>
            <a:r>
              <a:rPr lang="en-US" dirty="0" smtClean="0"/>
              <a:t> </a:t>
            </a:r>
          </a:p>
          <a:p>
            <a:r>
              <a:rPr lang="en-US" dirty="0" smtClean="0"/>
              <a:t>Ager, S. (2006). The Power of Excess: Royal Incest and the Ptolemaic Dynasty. </a:t>
            </a:r>
            <a:r>
              <a:rPr lang="en-US" i="1" dirty="0" err="1" smtClean="0"/>
              <a:t>Anthropologica</a:t>
            </a:r>
            <a:r>
              <a:rPr lang="en-US" i="1" dirty="0" smtClean="0"/>
              <a:t>,</a:t>
            </a:r>
            <a:r>
              <a:rPr lang="en-US" dirty="0" smtClean="0"/>
              <a:t> </a:t>
            </a:r>
            <a:r>
              <a:rPr lang="en-US" i="1" dirty="0" smtClean="0"/>
              <a:t>48</a:t>
            </a:r>
            <a:r>
              <a:rPr lang="en-US" dirty="0" smtClean="0"/>
              <a:t>(2), 165-186.</a:t>
            </a:r>
          </a:p>
          <a:p>
            <a:r>
              <a:rPr lang="en-US" dirty="0" smtClean="0"/>
              <a:t/>
            </a:r>
            <a:br>
              <a:rPr lang="en-US" dirty="0" smtClean="0"/>
            </a:br>
            <a:r>
              <a:rPr lang="en-US" dirty="0" smtClean="0"/>
              <a:t>Bevan, </a:t>
            </a:r>
            <a:r>
              <a:rPr lang="en-US" dirty="0" err="1" smtClean="0"/>
              <a:t>Edwyn</a:t>
            </a:r>
            <a:r>
              <a:rPr lang="en-US" dirty="0" smtClean="0"/>
              <a:t> Robert. </a:t>
            </a:r>
            <a:r>
              <a:rPr lang="en-US" i="1" dirty="0" smtClean="0"/>
              <a:t>The House of Ptolemy: A History of Egypt under the Ptolemaic Dynasty</a:t>
            </a:r>
            <a:r>
              <a:rPr lang="en-US" dirty="0" smtClean="0"/>
              <a:t>. Chicago, IL: Argonaut INC Publishers, 1968. </a:t>
            </a:r>
          </a:p>
          <a:p>
            <a:r>
              <a:rPr lang="en-US" dirty="0" smtClean="0"/>
              <a:t> </a:t>
            </a:r>
          </a:p>
          <a:p>
            <a:r>
              <a:rPr lang="en-US" dirty="0" err="1" smtClean="0"/>
              <a:t>Bixler</a:t>
            </a:r>
            <a:r>
              <a:rPr lang="en-US" dirty="0" smtClean="0"/>
              <a:t>, R. (1982). Comment on the Incidence and Purpose of Royal Sibling Incest. </a:t>
            </a:r>
            <a:r>
              <a:rPr lang="en-US" i="1" dirty="0" smtClean="0"/>
              <a:t>American Ethnologist,</a:t>
            </a:r>
            <a:r>
              <a:rPr lang="en-US" dirty="0" smtClean="0"/>
              <a:t> </a:t>
            </a:r>
            <a:r>
              <a:rPr lang="en-US" i="1" dirty="0" smtClean="0"/>
              <a:t>9</a:t>
            </a:r>
            <a:r>
              <a:rPr lang="en-US" dirty="0" smtClean="0"/>
              <a:t>(3), 580-582. </a:t>
            </a:r>
            <a:br>
              <a:rPr lang="en-US" dirty="0" smtClean="0"/>
            </a:br>
            <a:r>
              <a:rPr lang="en-US" dirty="0" smtClean="0"/>
              <a:t/>
            </a:r>
            <a:br>
              <a:rPr lang="en-US" dirty="0" smtClean="0"/>
            </a:br>
            <a:r>
              <a:rPr lang="en-US" dirty="0" smtClean="0"/>
              <a:t>Ellis, Walter M. </a:t>
            </a:r>
            <a:r>
              <a:rPr lang="en-US" i="1" dirty="0" smtClean="0"/>
              <a:t>Ptolemy of Egypt</a:t>
            </a:r>
            <a:r>
              <a:rPr lang="en-US" dirty="0" smtClean="0"/>
              <a:t>. London: </a:t>
            </a:r>
            <a:r>
              <a:rPr lang="en-US" dirty="0" err="1" smtClean="0"/>
              <a:t>Routledge</a:t>
            </a:r>
            <a:r>
              <a:rPr lang="en-US" dirty="0" smtClean="0"/>
              <a:t>, 1994. </a:t>
            </a:r>
          </a:p>
          <a:p>
            <a:r>
              <a:rPr lang="en-US" dirty="0" smtClean="0"/>
              <a:t/>
            </a:r>
            <a:br>
              <a:rPr lang="en-US" dirty="0" smtClean="0"/>
            </a:br>
            <a:r>
              <a:rPr lang="en-US" dirty="0" smtClean="0"/>
              <a:t>Hammond, N. (1988). Which Ptolemy Gave Troops and Stood as Protector of Pyrrhus' Kingdom? </a:t>
            </a:r>
            <a:r>
              <a:rPr lang="en-US" i="1" dirty="0" err="1" smtClean="0"/>
              <a:t>Historia</a:t>
            </a:r>
            <a:r>
              <a:rPr lang="en-US" i="1" dirty="0" smtClean="0"/>
              <a:t>: </a:t>
            </a:r>
            <a:r>
              <a:rPr lang="en-US" i="1" dirty="0" err="1" smtClean="0"/>
              <a:t>Zeitschrift</a:t>
            </a:r>
            <a:r>
              <a:rPr lang="en-US" i="1" dirty="0" smtClean="0"/>
              <a:t> </a:t>
            </a:r>
            <a:r>
              <a:rPr lang="en-US" i="1" dirty="0" err="1" smtClean="0"/>
              <a:t>Für</a:t>
            </a:r>
            <a:r>
              <a:rPr lang="en-US" i="1" dirty="0" smtClean="0"/>
              <a:t> </a:t>
            </a:r>
            <a:r>
              <a:rPr lang="en-US" i="1" dirty="0" err="1" smtClean="0"/>
              <a:t>Alte</a:t>
            </a:r>
            <a:r>
              <a:rPr lang="en-US" i="1" dirty="0" smtClean="0"/>
              <a:t> Geschichte,</a:t>
            </a:r>
            <a:r>
              <a:rPr lang="en-US" dirty="0" smtClean="0"/>
              <a:t> </a:t>
            </a:r>
            <a:r>
              <a:rPr lang="en-US" i="1" dirty="0" smtClean="0"/>
              <a:t>37</a:t>
            </a:r>
            <a:r>
              <a:rPr lang="en-US" dirty="0" smtClean="0"/>
              <a:t>(4), 405-413.</a:t>
            </a:r>
          </a:p>
          <a:p>
            <a:r>
              <a:rPr lang="en-US" dirty="0" smtClean="0"/>
              <a:t> </a:t>
            </a:r>
          </a:p>
          <a:p>
            <a:r>
              <a:rPr lang="en-US" dirty="0" smtClean="0"/>
              <a:t>Hill, Dorothy Kent. "Material on the Cult of Sarapis." </a:t>
            </a:r>
            <a:r>
              <a:rPr lang="en-US" i="1" dirty="0" smtClean="0"/>
              <a:t>Hesperia: The Journal of the American School of Classical Studies at Athens</a:t>
            </a:r>
            <a:r>
              <a:rPr lang="en-US" dirty="0" smtClean="0"/>
              <a:t> 15, no. 1 (1946): 60-72. </a:t>
            </a:r>
            <a:br>
              <a:rPr lang="en-US" dirty="0" smtClean="0"/>
            </a:br>
            <a:endParaRPr lang="en-US" dirty="0" smtClean="0"/>
          </a:p>
          <a:p>
            <a:r>
              <a:rPr lang="en-US" dirty="0" smtClean="0"/>
              <a:t>J. Andrew Foster. "Arsinoe II as Epic Queen: Encomiastic Allusion in Theocritus, Idyll 15." </a:t>
            </a:r>
            <a:r>
              <a:rPr lang="en-US" i="1" dirty="0" smtClean="0"/>
              <a:t>Transactions of the American Philological Association (1974-)</a:t>
            </a:r>
            <a:r>
              <a:rPr lang="en-US" dirty="0" smtClean="0"/>
              <a:t> 136, no. 1 (2006): 133-48..</a:t>
            </a:r>
          </a:p>
          <a:p>
            <a:r>
              <a:rPr lang="en-US" dirty="0" smtClean="0"/>
              <a:t/>
            </a:r>
            <a:br>
              <a:rPr lang="en-US" dirty="0" smtClean="0"/>
            </a:br>
            <a:r>
              <a:rPr lang="en-US" dirty="0" smtClean="0"/>
              <a:t>Nilsson, Maria. </a:t>
            </a:r>
            <a:r>
              <a:rPr lang="en-US" i="1" dirty="0" smtClean="0"/>
              <a:t>The Crown of Arsinoe II. The Creation and Development of An Imagery of Authority. </a:t>
            </a:r>
            <a:r>
              <a:rPr lang="en-US" dirty="0" smtClean="0"/>
              <a:t>Dissertation, </a:t>
            </a:r>
            <a:r>
              <a:rPr lang="en-US" dirty="0" err="1" smtClean="0"/>
              <a:t>Goteborgs</a:t>
            </a:r>
            <a:r>
              <a:rPr lang="en-US" dirty="0" smtClean="0"/>
              <a:t> </a:t>
            </a:r>
            <a:r>
              <a:rPr lang="en-US" dirty="0" err="1" smtClean="0"/>
              <a:t>Universitet</a:t>
            </a:r>
            <a:r>
              <a:rPr lang="en-US" dirty="0" smtClean="0"/>
              <a:t>, 2010.</a:t>
            </a:r>
          </a:p>
          <a:p>
            <a:r>
              <a:rPr lang="en-US" dirty="0" smtClean="0"/>
              <a:t/>
            </a:r>
            <a:br>
              <a:rPr lang="en-US" dirty="0" smtClean="0"/>
            </a:br>
            <a:r>
              <a:rPr lang="en-US" dirty="0" smtClean="0"/>
              <a:t/>
            </a:r>
            <a:br>
              <a:rPr lang="en-US" dirty="0" smtClean="0"/>
            </a:br>
            <a:r>
              <a:rPr lang="en-US" dirty="0" smtClean="0"/>
              <a:t>Otto, Walter and </a:t>
            </a:r>
            <a:r>
              <a:rPr lang="en-US" dirty="0" err="1" smtClean="0"/>
              <a:t>Bengtson</a:t>
            </a:r>
            <a:r>
              <a:rPr lang="en-US" dirty="0" smtClean="0"/>
              <a:t>, Hermann. </a:t>
            </a:r>
            <a:r>
              <a:rPr lang="en-US" i="1" dirty="0" err="1" smtClean="0"/>
              <a:t>Zur</a:t>
            </a:r>
            <a:r>
              <a:rPr lang="en-US" i="1" dirty="0" smtClean="0"/>
              <a:t> Geschichte des </a:t>
            </a:r>
            <a:r>
              <a:rPr lang="en-US" i="1" dirty="0" err="1" smtClean="0"/>
              <a:t>Niederganges</a:t>
            </a:r>
            <a:r>
              <a:rPr lang="en-US" i="1" dirty="0" smtClean="0"/>
              <a:t> des </a:t>
            </a:r>
            <a:r>
              <a:rPr lang="en-US" i="1" dirty="0" err="1" smtClean="0"/>
              <a:t>Ptolemaerreiches</a:t>
            </a:r>
            <a:r>
              <a:rPr lang="en-US" i="1" dirty="0" smtClean="0"/>
              <a:t>. </a:t>
            </a:r>
            <a:r>
              <a:rPr lang="en-US" dirty="0" smtClean="0"/>
              <a:t>1938</a:t>
            </a:r>
          </a:p>
          <a:p>
            <a:r>
              <a:rPr lang="en-US" dirty="0" smtClean="0"/>
              <a:t> </a:t>
            </a:r>
          </a:p>
          <a:p>
            <a:r>
              <a:rPr lang="en-US" dirty="0" smtClean="0"/>
              <a:t>Rawlinson, George. "History of the Egyptian Kingdom of the Ptolemies." History of the Egyptian Kingdom of the Ptolemies. Accessed September 15, 2016. http://www.historyofmacedonia.org/AncientMacedonia/Ptolemies.htm. </a:t>
            </a:r>
            <a:br>
              <a:rPr lang="en-US" dirty="0" smtClean="0"/>
            </a:br>
            <a:r>
              <a:rPr lang="en-US" dirty="0" smtClean="0"/>
              <a:t/>
            </a:r>
            <a:br>
              <a:rPr lang="en-US" dirty="0" smtClean="0"/>
            </a:br>
            <a:r>
              <a:rPr lang="en-US" dirty="0" smtClean="0"/>
              <a:t>Rice, E. E., and </a:t>
            </a:r>
            <a:r>
              <a:rPr lang="en-US" dirty="0" err="1" smtClean="0"/>
              <a:t>Kallixeinos</a:t>
            </a:r>
            <a:r>
              <a:rPr lang="en-US" dirty="0" smtClean="0"/>
              <a:t>. </a:t>
            </a:r>
            <a:r>
              <a:rPr lang="en-US" i="1" dirty="0" smtClean="0"/>
              <a:t>The Grand Procession of Ptolemy Philadelphus</a:t>
            </a:r>
            <a:r>
              <a:rPr lang="en-US" dirty="0" smtClean="0"/>
              <a:t>. Oxford: Oxford University Press, 1983. </a:t>
            </a:r>
          </a:p>
          <a:p>
            <a:r>
              <a:rPr lang="en-US" dirty="0" smtClean="0"/>
              <a:t> </a:t>
            </a:r>
          </a:p>
          <a:p>
            <a:r>
              <a:rPr lang="en-US" dirty="0" err="1" smtClean="0"/>
              <a:t>Stiehl</a:t>
            </a:r>
            <a:r>
              <a:rPr lang="en-US" dirty="0" smtClean="0"/>
              <a:t>, Ruth. "The Origin of the Cult of Sarapis." </a:t>
            </a:r>
            <a:r>
              <a:rPr lang="en-US" i="1" dirty="0" smtClean="0"/>
              <a:t>History of Religions</a:t>
            </a:r>
            <a:r>
              <a:rPr lang="en-US" dirty="0" smtClean="0"/>
              <a:t> 3, no. 1 (1963): 21-33. </a:t>
            </a:r>
          </a:p>
          <a:p>
            <a:r>
              <a:rPr lang="en-US" dirty="0" smtClean="0"/>
              <a:t> </a:t>
            </a:r>
          </a:p>
          <a:p>
            <a:r>
              <a:rPr lang="en-US" dirty="0" err="1" smtClean="0"/>
              <a:t>Thorslev</a:t>
            </a:r>
            <a:r>
              <a:rPr lang="en-US" dirty="0" smtClean="0"/>
              <a:t>, Peter L. "Incest as Romantic Symbol." </a:t>
            </a:r>
            <a:r>
              <a:rPr lang="en-US" i="1" dirty="0" smtClean="0"/>
              <a:t>Comparative Literature Studies</a:t>
            </a:r>
            <a:r>
              <a:rPr lang="en-US" dirty="0" smtClean="0"/>
              <a:t> 2, no. 1 (1965): 41-58. </a:t>
            </a:r>
          </a:p>
          <a:p>
            <a:r>
              <a:rPr lang="en-US" dirty="0" smtClean="0"/>
              <a:t/>
            </a:r>
            <a:br>
              <a:rPr lang="en-US" dirty="0" smtClean="0"/>
            </a:br>
            <a:r>
              <a:rPr lang="en-US" dirty="0" smtClean="0"/>
              <a:t>Welles, C. (1962). The Discovery of Sarapis and the Foundation of Alexandria. </a:t>
            </a:r>
            <a:r>
              <a:rPr lang="en-US" i="1" dirty="0" err="1" smtClean="0"/>
              <a:t>Historia</a:t>
            </a:r>
            <a:r>
              <a:rPr lang="en-US" i="1" dirty="0" smtClean="0"/>
              <a:t>: </a:t>
            </a:r>
            <a:r>
              <a:rPr lang="en-US" i="1" dirty="0" err="1" smtClean="0"/>
              <a:t>Zeitschrift</a:t>
            </a:r>
            <a:r>
              <a:rPr lang="en-US" i="1" dirty="0" smtClean="0"/>
              <a:t> </a:t>
            </a:r>
            <a:r>
              <a:rPr lang="en-US" i="1" dirty="0" err="1" smtClean="0"/>
              <a:t>Für</a:t>
            </a:r>
            <a:r>
              <a:rPr lang="en-US" i="1" dirty="0" smtClean="0"/>
              <a:t> </a:t>
            </a:r>
            <a:r>
              <a:rPr lang="en-US" i="1" dirty="0" err="1" smtClean="0"/>
              <a:t>Alte</a:t>
            </a:r>
            <a:r>
              <a:rPr lang="en-US" i="1" dirty="0" smtClean="0"/>
              <a:t> Geschichte,11</a:t>
            </a:r>
            <a:r>
              <a:rPr lang="en-US" dirty="0" smtClean="0"/>
              <a:t>(3), 271-298.</a:t>
            </a:r>
          </a:p>
          <a:p>
            <a:r>
              <a:rPr lang="en-US" dirty="0" smtClean="0"/>
              <a:t> </a:t>
            </a:r>
          </a:p>
          <a:p>
            <a:r>
              <a:rPr lang="en-US" dirty="0" err="1" smtClean="0"/>
              <a:t>Whitehorne</a:t>
            </a:r>
            <a:r>
              <a:rPr lang="en-US" dirty="0" smtClean="0"/>
              <a:t>, J. 1995. "Women's Work in Theocritus, Idyll 15." Hermes 123: 63-75.</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4419091" cy="1219200"/>
          </a:xfrm>
        </p:spPr>
        <p:txBody>
          <a:bodyPr/>
          <a:lstStyle/>
          <a:p>
            <a:r>
              <a:rPr lang="en-US" dirty="0" smtClean="0"/>
              <a:t>Ptolemy I</a:t>
            </a:r>
            <a:endParaRPr lang="en-US" dirty="0"/>
          </a:p>
        </p:txBody>
      </p:sp>
      <p:pic>
        <p:nvPicPr>
          <p:cNvPr id="5" name="Content Placeholder 4" descr="200px-Ptolemy_I_Soter_Louvre_Ma849.jpg"/>
          <p:cNvPicPr>
            <a:picLocks noGrp="1" noChangeAspect="1"/>
          </p:cNvPicPr>
          <p:nvPr>
            <p:ph idx="1"/>
          </p:nvPr>
        </p:nvPicPr>
        <p:blipFill>
          <a:blip r:embed="rId2" cstate="print"/>
          <a:stretch>
            <a:fillRect/>
          </a:stretch>
        </p:blipFill>
        <p:spPr>
          <a:xfrm>
            <a:off x="1295400" y="1709166"/>
            <a:ext cx="3124200" cy="4014597"/>
          </a:xfrm>
        </p:spPr>
      </p:pic>
      <p:pic>
        <p:nvPicPr>
          <p:cNvPr id="6" name="Content Placeholder 5" descr="herculaneum_villa_papyri_ptolemy_ii_philadelphus_naples1.JPG"/>
          <p:cNvPicPr>
            <a:picLocks noGrp="1" noChangeAspect="1"/>
          </p:cNvPicPr>
          <p:nvPr>
            <p:ph idx="13"/>
          </p:nvPr>
        </p:nvPicPr>
        <p:blipFill>
          <a:blip r:embed="rId3" cstate="print"/>
          <a:stretch>
            <a:fillRect/>
          </a:stretch>
        </p:blipFill>
        <p:spPr>
          <a:xfrm>
            <a:off x="5257800" y="1752600"/>
            <a:ext cx="2901636" cy="3983939"/>
          </a:xfrm>
        </p:spPr>
      </p:pic>
      <p:sp>
        <p:nvSpPr>
          <p:cNvPr id="7" name="Title 1"/>
          <p:cNvSpPr txBox="1">
            <a:spLocks/>
          </p:cNvSpPr>
          <p:nvPr/>
        </p:nvSpPr>
        <p:spPr>
          <a:xfrm>
            <a:off x="4343400" y="609600"/>
            <a:ext cx="4419091" cy="1219200"/>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dirty="0" smtClean="0">
                <a:ln>
                  <a:noFill/>
                </a:ln>
                <a:solidFill>
                  <a:srgbClr val="FFFFFF"/>
                </a:solidFill>
                <a:effectLst/>
                <a:uLnTx/>
                <a:uFillTx/>
                <a:latin typeface="Verdana"/>
                <a:ea typeface="+mj-ea"/>
                <a:cs typeface="Verdana"/>
              </a:rPr>
              <a:t>Ptolemy II</a:t>
            </a:r>
            <a:endParaRPr kumimoji="0" lang="en-US" sz="2000" b="1" i="0" u="none" strike="noStrike" kern="1200" cap="none" spc="0" normalizeH="0" baseline="0" noProof="0" dirty="0">
              <a:ln>
                <a:noFill/>
              </a:ln>
              <a:solidFill>
                <a:srgbClr val="FFFFFF"/>
              </a:solidFill>
              <a:effectLst/>
              <a:uLnTx/>
              <a:uFillTx/>
              <a:latin typeface="Verdana"/>
              <a:ea typeface="+mj-ea"/>
              <a:cs typeface="Verdana"/>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lexander_horns_coin.jpg"/>
          <p:cNvPicPr>
            <a:picLocks noChangeAspect="1"/>
          </p:cNvPicPr>
          <p:nvPr/>
        </p:nvPicPr>
        <p:blipFill>
          <a:blip r:embed="rId2" cstate="print"/>
          <a:stretch>
            <a:fillRect/>
          </a:stretch>
        </p:blipFill>
        <p:spPr>
          <a:xfrm>
            <a:off x="4726733" y="1447800"/>
            <a:ext cx="4112467" cy="4343400"/>
          </a:xfrm>
          <a:prstGeom prst="rect">
            <a:avLst/>
          </a:prstGeom>
        </p:spPr>
      </p:pic>
      <p:pic>
        <p:nvPicPr>
          <p:cNvPr id="3" name="Picture 2" descr="zeus_ammon.jpg"/>
          <p:cNvPicPr>
            <a:picLocks noChangeAspect="1"/>
          </p:cNvPicPr>
          <p:nvPr/>
        </p:nvPicPr>
        <p:blipFill>
          <a:blip r:embed="rId3" cstate="print"/>
          <a:stretch>
            <a:fillRect/>
          </a:stretch>
        </p:blipFill>
        <p:spPr>
          <a:xfrm>
            <a:off x="152400" y="1447800"/>
            <a:ext cx="4286250" cy="4324350"/>
          </a:xfrm>
          <a:prstGeom prst="rect">
            <a:avLst/>
          </a:prstGeom>
        </p:spPr>
      </p:pic>
      <p:sp>
        <p:nvSpPr>
          <p:cNvPr id="4" name="TextBox 3"/>
          <p:cNvSpPr txBox="1"/>
          <p:nvPr/>
        </p:nvSpPr>
        <p:spPr>
          <a:xfrm>
            <a:off x="762000" y="5867400"/>
            <a:ext cx="3581400" cy="369332"/>
          </a:xfrm>
          <a:prstGeom prst="rect">
            <a:avLst/>
          </a:prstGeom>
          <a:noFill/>
        </p:spPr>
        <p:txBody>
          <a:bodyPr wrap="square" rtlCol="0">
            <a:spAutoFit/>
          </a:bodyPr>
          <a:lstStyle/>
          <a:p>
            <a:r>
              <a:rPr lang="en-US" dirty="0" smtClean="0">
                <a:solidFill>
                  <a:schemeClr val="bg1"/>
                </a:solidFill>
              </a:rPr>
              <a:t>Zeus </a:t>
            </a:r>
            <a:r>
              <a:rPr lang="en-US" dirty="0" err="1" smtClean="0">
                <a:solidFill>
                  <a:schemeClr val="bg1"/>
                </a:solidFill>
              </a:rPr>
              <a:t>Ammon</a:t>
            </a:r>
            <a:endParaRPr lang="en-US" dirty="0">
              <a:solidFill>
                <a:schemeClr val="bg1"/>
              </a:solidFill>
            </a:endParaRPr>
          </a:p>
        </p:txBody>
      </p:sp>
      <p:sp>
        <p:nvSpPr>
          <p:cNvPr id="5" name="TextBox 4"/>
          <p:cNvSpPr txBox="1"/>
          <p:nvPr/>
        </p:nvSpPr>
        <p:spPr>
          <a:xfrm>
            <a:off x="5105400" y="5867400"/>
            <a:ext cx="3581400" cy="369332"/>
          </a:xfrm>
          <a:prstGeom prst="rect">
            <a:avLst/>
          </a:prstGeom>
          <a:noFill/>
        </p:spPr>
        <p:txBody>
          <a:bodyPr wrap="square" rtlCol="0">
            <a:spAutoFit/>
          </a:bodyPr>
          <a:lstStyle/>
          <a:p>
            <a:r>
              <a:rPr lang="en-US" dirty="0" smtClean="0">
                <a:solidFill>
                  <a:schemeClr val="bg1"/>
                </a:solidFill>
              </a:rPr>
              <a:t>Alexander as Son of Zeus </a:t>
            </a:r>
            <a:r>
              <a:rPr lang="en-US" dirty="0" err="1" smtClean="0">
                <a:solidFill>
                  <a:schemeClr val="bg1"/>
                </a:solidFill>
              </a:rPr>
              <a:t>Ammon</a:t>
            </a:r>
            <a:endParaRPr lang="en-US" dirty="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sis_Sarapis_Knossos.jpg"/>
          <p:cNvPicPr>
            <a:picLocks noChangeAspect="1"/>
          </p:cNvPicPr>
          <p:nvPr/>
        </p:nvPicPr>
        <p:blipFill>
          <a:blip r:embed="rId2" cstate="print"/>
          <a:stretch>
            <a:fillRect/>
          </a:stretch>
        </p:blipFill>
        <p:spPr>
          <a:xfrm>
            <a:off x="228600" y="228600"/>
            <a:ext cx="5680710" cy="6400800"/>
          </a:xfrm>
          <a:prstGeom prst="rect">
            <a:avLst/>
          </a:prstGeom>
        </p:spPr>
      </p:pic>
      <p:pic>
        <p:nvPicPr>
          <p:cNvPr id="3" name="Picture 2" descr="sara2.jpg"/>
          <p:cNvPicPr>
            <a:picLocks noChangeAspect="1"/>
          </p:cNvPicPr>
          <p:nvPr/>
        </p:nvPicPr>
        <p:blipFill>
          <a:blip r:embed="rId3" cstate="print">
            <a:clrChange>
              <a:clrFrom>
                <a:srgbClr val="FFFFFF"/>
              </a:clrFrom>
              <a:clrTo>
                <a:srgbClr val="FFFFFF">
                  <a:alpha val="0"/>
                </a:srgbClr>
              </a:clrTo>
            </a:clrChange>
          </a:blip>
          <a:stretch>
            <a:fillRect/>
          </a:stretch>
        </p:blipFill>
        <p:spPr>
          <a:xfrm>
            <a:off x="5331103" y="1962150"/>
            <a:ext cx="3812897" cy="4895850"/>
          </a:xfrm>
          <a:prstGeom prst="rect">
            <a:avLst/>
          </a:prstGeom>
        </p:spPr>
      </p:pic>
      <p:sp>
        <p:nvSpPr>
          <p:cNvPr id="4" name="TextBox 3"/>
          <p:cNvSpPr txBox="1"/>
          <p:nvPr/>
        </p:nvSpPr>
        <p:spPr>
          <a:xfrm>
            <a:off x="6172200" y="609600"/>
            <a:ext cx="2514600" cy="646331"/>
          </a:xfrm>
          <a:prstGeom prst="rect">
            <a:avLst/>
          </a:prstGeom>
          <a:noFill/>
        </p:spPr>
        <p:txBody>
          <a:bodyPr wrap="square" rtlCol="0">
            <a:spAutoFit/>
          </a:bodyPr>
          <a:lstStyle/>
          <a:p>
            <a:r>
              <a:rPr lang="en-US" sz="3600" dirty="0" smtClean="0">
                <a:solidFill>
                  <a:schemeClr val="bg1"/>
                </a:solidFill>
              </a:rPr>
              <a:t>Sarapis</a:t>
            </a:r>
            <a:endParaRPr lang="en-US" sz="3600" dirty="0">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Tacitus </a:t>
            </a:r>
            <a:r>
              <a:rPr lang="en-US" i="1" dirty="0" smtClean="0"/>
              <a:t>Hist. </a:t>
            </a:r>
            <a:r>
              <a:rPr lang="en-US" dirty="0" smtClean="0"/>
              <a:t>4.83</a:t>
            </a:r>
            <a:endParaRPr lang="en-US" dirty="0"/>
          </a:p>
        </p:txBody>
      </p:sp>
      <p:sp>
        <p:nvSpPr>
          <p:cNvPr id="12" name="Content Placeholder 11"/>
          <p:cNvSpPr>
            <a:spLocks noGrp="1"/>
          </p:cNvSpPr>
          <p:nvPr>
            <p:ph idx="1"/>
          </p:nvPr>
        </p:nvSpPr>
        <p:spPr>
          <a:xfrm>
            <a:off x="762000" y="1219200"/>
            <a:ext cx="7616557" cy="1797799"/>
          </a:xfrm>
        </p:spPr>
        <p:txBody>
          <a:bodyPr/>
          <a:lstStyle/>
          <a:p>
            <a:r>
              <a:rPr lang="en-US" i="1" dirty="0" smtClean="0"/>
              <a:t>…</a:t>
            </a:r>
            <a:r>
              <a:rPr lang="en-US" i="1" dirty="0" err="1" smtClean="0"/>
              <a:t>oblatum</a:t>
            </a:r>
            <a:r>
              <a:rPr lang="en-US" i="1" dirty="0" smtClean="0"/>
              <a:t> per </a:t>
            </a:r>
            <a:r>
              <a:rPr lang="en-US" i="1" dirty="0" err="1" smtClean="0"/>
              <a:t>quietem</a:t>
            </a:r>
            <a:r>
              <a:rPr lang="en-US" i="1" dirty="0" smtClean="0"/>
              <a:t> </a:t>
            </a:r>
            <a:r>
              <a:rPr lang="en-US" i="1" dirty="0" err="1" smtClean="0"/>
              <a:t>decore</a:t>
            </a:r>
            <a:r>
              <a:rPr lang="en-US" i="1" dirty="0" smtClean="0"/>
              <a:t> </a:t>
            </a:r>
            <a:r>
              <a:rPr lang="en-US" i="1" dirty="0" err="1" smtClean="0"/>
              <a:t>eximio</a:t>
            </a:r>
            <a:r>
              <a:rPr lang="en-US" i="1" dirty="0" smtClean="0"/>
              <a:t> et </a:t>
            </a:r>
            <a:r>
              <a:rPr lang="en-US" i="1" dirty="0" err="1" smtClean="0"/>
              <a:t>maiore</a:t>
            </a:r>
            <a:r>
              <a:rPr lang="en-US" i="1" dirty="0" smtClean="0"/>
              <a:t> quam </a:t>
            </a:r>
            <a:r>
              <a:rPr lang="en-US" i="1" dirty="0" err="1" smtClean="0"/>
              <a:t>humana</a:t>
            </a:r>
            <a:r>
              <a:rPr lang="en-US" i="1" dirty="0" smtClean="0"/>
              <a:t> specie </a:t>
            </a:r>
            <a:r>
              <a:rPr lang="en-US" i="1" dirty="0" err="1" smtClean="0"/>
              <a:t>iuvenem</a:t>
            </a:r>
            <a:r>
              <a:rPr lang="en-US" i="1" dirty="0" smtClean="0"/>
              <a:t>, qui </a:t>
            </a:r>
            <a:r>
              <a:rPr lang="en-US" i="1" dirty="0" err="1" smtClean="0"/>
              <a:t>moneret</a:t>
            </a:r>
            <a:r>
              <a:rPr lang="en-US" i="1" dirty="0" smtClean="0"/>
              <a:t> </a:t>
            </a:r>
            <a:r>
              <a:rPr lang="en-US" i="1" dirty="0" err="1" smtClean="0"/>
              <a:t>ut</a:t>
            </a:r>
            <a:r>
              <a:rPr lang="en-US" i="1" dirty="0" smtClean="0"/>
              <a:t> </a:t>
            </a:r>
            <a:r>
              <a:rPr lang="en-US" i="1" dirty="0" err="1" smtClean="0"/>
              <a:t>fidissimis</a:t>
            </a:r>
            <a:r>
              <a:rPr lang="en-US" i="1" dirty="0" smtClean="0"/>
              <a:t> </a:t>
            </a:r>
            <a:r>
              <a:rPr lang="en-US" i="1" dirty="0" err="1" smtClean="0"/>
              <a:t>amicorum</a:t>
            </a:r>
            <a:r>
              <a:rPr lang="en-US" i="1" dirty="0" smtClean="0"/>
              <a:t> in </a:t>
            </a:r>
            <a:r>
              <a:rPr lang="en-US" i="1" dirty="0" err="1" smtClean="0"/>
              <a:t>Pontum</a:t>
            </a:r>
            <a:r>
              <a:rPr lang="en-US" i="1" dirty="0" smtClean="0"/>
              <a:t> </a:t>
            </a:r>
            <a:r>
              <a:rPr lang="en-US" i="1" dirty="0" err="1" smtClean="0"/>
              <a:t>missis</a:t>
            </a:r>
            <a:r>
              <a:rPr lang="en-US" i="1" dirty="0" smtClean="0"/>
              <a:t> </a:t>
            </a:r>
            <a:r>
              <a:rPr lang="en-US" i="1" dirty="0" err="1" smtClean="0"/>
              <a:t>effigiem</a:t>
            </a:r>
            <a:r>
              <a:rPr lang="en-US" i="1" dirty="0" smtClean="0"/>
              <a:t> </a:t>
            </a:r>
            <a:r>
              <a:rPr lang="en-US" i="1" dirty="0" err="1" smtClean="0"/>
              <a:t>suam</a:t>
            </a:r>
            <a:r>
              <a:rPr lang="en-US" i="1" dirty="0" smtClean="0"/>
              <a:t> </a:t>
            </a:r>
            <a:r>
              <a:rPr lang="en-US" i="1" dirty="0" err="1" smtClean="0"/>
              <a:t>acciret</a:t>
            </a:r>
            <a:r>
              <a:rPr lang="en-US" i="1" dirty="0" smtClean="0"/>
              <a:t>.</a:t>
            </a:r>
            <a:endParaRPr lang="en-US" dirty="0"/>
          </a:p>
        </p:txBody>
      </p:sp>
      <p:sp>
        <p:nvSpPr>
          <p:cNvPr id="13" name="Content Placeholder 12"/>
          <p:cNvSpPr>
            <a:spLocks noGrp="1"/>
          </p:cNvSpPr>
          <p:nvPr>
            <p:ph idx="13"/>
          </p:nvPr>
        </p:nvSpPr>
        <p:spPr>
          <a:xfrm>
            <a:off x="762000" y="3352799"/>
            <a:ext cx="7620000" cy="2133601"/>
          </a:xfrm>
        </p:spPr>
        <p:txBody>
          <a:bodyPr/>
          <a:lstStyle/>
          <a:p>
            <a:r>
              <a:rPr lang="en-US" dirty="0" smtClean="0"/>
              <a:t>…there was a youth, appearing to him through sleep, exempt in beauty and more than human in stature, who advised him to send his most trusty friends to Pontus and fetch his effigy.</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Tacitus </a:t>
            </a:r>
            <a:r>
              <a:rPr lang="en-US" i="1" dirty="0" smtClean="0"/>
              <a:t>Hist. </a:t>
            </a:r>
            <a:r>
              <a:rPr lang="en-US" dirty="0" smtClean="0"/>
              <a:t>4.83</a:t>
            </a:r>
            <a:endParaRPr lang="en-US" dirty="0"/>
          </a:p>
        </p:txBody>
      </p:sp>
      <p:sp>
        <p:nvSpPr>
          <p:cNvPr id="12" name="Content Placeholder 11"/>
          <p:cNvSpPr>
            <a:spLocks noGrp="1"/>
          </p:cNvSpPr>
          <p:nvPr>
            <p:ph idx="1"/>
          </p:nvPr>
        </p:nvSpPr>
        <p:spPr>
          <a:xfrm>
            <a:off x="762000" y="1219200"/>
            <a:ext cx="7616557" cy="1797799"/>
          </a:xfrm>
        </p:spPr>
        <p:txBody>
          <a:bodyPr>
            <a:normAutofit fontScale="92500" lnSpcReduction="10000"/>
          </a:bodyPr>
          <a:lstStyle/>
          <a:p>
            <a:r>
              <a:rPr lang="en-US" i="1" dirty="0" err="1" smtClean="0"/>
              <a:t>Ptolemaeus</a:t>
            </a:r>
            <a:r>
              <a:rPr lang="en-US" i="1" dirty="0" smtClean="0"/>
              <a:t> </a:t>
            </a:r>
            <a:r>
              <a:rPr lang="en-US" i="1" dirty="0" err="1" smtClean="0"/>
              <a:t>omine</a:t>
            </a:r>
            <a:r>
              <a:rPr lang="en-US" i="1" dirty="0" smtClean="0"/>
              <a:t> et </a:t>
            </a:r>
            <a:r>
              <a:rPr lang="en-US" i="1" dirty="0" err="1" smtClean="0"/>
              <a:t>miraculo</a:t>
            </a:r>
            <a:r>
              <a:rPr lang="en-US" i="1" dirty="0" smtClean="0"/>
              <a:t> </a:t>
            </a:r>
            <a:r>
              <a:rPr lang="en-US" i="1" dirty="0" err="1" smtClean="0"/>
              <a:t>excitus</a:t>
            </a:r>
            <a:r>
              <a:rPr lang="en-US" i="1" dirty="0" smtClean="0"/>
              <a:t> </a:t>
            </a:r>
            <a:r>
              <a:rPr lang="en-US" i="1" dirty="0" err="1" smtClean="0"/>
              <a:t>sacerdotibus</a:t>
            </a:r>
            <a:r>
              <a:rPr lang="en-US" i="1" dirty="0" smtClean="0"/>
              <a:t> </a:t>
            </a:r>
            <a:r>
              <a:rPr lang="en-US" i="1" dirty="0" err="1" smtClean="0"/>
              <a:t>Aegyptiorum</a:t>
            </a:r>
            <a:r>
              <a:rPr lang="en-US" i="1" dirty="0" smtClean="0"/>
              <a:t>, </a:t>
            </a:r>
            <a:r>
              <a:rPr lang="en-US" i="1" dirty="0" err="1" smtClean="0"/>
              <a:t>quibus</a:t>
            </a:r>
            <a:r>
              <a:rPr lang="en-US" i="1" dirty="0" smtClean="0"/>
              <a:t> </a:t>
            </a:r>
            <a:r>
              <a:rPr lang="en-US" i="1" dirty="0" err="1" smtClean="0"/>
              <a:t>mos</a:t>
            </a:r>
            <a:r>
              <a:rPr lang="en-US" i="1" dirty="0" smtClean="0"/>
              <a:t> </a:t>
            </a:r>
            <a:r>
              <a:rPr lang="en-US" i="1" dirty="0" err="1" smtClean="0"/>
              <a:t>talia</a:t>
            </a:r>
            <a:r>
              <a:rPr lang="en-US" i="1" dirty="0" smtClean="0"/>
              <a:t> </a:t>
            </a:r>
            <a:r>
              <a:rPr lang="en-US" i="1" dirty="0" err="1" smtClean="0"/>
              <a:t>intellegere</a:t>
            </a:r>
            <a:r>
              <a:rPr lang="en-US" i="1" dirty="0" smtClean="0"/>
              <a:t>, </a:t>
            </a:r>
            <a:r>
              <a:rPr lang="en-US" i="1" dirty="0" err="1" smtClean="0"/>
              <a:t>nocturnos</a:t>
            </a:r>
            <a:r>
              <a:rPr lang="en-US" i="1" dirty="0" smtClean="0"/>
              <a:t> </a:t>
            </a:r>
            <a:r>
              <a:rPr lang="en-US" i="1" dirty="0" err="1" smtClean="0"/>
              <a:t>visus</a:t>
            </a:r>
            <a:r>
              <a:rPr lang="en-US" i="1" dirty="0" smtClean="0"/>
              <a:t> </a:t>
            </a:r>
            <a:r>
              <a:rPr lang="en-US" i="1" dirty="0" err="1" smtClean="0"/>
              <a:t>aperit</a:t>
            </a:r>
            <a:r>
              <a:rPr lang="en-US" i="1" dirty="0" smtClean="0"/>
              <a:t>. </a:t>
            </a:r>
            <a:r>
              <a:rPr lang="en-US" i="1" dirty="0" err="1" smtClean="0"/>
              <a:t>atque</a:t>
            </a:r>
            <a:r>
              <a:rPr lang="en-US" i="1" dirty="0" smtClean="0"/>
              <a:t> </a:t>
            </a:r>
            <a:r>
              <a:rPr lang="en-US" i="1" dirty="0" err="1" smtClean="0"/>
              <a:t>illis</a:t>
            </a:r>
            <a:r>
              <a:rPr lang="en-US" i="1" dirty="0" smtClean="0"/>
              <a:t> </a:t>
            </a:r>
            <a:r>
              <a:rPr lang="en-US" i="1" dirty="0" err="1" smtClean="0"/>
              <a:t>Ponti</a:t>
            </a:r>
            <a:r>
              <a:rPr lang="en-US" i="1" dirty="0" smtClean="0"/>
              <a:t> et </a:t>
            </a:r>
            <a:r>
              <a:rPr lang="en-US" i="1" dirty="0" err="1" smtClean="0"/>
              <a:t>externorum</a:t>
            </a:r>
            <a:r>
              <a:rPr lang="en-US" i="1" dirty="0" smtClean="0"/>
              <a:t> </a:t>
            </a:r>
            <a:r>
              <a:rPr lang="en-US" i="1" dirty="0" err="1" smtClean="0"/>
              <a:t>parum</a:t>
            </a:r>
            <a:r>
              <a:rPr lang="en-US" i="1" dirty="0" smtClean="0"/>
              <a:t> </a:t>
            </a:r>
            <a:r>
              <a:rPr lang="en-US" i="1" dirty="0" err="1" smtClean="0"/>
              <a:t>gnaris</a:t>
            </a:r>
            <a:r>
              <a:rPr lang="en-US" i="1" dirty="0" smtClean="0"/>
              <a:t>, </a:t>
            </a:r>
            <a:r>
              <a:rPr lang="en-US" i="1" dirty="0" err="1" smtClean="0"/>
              <a:t>Timotheum</a:t>
            </a:r>
            <a:r>
              <a:rPr lang="en-US" i="1" dirty="0" smtClean="0"/>
              <a:t> </a:t>
            </a:r>
            <a:r>
              <a:rPr lang="en-US" i="1" dirty="0" err="1" smtClean="0"/>
              <a:t>Atheniensem</a:t>
            </a:r>
            <a:r>
              <a:rPr lang="en-US" i="1" dirty="0" smtClean="0"/>
              <a:t> e </a:t>
            </a:r>
            <a:r>
              <a:rPr lang="en-US" i="1" dirty="0" err="1" smtClean="0"/>
              <a:t>gente</a:t>
            </a:r>
            <a:r>
              <a:rPr lang="en-US" i="1" dirty="0" smtClean="0"/>
              <a:t> </a:t>
            </a:r>
            <a:r>
              <a:rPr lang="en-US" i="1" dirty="0" err="1" smtClean="0"/>
              <a:t>Eumolpidarum</a:t>
            </a:r>
            <a:r>
              <a:rPr lang="en-US" i="1" dirty="0" smtClean="0"/>
              <a:t>, </a:t>
            </a:r>
            <a:r>
              <a:rPr lang="en-US" i="1" dirty="0" err="1" smtClean="0"/>
              <a:t>quem</a:t>
            </a:r>
            <a:r>
              <a:rPr lang="en-US" i="1" dirty="0" smtClean="0"/>
              <a:t> </a:t>
            </a:r>
            <a:r>
              <a:rPr lang="en-US" i="1" dirty="0" err="1" smtClean="0"/>
              <a:t>ut</a:t>
            </a:r>
            <a:r>
              <a:rPr lang="en-US" i="1" dirty="0" smtClean="0"/>
              <a:t> </a:t>
            </a:r>
            <a:r>
              <a:rPr lang="en-US" i="1" dirty="0" err="1" smtClean="0"/>
              <a:t>antistitem</a:t>
            </a:r>
            <a:r>
              <a:rPr lang="en-US" i="1" dirty="0" smtClean="0"/>
              <a:t> </a:t>
            </a:r>
            <a:r>
              <a:rPr lang="en-US" i="1" dirty="0" err="1" smtClean="0"/>
              <a:t>caerimoniarum</a:t>
            </a:r>
            <a:r>
              <a:rPr lang="en-US" i="1" dirty="0" smtClean="0"/>
              <a:t> </a:t>
            </a:r>
            <a:r>
              <a:rPr lang="en-US" i="1" dirty="0" err="1" smtClean="0"/>
              <a:t>Eleusine</a:t>
            </a:r>
            <a:r>
              <a:rPr lang="en-US" i="1" dirty="0" smtClean="0"/>
              <a:t> </a:t>
            </a:r>
            <a:r>
              <a:rPr lang="en-US" i="1" dirty="0" err="1" smtClean="0"/>
              <a:t>exciverat</a:t>
            </a:r>
            <a:r>
              <a:rPr lang="en-US" i="1" dirty="0" smtClean="0"/>
              <a:t>, </a:t>
            </a:r>
            <a:r>
              <a:rPr lang="en-US" i="1" dirty="0" err="1" smtClean="0"/>
              <a:t>quaenam</a:t>
            </a:r>
            <a:r>
              <a:rPr lang="en-US" i="1" dirty="0" smtClean="0"/>
              <a:t> </a:t>
            </a:r>
            <a:r>
              <a:rPr lang="en-US" i="1" dirty="0" err="1" smtClean="0"/>
              <a:t>illa</a:t>
            </a:r>
            <a:r>
              <a:rPr lang="en-US" i="1" dirty="0" smtClean="0"/>
              <a:t> </a:t>
            </a:r>
            <a:r>
              <a:rPr lang="en-US" i="1" dirty="0" err="1" smtClean="0"/>
              <a:t>superstitio</a:t>
            </a:r>
            <a:r>
              <a:rPr lang="en-US" i="1" dirty="0" smtClean="0"/>
              <a:t>, quod </a:t>
            </a:r>
            <a:r>
              <a:rPr lang="en-US" i="1" dirty="0" err="1" smtClean="0"/>
              <a:t>numen</a:t>
            </a:r>
            <a:r>
              <a:rPr lang="en-US" i="1" dirty="0" smtClean="0"/>
              <a:t>, </a:t>
            </a:r>
            <a:r>
              <a:rPr lang="en-US" i="1" dirty="0" err="1" smtClean="0"/>
              <a:t>interrogat</a:t>
            </a:r>
            <a:r>
              <a:rPr lang="en-US" dirty="0" smtClean="0"/>
              <a:t>.</a:t>
            </a:r>
            <a:endParaRPr lang="en-US" dirty="0"/>
          </a:p>
        </p:txBody>
      </p:sp>
      <p:sp>
        <p:nvSpPr>
          <p:cNvPr id="13" name="Content Placeholder 12"/>
          <p:cNvSpPr>
            <a:spLocks noGrp="1"/>
          </p:cNvSpPr>
          <p:nvPr>
            <p:ph idx="13"/>
          </p:nvPr>
        </p:nvSpPr>
        <p:spPr>
          <a:xfrm>
            <a:off x="762000" y="3352799"/>
            <a:ext cx="7620000" cy="2133601"/>
          </a:xfrm>
        </p:spPr>
        <p:txBody>
          <a:bodyPr>
            <a:normAutofit fontScale="92500"/>
          </a:bodyPr>
          <a:lstStyle/>
          <a:p>
            <a:r>
              <a:rPr lang="en-US" dirty="0" smtClean="0"/>
              <a:t>Ptolemy, stirred by the omen and the marvel, disclosed the night vision to the Egyptian priests, whose custom is to understand such things. And since they knew too little of Pontus or foreign things, he inquired of the Athenian Timotheus, of the family Eumolpids, whom he had called forth from Eleusis as an overseer of the sacred rites, what this superstition was, and what was the divine power.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ptii2.jpg"/>
          <p:cNvPicPr>
            <a:picLocks noChangeAspect="1"/>
          </p:cNvPicPr>
          <p:nvPr/>
        </p:nvPicPr>
        <p:blipFill>
          <a:blip r:embed="rId2" cstate="print"/>
          <a:stretch>
            <a:fillRect/>
          </a:stretch>
        </p:blipFill>
        <p:spPr>
          <a:xfrm>
            <a:off x="76200" y="1905000"/>
            <a:ext cx="8915400" cy="3739240"/>
          </a:xfrm>
          <a:prstGeom prst="rect">
            <a:avLst/>
          </a:prstGeom>
        </p:spPr>
      </p:pic>
      <p:sp>
        <p:nvSpPr>
          <p:cNvPr id="5" name="TextBox 4"/>
          <p:cNvSpPr txBox="1"/>
          <p:nvPr/>
        </p:nvSpPr>
        <p:spPr>
          <a:xfrm>
            <a:off x="733399" y="801469"/>
            <a:ext cx="857927" cy="707886"/>
          </a:xfrm>
          <a:prstGeom prst="rect">
            <a:avLst/>
          </a:prstGeom>
          <a:noFill/>
        </p:spPr>
        <p:txBody>
          <a:bodyPr wrap="none" rtlCol="0">
            <a:spAutoFit/>
          </a:bodyPr>
          <a:lstStyle/>
          <a:p>
            <a:r>
              <a:rPr lang="en-US" sz="4000" b="1" dirty="0" smtClean="0">
                <a:solidFill>
                  <a:schemeClr val="bg1"/>
                </a:solidFill>
              </a:rPr>
              <a:t>Isis</a:t>
            </a:r>
            <a:endParaRPr lang="en-US" sz="4000" b="1" dirty="0">
              <a:solidFill>
                <a:schemeClr val="bg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ptii2.jpg"/>
          <p:cNvPicPr>
            <a:picLocks noChangeAspect="1"/>
          </p:cNvPicPr>
          <p:nvPr/>
        </p:nvPicPr>
        <p:blipFill>
          <a:blip r:embed="rId2" cstate="print"/>
          <a:stretch>
            <a:fillRect/>
          </a:stretch>
        </p:blipFill>
        <p:spPr>
          <a:xfrm>
            <a:off x="2209800" y="304800"/>
            <a:ext cx="5029200" cy="6183702"/>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tii2.jpg"/>
          <p:cNvPicPr>
            <a:picLocks noChangeAspect="1"/>
          </p:cNvPicPr>
          <p:nvPr/>
        </p:nvPicPr>
        <p:blipFill>
          <a:blip r:embed="rId2" cstate="print"/>
          <a:srcRect t="4015" r="64444" b="55320"/>
          <a:stretch>
            <a:fillRect/>
          </a:stretch>
        </p:blipFill>
        <p:spPr>
          <a:xfrm>
            <a:off x="1066800" y="1066800"/>
            <a:ext cx="3505200" cy="4929188"/>
          </a:xfrm>
          <a:prstGeom prst="rect">
            <a:avLst/>
          </a:prstGeom>
        </p:spPr>
      </p:pic>
      <p:sp>
        <p:nvSpPr>
          <p:cNvPr id="9" name="Right Arrow 8"/>
          <p:cNvSpPr/>
          <p:nvPr/>
        </p:nvSpPr>
        <p:spPr>
          <a:xfrm rot="10800000">
            <a:off x="3276600" y="3124200"/>
            <a:ext cx="5867400" cy="457200"/>
          </a:xfrm>
          <a:prstGeom prst="rightArrow">
            <a:avLst/>
          </a:prstGeom>
          <a:solidFill>
            <a:schemeClr val="accent6">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ight Arrow 9"/>
          <p:cNvSpPr/>
          <p:nvPr/>
        </p:nvSpPr>
        <p:spPr>
          <a:xfrm rot="10800000">
            <a:off x="2514600" y="1905000"/>
            <a:ext cx="6629400" cy="457200"/>
          </a:xfrm>
          <a:prstGeom prst="rightArrow">
            <a:avLst/>
          </a:prstGeom>
          <a:solidFill>
            <a:schemeClr val="accent5">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ight Arrow 10"/>
          <p:cNvSpPr/>
          <p:nvPr/>
        </p:nvSpPr>
        <p:spPr>
          <a:xfrm rot="10800000">
            <a:off x="2743200" y="1066800"/>
            <a:ext cx="6400800" cy="457200"/>
          </a:xfrm>
          <a:prstGeom prst="rightArrow">
            <a:avLst/>
          </a:prstGeom>
          <a:solidFill>
            <a:schemeClr val="accent3">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 name="TextBox 11"/>
          <p:cNvSpPr txBox="1"/>
          <p:nvPr/>
        </p:nvSpPr>
        <p:spPr>
          <a:xfrm>
            <a:off x="1828800" y="304800"/>
            <a:ext cx="4551759" cy="646331"/>
          </a:xfrm>
          <a:prstGeom prst="rect">
            <a:avLst/>
          </a:prstGeom>
          <a:noFill/>
        </p:spPr>
        <p:txBody>
          <a:bodyPr wrap="none" rtlCol="0">
            <a:spAutoFit/>
          </a:bodyPr>
          <a:lstStyle/>
          <a:p>
            <a:r>
              <a:rPr lang="en-US" sz="3600" dirty="0" smtClean="0">
                <a:solidFill>
                  <a:schemeClr val="accent4">
                    <a:lumMod val="40000"/>
                    <a:lumOff val="60000"/>
                  </a:schemeClr>
                </a:solidFill>
              </a:rPr>
              <a:t>The Crown of </a:t>
            </a:r>
            <a:r>
              <a:rPr lang="en-US" sz="3600" dirty="0" err="1" smtClean="0">
                <a:solidFill>
                  <a:schemeClr val="accent4">
                    <a:lumMod val="40000"/>
                    <a:lumOff val="60000"/>
                  </a:schemeClr>
                </a:solidFill>
              </a:rPr>
              <a:t>Arsino</a:t>
            </a:r>
            <a:r>
              <a:rPr lang="en-US" sz="3600" dirty="0" err="1" smtClean="0">
                <a:solidFill>
                  <a:schemeClr val="accent4">
                    <a:lumMod val="40000"/>
                    <a:lumOff val="60000"/>
                  </a:schemeClr>
                </a:solidFill>
              </a:rPr>
              <a:t>ë</a:t>
            </a:r>
            <a:r>
              <a:rPr lang="en-US" sz="3600" dirty="0" smtClean="0">
                <a:solidFill>
                  <a:schemeClr val="accent4">
                    <a:lumMod val="40000"/>
                    <a:lumOff val="60000"/>
                  </a:schemeClr>
                </a:solidFill>
              </a:rPr>
              <a:t> II</a:t>
            </a:r>
            <a:endParaRPr lang="en-US" sz="3600" dirty="0">
              <a:solidFill>
                <a:schemeClr val="accent4">
                  <a:lumMod val="40000"/>
                  <a:lumOff val="60000"/>
                </a:schemeClr>
              </a:solidFill>
            </a:endParaRPr>
          </a:p>
        </p:txBody>
      </p:sp>
      <p:sp>
        <p:nvSpPr>
          <p:cNvPr id="13" name="TextBox 12"/>
          <p:cNvSpPr txBox="1"/>
          <p:nvPr/>
        </p:nvSpPr>
        <p:spPr>
          <a:xfrm>
            <a:off x="6248400" y="1143000"/>
            <a:ext cx="2438400" cy="369332"/>
          </a:xfrm>
          <a:prstGeom prst="rect">
            <a:avLst/>
          </a:prstGeom>
          <a:noFill/>
        </p:spPr>
        <p:txBody>
          <a:bodyPr wrap="square" rtlCol="0">
            <a:spAutoFit/>
          </a:bodyPr>
          <a:lstStyle/>
          <a:p>
            <a:r>
              <a:rPr lang="en-US" dirty="0" smtClean="0"/>
              <a:t>Double Feather plume</a:t>
            </a:r>
            <a:endParaRPr lang="en-US" dirty="0"/>
          </a:p>
        </p:txBody>
      </p:sp>
      <p:sp>
        <p:nvSpPr>
          <p:cNvPr id="14" name="TextBox 13"/>
          <p:cNvSpPr txBox="1"/>
          <p:nvPr/>
        </p:nvSpPr>
        <p:spPr>
          <a:xfrm>
            <a:off x="6248400" y="1981200"/>
            <a:ext cx="2438400" cy="369332"/>
          </a:xfrm>
          <a:prstGeom prst="rect">
            <a:avLst/>
          </a:prstGeom>
          <a:noFill/>
        </p:spPr>
        <p:txBody>
          <a:bodyPr wrap="square" rtlCol="0">
            <a:spAutoFit/>
          </a:bodyPr>
          <a:lstStyle/>
          <a:p>
            <a:r>
              <a:rPr lang="en-US" dirty="0" smtClean="0"/>
              <a:t>Cow Horned Sun Disk</a:t>
            </a:r>
            <a:endParaRPr lang="en-US" dirty="0"/>
          </a:p>
        </p:txBody>
      </p:sp>
      <p:sp>
        <p:nvSpPr>
          <p:cNvPr id="15" name="TextBox 14"/>
          <p:cNvSpPr txBox="1"/>
          <p:nvPr/>
        </p:nvSpPr>
        <p:spPr>
          <a:xfrm>
            <a:off x="5638800" y="3200400"/>
            <a:ext cx="2438400" cy="369332"/>
          </a:xfrm>
          <a:prstGeom prst="rect">
            <a:avLst/>
          </a:prstGeom>
          <a:noFill/>
        </p:spPr>
        <p:txBody>
          <a:bodyPr wrap="square" rtlCol="0">
            <a:spAutoFit/>
          </a:bodyPr>
          <a:lstStyle/>
          <a:p>
            <a:r>
              <a:rPr lang="en-US" dirty="0" err="1" smtClean="0"/>
              <a:t>Uraeus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10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10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10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10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3" grpId="0"/>
      <p:bldP spid="14" grpId="0"/>
      <p:bldP spid="15" grpId="0"/>
    </p:bldLst>
  </p:timing>
</p:sld>
</file>

<file path=ppt/theme/theme1.xml><?xml version="1.0" encoding="utf-8"?>
<a:theme xmlns:a="http://schemas.openxmlformats.org/drawingml/2006/main" name="ua_tmplt_ash_standar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PWPTARCH</Template>
  <TotalTime>391</TotalTime>
  <Words>238</Words>
  <Application>Microsoft Office PowerPoint</Application>
  <PresentationFormat>On-screen Show (4:3)</PresentationFormat>
  <Paragraphs>42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ua_tmplt_ash_standard</vt:lpstr>
      <vt:lpstr>Securing the Ptolemaic Dynasty</vt:lpstr>
      <vt:lpstr>Ptolemy I</vt:lpstr>
      <vt:lpstr>Slide 3</vt:lpstr>
      <vt:lpstr>Slide 4</vt:lpstr>
      <vt:lpstr>Tacitus Hist. 4.83</vt:lpstr>
      <vt:lpstr>Tacitus Hist. 4.83</vt:lpstr>
      <vt:lpstr>Slide 7</vt:lpstr>
      <vt:lpstr>Slide 8</vt:lpstr>
      <vt:lpstr>Slide 9</vt:lpstr>
      <vt:lpstr>Slide 10</vt:lpstr>
      <vt:lpstr>Bibliography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Amber</dc:creator>
  <cp:lastModifiedBy>Amber</cp:lastModifiedBy>
  <cp:revision>35</cp:revision>
  <dcterms:created xsi:type="dcterms:W3CDTF">2016-12-01T04:02:07Z</dcterms:created>
  <dcterms:modified xsi:type="dcterms:W3CDTF">2017-04-04T03:03:30Z</dcterms:modified>
</cp:coreProperties>
</file>