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1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5BB9-A790-46F6-908E-22CB81FD906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87E9-17A1-44D9-B1DC-4A88D102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1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716"/>
            <a:ext cx="11988800" cy="6204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Deconstructing the Monuments: Tacitus on the Mausoleum of Augustus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9383"/>
            <a:ext cx="12077700" cy="92891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dirty="0" smtClean="0"/>
              <a:t>Thomas E. Strunk			Xavier University			strunkt@xavier.edu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8" y="1106716"/>
            <a:ext cx="8705843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Adoption </a:t>
            </a:r>
            <a:r>
              <a:rPr lang="en-US" dirty="0"/>
              <a:t>of Tiberius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124"/>
            <a:ext cx="10515600" cy="5133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Velleius 2.104.1: hoc, </a:t>
            </a:r>
            <a:r>
              <a:rPr lang="en-US" dirty="0" err="1" smtClean="0"/>
              <a:t>inquit</a:t>
            </a:r>
            <a:r>
              <a:rPr lang="en-US" dirty="0" smtClean="0"/>
              <a:t>, rei </a:t>
            </a:r>
            <a:r>
              <a:rPr lang="en-US" dirty="0" err="1" smtClean="0"/>
              <a:t>publicae</a:t>
            </a:r>
            <a:r>
              <a:rPr lang="en-US" dirty="0" smtClean="0"/>
              <a:t> causa </a:t>
            </a:r>
            <a:r>
              <a:rPr lang="en-US" dirty="0" err="1" smtClean="0"/>
              <a:t>facio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said, “I do this for the sake of the republic.”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Suetonius </a:t>
            </a:r>
            <a:r>
              <a:rPr lang="en-US" i="1" dirty="0" err="1" smtClean="0"/>
              <a:t>Tib</a:t>
            </a:r>
            <a:r>
              <a:rPr lang="en-US" dirty="0" smtClean="0"/>
              <a:t>. 21.3: rei </a:t>
            </a:r>
            <a:r>
              <a:rPr lang="en-US" dirty="0" err="1" smtClean="0"/>
              <a:t>publicae</a:t>
            </a:r>
            <a:r>
              <a:rPr lang="en-US" dirty="0" smtClean="0"/>
              <a:t> causa </a:t>
            </a:r>
            <a:r>
              <a:rPr lang="en-US" dirty="0" err="1" smtClean="0"/>
              <a:t>adoptare</a:t>
            </a:r>
            <a:r>
              <a:rPr lang="en-US" dirty="0" smtClean="0"/>
              <a:t> se </a:t>
            </a:r>
            <a:r>
              <a:rPr lang="en-US" dirty="0" err="1" smtClean="0"/>
              <a:t>eum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adopted him for the sake of the republic.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Tacitus </a:t>
            </a:r>
            <a:r>
              <a:rPr lang="en-US" i="1" dirty="0" err="1" smtClean="0"/>
              <a:t>Annales</a:t>
            </a:r>
            <a:r>
              <a:rPr lang="en-US" i="1" dirty="0" smtClean="0"/>
              <a:t> </a:t>
            </a:r>
            <a:r>
              <a:rPr lang="en-US" dirty="0" smtClean="0"/>
              <a:t>1.10.7: ne </a:t>
            </a:r>
            <a:r>
              <a:rPr lang="en-US" dirty="0" err="1" smtClean="0"/>
              <a:t>Tiberium</a:t>
            </a:r>
            <a:r>
              <a:rPr lang="en-US" dirty="0" smtClean="0"/>
              <a:t> </a:t>
            </a:r>
            <a:r>
              <a:rPr lang="en-US" dirty="0" err="1" smtClean="0"/>
              <a:t>quidem</a:t>
            </a:r>
            <a:r>
              <a:rPr lang="en-US" dirty="0" smtClean="0"/>
              <a:t> </a:t>
            </a:r>
            <a:r>
              <a:rPr lang="en-US" dirty="0" err="1" smtClean="0"/>
              <a:t>caritate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rei </a:t>
            </a:r>
            <a:r>
              <a:rPr lang="en-US" dirty="0" err="1" smtClean="0"/>
              <a:t>publicae</a:t>
            </a:r>
            <a:r>
              <a:rPr lang="en-US" dirty="0" smtClean="0"/>
              <a:t> </a:t>
            </a:r>
            <a:r>
              <a:rPr lang="en-US" dirty="0" err="1" smtClean="0"/>
              <a:t>cura</a:t>
            </a:r>
            <a:r>
              <a:rPr lang="en-US" dirty="0" smtClean="0"/>
              <a:t> </a:t>
            </a:r>
            <a:r>
              <a:rPr lang="en-US" dirty="0" err="1" smtClean="0"/>
              <a:t>successorum</a:t>
            </a:r>
            <a:r>
              <a:rPr lang="en-US" dirty="0" smtClean="0"/>
              <a:t> </a:t>
            </a:r>
            <a:r>
              <a:rPr lang="en-US" dirty="0" err="1" smtClean="0"/>
              <a:t>adscitum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quoniam</a:t>
            </a:r>
            <a:r>
              <a:rPr lang="en-US" dirty="0" smtClean="0"/>
              <a:t> </a:t>
            </a:r>
            <a:r>
              <a:rPr lang="en-US" dirty="0" err="1" smtClean="0"/>
              <a:t>adrogantiam</a:t>
            </a:r>
            <a:r>
              <a:rPr lang="en-US" dirty="0" smtClean="0"/>
              <a:t> </a:t>
            </a:r>
            <a:r>
              <a:rPr lang="en-US" dirty="0" err="1" smtClean="0"/>
              <a:t>saevitiamque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introspexerit</a:t>
            </a:r>
            <a:r>
              <a:rPr lang="en-US" dirty="0" smtClean="0"/>
              <a:t>, </a:t>
            </a:r>
            <a:r>
              <a:rPr lang="en-US" dirty="0" err="1" smtClean="0"/>
              <a:t>comparatione</a:t>
            </a:r>
            <a:r>
              <a:rPr lang="en-US" dirty="0" smtClean="0"/>
              <a:t> </a:t>
            </a:r>
            <a:r>
              <a:rPr lang="en-US" dirty="0" err="1" smtClean="0"/>
              <a:t>deterrima</a:t>
            </a:r>
            <a:r>
              <a:rPr lang="en-US" dirty="0" smtClean="0"/>
              <a:t> </a:t>
            </a:r>
            <a:r>
              <a:rPr lang="en-US" dirty="0" err="1" smtClean="0"/>
              <a:t>sibi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</a:t>
            </a:r>
            <a:r>
              <a:rPr lang="en-US" dirty="0" err="1" smtClean="0"/>
              <a:t>quaesivisse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even </a:t>
            </a:r>
            <a:r>
              <a:rPr lang="en-US" dirty="0"/>
              <a:t>was Tiberius </a:t>
            </a:r>
            <a:r>
              <a:rPr lang="en-US" dirty="0" smtClean="0"/>
              <a:t>adopted </a:t>
            </a:r>
            <a:r>
              <a:rPr lang="en-US" dirty="0"/>
              <a:t>as </a:t>
            </a:r>
            <a:r>
              <a:rPr lang="en-US" dirty="0" smtClean="0"/>
              <a:t>successor out of affection or care for the republic, but, since he had understanding of his arrogance and cruelty, he sought glory for himself through a contemptible comparison.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10515600" cy="1325563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9000"/>
            <a:ext cx="11696700" cy="5829299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Alston, Richard.  “Seeing Caesar in Ruins: Towards a Radical Aesthetic of Ruins.” 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Review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History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(2011): 697-716.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Bérard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François.  “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Tacite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inscriptions.”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ANRW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2.33.4 (1991): 3007-50.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Cooley, Alison E. “Inscribing History at Rome.”  In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Afterlife of Inscription: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Refusing, Rediscovering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Reinventing &amp; Revitalizing Ancient Inscriptions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Ed. Alison E.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Cooley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7-20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London: Institute of Classical Studies, 2000.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Cooley, Alison E.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 Gestae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Augusti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Text, Translation, and Commentary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Cambridge: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Press, 2009.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Davis, P.J.  “‘Since My Part Has Been Well Played’: Conflicting Evaluations of Augustus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Ramus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(1999): 1-15.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Edwards, Catharine.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Rome: Textual Approaches to the City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Cambridge: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University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Press, 1996.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Elsner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Jaś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“Inventing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imperium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Texts and the Propaganda of Monuments in Augustan Rome.” In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and Text in Roman Culture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Ed.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Jaś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Elsner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32-53. 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Cambridge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Hesberg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Henner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von.  “Das Mausoleum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 In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Kaiser Augustus und die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verlorene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Repbulik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Mainz: Philipp von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Zabern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1988, 245-51.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Hesberg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Henner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von.  “Mausoleum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Das Monument.”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LTUR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III, ed. E.M.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Steinby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Rome: 1996, 234-37.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Hesberg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Henner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and Silvio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Panciera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Mausoleum des Augustus: der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seine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Inschriften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Munich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1994.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Kraft, Konrad.  “Der Sinn des Mausoleum des Augustus.” 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(1967): 189-206.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Lott, J. Bert.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and Dynasty in Early Imperial Rome: Key Sources, with Text, Translation, and Commentary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Cambridge: Cambridge University Press, 2012.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Pettinger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Andrew.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Republic in Danger: Drusus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Libo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Succession of Tiberius.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Oxford: Oxford University Press, 2012.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O’Sullivan, Timothy.  “Augustan Literary Tours: Walking and Reading the City.”  In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Moving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City: Processions, Passages, Promenades in Ancient Rome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Ed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Ida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Östenberg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Simon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Malmberg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Jonas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Bjørnebye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111-22.  London: Bloomsbury Academic, 2015.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Pollini, John.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Republic to Empire: Rhetoric, Religion, and Power in the Visual Culture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Ancient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Norman: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Rehak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Paul.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Imperium and Cosmos: Augustus and the Northern Campus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edited by John G. Younger.  Madison, WI: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Rouveret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Agnès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“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Tacite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monuments.”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ANRW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2.33.4 (1991): 3051-99.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Sailor, Dylan.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and Empire in Tacitus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(Cambridge: Cambridge University Press, 2008.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Scott, James C.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Domination and the Arts of Resistance: Hidden Transcripts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New Haven: Yale University Press, 1990.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Strunk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Thomas E.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 after Liberty: Tacitus on Tyrants, Sycophants, and Republicans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Arbor: University of Michigan Press, 2017.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Zanker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Paul. 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Power of Images in the Age of Augustus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Ann Arbor:  University of Michigan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1988.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8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149225"/>
            <a:ext cx="10515600" cy="1325563"/>
          </a:xfrm>
        </p:spPr>
        <p:txBody>
          <a:bodyPr/>
          <a:lstStyle/>
          <a:p>
            <a:r>
              <a:rPr lang="en-US" dirty="0" smtClean="0"/>
              <a:t>Mausoleum of Augustus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23075" r="9362" b="34907"/>
          <a:stretch/>
        </p:blipFill>
        <p:spPr>
          <a:xfrm>
            <a:off x="2303723" y="1221740"/>
            <a:ext cx="7584554" cy="5394960"/>
          </a:xfrm>
        </p:spPr>
      </p:pic>
    </p:spTree>
    <p:extLst>
      <p:ext uri="{BB962C8B-B14F-4D97-AF65-F5344CB8AC3E}">
        <p14:creationId xmlns:p14="http://schemas.microsoft.com/office/powerpoint/2010/main" val="3910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Mausoleum and Campus </a:t>
            </a:r>
            <a:r>
              <a:rPr lang="en-US" dirty="0" err="1" smtClean="0"/>
              <a:t>Martius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 r="25666"/>
          <a:stretch/>
        </p:blipFill>
        <p:spPr>
          <a:xfrm>
            <a:off x="2952918" y="1463040"/>
            <a:ext cx="6286163" cy="5394960"/>
          </a:xfrm>
        </p:spPr>
      </p:pic>
      <p:sp>
        <p:nvSpPr>
          <p:cNvPr id="5" name="Right Arrow 4"/>
          <p:cNvSpPr/>
          <p:nvPr/>
        </p:nvSpPr>
        <p:spPr>
          <a:xfrm>
            <a:off x="2400300" y="3136900"/>
            <a:ext cx="12319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891" y="3045767"/>
            <a:ext cx="198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Via </a:t>
            </a:r>
            <a:r>
              <a:rPr lang="en-US" sz="2400" dirty="0" err="1" smtClean="0"/>
              <a:t>Flaminia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1981200" y="3873500"/>
            <a:ext cx="25781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2100" y="3745021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Mausoleum of Augustus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8953500" y="4160519"/>
            <a:ext cx="2044700" cy="3225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23400" y="3745021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Tiber River</a:t>
            </a:r>
            <a:endParaRPr lang="en-US" sz="2400" dirty="0"/>
          </a:p>
        </p:txBody>
      </p:sp>
      <p:sp>
        <p:nvSpPr>
          <p:cNvPr id="3" name="Left Arrow 2"/>
          <p:cNvSpPr/>
          <p:nvPr/>
        </p:nvSpPr>
        <p:spPr>
          <a:xfrm>
            <a:off x="7785101" y="1790542"/>
            <a:ext cx="2197100" cy="406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23400" y="2061850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Horologium and </a:t>
            </a:r>
          </a:p>
          <a:p>
            <a:r>
              <a:rPr lang="en-US" sz="2400" dirty="0" err="1" smtClean="0"/>
              <a:t>Ara</a:t>
            </a:r>
            <a:r>
              <a:rPr lang="en-US" sz="2400" dirty="0" smtClean="0"/>
              <a:t> </a:t>
            </a:r>
            <a:r>
              <a:rPr lang="en-US" sz="2400" dirty="0" err="1" smtClean="0"/>
              <a:t>Pacis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149225"/>
            <a:ext cx="10418952" cy="1325563"/>
          </a:xfrm>
        </p:spPr>
        <p:txBody>
          <a:bodyPr/>
          <a:lstStyle/>
          <a:p>
            <a:pPr algn="r"/>
            <a:r>
              <a:rPr lang="en-US" dirty="0" smtClean="0"/>
              <a:t>Mausoleum of Augustus and </a:t>
            </a:r>
            <a:r>
              <a:rPr lang="en-US" dirty="0" err="1" smtClean="0"/>
              <a:t>Clupeus</a:t>
            </a:r>
            <a:r>
              <a:rPr lang="en-US" dirty="0" smtClean="0"/>
              <a:t> </a:t>
            </a:r>
            <a:r>
              <a:rPr lang="en-US" dirty="0" err="1" smtClean="0"/>
              <a:t>Virtutis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Arles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15502" r="9836" b="26357"/>
          <a:stretch/>
        </p:blipFill>
        <p:spPr>
          <a:xfrm>
            <a:off x="98227" y="1027906"/>
            <a:ext cx="6073973" cy="57607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03947" y="1732597"/>
            <a:ext cx="41247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CIL </a:t>
            </a:r>
            <a:r>
              <a:rPr lang="en-US" dirty="0" smtClean="0"/>
              <a:t>VI 40360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[ </a:t>
            </a:r>
            <a:r>
              <a:rPr lang="en-US" dirty="0"/>
              <a:t>- - - </a:t>
            </a:r>
            <a:r>
              <a:rPr lang="en-US" dirty="0" err="1"/>
              <a:t>decrevit</a:t>
            </a:r>
            <a:r>
              <a:rPr lang="en-US" dirty="0"/>
              <a:t> </a:t>
            </a:r>
            <a:r>
              <a:rPr lang="en-US" dirty="0" err="1"/>
              <a:t>senatus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]	</a:t>
            </a:r>
          </a:p>
          <a:p>
            <a:pPr marL="0" indent="0">
              <a:buNone/>
            </a:pPr>
            <a:r>
              <a:rPr lang="en-US" dirty="0" err="1"/>
              <a:t>consiliis</a:t>
            </a:r>
            <a:r>
              <a:rPr lang="en-US" dirty="0"/>
              <a:t> </a:t>
            </a:r>
            <a:r>
              <a:rPr lang="en-US" dirty="0" err="1"/>
              <a:t>publicis</a:t>
            </a:r>
            <a:r>
              <a:rPr lang="en-US" dirty="0"/>
              <a:t> - </a:t>
            </a:r>
            <a:r>
              <a:rPr lang="en-US" dirty="0" err="1"/>
              <a:t>coi</a:t>
            </a:r>
            <a:r>
              <a:rPr lang="en-US" dirty="0"/>
              <a:t>[</a:t>
            </a:r>
            <a:r>
              <a:rPr lang="en-US" dirty="0" err="1"/>
              <a:t>retque</a:t>
            </a:r>
            <a:r>
              <a:rPr lang="en-US" dirty="0"/>
              <a:t> inter </a:t>
            </a:r>
            <a:r>
              <a:rPr lang="en-US" dirty="0" err="1"/>
              <a:t>senatores</a:t>
            </a:r>
            <a:r>
              <a:rPr lang="en-US" dirty="0"/>
              <a:t> cum]</a:t>
            </a:r>
          </a:p>
          <a:p>
            <a:pPr marL="0" indent="0">
              <a:buNone/>
            </a:pPr>
            <a:r>
              <a:rPr lang="en-US" dirty="0"/>
              <a:t>annum </a:t>
            </a:r>
            <a:r>
              <a:rPr lang="en-US" dirty="0" err="1"/>
              <a:t>expleturus</a:t>
            </a:r>
            <a:r>
              <a:rPr lang="en-US" dirty="0"/>
              <a:t> [</a:t>
            </a:r>
            <a:r>
              <a:rPr lang="en-US" dirty="0" err="1"/>
              <a:t>erat</a:t>
            </a:r>
            <a:r>
              <a:rPr lang="en-US" dirty="0"/>
              <a:t> XV].</a:t>
            </a:r>
          </a:p>
          <a:p>
            <a:pPr marL="0" indent="0">
              <a:buNone/>
            </a:pPr>
            <a:r>
              <a:rPr lang="en-US" dirty="0"/>
              <a:t>Mortem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iustitio</a:t>
            </a:r>
            <a:r>
              <a:rPr lang="en-US" dirty="0"/>
              <a:t> per con[</a:t>
            </a:r>
            <a:r>
              <a:rPr lang="en-US" dirty="0" err="1"/>
              <a:t>sules</a:t>
            </a:r>
            <a:r>
              <a:rPr lang="en-US" dirty="0"/>
              <a:t> </a:t>
            </a:r>
            <a:r>
              <a:rPr lang="en-US" dirty="0" err="1"/>
              <a:t>indicto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luxerunt</a:t>
            </a:r>
            <a:r>
              <a:rPr lang="en-US" dirty="0"/>
              <a:t>; </a:t>
            </a:r>
            <a:r>
              <a:rPr lang="en-US" dirty="0" err="1"/>
              <a:t>censu</a:t>
            </a:r>
            <a:r>
              <a:rPr lang="en-US" dirty="0"/>
              <a:t> [ - - - ]</a:t>
            </a:r>
          </a:p>
          <a:p>
            <a:pPr marL="0" indent="0">
              <a:buNone/>
            </a:pPr>
            <a:r>
              <a:rPr lang="en-US" dirty="0" err="1"/>
              <a:t>insignibus</a:t>
            </a:r>
            <a:r>
              <a:rPr lang="en-US" dirty="0"/>
              <a:t> </a:t>
            </a:r>
            <a:r>
              <a:rPr lang="en-US" dirty="0" err="1"/>
              <a:t>decorata</a:t>
            </a:r>
            <a:r>
              <a:rPr lang="en-US" dirty="0"/>
              <a:t> cu[- - -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senate decreed that </a:t>
            </a:r>
            <a:r>
              <a:rPr lang="en-US" dirty="0" smtClean="0"/>
              <a:t>he should participate in public affairs and that </a:t>
            </a:r>
            <a:r>
              <a:rPr lang="en-US" dirty="0"/>
              <a:t>he be ranked among the senators when he turned </a:t>
            </a:r>
            <a:r>
              <a:rPr lang="en-US" dirty="0" smtClean="0"/>
              <a:t>fourteen </a:t>
            </a:r>
            <a:r>
              <a:rPr lang="en-US" dirty="0"/>
              <a:t>years </a:t>
            </a:r>
            <a:r>
              <a:rPr lang="en-US" dirty="0" smtClean="0"/>
              <a:t>old.  All </a:t>
            </a:r>
            <a:r>
              <a:rPr lang="en-US" dirty="0"/>
              <a:t>mourned his death and a </a:t>
            </a:r>
            <a:r>
              <a:rPr lang="en-US" i="1" dirty="0" err="1"/>
              <a:t>iustitium</a:t>
            </a:r>
            <a:r>
              <a:rPr lang="en-US" dirty="0"/>
              <a:t> was declared by the consuls . . 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482600"/>
            <a:ext cx="10515600" cy="589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CIL</a:t>
            </a:r>
            <a:r>
              <a:rPr lang="en-US" dirty="0" smtClean="0"/>
              <a:t> VI 40360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[ </a:t>
            </a:r>
            <a:r>
              <a:rPr lang="en-US" dirty="0"/>
              <a:t>- - - </a:t>
            </a:r>
            <a:r>
              <a:rPr lang="en-US" dirty="0" err="1"/>
              <a:t>decrevit</a:t>
            </a:r>
            <a:r>
              <a:rPr lang="en-US" dirty="0"/>
              <a:t> </a:t>
            </a:r>
            <a:r>
              <a:rPr lang="en-US" dirty="0" err="1"/>
              <a:t>senatus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]	</a:t>
            </a:r>
          </a:p>
          <a:p>
            <a:pPr marL="0" indent="0">
              <a:buNone/>
            </a:pPr>
            <a:r>
              <a:rPr lang="en-US" dirty="0" err="1"/>
              <a:t>consiliis</a:t>
            </a:r>
            <a:r>
              <a:rPr lang="en-US" dirty="0"/>
              <a:t> </a:t>
            </a:r>
            <a:r>
              <a:rPr lang="en-US" dirty="0" err="1"/>
              <a:t>publicis</a:t>
            </a:r>
            <a:r>
              <a:rPr lang="en-US" dirty="0"/>
              <a:t> - </a:t>
            </a:r>
            <a:r>
              <a:rPr lang="en-US" dirty="0" err="1"/>
              <a:t>coi</a:t>
            </a:r>
            <a:r>
              <a:rPr lang="en-US" dirty="0"/>
              <a:t>[</a:t>
            </a:r>
            <a:r>
              <a:rPr lang="en-US" dirty="0" err="1"/>
              <a:t>retque</a:t>
            </a:r>
            <a:r>
              <a:rPr lang="en-US" dirty="0"/>
              <a:t> inter </a:t>
            </a:r>
            <a:r>
              <a:rPr lang="en-US" dirty="0" err="1"/>
              <a:t>senatores</a:t>
            </a:r>
            <a:r>
              <a:rPr lang="en-US" dirty="0"/>
              <a:t> cum]</a:t>
            </a:r>
          </a:p>
          <a:p>
            <a:pPr marL="0" indent="0">
              <a:buNone/>
            </a:pPr>
            <a:r>
              <a:rPr lang="en-US" dirty="0"/>
              <a:t>annum </a:t>
            </a:r>
            <a:r>
              <a:rPr lang="en-US" dirty="0" err="1"/>
              <a:t>expleturus</a:t>
            </a:r>
            <a:r>
              <a:rPr lang="en-US" dirty="0"/>
              <a:t> [</a:t>
            </a:r>
            <a:r>
              <a:rPr lang="en-US" dirty="0" err="1"/>
              <a:t>erat</a:t>
            </a:r>
            <a:r>
              <a:rPr lang="en-US" dirty="0"/>
              <a:t> XV].</a:t>
            </a:r>
          </a:p>
          <a:p>
            <a:pPr marL="0" indent="0">
              <a:buNone/>
            </a:pPr>
            <a:r>
              <a:rPr lang="en-US" dirty="0"/>
              <a:t>Mortem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iustitio</a:t>
            </a:r>
            <a:r>
              <a:rPr lang="en-US" dirty="0"/>
              <a:t> per con[</a:t>
            </a:r>
            <a:r>
              <a:rPr lang="en-US" dirty="0" err="1"/>
              <a:t>sules</a:t>
            </a:r>
            <a:r>
              <a:rPr lang="en-US" dirty="0"/>
              <a:t> </a:t>
            </a:r>
            <a:r>
              <a:rPr lang="en-US" dirty="0" err="1"/>
              <a:t>indicto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luxerunt</a:t>
            </a:r>
            <a:r>
              <a:rPr lang="en-US" dirty="0"/>
              <a:t>; </a:t>
            </a:r>
            <a:r>
              <a:rPr lang="en-US" dirty="0" err="1"/>
              <a:t>censu</a:t>
            </a:r>
            <a:r>
              <a:rPr lang="en-US" dirty="0"/>
              <a:t> [ - - - ]</a:t>
            </a:r>
          </a:p>
          <a:p>
            <a:pPr marL="0" indent="0">
              <a:buNone/>
            </a:pPr>
            <a:r>
              <a:rPr lang="en-US" dirty="0" err="1"/>
              <a:t>insignibus</a:t>
            </a:r>
            <a:r>
              <a:rPr lang="en-US" dirty="0"/>
              <a:t> </a:t>
            </a:r>
            <a:r>
              <a:rPr lang="en-US" dirty="0" err="1"/>
              <a:t>decorata</a:t>
            </a:r>
            <a:r>
              <a:rPr lang="en-US" dirty="0"/>
              <a:t> cu[- - - ]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Res Gestae </a:t>
            </a:r>
            <a:r>
              <a:rPr lang="en-US" dirty="0" smtClean="0"/>
              <a:t>14.1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ex </a:t>
            </a:r>
            <a:r>
              <a:rPr lang="en-US" dirty="0" err="1" smtClean="0"/>
              <a:t>eo</a:t>
            </a:r>
            <a:r>
              <a:rPr lang="en-US" dirty="0" smtClean="0"/>
              <a:t> die, quo </a:t>
            </a:r>
            <a:r>
              <a:rPr lang="en-US" dirty="0" err="1" smtClean="0"/>
              <a:t>deducti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in forum,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interessent</a:t>
            </a:r>
            <a:r>
              <a:rPr lang="en-US" dirty="0" smtClean="0"/>
              <a:t> </a:t>
            </a:r>
            <a:r>
              <a:rPr lang="en-US" dirty="0" err="1" smtClean="0"/>
              <a:t>consillis</a:t>
            </a:r>
            <a:r>
              <a:rPr lang="en-US" dirty="0" smtClean="0"/>
              <a:t> </a:t>
            </a:r>
            <a:r>
              <a:rPr lang="en-US" dirty="0" err="1" smtClean="0"/>
              <a:t>publicis</a:t>
            </a:r>
            <a:r>
              <a:rPr lang="en-US" dirty="0" smtClean="0"/>
              <a:t> </a:t>
            </a:r>
            <a:r>
              <a:rPr lang="en-US" dirty="0" err="1" smtClean="0"/>
              <a:t>decrevit</a:t>
            </a:r>
            <a:r>
              <a:rPr lang="en-US" dirty="0" smtClean="0"/>
              <a:t> </a:t>
            </a:r>
            <a:r>
              <a:rPr lang="en-US" dirty="0" err="1" smtClean="0"/>
              <a:t>senatus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senate decreed that from that day on which they were led into the forum they should participate in public affairs.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330200"/>
            <a:ext cx="10985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Annales</a:t>
            </a:r>
            <a:r>
              <a:rPr lang="en-US" sz="3600" i="1" dirty="0" smtClean="0"/>
              <a:t> </a:t>
            </a:r>
            <a:r>
              <a:rPr lang="en-US" sz="3600" dirty="0" smtClean="0"/>
              <a:t>1.3.1</a:t>
            </a:r>
          </a:p>
          <a:p>
            <a:r>
              <a:rPr lang="en-US" sz="3600" dirty="0" err="1"/>
              <a:t>c</a:t>
            </a:r>
            <a:r>
              <a:rPr lang="en-US" sz="3600" dirty="0" err="1" smtClean="0"/>
              <a:t>eterum</a:t>
            </a:r>
            <a:r>
              <a:rPr lang="en-US" sz="3600" dirty="0" smtClean="0"/>
              <a:t> Augustus </a:t>
            </a:r>
            <a:r>
              <a:rPr lang="en-US" sz="3600" dirty="0" err="1" smtClean="0"/>
              <a:t>subsidia</a:t>
            </a:r>
            <a:r>
              <a:rPr lang="en-US" sz="3600" dirty="0" smtClean="0"/>
              <a:t> </a:t>
            </a:r>
            <a:r>
              <a:rPr lang="en-US" sz="3600" dirty="0" err="1" smtClean="0"/>
              <a:t>dominationi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Yet Augustus [sought] a bulwark for his autocracy.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i="1" dirty="0" smtClean="0"/>
              <a:t>Res Gestae</a:t>
            </a:r>
            <a:r>
              <a:rPr lang="en-US" sz="3600" dirty="0" smtClean="0"/>
              <a:t> 1.1 </a:t>
            </a:r>
            <a:endParaRPr lang="en-US" sz="3600" i="1" dirty="0"/>
          </a:p>
          <a:p>
            <a:r>
              <a:rPr lang="en-US" sz="3600" dirty="0" smtClean="0"/>
              <a:t>rem </a:t>
            </a:r>
            <a:r>
              <a:rPr lang="en-US" sz="3600" dirty="0" err="1" smtClean="0"/>
              <a:t>publicam</a:t>
            </a:r>
            <a:r>
              <a:rPr lang="en-US" sz="3600" dirty="0" smtClean="0"/>
              <a:t> </a:t>
            </a:r>
            <a:r>
              <a:rPr lang="en-US" sz="3600" dirty="0" err="1" smtClean="0"/>
              <a:t>dominatione</a:t>
            </a:r>
            <a:r>
              <a:rPr lang="en-US" sz="3600" dirty="0" smtClean="0"/>
              <a:t> </a:t>
            </a:r>
            <a:r>
              <a:rPr lang="en-US" sz="3600" dirty="0" err="1" smtClean="0"/>
              <a:t>factionis</a:t>
            </a:r>
            <a:r>
              <a:rPr lang="en-US" sz="3600" dirty="0" smtClean="0"/>
              <a:t> </a:t>
            </a:r>
            <a:r>
              <a:rPr lang="en-US" sz="3600" dirty="0" err="1" smtClean="0"/>
              <a:t>oppressam</a:t>
            </a:r>
            <a:r>
              <a:rPr lang="en-US" sz="3600" dirty="0" smtClean="0"/>
              <a:t> in </a:t>
            </a:r>
            <a:r>
              <a:rPr lang="en-US" sz="3600" dirty="0" err="1" smtClean="0"/>
              <a:t>libertatem</a:t>
            </a:r>
            <a:r>
              <a:rPr lang="en-US" sz="3600" dirty="0" smtClean="0"/>
              <a:t> </a:t>
            </a:r>
            <a:r>
              <a:rPr lang="en-US" sz="3600" dirty="0" err="1" smtClean="0"/>
              <a:t>vindicavi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I freed the state oppressed by the tyranny of a faction.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60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Tacitus and Vergil on Marcellus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3869"/>
            <a:ext cx="5181600" cy="5307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Annales</a:t>
            </a:r>
            <a:r>
              <a:rPr lang="en-US" i="1" dirty="0" smtClean="0"/>
              <a:t> </a:t>
            </a:r>
            <a:r>
              <a:rPr lang="en-US" dirty="0" smtClean="0"/>
              <a:t>1.3.1 </a:t>
            </a:r>
          </a:p>
          <a:p>
            <a:pPr marL="0" indent="0">
              <a:buNone/>
            </a:pPr>
            <a:r>
              <a:rPr lang="en-US" dirty="0" err="1" smtClean="0"/>
              <a:t>admodum</a:t>
            </a:r>
            <a:r>
              <a:rPr lang="en-US" dirty="0" smtClean="0"/>
              <a:t> </a:t>
            </a:r>
            <a:r>
              <a:rPr lang="en-US" dirty="0" err="1" smtClean="0"/>
              <a:t>adulescentem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erely a youth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Aeneid</a:t>
            </a:r>
            <a:r>
              <a:rPr lang="en-US" dirty="0" smtClean="0"/>
              <a:t> 6.882-883</a:t>
            </a:r>
          </a:p>
          <a:p>
            <a:pPr marL="0" indent="0">
              <a:buNone/>
            </a:pPr>
            <a:r>
              <a:rPr lang="en-US" dirty="0" err="1" smtClean="0"/>
              <a:t>Heu</a:t>
            </a:r>
            <a:r>
              <a:rPr lang="en-US" dirty="0" smtClean="0"/>
              <a:t>, </a:t>
            </a:r>
            <a:r>
              <a:rPr lang="en-US" dirty="0" err="1" smtClean="0"/>
              <a:t>miserande</a:t>
            </a:r>
            <a:r>
              <a:rPr lang="en-US" dirty="0" smtClean="0"/>
              <a:t> </a:t>
            </a:r>
            <a:r>
              <a:rPr lang="en-US" dirty="0" err="1" smtClean="0"/>
              <a:t>puer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qua fata 	</a:t>
            </a:r>
            <a:r>
              <a:rPr lang="en-US" dirty="0" err="1" smtClean="0"/>
              <a:t>apsera</a:t>
            </a:r>
            <a:r>
              <a:rPr lang="en-US" dirty="0" smtClean="0"/>
              <a:t> </a:t>
            </a:r>
            <a:r>
              <a:rPr lang="en-US" dirty="0" err="1" smtClean="0"/>
              <a:t>rumpas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Marcellus </a:t>
            </a:r>
            <a:r>
              <a:rPr lang="en-US" dirty="0" err="1" smtClean="0"/>
              <a:t>eris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Alas, wretched boy, if you could only 	crush the fates, </a:t>
            </a:r>
          </a:p>
          <a:p>
            <a:pPr marL="0" indent="0">
              <a:buNone/>
            </a:pPr>
            <a:r>
              <a:rPr lang="en-US" dirty="0" smtClean="0"/>
              <a:t>you will be Marcellus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93" y="1423869"/>
            <a:ext cx="5234007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23100" y="636162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eris</a:t>
            </a:r>
            <a:r>
              <a:rPr lang="en-US" dirty="0" smtClean="0"/>
              <a:t> Marcellus – Jean-</a:t>
            </a:r>
            <a:r>
              <a:rPr lang="en-US" dirty="0" err="1" smtClean="0"/>
              <a:t>Auguste</a:t>
            </a:r>
            <a:r>
              <a:rPr lang="en-US" dirty="0" smtClean="0"/>
              <a:t>-Dominique Ingres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 of Tiberius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Tacitus, </a:t>
            </a:r>
            <a:r>
              <a:rPr lang="en-US" i="1" dirty="0" err="1" smtClean="0"/>
              <a:t>Annales</a:t>
            </a:r>
            <a:r>
              <a:rPr lang="en-US" dirty="0" smtClean="0"/>
              <a:t> 1.4.3-4</a:t>
            </a:r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/>
              <a:t>etere</a:t>
            </a:r>
            <a:r>
              <a:rPr lang="en-US" dirty="0" smtClean="0"/>
              <a:t> </a:t>
            </a:r>
            <a:r>
              <a:rPr lang="en-US" dirty="0" err="1" smtClean="0"/>
              <a:t>atque</a:t>
            </a:r>
            <a:r>
              <a:rPr lang="en-US" dirty="0" smtClean="0"/>
              <a:t> </a:t>
            </a:r>
            <a:r>
              <a:rPr lang="en-US" dirty="0" err="1" smtClean="0"/>
              <a:t>insita</a:t>
            </a:r>
            <a:r>
              <a:rPr lang="en-US" dirty="0" smtClean="0"/>
              <a:t> </a:t>
            </a:r>
            <a:r>
              <a:rPr lang="en-US" dirty="0" err="1" smtClean="0"/>
              <a:t>Claudiae</a:t>
            </a:r>
            <a:r>
              <a:rPr lang="en-US" dirty="0" smtClean="0"/>
              <a:t> </a:t>
            </a:r>
            <a:r>
              <a:rPr lang="en-US" dirty="0" err="1" smtClean="0"/>
              <a:t>familiae</a:t>
            </a:r>
            <a:r>
              <a:rPr lang="en-US" dirty="0" smtClean="0"/>
              <a:t> </a:t>
            </a:r>
            <a:r>
              <a:rPr lang="en-US" dirty="0" err="1" smtClean="0"/>
              <a:t>superbia</a:t>
            </a:r>
            <a:r>
              <a:rPr lang="en-US" dirty="0" smtClean="0"/>
              <a:t>, </a:t>
            </a:r>
            <a:r>
              <a:rPr lang="en-US" dirty="0" err="1" smtClean="0"/>
              <a:t>multaque</a:t>
            </a:r>
            <a:r>
              <a:rPr lang="en-US" dirty="0" smtClean="0"/>
              <a:t> indicia </a:t>
            </a:r>
            <a:r>
              <a:rPr lang="en-US" dirty="0" err="1" smtClean="0"/>
              <a:t>saevitiae</a:t>
            </a:r>
            <a:r>
              <a:rPr lang="en-US" dirty="0" smtClean="0"/>
              <a:t> . . . </a:t>
            </a:r>
            <a:r>
              <a:rPr lang="en-US" dirty="0" err="1" smtClean="0"/>
              <a:t>eductum</a:t>
            </a:r>
            <a:r>
              <a:rPr lang="en-US" dirty="0" smtClean="0"/>
              <a:t> in domo </a:t>
            </a:r>
            <a:r>
              <a:rPr lang="en-US" dirty="0" err="1" smtClean="0"/>
              <a:t>regnatrice</a:t>
            </a:r>
            <a:r>
              <a:rPr lang="en-US" dirty="0" smtClean="0"/>
              <a:t> . . . </a:t>
            </a:r>
            <a:r>
              <a:rPr lang="en-US" dirty="0" err="1" smtClean="0"/>
              <a:t>aliud</a:t>
            </a:r>
            <a:r>
              <a:rPr lang="en-US" dirty="0" smtClean="0"/>
              <a:t> quid quam </a:t>
            </a:r>
            <a:r>
              <a:rPr lang="en-US" dirty="0" err="1" smtClean="0"/>
              <a:t>iram</a:t>
            </a:r>
            <a:r>
              <a:rPr lang="en-US" dirty="0" smtClean="0"/>
              <a:t> et </a:t>
            </a:r>
            <a:r>
              <a:rPr lang="en-US" dirty="0" err="1" smtClean="0"/>
              <a:t>simulatinoem</a:t>
            </a:r>
            <a:r>
              <a:rPr lang="en-US" dirty="0" smtClean="0"/>
              <a:t> et </a:t>
            </a:r>
            <a:r>
              <a:rPr lang="en-US" dirty="0" err="1" smtClean="0"/>
              <a:t>secretas</a:t>
            </a:r>
            <a:r>
              <a:rPr lang="en-US" dirty="0" smtClean="0"/>
              <a:t> </a:t>
            </a:r>
            <a:r>
              <a:rPr lang="en-US" dirty="0" err="1" smtClean="0"/>
              <a:t>libidines</a:t>
            </a:r>
            <a:r>
              <a:rPr lang="en-US" dirty="0" smtClean="0"/>
              <a:t> </a:t>
            </a:r>
            <a:r>
              <a:rPr lang="en-US" dirty="0" err="1" smtClean="0"/>
              <a:t>meditatum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inveterate and customary arrogance of the </a:t>
            </a:r>
            <a:r>
              <a:rPr lang="en-US" dirty="0" err="1" smtClean="0"/>
              <a:t>claudian</a:t>
            </a:r>
            <a:r>
              <a:rPr lang="en-US" dirty="0" smtClean="0"/>
              <a:t> family, and many indications of cruelty . . . brought up in the house of a </a:t>
            </a:r>
            <a:r>
              <a:rPr lang="en-US" i="1" dirty="0" err="1" smtClean="0"/>
              <a:t>regnatrix</a:t>
            </a:r>
            <a:r>
              <a:rPr lang="en-US" dirty="0" smtClean="0"/>
              <a:t> . . .nor had he contemplated anything other than anger, pretense, and hidden lusts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405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Deconstructing the Monuments: Tacitus on the Mausoleum of Augustus</vt:lpstr>
      <vt:lpstr>Mausoleum of Augustus</vt:lpstr>
      <vt:lpstr>Mausoleum and Campus Martius</vt:lpstr>
      <vt:lpstr>Mausoleum of Augustus and Clupeus Virtutis  from Arles</vt:lpstr>
      <vt:lpstr>CIL VI 40360</vt:lpstr>
      <vt:lpstr>PowerPoint Presentation</vt:lpstr>
      <vt:lpstr>PowerPoint Presentation</vt:lpstr>
      <vt:lpstr>Tacitus and Vergil on Marcellus</vt:lpstr>
      <vt:lpstr>The Character of Tiberius</vt:lpstr>
      <vt:lpstr>The Adoption of Tiberius</vt:lpstr>
      <vt:lpstr>Bibliography</vt:lpstr>
    </vt:vector>
  </TitlesOfParts>
  <Company>Xavier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Deconstructing the Monuments: Tacitus on the Mausoleum of Augustus</dc:title>
  <dc:creator>Strunk, Thomas</dc:creator>
  <cp:lastModifiedBy>Strunk, Thomas</cp:lastModifiedBy>
  <cp:revision>22</cp:revision>
  <cp:lastPrinted>2017-04-05T17:21:13Z</cp:lastPrinted>
  <dcterms:created xsi:type="dcterms:W3CDTF">2017-03-03T18:13:34Z</dcterms:created>
  <dcterms:modified xsi:type="dcterms:W3CDTF">2017-04-05T18:02:44Z</dcterms:modified>
</cp:coreProperties>
</file>