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257" r:id="rId4"/>
    <p:sldId id="263" r:id="rId5"/>
    <p:sldId id="264" r:id="rId6"/>
    <p:sldId id="267" r:id="rId7"/>
    <p:sldId id="265" r:id="rId8"/>
    <p:sldId id="266" r:id="rId9"/>
    <p:sldId id="259" r:id="rId10"/>
    <p:sldId id="269" r:id="rId11"/>
    <p:sldId id="268" r:id="rId12"/>
    <p:sldId id="260" r:id="rId13"/>
    <p:sldId id="270" r:id="rId14"/>
    <p:sldId id="262" r:id="rId15"/>
    <p:sldId id="26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354" autoAdjust="0"/>
  </p:normalViewPr>
  <p:slideViewPr>
    <p:cSldViewPr snapToGrid="0">
      <p:cViewPr varScale="1">
        <p:scale>
          <a:sx n="55" d="100"/>
          <a:sy n="55" d="100"/>
        </p:scale>
        <p:origin x="1742" y="3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4632B-0313-4893-8FE6-99DF663F1E63}" type="datetimeFigureOut">
              <a:rPr lang="en-US" smtClean="0"/>
              <a:t>4/5/2017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30E8A-CEB0-4E89-A03F-48C82F57980B}" type="slidenum">
              <a:rPr lang="en-US" smtClean="0"/>
              <a:t>‹#›</a:t>
            </a:fld>
            <a:endParaRPr lang="en-US"/>
          </a:p>
        </p:txBody>
      </p:sp>
    </p:spTree>
    <p:extLst>
      <p:ext uri="{BB962C8B-B14F-4D97-AF65-F5344CB8AC3E}">
        <p14:creationId xmlns:p14="http://schemas.microsoft.com/office/powerpoint/2010/main" val="61130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transcription method on the </a:t>
            </a:r>
            <a:r>
              <a:rPr lang="en-US" dirty="0" err="1"/>
              <a:t>Perseids</a:t>
            </a:r>
            <a:r>
              <a:rPr lang="en-US" dirty="0"/>
              <a:t> platform allows for the efficient input of information from epigraphic materials. The use of a digital environment allows for the transparent display of all information from texts to be available at the viewer’s request without a bulky appearance.  </a:t>
            </a:r>
            <a:r>
              <a:rPr lang="en-US" dirty="0" err="1"/>
              <a:t>Perseids</a:t>
            </a:r>
            <a:r>
              <a:rPr lang="en-US" dirty="0"/>
              <a:t> is the open-source digital humanities platform of the Perseus Project at Tufts University. This method uses </a:t>
            </a:r>
            <a:r>
              <a:rPr lang="en-US" dirty="0" err="1"/>
              <a:t>Epidoc</a:t>
            </a:r>
            <a:r>
              <a:rPr lang="en-US" dirty="0"/>
              <a:t> rules of TEI XML coding in order to transcribe all of the text, ligatures, lacunae, and other features from texts. </a:t>
            </a:r>
            <a:r>
              <a:rPr lang="en-US" dirty="0" err="1"/>
              <a:t>Epidoc</a:t>
            </a:r>
            <a:r>
              <a:rPr lang="en-US" dirty="0"/>
              <a:t> is a subset of Text Encoding </a:t>
            </a:r>
            <a:r>
              <a:rPr lang="en-US" dirty="0" err="1"/>
              <a:t>Initative’s</a:t>
            </a:r>
            <a:r>
              <a:rPr lang="en-US" dirty="0"/>
              <a:t> (TEI) standard for the representations of texts. XML or Extensible Markup Language “is a markup language that defines a set of rules for encoding documents in a format that is both human-readable and machine-readable”</a:t>
            </a:r>
          </a:p>
          <a:p>
            <a:endParaRPr lang="en-US" dirty="0"/>
          </a:p>
          <a:p>
            <a:r>
              <a:rPr lang="en-US" dirty="0"/>
              <a:t>The pedagogical uses of this transcription method provide a framework for students of different levels to learn epigraphy and how to encode transcriptions in an XML editing environment with different tools to aid students and provide immediate results.</a:t>
            </a:r>
          </a:p>
          <a:p>
            <a:endParaRPr lang="en-US" dirty="0"/>
          </a:p>
          <a:p>
            <a:r>
              <a:rPr lang="en-US" dirty="0"/>
              <a:t>Other than a personal interest in the subject matter of the text, I chose to transcribe this text in order to gain skills in pedagogy and codicology</a:t>
            </a:r>
          </a:p>
        </p:txBody>
      </p:sp>
      <p:sp>
        <p:nvSpPr>
          <p:cNvPr id="4" name="Slide Number Placeholder 3"/>
          <p:cNvSpPr>
            <a:spLocks noGrp="1"/>
          </p:cNvSpPr>
          <p:nvPr>
            <p:ph type="sldNum" sz="quarter" idx="10"/>
          </p:nvPr>
        </p:nvSpPr>
        <p:spPr/>
        <p:txBody>
          <a:bodyPr/>
          <a:lstStyle/>
          <a:p>
            <a:fld id="{38630E8A-CEB0-4E89-A03F-48C82F57980B}" type="slidenum">
              <a:rPr lang="en-US" smtClean="0"/>
              <a:t>2</a:t>
            </a:fld>
            <a:endParaRPr lang="en-US"/>
          </a:p>
        </p:txBody>
      </p:sp>
    </p:spTree>
    <p:extLst>
      <p:ext uri="{BB962C8B-B14F-4D97-AF65-F5344CB8AC3E}">
        <p14:creationId xmlns:p14="http://schemas.microsoft.com/office/powerpoint/2010/main" val="87985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features of the text, such as words split across two lines may also be encoded and resolved into the normalized text (see end of line 5 for an example).</a:t>
            </a:r>
          </a:p>
        </p:txBody>
      </p:sp>
      <p:sp>
        <p:nvSpPr>
          <p:cNvPr id="4" name="Slide Number Placeholder 3"/>
          <p:cNvSpPr>
            <a:spLocks noGrp="1"/>
          </p:cNvSpPr>
          <p:nvPr>
            <p:ph type="sldNum" sz="quarter" idx="10"/>
          </p:nvPr>
        </p:nvSpPr>
        <p:spPr/>
        <p:txBody>
          <a:bodyPr/>
          <a:lstStyle/>
          <a:p>
            <a:fld id="{38630E8A-CEB0-4E89-A03F-48C82F57980B}" type="slidenum">
              <a:rPr lang="en-US" smtClean="0"/>
              <a:t>11</a:t>
            </a:fld>
            <a:endParaRPr lang="en-US"/>
          </a:p>
        </p:txBody>
      </p:sp>
    </p:spTree>
    <p:extLst>
      <p:ext uri="{BB962C8B-B14F-4D97-AF65-F5344CB8AC3E}">
        <p14:creationId xmlns:p14="http://schemas.microsoft.com/office/powerpoint/2010/main" val="275885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Perseids</a:t>
            </a:r>
            <a:r>
              <a:rPr lang="en-US" dirty="0"/>
              <a:t> allows for a quick creation of a normalized text from the XML document which resolves any ligatures, missing text, or abbreviations in an understandable manner. Another feature of this normalized text is the ability to display the exact image delimited for each word of the text allowing for the examination of any inconsistencies. </a:t>
            </a:r>
          </a:p>
        </p:txBody>
      </p:sp>
      <p:sp>
        <p:nvSpPr>
          <p:cNvPr id="4" name="Slide Number Placeholder 3"/>
          <p:cNvSpPr>
            <a:spLocks noGrp="1"/>
          </p:cNvSpPr>
          <p:nvPr>
            <p:ph type="sldNum" sz="quarter" idx="10"/>
          </p:nvPr>
        </p:nvSpPr>
        <p:spPr/>
        <p:txBody>
          <a:bodyPr/>
          <a:lstStyle/>
          <a:p>
            <a:fld id="{38630E8A-CEB0-4E89-A03F-48C82F57980B}" type="slidenum">
              <a:rPr lang="en-US" smtClean="0"/>
              <a:t>12</a:t>
            </a:fld>
            <a:endParaRPr lang="en-US"/>
          </a:p>
        </p:txBody>
      </p:sp>
    </p:spTree>
    <p:extLst>
      <p:ext uri="{BB962C8B-B14F-4D97-AF65-F5344CB8AC3E}">
        <p14:creationId xmlns:p14="http://schemas.microsoft.com/office/powerpoint/2010/main" val="199675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completion of the normalized text, a translation is now possible. </a:t>
            </a:r>
            <a:r>
              <a:rPr lang="en-US" dirty="0" err="1"/>
              <a:t>Perseids</a:t>
            </a:r>
            <a:r>
              <a:rPr lang="en-US" dirty="0"/>
              <a:t> allows the user to input the translation into a new XML which mimics the form of the transcription document. Here, the translation was not split up by line, but by paragraph to maintain a fluid translation. </a:t>
            </a:r>
          </a:p>
        </p:txBody>
      </p:sp>
      <p:sp>
        <p:nvSpPr>
          <p:cNvPr id="4" name="Slide Number Placeholder 3"/>
          <p:cNvSpPr>
            <a:spLocks noGrp="1"/>
          </p:cNvSpPr>
          <p:nvPr>
            <p:ph type="sldNum" sz="quarter" idx="10"/>
          </p:nvPr>
        </p:nvSpPr>
        <p:spPr/>
        <p:txBody>
          <a:bodyPr/>
          <a:lstStyle/>
          <a:p>
            <a:fld id="{38630E8A-CEB0-4E89-A03F-48C82F57980B}" type="slidenum">
              <a:rPr lang="en-US" smtClean="0"/>
              <a:t>13</a:t>
            </a:fld>
            <a:endParaRPr lang="en-US"/>
          </a:p>
        </p:txBody>
      </p:sp>
    </p:spTree>
    <p:extLst>
      <p:ext uri="{BB962C8B-B14F-4D97-AF65-F5344CB8AC3E}">
        <p14:creationId xmlns:p14="http://schemas.microsoft.com/office/powerpoint/2010/main" val="371824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both the transcription and translation XML documents have been completed, </a:t>
            </a:r>
            <a:r>
              <a:rPr lang="en-US" dirty="0" err="1"/>
              <a:t>Perseids</a:t>
            </a:r>
            <a:r>
              <a:rPr lang="en-US" dirty="0"/>
              <a:t> allows for the publication of the transcription on its public platform. </a:t>
            </a:r>
            <a:r>
              <a:rPr lang="en-US" dirty="0" err="1"/>
              <a:t>Perseids</a:t>
            </a:r>
            <a:r>
              <a:rPr lang="en-US" dirty="0"/>
              <a:t> grants the viewer access to the normalized text, diplomatic version of the text which would maintain certain features (such as being in all capitals if an inscription), the XML document itself, the translation of the text, commentary on the text (usually including contextual information on the text), and a bibliography. For more examples of published transcription projects, please see the </a:t>
            </a:r>
            <a:r>
              <a:rPr lang="en-US" dirty="0" err="1"/>
              <a:t>Perseids</a:t>
            </a:r>
            <a:r>
              <a:rPr lang="en-US" dirty="0"/>
              <a:t> website.</a:t>
            </a:r>
          </a:p>
          <a:p>
            <a:endParaRPr lang="en-US" dirty="0"/>
          </a:p>
        </p:txBody>
      </p:sp>
      <p:sp>
        <p:nvSpPr>
          <p:cNvPr id="4" name="Slide Number Placeholder 3"/>
          <p:cNvSpPr>
            <a:spLocks noGrp="1"/>
          </p:cNvSpPr>
          <p:nvPr>
            <p:ph type="sldNum" sz="quarter" idx="10"/>
          </p:nvPr>
        </p:nvSpPr>
        <p:spPr/>
        <p:txBody>
          <a:bodyPr/>
          <a:lstStyle/>
          <a:p>
            <a:fld id="{38630E8A-CEB0-4E89-A03F-48C82F57980B}" type="slidenum">
              <a:rPr lang="en-US" smtClean="0"/>
              <a:t>14</a:t>
            </a:fld>
            <a:endParaRPr lang="en-US"/>
          </a:p>
        </p:txBody>
      </p:sp>
    </p:spTree>
    <p:extLst>
      <p:ext uri="{BB962C8B-B14F-4D97-AF65-F5344CB8AC3E}">
        <p14:creationId xmlns:p14="http://schemas.microsoft.com/office/powerpoint/2010/main" val="336650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Outside of </a:t>
            </a:r>
            <a:r>
              <a:rPr lang="en-US" dirty="0" err="1"/>
              <a:t>Perseids</a:t>
            </a:r>
            <a:r>
              <a:rPr lang="en-US" dirty="0"/>
              <a:t>, Using the Oxygen editing environment, it is possible to create XSLT transforms on the XML document to highlight different aspects of the text such as ligatures, other languages, and missing text. XSLT or </a:t>
            </a:r>
            <a:r>
              <a:rPr lang="en-US" sz="1200" b="0" i="0" kern="1200" dirty="0">
                <a:solidFill>
                  <a:schemeClr val="tx1"/>
                </a:solidFill>
                <a:effectLst/>
                <a:latin typeface="+mn-lt"/>
                <a:ea typeface="+mn-ea"/>
                <a:cs typeface="+mn-cs"/>
              </a:rPr>
              <a:t>Extensible Stylesheet Language Transformations is a language for XML documents into other formats such as HTML for web pages.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8630E8A-CEB0-4E89-A03F-48C82F57980B}" type="slidenum">
              <a:rPr lang="en-US" smtClean="0"/>
              <a:t>15</a:t>
            </a:fld>
            <a:endParaRPr lang="en-US"/>
          </a:p>
        </p:txBody>
      </p:sp>
    </p:spTree>
    <p:extLst>
      <p:ext uri="{BB962C8B-B14F-4D97-AF65-F5344CB8AC3E}">
        <p14:creationId xmlns:p14="http://schemas.microsoft.com/office/powerpoint/2010/main" val="164309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 of this project was a scientific digital transcription of this unique manuscript which is readily available for interpretation and display using the </a:t>
            </a:r>
            <a:r>
              <a:rPr lang="en-US" dirty="0" err="1"/>
              <a:t>Epidoc</a:t>
            </a:r>
            <a:r>
              <a:rPr lang="en-US" dirty="0"/>
              <a:t> rules of TEI XML and the </a:t>
            </a:r>
            <a:r>
              <a:rPr lang="en-US" dirty="0" err="1"/>
              <a:t>Perseids</a:t>
            </a:r>
            <a:r>
              <a:rPr lang="en-US"/>
              <a:t> platform.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 of TEI XML on the </a:t>
            </a:r>
            <a:r>
              <a:rPr lang="en-US" dirty="0" err="1"/>
              <a:t>Perseids</a:t>
            </a:r>
            <a:r>
              <a:rPr lang="en-US" dirty="0"/>
              <a:t> platform applies not only to manuscripts, but can be extended to inscriptions very easily. In fact, the transcription of short inscriptions provides the skills necessary to create a project of this sort. There is a bit of a learning curve to this method of transcription,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 of </a:t>
            </a:r>
            <a:r>
              <a:rPr lang="en-US" dirty="0" err="1"/>
              <a:t>Perseids</a:t>
            </a:r>
            <a:r>
              <a:rPr lang="en-US" dirty="0"/>
              <a:t> also allows the inclusion of direct access to intertextual references through the embedding of links into the XML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Digital transcription in </a:t>
            </a:r>
            <a:r>
              <a:rPr lang="en-US" dirty="0" err="1"/>
              <a:t>Epidoc</a:t>
            </a:r>
            <a:r>
              <a:rPr lang="en-US" dirty="0"/>
              <a:t> TEI XML preserves all of the information of the original texts and presents it in an efficient manner which does not bear the same verbosity and bulkiness of traditional textual transcriptions. In addition to these benefits, </a:t>
            </a:r>
            <a:r>
              <a:rPr lang="en-US" dirty="0" err="1"/>
              <a:t>Epidoc</a:t>
            </a:r>
            <a:r>
              <a:rPr lang="en-US" dirty="0"/>
              <a:t> is a system agreed upon by a large number of </a:t>
            </a:r>
            <a:r>
              <a:rPr lang="en-US" dirty="0" err="1"/>
              <a:t>codicologists</a:t>
            </a:r>
            <a:r>
              <a:rPr lang="en-US" dirty="0"/>
              <a:t> which allows for collaboration for more comprehensive projects.</a:t>
            </a:r>
          </a:p>
          <a:p>
            <a:endParaRPr lang="en-US" dirty="0"/>
          </a:p>
          <a:p>
            <a:r>
              <a:rPr lang="en-US" dirty="0"/>
              <a:t>In addition to </a:t>
            </a:r>
            <a:r>
              <a:rPr lang="en-US" dirty="0" err="1"/>
              <a:t>Epidoc</a:t>
            </a:r>
            <a:r>
              <a:rPr lang="en-US" dirty="0"/>
              <a:t>, coding in XML and XSLT are both supported with a variety of online tools, including a large number of tutorials on </a:t>
            </a:r>
            <a:r>
              <a:rPr lang="en-US" dirty="0" err="1"/>
              <a:t>github</a:t>
            </a:r>
            <a:r>
              <a:rPr lang="en-US" dirty="0"/>
              <a:t>.</a:t>
            </a:r>
          </a:p>
          <a:p>
            <a:endParaRPr lang="en-US" dirty="0"/>
          </a:p>
          <a:p>
            <a:r>
              <a:rPr lang="en-US" dirty="0" err="1"/>
              <a:t>Perseids</a:t>
            </a:r>
            <a:r>
              <a:rPr lang="en-US" dirty="0"/>
              <a:t> is free to use and easy to sign up with most emails through this website. </a:t>
            </a:r>
          </a:p>
          <a:p>
            <a:endParaRPr lang="en-US" dirty="0"/>
          </a:p>
        </p:txBody>
      </p:sp>
      <p:sp>
        <p:nvSpPr>
          <p:cNvPr id="4" name="Slide Number Placeholder 3"/>
          <p:cNvSpPr>
            <a:spLocks noGrp="1"/>
          </p:cNvSpPr>
          <p:nvPr>
            <p:ph type="sldNum" sz="quarter" idx="10"/>
          </p:nvPr>
        </p:nvSpPr>
        <p:spPr/>
        <p:txBody>
          <a:bodyPr/>
          <a:lstStyle/>
          <a:p>
            <a:fld id="{38630E8A-CEB0-4E89-A03F-48C82F57980B}" type="slidenum">
              <a:rPr lang="en-US" smtClean="0"/>
              <a:t>16</a:t>
            </a:fld>
            <a:endParaRPr lang="en-US"/>
          </a:p>
        </p:txBody>
      </p:sp>
    </p:spTree>
    <p:extLst>
      <p:ext uri="{BB962C8B-B14F-4D97-AF65-F5344CB8AC3E}">
        <p14:creationId xmlns:p14="http://schemas.microsoft.com/office/powerpoint/2010/main" val="104220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MS-13 is a 16</a:t>
            </a:r>
            <a:r>
              <a:rPr lang="en-US" baseline="30000" dirty="0"/>
              <a:t>th</a:t>
            </a:r>
            <a:r>
              <a:rPr lang="en-US" dirty="0"/>
              <a:t> Century German Manuscript written in Latin by an unnamed author. The manuscript resides in the </a:t>
            </a:r>
            <a:r>
              <a:rPr lang="en-US" dirty="0" err="1"/>
              <a:t>Tisch</a:t>
            </a:r>
            <a:r>
              <a:rPr lang="en-US" dirty="0"/>
              <a:t> Library manuscript and rare books collection at tufts university. The text was written in a question and answer format where the author asked 10 questions regarding the physical qualities of beer. The effects of different brewing methods and ingredients such as wheat, barley, and hops on beer were discussed by the author in terms how they changed the color, texture, potency, and taste of beer. In the author’s discussion of beer, he includes the opinions of the ancient scholars : Pliny the Elder, </a:t>
            </a:r>
            <a:r>
              <a:rPr lang="en-US" dirty="0" err="1"/>
              <a:t>Dioscorides</a:t>
            </a:r>
            <a:r>
              <a:rPr lang="en-US" dirty="0"/>
              <a:t>, Aristotle, and Galen. These scholars typically deride beer as an unhealthy and harmful drink causing several ailments, including leprosy. </a:t>
            </a:r>
          </a:p>
        </p:txBody>
      </p:sp>
      <p:sp>
        <p:nvSpPr>
          <p:cNvPr id="4" name="Slide Number Placeholder 3"/>
          <p:cNvSpPr>
            <a:spLocks noGrp="1"/>
          </p:cNvSpPr>
          <p:nvPr>
            <p:ph type="sldNum" sz="quarter" idx="10"/>
          </p:nvPr>
        </p:nvSpPr>
        <p:spPr/>
        <p:txBody>
          <a:bodyPr/>
          <a:lstStyle/>
          <a:p>
            <a:fld id="{38630E8A-CEB0-4E89-A03F-48C82F57980B}" type="slidenum">
              <a:rPr lang="en-US" smtClean="0"/>
              <a:t>3</a:t>
            </a:fld>
            <a:endParaRPr lang="en-US"/>
          </a:p>
        </p:txBody>
      </p:sp>
    </p:spTree>
    <p:extLst>
      <p:ext uri="{BB962C8B-B14F-4D97-AF65-F5344CB8AC3E}">
        <p14:creationId xmlns:p14="http://schemas.microsoft.com/office/powerpoint/2010/main" val="166309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is a short manuscript written on 6 paper folios in ink</a:t>
            </a:r>
          </a:p>
        </p:txBody>
      </p:sp>
      <p:sp>
        <p:nvSpPr>
          <p:cNvPr id="4" name="Slide Number Placeholder 3"/>
          <p:cNvSpPr>
            <a:spLocks noGrp="1"/>
          </p:cNvSpPr>
          <p:nvPr>
            <p:ph type="sldNum" sz="quarter" idx="10"/>
          </p:nvPr>
        </p:nvSpPr>
        <p:spPr/>
        <p:txBody>
          <a:bodyPr/>
          <a:lstStyle/>
          <a:p>
            <a:fld id="{38630E8A-CEB0-4E89-A03F-48C82F57980B}" type="slidenum">
              <a:rPr lang="en-US" smtClean="0"/>
              <a:t>4</a:t>
            </a:fld>
            <a:endParaRPr lang="en-US"/>
          </a:p>
        </p:txBody>
      </p:sp>
    </p:spTree>
    <p:extLst>
      <p:ext uri="{BB962C8B-B14F-4D97-AF65-F5344CB8AC3E}">
        <p14:creationId xmlns:p14="http://schemas.microsoft.com/office/powerpoint/2010/main" val="376859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transcription of this text was performed on the </a:t>
            </a:r>
            <a:r>
              <a:rPr lang="en-US" dirty="0" err="1"/>
              <a:t>Perseids</a:t>
            </a:r>
            <a:r>
              <a:rPr lang="en-US" dirty="0"/>
              <a:t> Platform to create a TEI XML document using the rules of </a:t>
            </a:r>
            <a:r>
              <a:rPr lang="en-US" dirty="0" err="1"/>
              <a:t>Epidoc</a:t>
            </a:r>
            <a:r>
              <a:rPr lang="en-US" dirty="0"/>
              <a:t>. Here, we see the process of transcribing a single line of text. First, I highlighted the area of the line to be transcribed in the mapping tool. </a:t>
            </a:r>
          </a:p>
        </p:txBody>
      </p:sp>
      <p:sp>
        <p:nvSpPr>
          <p:cNvPr id="4" name="Slide Number Placeholder 3"/>
          <p:cNvSpPr>
            <a:spLocks noGrp="1"/>
          </p:cNvSpPr>
          <p:nvPr>
            <p:ph type="sldNum" sz="quarter" idx="10"/>
          </p:nvPr>
        </p:nvSpPr>
        <p:spPr/>
        <p:txBody>
          <a:bodyPr/>
          <a:lstStyle/>
          <a:p>
            <a:fld id="{38630E8A-CEB0-4E89-A03F-48C82F57980B}" type="slidenum">
              <a:rPr lang="en-US" smtClean="0"/>
              <a:t>5</a:t>
            </a:fld>
            <a:endParaRPr lang="en-US"/>
          </a:p>
        </p:txBody>
      </p:sp>
    </p:spTree>
    <p:extLst>
      <p:ext uri="{BB962C8B-B14F-4D97-AF65-F5344CB8AC3E}">
        <p14:creationId xmlns:p14="http://schemas.microsoft.com/office/powerpoint/2010/main" val="113294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this, I delimited each word of the line with a box encompassing the entire word and possible ligatures or accent marks in order to preserve all of the information of the text. I transcribed the text word-by-word for specificity and to make edits more easily in the XML document.</a:t>
            </a:r>
          </a:p>
        </p:txBody>
      </p:sp>
      <p:sp>
        <p:nvSpPr>
          <p:cNvPr id="4" name="Slide Number Placeholder 3"/>
          <p:cNvSpPr>
            <a:spLocks noGrp="1"/>
          </p:cNvSpPr>
          <p:nvPr>
            <p:ph type="sldNum" sz="quarter" idx="10"/>
          </p:nvPr>
        </p:nvSpPr>
        <p:spPr/>
        <p:txBody>
          <a:bodyPr/>
          <a:lstStyle/>
          <a:p>
            <a:fld id="{38630E8A-CEB0-4E89-A03F-48C82F57980B}" type="slidenum">
              <a:rPr lang="en-US" smtClean="0"/>
              <a:t>6</a:t>
            </a:fld>
            <a:endParaRPr lang="en-US"/>
          </a:p>
        </p:txBody>
      </p:sp>
    </p:spTree>
    <p:extLst>
      <p:ext uri="{BB962C8B-B14F-4D97-AF65-F5344CB8AC3E}">
        <p14:creationId xmlns:p14="http://schemas.microsoft.com/office/powerpoint/2010/main" val="279076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each word of the line has been demarcated, a preliminary transcription of the letters written can be performed on top.</a:t>
            </a:r>
          </a:p>
        </p:txBody>
      </p:sp>
      <p:sp>
        <p:nvSpPr>
          <p:cNvPr id="4" name="Slide Number Placeholder 3"/>
          <p:cNvSpPr>
            <a:spLocks noGrp="1"/>
          </p:cNvSpPr>
          <p:nvPr>
            <p:ph type="sldNum" sz="quarter" idx="10"/>
          </p:nvPr>
        </p:nvSpPr>
        <p:spPr/>
        <p:txBody>
          <a:bodyPr/>
          <a:lstStyle/>
          <a:p>
            <a:fld id="{38630E8A-CEB0-4E89-A03F-48C82F57980B}" type="slidenum">
              <a:rPr lang="en-US" smtClean="0"/>
              <a:t>7</a:t>
            </a:fld>
            <a:endParaRPr lang="en-US"/>
          </a:p>
        </p:txBody>
      </p:sp>
    </p:spTree>
    <p:extLst>
      <p:ext uri="{BB962C8B-B14F-4D97-AF65-F5344CB8AC3E}">
        <p14:creationId xmlns:p14="http://schemas.microsoft.com/office/powerpoint/2010/main" val="4441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words delimited and a preliminary transcription done for the whole line, the XML code below including the mapping coordinates on the image and the transcription should be copied and pasted into the proper placement in the XML document below.</a:t>
            </a:r>
          </a:p>
        </p:txBody>
      </p:sp>
      <p:sp>
        <p:nvSpPr>
          <p:cNvPr id="4" name="Slide Number Placeholder 3"/>
          <p:cNvSpPr>
            <a:spLocks noGrp="1"/>
          </p:cNvSpPr>
          <p:nvPr>
            <p:ph type="sldNum" sz="quarter" idx="10"/>
          </p:nvPr>
        </p:nvSpPr>
        <p:spPr/>
        <p:txBody>
          <a:bodyPr/>
          <a:lstStyle/>
          <a:p>
            <a:fld id="{38630E8A-CEB0-4E89-A03F-48C82F57980B}" type="slidenum">
              <a:rPr lang="en-US" smtClean="0"/>
              <a:t>8</a:t>
            </a:fld>
            <a:endParaRPr lang="en-US"/>
          </a:p>
        </p:txBody>
      </p:sp>
    </p:spTree>
    <p:extLst>
      <p:ext uri="{BB962C8B-B14F-4D97-AF65-F5344CB8AC3E}">
        <p14:creationId xmlns:p14="http://schemas.microsoft.com/office/powerpoint/2010/main" val="256927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XML document shows the code related to the line seen above. The line number has been added so that the presentation of this text maintains as much of the original format as possible. </a:t>
            </a:r>
          </a:p>
        </p:txBody>
      </p:sp>
      <p:sp>
        <p:nvSpPr>
          <p:cNvPr id="4" name="Slide Number Placeholder 3"/>
          <p:cNvSpPr>
            <a:spLocks noGrp="1"/>
          </p:cNvSpPr>
          <p:nvPr>
            <p:ph type="sldNum" sz="quarter" idx="10"/>
          </p:nvPr>
        </p:nvSpPr>
        <p:spPr/>
        <p:txBody>
          <a:bodyPr/>
          <a:lstStyle/>
          <a:p>
            <a:fld id="{38630E8A-CEB0-4E89-A03F-48C82F57980B}" type="slidenum">
              <a:rPr lang="en-US" smtClean="0"/>
              <a:t>9</a:t>
            </a:fld>
            <a:endParaRPr lang="en-US"/>
          </a:p>
        </p:txBody>
      </p:sp>
    </p:spTree>
    <p:extLst>
      <p:ext uri="{BB962C8B-B14F-4D97-AF65-F5344CB8AC3E}">
        <p14:creationId xmlns:p14="http://schemas.microsoft.com/office/powerpoint/2010/main" val="376674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code has been added to the document in its proper location, elements of the text that are not a part of the normal line of the word may be added. Here, ligatures have been added to the code for the line cerevisiae since the author wrote this word with a shorthand. </a:t>
            </a:r>
          </a:p>
        </p:txBody>
      </p:sp>
      <p:sp>
        <p:nvSpPr>
          <p:cNvPr id="4" name="Slide Number Placeholder 3"/>
          <p:cNvSpPr>
            <a:spLocks noGrp="1"/>
          </p:cNvSpPr>
          <p:nvPr>
            <p:ph type="sldNum" sz="quarter" idx="10"/>
          </p:nvPr>
        </p:nvSpPr>
        <p:spPr/>
        <p:txBody>
          <a:bodyPr/>
          <a:lstStyle/>
          <a:p>
            <a:fld id="{38630E8A-CEB0-4E89-A03F-48C82F57980B}" type="slidenum">
              <a:rPr lang="en-US" smtClean="0"/>
              <a:t>10</a:t>
            </a:fld>
            <a:endParaRPr lang="en-US"/>
          </a:p>
        </p:txBody>
      </p:sp>
    </p:spTree>
    <p:extLst>
      <p:ext uri="{BB962C8B-B14F-4D97-AF65-F5344CB8AC3E}">
        <p14:creationId xmlns:p14="http://schemas.microsoft.com/office/powerpoint/2010/main" val="21594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3580E-7822-499A-9333-CFF549D16880}"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A3C-88E1-41A7-8CD5-4A1C3FA686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2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3580E-7822-499A-9333-CFF549D16880}"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84639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3580E-7822-499A-9333-CFF549D16880}"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422030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3580E-7822-499A-9333-CFF549D16880}"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31537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3580E-7822-499A-9333-CFF549D16880}"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92A3C-88E1-41A7-8CD5-4A1C3FA686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50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3580E-7822-499A-9333-CFF549D16880}"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24144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3580E-7822-499A-9333-CFF549D16880}"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143387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3580E-7822-499A-9333-CFF549D16880}"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33743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593580E-7822-499A-9333-CFF549D16880}" type="datetimeFigureOut">
              <a:rPr lang="en-US" smtClean="0"/>
              <a:t>4/5/2017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223144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593580E-7822-499A-9333-CFF549D16880}" type="datetimeFigureOut">
              <a:rPr lang="en-US" smtClean="0"/>
              <a:t>4/5/2017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E92A3C-88E1-41A7-8CD5-4A1C3FA686D3}" type="slidenum">
              <a:rPr lang="en-US" smtClean="0"/>
              <a:t>‹#›</a:t>
            </a:fld>
            <a:endParaRPr lang="en-US"/>
          </a:p>
        </p:txBody>
      </p:sp>
    </p:spTree>
    <p:extLst>
      <p:ext uri="{BB962C8B-B14F-4D97-AF65-F5344CB8AC3E}">
        <p14:creationId xmlns:p14="http://schemas.microsoft.com/office/powerpoint/2010/main" val="188182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93580E-7822-499A-9333-CFF549D16880}"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92A3C-88E1-41A7-8CD5-4A1C3FA686D3}" type="slidenum">
              <a:rPr lang="en-US" smtClean="0"/>
              <a:t>‹#›</a:t>
            </a:fld>
            <a:endParaRPr lang="en-US"/>
          </a:p>
        </p:txBody>
      </p:sp>
    </p:spTree>
    <p:extLst>
      <p:ext uri="{BB962C8B-B14F-4D97-AF65-F5344CB8AC3E}">
        <p14:creationId xmlns:p14="http://schemas.microsoft.com/office/powerpoint/2010/main" val="199041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593580E-7822-499A-9333-CFF549D16880}" type="datetimeFigureOut">
              <a:rPr lang="en-US" smtClean="0"/>
              <a:t>4/5/2017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E92A3C-88E1-41A7-8CD5-4A1C3FA686D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994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ubs.perseids.org/epifacs/sr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Beer: A Digital Transcription of a Medieval Manuscript</a:t>
            </a:r>
          </a:p>
        </p:txBody>
      </p:sp>
      <p:sp>
        <p:nvSpPr>
          <p:cNvPr id="3" name="Subtitle 2"/>
          <p:cNvSpPr>
            <a:spLocks noGrp="1"/>
          </p:cNvSpPr>
          <p:nvPr>
            <p:ph type="subTitle" idx="1"/>
          </p:nvPr>
        </p:nvSpPr>
        <p:spPr/>
        <p:txBody>
          <a:bodyPr/>
          <a:lstStyle/>
          <a:p>
            <a:r>
              <a:rPr lang="en-US" dirty="0"/>
              <a:t>James R. </a:t>
            </a:r>
            <a:r>
              <a:rPr lang="en-US" dirty="0" err="1"/>
              <a:t>prosser</a:t>
            </a:r>
            <a:endParaRPr lang="en-US" dirty="0"/>
          </a:p>
        </p:txBody>
      </p:sp>
    </p:spTree>
    <p:extLst>
      <p:ext uri="{BB962C8B-B14F-4D97-AF65-F5344CB8AC3E}">
        <p14:creationId xmlns:p14="http://schemas.microsoft.com/office/powerpoint/2010/main" val="7164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 Method</a:t>
            </a:r>
          </a:p>
        </p:txBody>
      </p:sp>
      <p:pic>
        <p:nvPicPr>
          <p:cNvPr id="13" name="Content Placeholder 1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93324"/>
            <a:ext cx="12204396" cy="1823258"/>
          </a:xfrm>
        </p:spPr>
      </p:pic>
      <p:sp>
        <p:nvSpPr>
          <p:cNvPr id="14" name="Arrow: Down 13"/>
          <p:cNvSpPr/>
          <p:nvPr/>
        </p:nvSpPr>
        <p:spPr>
          <a:xfrm>
            <a:off x="8174182" y="2147455"/>
            <a:ext cx="235527" cy="8035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p:cNvSpPr/>
          <p:nvPr/>
        </p:nvSpPr>
        <p:spPr>
          <a:xfrm>
            <a:off x="10654145" y="2147454"/>
            <a:ext cx="235527" cy="8035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4290" y="5001491"/>
            <a:ext cx="8866909" cy="461665"/>
          </a:xfrm>
          <a:prstGeom prst="rect">
            <a:avLst/>
          </a:prstGeom>
          <a:noFill/>
        </p:spPr>
        <p:txBody>
          <a:bodyPr wrap="square" rtlCol="0">
            <a:spAutoFit/>
          </a:bodyPr>
          <a:lstStyle/>
          <a:p>
            <a:r>
              <a:rPr lang="en-US" sz="2400" dirty="0" err="1"/>
              <a:t>Cer</a:t>
            </a:r>
            <a:r>
              <a:rPr lang="en-US" sz="2400" dirty="0">
                <a:solidFill>
                  <a:srgbClr val="C00000"/>
                </a:solidFill>
              </a:rPr>
              <a:t>&lt;hi rend</a:t>
            </a:r>
            <a:r>
              <a:rPr lang="en-US" sz="2400" dirty="0">
                <a:solidFill>
                  <a:srgbClr val="92D050"/>
                </a:solidFill>
              </a:rPr>
              <a:t>= “ligature”</a:t>
            </a:r>
            <a:r>
              <a:rPr lang="en-US" sz="2400" dirty="0">
                <a:solidFill>
                  <a:srgbClr val="C00000"/>
                </a:solidFill>
              </a:rPr>
              <a:t>&gt; </a:t>
            </a:r>
            <a:r>
              <a:rPr lang="en-US" sz="2400" dirty="0"/>
              <a:t>e</a:t>
            </a:r>
            <a:r>
              <a:rPr lang="en-US" sz="2400" dirty="0">
                <a:solidFill>
                  <a:srgbClr val="C00000"/>
                </a:solidFill>
              </a:rPr>
              <a:t>&lt;/hi&gt;</a:t>
            </a:r>
            <a:r>
              <a:rPr lang="en-US" sz="2400" dirty="0" err="1"/>
              <a:t>uisia</a:t>
            </a:r>
            <a:r>
              <a:rPr lang="en-US" sz="2400" dirty="0">
                <a:solidFill>
                  <a:srgbClr val="C00000"/>
                </a:solidFill>
              </a:rPr>
              <a:t>&lt;hi rend</a:t>
            </a:r>
            <a:r>
              <a:rPr lang="en-US" sz="2400" dirty="0">
                <a:solidFill>
                  <a:srgbClr val="92D050"/>
                </a:solidFill>
              </a:rPr>
              <a:t>=“ligature”</a:t>
            </a:r>
            <a:r>
              <a:rPr lang="en-US" sz="2400" dirty="0">
                <a:solidFill>
                  <a:srgbClr val="C00000"/>
                </a:solidFill>
              </a:rPr>
              <a:t>&gt;</a:t>
            </a:r>
            <a:r>
              <a:rPr lang="en-US" sz="2400" dirty="0"/>
              <a:t>e</a:t>
            </a:r>
            <a:r>
              <a:rPr lang="en-US" sz="2400" dirty="0">
                <a:solidFill>
                  <a:srgbClr val="C00000"/>
                </a:solidFill>
              </a:rPr>
              <a:t>&lt;/hi&gt;&lt;/w&gt;</a:t>
            </a:r>
          </a:p>
        </p:txBody>
      </p:sp>
    </p:spTree>
    <p:extLst>
      <p:ext uri="{BB962C8B-B14F-4D97-AF65-F5344CB8AC3E}">
        <p14:creationId xmlns:p14="http://schemas.microsoft.com/office/powerpoint/2010/main" val="98196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55506"/>
          </a:xfrm>
        </p:spPr>
        <p:txBody>
          <a:bodyPr>
            <a:normAutofit fontScale="90000"/>
          </a:bodyPr>
          <a:lstStyle/>
          <a:p>
            <a:r>
              <a:rPr lang="en-US" dirty="0"/>
              <a:t>Transcription Method</a:t>
            </a:r>
          </a:p>
        </p:txBody>
      </p:sp>
      <p:pic>
        <p:nvPicPr>
          <p:cNvPr id="12" name="Content Placeholder 11"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9" y="2359023"/>
            <a:ext cx="12224001" cy="3002685"/>
          </a:xfrm>
        </p:spPr>
      </p:pic>
      <p:sp>
        <p:nvSpPr>
          <p:cNvPr id="13" name="Arrow: Left 12"/>
          <p:cNvSpPr/>
          <p:nvPr/>
        </p:nvSpPr>
        <p:spPr>
          <a:xfrm>
            <a:off x="2493818" y="4447309"/>
            <a:ext cx="1662545" cy="18010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425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149" y="4095108"/>
            <a:ext cx="3109229" cy="1249788"/>
          </a:xfrm>
          <a:prstGeom prst="rect">
            <a:avLst/>
          </a:prstGeom>
        </p:spPr>
      </p:pic>
      <p:sp>
        <p:nvSpPr>
          <p:cNvPr id="5" name="Arrow: Right 4"/>
          <p:cNvSpPr/>
          <p:nvPr/>
        </p:nvSpPr>
        <p:spPr>
          <a:xfrm>
            <a:off x="472808" y="3774876"/>
            <a:ext cx="1166341" cy="1933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472808" y="4623313"/>
            <a:ext cx="1166341" cy="1933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886" y="1737360"/>
            <a:ext cx="8803187" cy="2357748"/>
          </a:xfrm>
          <a:prstGeom prst="rect">
            <a:avLst/>
          </a:prstGeom>
        </p:spPr>
      </p:pic>
    </p:spTree>
    <p:extLst>
      <p:ext uri="{BB962C8B-B14F-4D97-AF65-F5344CB8AC3E}">
        <p14:creationId xmlns:p14="http://schemas.microsoft.com/office/powerpoint/2010/main" val="150246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pic>
        <p:nvPicPr>
          <p:cNvPr id="4" name="Content Placeholder 1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6963" y="3222551"/>
            <a:ext cx="10058400" cy="1270148"/>
          </a:xfrm>
        </p:spPr>
      </p:pic>
    </p:spTree>
    <p:extLst>
      <p:ext uri="{BB962C8B-B14F-4D97-AF65-F5344CB8AC3E}">
        <p14:creationId xmlns:p14="http://schemas.microsoft.com/office/powerpoint/2010/main" val="193285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21761"/>
          </a:xfrm>
        </p:spPr>
        <p:txBody>
          <a:bodyPr/>
          <a:lstStyle/>
          <a:p>
            <a:r>
              <a:rPr lang="en-US" dirty="0"/>
              <a:t>Publication</a:t>
            </a:r>
          </a:p>
        </p:txBody>
      </p:sp>
      <p:sp>
        <p:nvSpPr>
          <p:cNvPr id="3" name="Content Placeholder 2"/>
          <p:cNvSpPr>
            <a:spLocks noGrp="1"/>
          </p:cNvSpPr>
          <p:nvPr>
            <p:ph idx="1"/>
          </p:nvPr>
        </p:nvSpPr>
        <p:spPr>
          <a:xfrm>
            <a:off x="0" y="1845733"/>
            <a:ext cx="11155680" cy="4873721"/>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hlinkClick r:id="rId3"/>
            </a:endParaRPr>
          </a:p>
          <a:p>
            <a:pPr>
              <a:buFont typeface="Arial" panose="020B0604020202020204" pitchFamily="34" charset="0"/>
              <a:buChar char="•"/>
            </a:pPr>
            <a:r>
              <a:rPr lang="en-US" dirty="0">
                <a:hlinkClick r:id="rId3"/>
              </a:rPr>
              <a:t>http://pubs.perseids.org/epifacs/src/</a:t>
            </a:r>
            <a:endParaRPr lang="en-US" dirty="0"/>
          </a:p>
          <a:p>
            <a:pPr lvl="1">
              <a:buFont typeface="Arial" panose="020B0604020202020204" pitchFamily="34" charset="0"/>
              <a:buChar char="•"/>
            </a:pPr>
            <a:endParaRPr lang="en-US"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2617"/>
            <a:ext cx="12192000" cy="4132765"/>
          </a:xfrm>
          <a:prstGeom prst="rect">
            <a:avLst/>
          </a:prstGeom>
        </p:spPr>
      </p:pic>
    </p:spTree>
    <p:extLst>
      <p:ext uri="{BB962C8B-B14F-4D97-AF65-F5344CB8AC3E}">
        <p14:creationId xmlns:p14="http://schemas.microsoft.com/office/powerpoint/2010/main" val="78339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53875"/>
          </a:xfrm>
        </p:spPr>
        <p:txBody>
          <a:bodyPr>
            <a:normAutofit fontScale="90000"/>
          </a:bodyPr>
          <a:lstStyle/>
          <a:p>
            <a:r>
              <a:rPr lang="en-US" dirty="0"/>
              <a:t>XSLT Transforms</a:t>
            </a:r>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 y="840478"/>
            <a:ext cx="11222182" cy="6017522"/>
          </a:xfrm>
          <a:prstGeom prst="rect">
            <a:avLst/>
          </a:prstGeom>
        </p:spPr>
      </p:pic>
    </p:spTree>
    <p:extLst>
      <p:ext uri="{BB962C8B-B14F-4D97-AF65-F5344CB8AC3E}">
        <p14:creationId xmlns:p14="http://schemas.microsoft.com/office/powerpoint/2010/main" val="255891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Results</a:t>
            </a:r>
          </a:p>
          <a:p>
            <a:pPr>
              <a:buFont typeface="Arial" panose="020B0604020202020204" pitchFamily="34" charset="0"/>
              <a:buChar char="•"/>
            </a:pPr>
            <a:r>
              <a:rPr lang="en-US" dirty="0"/>
              <a:t>Applications of </a:t>
            </a:r>
            <a:r>
              <a:rPr lang="en-US" dirty="0" err="1"/>
              <a:t>Perseids</a:t>
            </a:r>
            <a:r>
              <a:rPr lang="en-US" dirty="0"/>
              <a:t> transcription method</a:t>
            </a:r>
          </a:p>
          <a:p>
            <a:pPr>
              <a:buFont typeface="Arial" panose="020B0604020202020204" pitchFamily="34" charset="0"/>
              <a:buChar char="•"/>
            </a:pPr>
            <a:r>
              <a:rPr lang="en-US" dirty="0"/>
              <a:t>Advantages of digital transcription in </a:t>
            </a:r>
            <a:r>
              <a:rPr lang="en-US" dirty="0" err="1"/>
              <a:t>Epidoc</a:t>
            </a:r>
            <a:r>
              <a:rPr lang="en-US" dirty="0"/>
              <a:t> TEI XML</a:t>
            </a:r>
          </a:p>
          <a:p>
            <a:pPr>
              <a:buFont typeface="Arial" panose="020B0604020202020204" pitchFamily="34" charset="0"/>
              <a:buChar char="•"/>
            </a:pPr>
            <a:r>
              <a:rPr lang="en-US" dirty="0"/>
              <a:t>http://sites.tufts.edu/perseids/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0617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89796"/>
          </a:xfrm>
        </p:spPr>
        <p:txBody>
          <a:bodyPr/>
          <a:lstStyle/>
          <a:p>
            <a:r>
              <a:rPr lang="en-US" dirty="0"/>
              <a:t>Introduction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Demonstration of digital transcription on the </a:t>
            </a:r>
            <a:r>
              <a:rPr lang="en-US" dirty="0" err="1">
                <a:latin typeface="Arial" panose="020B0604020202020204" pitchFamily="34" charset="0"/>
                <a:cs typeface="Arial" panose="020B0604020202020204" pitchFamily="34" charset="0"/>
              </a:rPr>
              <a:t>Perseids</a:t>
            </a:r>
            <a:r>
              <a:rPr lang="en-US" dirty="0">
                <a:latin typeface="Arial" panose="020B0604020202020204" pitchFamily="34" charset="0"/>
                <a:cs typeface="Arial" panose="020B0604020202020204" pitchFamily="34" charset="0"/>
              </a:rPr>
              <a:t> Platform</a:t>
            </a:r>
          </a:p>
          <a:p>
            <a:pPr>
              <a:buFont typeface="Arial" panose="020B0604020202020204" pitchFamily="34" charset="0"/>
              <a:buChar char="•"/>
            </a:pPr>
            <a:r>
              <a:rPr lang="en-US" dirty="0">
                <a:latin typeface="Arial" panose="020B0604020202020204" pitchFamily="34" charset="0"/>
                <a:cs typeface="Arial" panose="020B0604020202020204" pitchFamily="34" charset="0"/>
              </a:rPr>
              <a:t>Pedagogical applications of method</a:t>
            </a:r>
          </a:p>
          <a:p>
            <a:pPr>
              <a:buFont typeface="Arial" panose="020B0604020202020204" pitchFamily="34" charset="0"/>
              <a:buChar char="•"/>
            </a:pPr>
            <a:r>
              <a:rPr lang="en-US" dirty="0">
                <a:latin typeface="Arial" panose="020B0604020202020204" pitchFamily="34" charset="0"/>
                <a:cs typeface="Arial" panose="020B0604020202020204" pitchFamily="34" charset="0"/>
              </a:rPr>
              <a:t>Skills in the field of codicology</a:t>
            </a:r>
          </a:p>
        </p:txBody>
      </p:sp>
    </p:spTree>
    <p:extLst>
      <p:ext uri="{BB962C8B-B14F-4D97-AF65-F5344CB8AC3E}">
        <p14:creationId xmlns:p14="http://schemas.microsoft.com/office/powerpoint/2010/main" val="274363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MS-13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16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German Manuscript Written in Latin</a:t>
            </a:r>
          </a:p>
          <a:p>
            <a:pPr>
              <a:buFont typeface="Arial" panose="020B0604020202020204" pitchFamily="34" charset="0"/>
              <a:buChar char="•"/>
            </a:pPr>
            <a:r>
              <a:rPr lang="en-US" dirty="0">
                <a:latin typeface="Arial" panose="020B0604020202020204" pitchFamily="34" charset="0"/>
                <a:cs typeface="Arial" panose="020B0604020202020204" pitchFamily="34" charset="0"/>
              </a:rPr>
              <a:t>Written in a Question and Answer Form</a:t>
            </a:r>
          </a:p>
          <a:p>
            <a:pPr>
              <a:buFont typeface="Arial" panose="020B0604020202020204" pitchFamily="34" charset="0"/>
              <a:buChar char="•"/>
            </a:pPr>
            <a:r>
              <a:rPr lang="en-US" dirty="0">
                <a:latin typeface="Arial" panose="020B0604020202020204" pitchFamily="34" charset="0"/>
                <a:cs typeface="Arial" panose="020B0604020202020204" pitchFamily="34" charset="0"/>
              </a:rPr>
              <a:t>Discusses the Physical Qualities of Different Kinds of Beer</a:t>
            </a:r>
          </a:p>
          <a:p>
            <a:pPr>
              <a:buFont typeface="Arial" panose="020B0604020202020204" pitchFamily="34" charset="0"/>
              <a:buChar char="•"/>
            </a:pPr>
            <a:r>
              <a:rPr lang="en-US" dirty="0">
                <a:latin typeface="Arial" panose="020B0604020202020204" pitchFamily="34" charset="0"/>
                <a:cs typeface="Arial" panose="020B0604020202020204" pitchFamily="34" charset="0"/>
              </a:rPr>
              <a:t>Points to Knowledge of Ancient Authors such as Pliny the Elder, </a:t>
            </a:r>
            <a:r>
              <a:rPr lang="en-US" dirty="0" err="1">
                <a:latin typeface="Arial" panose="020B0604020202020204" pitchFamily="34" charset="0"/>
                <a:cs typeface="Arial" panose="020B0604020202020204" pitchFamily="34" charset="0"/>
              </a:rPr>
              <a:t>Dioscorides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Aritstotle</a:t>
            </a:r>
            <a:r>
              <a:rPr lang="en-US" dirty="0">
                <a:latin typeface="Arial" panose="020B0604020202020204" pitchFamily="34" charset="0"/>
                <a:cs typeface="Arial" panose="020B0604020202020204" pitchFamily="34" charset="0"/>
              </a:rPr>
              <a:t>, and a quote from Galen</a:t>
            </a:r>
          </a:p>
        </p:txBody>
      </p:sp>
    </p:spTree>
    <p:extLst>
      <p:ext uri="{BB962C8B-B14F-4D97-AF65-F5344CB8AC3E}">
        <p14:creationId xmlns:p14="http://schemas.microsoft.com/office/powerpoint/2010/main" val="314983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MS-13</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5278" y="189573"/>
            <a:ext cx="6162404" cy="6206953"/>
          </a:xfrm>
        </p:spPr>
      </p:pic>
    </p:spTree>
    <p:extLst>
      <p:ext uri="{BB962C8B-B14F-4D97-AF65-F5344CB8AC3E}">
        <p14:creationId xmlns:p14="http://schemas.microsoft.com/office/powerpoint/2010/main" val="285633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 Method</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0468" y="1737360"/>
            <a:ext cx="8552023" cy="5011737"/>
          </a:xfrm>
        </p:spPr>
      </p:pic>
      <p:sp>
        <p:nvSpPr>
          <p:cNvPr id="8" name="Arrow: Right 7"/>
          <p:cNvSpPr/>
          <p:nvPr/>
        </p:nvSpPr>
        <p:spPr>
          <a:xfrm>
            <a:off x="2230582" y="5347855"/>
            <a:ext cx="2244436" cy="26323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63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 Method</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472" y="1638445"/>
            <a:ext cx="8466016" cy="4955110"/>
          </a:xfrm>
        </p:spPr>
      </p:pic>
      <p:sp>
        <p:nvSpPr>
          <p:cNvPr id="6" name="Arrow: Right 5"/>
          <p:cNvSpPr/>
          <p:nvPr/>
        </p:nvSpPr>
        <p:spPr>
          <a:xfrm>
            <a:off x="1893472" y="3186545"/>
            <a:ext cx="1126819" cy="24938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67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 Method</a:t>
            </a:r>
          </a:p>
        </p:txBody>
      </p:sp>
      <p:sp>
        <p:nvSpPr>
          <p:cNvPr id="7" name="Arrow: Right 6"/>
          <p:cNvSpPr/>
          <p:nvPr/>
        </p:nvSpPr>
        <p:spPr>
          <a:xfrm>
            <a:off x="1097279" y="2646218"/>
            <a:ext cx="1052946" cy="18010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2156" y="1737360"/>
            <a:ext cx="7888647" cy="4945642"/>
          </a:xfrm>
        </p:spPr>
      </p:pic>
    </p:spTree>
    <p:extLst>
      <p:ext uri="{BB962C8B-B14F-4D97-AF65-F5344CB8AC3E}">
        <p14:creationId xmlns:p14="http://schemas.microsoft.com/office/powerpoint/2010/main" val="124083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Transcription Method</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8205" y="1737360"/>
            <a:ext cx="7856549" cy="5011737"/>
          </a:xfrm>
        </p:spPr>
      </p:pic>
      <p:sp>
        <p:nvSpPr>
          <p:cNvPr id="6" name="Arrow: Left 5"/>
          <p:cNvSpPr/>
          <p:nvPr/>
        </p:nvSpPr>
        <p:spPr>
          <a:xfrm>
            <a:off x="8215745" y="4765964"/>
            <a:ext cx="1357746" cy="16625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00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03643"/>
          </a:xfrm>
        </p:spPr>
        <p:txBody>
          <a:bodyPr/>
          <a:lstStyle/>
          <a:p>
            <a:r>
              <a:rPr lang="en-US" dirty="0"/>
              <a:t>Transcription Method</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1379"/>
            <a:ext cx="12192000" cy="3875241"/>
          </a:xfrm>
          <a:prstGeom prst="rect">
            <a:avLst/>
          </a:prstGeom>
        </p:spPr>
      </p:pic>
    </p:spTree>
    <p:extLst>
      <p:ext uri="{BB962C8B-B14F-4D97-AF65-F5344CB8AC3E}">
        <p14:creationId xmlns:p14="http://schemas.microsoft.com/office/powerpoint/2010/main" val="33010311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1090</TotalTime>
  <Words>1327</Words>
  <Application>Microsoft Office PowerPoint</Application>
  <PresentationFormat>Widescreen</PresentationFormat>
  <Paragraphs>85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lpstr>
      <vt:lpstr>Beer: A Digital Transcription of a Medieval Manuscript</vt:lpstr>
      <vt:lpstr>Introduction</vt:lpstr>
      <vt:lpstr>MS-13</vt:lpstr>
      <vt:lpstr>MS-13</vt:lpstr>
      <vt:lpstr>Transcription Method</vt:lpstr>
      <vt:lpstr>Transcription Method</vt:lpstr>
      <vt:lpstr>Transcription Method</vt:lpstr>
      <vt:lpstr>Transcription Method</vt:lpstr>
      <vt:lpstr>Transcription Method</vt:lpstr>
      <vt:lpstr>Transcription Method</vt:lpstr>
      <vt:lpstr>Transcription Method</vt:lpstr>
      <vt:lpstr>Presentation</vt:lpstr>
      <vt:lpstr>Presentation</vt:lpstr>
      <vt:lpstr>Publication</vt:lpstr>
      <vt:lpstr>XSLT Transforms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Beer: A Digital Transcription of a Medieval Manuscript</dc:title>
  <dc:creator>James Prosser</dc:creator>
  <cp:lastModifiedBy>James Prosser</cp:lastModifiedBy>
  <cp:revision>48</cp:revision>
  <dcterms:created xsi:type="dcterms:W3CDTF">2017-03-30T04:05:39Z</dcterms:created>
  <dcterms:modified xsi:type="dcterms:W3CDTF">2017-04-06T03:07:02Z</dcterms:modified>
</cp:coreProperties>
</file>