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23"/>
  </p:notesMasterIdLst>
  <p:handoutMasterIdLst>
    <p:handoutMasterId r:id="rId24"/>
  </p:handoutMasterIdLst>
  <p:sldIdLst>
    <p:sldId id="269" r:id="rId2"/>
    <p:sldId id="288" r:id="rId3"/>
    <p:sldId id="291" r:id="rId4"/>
    <p:sldId id="293" r:id="rId5"/>
    <p:sldId id="292" r:id="rId6"/>
    <p:sldId id="303" r:id="rId7"/>
    <p:sldId id="281" r:id="rId8"/>
    <p:sldId id="316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287" r:id="rId20"/>
    <p:sldId id="314" r:id="rId21"/>
    <p:sldId id="31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6C44"/>
    <a:srgbClr val="BFA366"/>
    <a:srgbClr val="BEDFC6"/>
    <a:srgbClr val="D6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40" d="100"/>
          <a:sy n="140" d="100"/>
        </p:scale>
        <p:origin x="-80" y="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ovely:Users:Caitlin:Dropbox:epic_vs_psychomach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Sheet1!$A$69:$A$74</c:f>
              <c:strCache>
                <c:ptCount val="6"/>
                <c:pt idx="0">
                  <c:v>Vergil</c:v>
                </c:pt>
                <c:pt idx="1">
                  <c:v>Ovid</c:v>
                </c:pt>
                <c:pt idx="2">
                  <c:v>Lucan</c:v>
                </c:pt>
                <c:pt idx="3">
                  <c:v>Valerius Flaccus</c:v>
                </c:pt>
                <c:pt idx="4">
                  <c:v>Silius Italicus</c:v>
                </c:pt>
                <c:pt idx="5">
                  <c:v>Statius</c:v>
                </c:pt>
              </c:strCache>
            </c:strRef>
          </c:cat>
          <c:val>
            <c:numRef>
              <c:f>Sheet1!$B$69:$B$74</c:f>
              <c:numCache>
                <c:formatCode>General</c:formatCode>
                <c:ptCount val="6"/>
                <c:pt idx="0">
                  <c:v>0.000447087926712373</c:v>
                </c:pt>
                <c:pt idx="1">
                  <c:v>0.000643161432087023</c:v>
                </c:pt>
                <c:pt idx="2">
                  <c:v>0.00041764024064909</c:v>
                </c:pt>
                <c:pt idx="3">
                  <c:v>0.000486668273590212</c:v>
                </c:pt>
                <c:pt idx="4">
                  <c:v>0.000783763761887549</c:v>
                </c:pt>
                <c:pt idx="5">
                  <c:v>0.00091189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9534536"/>
        <c:axId val="2069537640"/>
      </c:barChart>
      <c:catAx>
        <c:axId val="2069534536"/>
        <c:scaling>
          <c:orientation val="minMax"/>
        </c:scaling>
        <c:delete val="0"/>
        <c:axPos val="b"/>
        <c:majorTickMark val="out"/>
        <c:minorTickMark val="none"/>
        <c:tickLblPos val="nextTo"/>
        <c:crossAx val="2069537640"/>
        <c:crosses val="autoZero"/>
        <c:auto val="1"/>
        <c:lblAlgn val="ctr"/>
        <c:lblOffset val="100"/>
        <c:noMultiLvlLbl val="0"/>
      </c:catAx>
      <c:valAx>
        <c:axId val="20695376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 i="0"/>
                </a:pPr>
                <a:r>
                  <a:rPr lang="en-US" b="0" i="0"/>
                  <a:t>Rate of Intertextuality</a:t>
                </a:r>
              </a:p>
            </c:rich>
          </c:tx>
          <c:layout>
            <c:manualLayout>
              <c:xMode val="edge"/>
              <c:yMode val="edge"/>
              <c:x val="0.00475812846946867"/>
              <c:y val="0.16442824913739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69534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C2FFC-8D61-9F41-A4B2-107E26ECB6DE}" type="datetime1">
              <a:t>4/6/17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DF9BF-8019-CC47-85F9-19F1C73DCC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15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4CB7E-8468-A54D-931E-A1B119D31462}" type="datetime1">
              <a:t>4/6/17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2DD89-A6C0-4343-BDFC-5C5FB69611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362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DD89-A6C0-4343-BDFC-5C5FB69611EB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84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/>
              <a:t>Just before the entrance, even within the very jaws of Hell, Grief and avenging Cares have set their bed; there pale Diseases dwell, sad Age, and Fear, and Hunger, temptress to sin, and loathly Want, shapes terrible to view; and Death and Distress; next, Death’s own brother Sleep, and the soul’s Guilty Joys, and, on the threshold opposite, the death-dealing War, and the Furies’ iron cells, and maddening Strife, her snaky locks entwined with bloody ribbons.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DD89-A6C0-4343-BDFC-5C5FB69611EB}" type="slidenum">
              <a:rPr lang="uk-UA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05670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DD89-A6C0-4343-BDFC-5C5FB69611EB}" type="slidenum">
              <a:rPr lang="uk-UA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0567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DD89-A6C0-4343-BDFC-5C5FB69611EB}" type="slidenum">
              <a:rPr lang="uk-UA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0567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DD89-A6C0-4343-BDFC-5C5FB69611EB}" type="slidenum">
              <a:rPr lang="uk-UA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05670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DD89-A6C0-4343-BDFC-5C5FB69611EB}" type="slidenum">
              <a:rPr lang="uk-UA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05670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DD89-A6C0-4343-BDFC-5C5FB69611EB}" type="slidenum">
              <a:rPr lang="uk-UA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05670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DD89-A6C0-4343-BDFC-5C5FB69611EB}" type="slidenum">
              <a:rPr lang="uk-UA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05670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DD89-A6C0-4343-BDFC-5C5FB69611EB}" type="slidenum">
              <a:rPr lang="uk-UA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05670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DD89-A6C0-4343-BDFC-5C5FB69611EB}" type="slidenum">
              <a:rPr lang="uk-UA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05670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DD89-A6C0-4343-BDFC-5C5FB69611EB}" type="slidenum">
              <a:rPr lang="uk-UA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5151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DD89-A6C0-4343-BDFC-5C5FB69611EB}" type="slidenum">
              <a:rPr lang="uk-UA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01485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DD89-A6C0-4343-BDFC-5C5FB69611EB}" type="slidenum">
              <a:rPr lang="uk-UA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51512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DD89-A6C0-4343-BDFC-5C5FB69611EB}" type="slidenum">
              <a:rPr lang="uk-UA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5151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DD89-A6C0-4343-BDFC-5C5FB69611EB}" type="slidenum">
              <a:rPr lang="uk-UA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283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DD89-A6C0-4343-BDFC-5C5FB69611EB}" type="slidenum">
              <a:rPr lang="uk-UA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283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Many of you are familiar with the Tesserae Project, an automated tool to identify intertextuality between a source text and a target text. Batch.multi expands the capabilities of Tesserae far beyond tracing allusion, to quantitatively measuring an authors’ influence.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DD89-A6C0-4343-BDFC-5C5FB69611EB}" type="slidenum">
              <a:rPr lang="uk-UA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5423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DD89-A6C0-4343-BDFC-5C5FB69611EB}" type="slidenum">
              <a:rPr lang="uk-UA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26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DD89-A6C0-4343-BDFC-5C5FB69611EB}" type="slidenum">
              <a:rPr lang="uk-UA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0567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DD89-A6C0-4343-BDFC-5C5FB69611EB}" type="slidenum">
              <a:rPr lang="uk-UA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0567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DD89-A6C0-4343-BDFC-5C5FB69611EB}" type="slidenum">
              <a:rPr lang="uk-UA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0567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EE8D-7D58-9D4F-A579-3FEC36163831}" type="datetime1">
              <a:t>4/6/17</a:t>
            </a:fld>
            <a:endParaRPr lang="bg-BG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168FA83-2B75-1E4B-8FBD-57CA8D5D410D}" type="datetime1">
              <a:t>4/6/17</a:t>
            </a:fld>
            <a:endParaRPr lang="bg-BG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86C364F-9A5C-854B-9C8A-FA1E8AA02969}" type="datetime1">
              <a:t>4/6/17</a:t>
            </a:fld>
            <a:endParaRPr lang="bg-BG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pPr defTabSz="457200"/>
            <a:fld id="{5B2022C7-88C2-634F-9278-0B0AABCA02A9}" type="datetime1">
              <a:t>4/6/17</a:t>
            </a:fld>
            <a:endParaRPr lang="bg-BG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pPr defTabSz="457200"/>
            <a:fld id="{DCCE4CEF-CD7B-994D-84DA-6B34818CF46F}" type="datetime1">
              <a:t>4/6/17</a:t>
            </a:fld>
            <a:endParaRPr lang="bg-BG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F5BB-51E7-4D4D-9E7F-A7864CFE4AD7}" type="datetime1">
              <a:t>4/6/17</a:t>
            </a:fld>
            <a:endParaRPr lang="bg-BG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AC22-56AD-B84E-B942-DD8AF356F770}" type="datetime1">
              <a:t>4/6/17</a:t>
            </a:fld>
            <a:endParaRPr lang="bg-BG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D16E-7626-A84F-860F-6F56A284D75E}" type="datetime1">
              <a:t>4/6/17</a:t>
            </a:fld>
            <a:endParaRPr lang="bg-BG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EB9FEAB5-328E-B348-AA13-C5A52601B5B3}" type="datetime1">
              <a:t>4/6/17</a:t>
            </a:fld>
            <a:endParaRPr lang="bg-BG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133F-3686-C344-A0C4-B27D8ACDCFC7}" type="datetime1">
              <a:t>4/6/17</a:t>
            </a:fld>
            <a:endParaRPr lang="bg-BG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F9CD480D-898B-D54D-BB64-0012CFF1B0E4}" type="datetime1">
              <a:t>4/6/17</a:t>
            </a:fld>
            <a:endParaRPr lang="bg-BG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7467173-181A-1C45-B571-23CCB507FB07}" type="datetime1">
              <a:t>4/6/17</a:t>
            </a:fld>
            <a:endParaRPr lang="bg-BG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70FC-BB4C-5D40-BE6F-72C241798C4F}" type="datetime1">
              <a:t>4/6/17</a:t>
            </a:fld>
            <a:endParaRPr lang="bg-BG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41C91-575A-494B-9C95-4DC8522A611E}" type="datetime1">
              <a:t>4/6/17</a:t>
            </a:fld>
            <a:endParaRPr lang="bg-BG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3CB9922-2593-8341-8437-B80B3AF2E8FA}" type="datetime1">
              <a:t>4/6/17</a:t>
            </a:fld>
            <a:endParaRPr lang="bg-BG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19A60FB7-5681-0C44-8D4E-0F07087064EE}" type="datetime1">
              <a:t>4/6/17</a:t>
            </a:fld>
            <a:endParaRPr lang="bg-BG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/>
              <a:t>‹#›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</p:sldLayoutIdLst>
  <p:hf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281206" y="5473700"/>
            <a:ext cx="7875494" cy="995063"/>
          </a:xfrm>
          <a:prstGeom prst="rect">
            <a:avLst/>
          </a:prstGeom>
          <a:solidFill>
            <a:schemeClr val="bg2"/>
          </a:solidFill>
        </p:spPr>
        <p:txBody>
          <a:bodyPr vert="horz" lIns="1188720" tIns="45720" rIns="274320" bIns="45720" rtlCol="0" anchor="ctr">
            <a:normAutofit fontScale="97500"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84538"/>
            <a:ext cx="8913813" cy="219990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Prudentius at Large:</a:t>
            </a:r>
            <a:br>
              <a:rPr lang="en-US" b="1" dirty="0" smtClean="0"/>
            </a:br>
            <a:r>
              <a:rPr lang="en-US" b="1" dirty="0" smtClean="0"/>
              <a:t>Quantifying the Influence of Latin Epic on Prudentius’ </a:t>
            </a:r>
            <a:r>
              <a:rPr lang="en-US" b="1" i="1" dirty="0" smtClean="0"/>
              <a:t>Psychomachia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3447318"/>
            <a:ext cx="7610476" cy="281901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800"/>
              <a:t>Caitlin Diddams</a:t>
            </a:r>
          </a:p>
          <a:p>
            <a:pPr marL="0" indent="0" algn="r">
              <a:buNone/>
            </a:pPr>
            <a:r>
              <a:rPr lang="en-US" sz="2800"/>
              <a:t>CAMWS 2017</a:t>
            </a:r>
          </a:p>
          <a:p>
            <a:pPr marL="0" indent="0" algn="r">
              <a:buNone/>
            </a:pPr>
            <a:r>
              <a:rPr lang="en-US" sz="2800"/>
              <a:t>acstaab@buffalo.edu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4" name="Picture 3" descr="Tessera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100" y="5630367"/>
            <a:ext cx="3098800" cy="731317"/>
          </a:xfrm>
          <a:prstGeom prst="rect">
            <a:avLst/>
          </a:prstGeom>
        </p:spPr>
      </p:pic>
      <p:pic>
        <p:nvPicPr>
          <p:cNvPr id="8" name="Picture 7" descr="ub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413" y="5735031"/>
            <a:ext cx="3708400" cy="55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113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056"/>
            <a:ext cx="8913813" cy="914400"/>
          </a:xfrm>
        </p:spPr>
        <p:txBody>
          <a:bodyPr/>
          <a:lstStyle/>
          <a:p>
            <a:r>
              <a:rPr lang="en-US"/>
              <a:t>Close Reading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9083" y="1580634"/>
            <a:ext cx="18466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sp>
        <p:nvSpPr>
          <p:cNvPr id="3" name="TextBox 2"/>
          <p:cNvSpPr txBox="1"/>
          <p:nvPr/>
        </p:nvSpPr>
        <p:spPr>
          <a:xfrm>
            <a:off x="606112" y="1834715"/>
            <a:ext cx="80526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Aen</a:t>
            </a:r>
            <a:r>
              <a:rPr lang="en-US" sz="2400" i="1" dirty="0"/>
              <a:t>.</a:t>
            </a:r>
            <a:r>
              <a:rPr lang="en-US" sz="2400" dirty="0"/>
              <a:t> 6.273-281:</a:t>
            </a:r>
          </a:p>
          <a:p>
            <a:endParaRPr lang="en-US" sz="2400" i="1" dirty="0"/>
          </a:p>
          <a:p>
            <a:r>
              <a:rPr lang="en-US" sz="2400" i="1" dirty="0" err="1"/>
              <a:t>vestibulum</a:t>
            </a:r>
            <a:r>
              <a:rPr lang="en-US" sz="2400" i="1" dirty="0"/>
              <a:t> ante </a:t>
            </a:r>
            <a:r>
              <a:rPr lang="en-US" sz="2400" i="1" dirty="0" err="1"/>
              <a:t>ipsum</a:t>
            </a:r>
            <a:r>
              <a:rPr lang="en-US" sz="2400" i="1" dirty="0"/>
              <a:t> </a:t>
            </a:r>
            <a:r>
              <a:rPr lang="en-US" sz="2400" i="1" dirty="0" err="1"/>
              <a:t>primisque</a:t>
            </a:r>
            <a:r>
              <a:rPr lang="en-US" sz="2400" i="1" dirty="0"/>
              <a:t> in </a:t>
            </a:r>
            <a:r>
              <a:rPr lang="en-US" sz="2400" i="1" dirty="0" err="1"/>
              <a:t>faucibus</a:t>
            </a:r>
            <a:r>
              <a:rPr lang="en-US" sz="2400" i="1" dirty="0"/>
              <a:t> </a:t>
            </a:r>
            <a:r>
              <a:rPr lang="en-US" sz="2400" i="1" dirty="0" err="1"/>
              <a:t>Orci</a:t>
            </a:r>
            <a:endParaRPr lang="en-US" sz="2400" dirty="0"/>
          </a:p>
          <a:p>
            <a:r>
              <a:rPr lang="en-US" sz="2400" i="1" dirty="0" err="1"/>
              <a:t>Luctus</a:t>
            </a:r>
            <a:r>
              <a:rPr lang="en-US" sz="2400" i="1" dirty="0"/>
              <a:t> et </a:t>
            </a:r>
            <a:r>
              <a:rPr lang="en-US" sz="2400" i="1" dirty="0" err="1"/>
              <a:t>ultrices</a:t>
            </a:r>
            <a:r>
              <a:rPr lang="en-US" sz="2400" i="1" dirty="0"/>
              <a:t> </a:t>
            </a:r>
            <a:r>
              <a:rPr lang="en-US" sz="2400" i="1" dirty="0" err="1"/>
              <a:t>posuere</a:t>
            </a:r>
            <a:r>
              <a:rPr lang="en-US" sz="2400" i="1" dirty="0"/>
              <a:t> </a:t>
            </a:r>
            <a:r>
              <a:rPr lang="en-US" sz="2400" i="1" dirty="0" err="1"/>
              <a:t>cubilia</a:t>
            </a:r>
            <a:r>
              <a:rPr lang="en-US" sz="2400" i="1" dirty="0"/>
              <a:t> </a:t>
            </a:r>
            <a:r>
              <a:rPr lang="en-US" sz="2400" b="1" i="1" dirty="0" err="1"/>
              <a:t>Curae</a:t>
            </a:r>
            <a:r>
              <a:rPr lang="en-US" sz="2400" i="1" dirty="0"/>
              <a:t>,</a:t>
            </a:r>
            <a:endParaRPr lang="en-US" sz="2400" dirty="0"/>
          </a:p>
          <a:p>
            <a:r>
              <a:rPr lang="en-US" sz="2400" i="1" dirty="0" err="1"/>
              <a:t>pallentesque</a:t>
            </a:r>
            <a:r>
              <a:rPr lang="en-US" sz="2400" i="1" dirty="0"/>
              <a:t> habitant </a:t>
            </a:r>
            <a:r>
              <a:rPr lang="en-US" sz="2400" i="1" dirty="0" err="1"/>
              <a:t>Morbi</a:t>
            </a:r>
            <a:r>
              <a:rPr lang="en-US" sz="2400" i="1" dirty="0"/>
              <a:t> </a:t>
            </a:r>
            <a:r>
              <a:rPr lang="en-US" sz="2400" i="1" dirty="0" err="1"/>
              <a:t>tristisque</a:t>
            </a:r>
            <a:r>
              <a:rPr lang="en-US" sz="2400" i="1" dirty="0"/>
              <a:t> </a:t>
            </a:r>
            <a:r>
              <a:rPr lang="en-US" sz="2400" i="1" dirty="0" err="1"/>
              <a:t>Senectus</a:t>
            </a:r>
            <a:endParaRPr lang="en-US" sz="2400" dirty="0"/>
          </a:p>
          <a:p>
            <a:r>
              <a:rPr lang="en-US" sz="2400" i="1" dirty="0"/>
              <a:t>et </a:t>
            </a:r>
            <a:r>
              <a:rPr lang="en-US" sz="2400" b="1" i="1" dirty="0" err="1"/>
              <a:t>Metus</a:t>
            </a:r>
            <a:r>
              <a:rPr lang="en-US" sz="2400" i="1" dirty="0"/>
              <a:t> et </a:t>
            </a:r>
            <a:r>
              <a:rPr lang="en-US" sz="2400" i="1" dirty="0" err="1"/>
              <a:t>malesuada</a:t>
            </a:r>
            <a:r>
              <a:rPr lang="en-US" sz="2400" i="1" dirty="0"/>
              <a:t> </a:t>
            </a:r>
            <a:r>
              <a:rPr lang="en-US" sz="2400" b="1" i="1" dirty="0"/>
              <a:t>Fames</a:t>
            </a:r>
            <a:r>
              <a:rPr lang="en-US" sz="2400" i="1" dirty="0"/>
              <a:t> ac </a:t>
            </a:r>
            <a:r>
              <a:rPr lang="en-US" sz="2400" i="1" dirty="0" err="1"/>
              <a:t>turpis</a:t>
            </a:r>
            <a:r>
              <a:rPr lang="en-US" sz="2400" i="1" dirty="0"/>
              <a:t> </a:t>
            </a:r>
            <a:r>
              <a:rPr lang="en-US" sz="2400" i="1" dirty="0" err="1"/>
              <a:t>Egestas</a:t>
            </a:r>
            <a:r>
              <a:rPr lang="en-US" sz="2400" i="1" dirty="0"/>
              <a:t>,</a:t>
            </a:r>
            <a:endParaRPr lang="en-US" sz="2400" dirty="0"/>
          </a:p>
          <a:p>
            <a:r>
              <a:rPr lang="en-US" sz="2400" i="1" dirty="0" err="1"/>
              <a:t>terribiles</a:t>
            </a:r>
            <a:r>
              <a:rPr lang="en-US" sz="2400" i="1" dirty="0"/>
              <a:t> </a:t>
            </a:r>
            <a:r>
              <a:rPr lang="en-US" sz="2400" i="1" dirty="0" err="1"/>
              <a:t>visu</a:t>
            </a:r>
            <a:r>
              <a:rPr lang="en-US" sz="2400" i="1" dirty="0"/>
              <a:t> </a:t>
            </a:r>
            <a:r>
              <a:rPr lang="en-US" sz="2400" i="1" dirty="0" err="1"/>
              <a:t>formae</a:t>
            </a:r>
            <a:r>
              <a:rPr lang="en-US" sz="2400" i="1" dirty="0"/>
              <a:t>, </a:t>
            </a:r>
            <a:r>
              <a:rPr lang="en-US" sz="2400" i="1" dirty="0" err="1"/>
              <a:t>Letumque</a:t>
            </a:r>
            <a:r>
              <a:rPr lang="en-US" sz="2400" i="1" dirty="0"/>
              <a:t> </a:t>
            </a:r>
            <a:r>
              <a:rPr lang="en-US" sz="2400" i="1" dirty="0" err="1"/>
              <a:t>Labosque</a:t>
            </a:r>
            <a:r>
              <a:rPr lang="en-US" sz="2400" i="1" dirty="0"/>
              <a:t>:</a:t>
            </a:r>
            <a:endParaRPr lang="en-US" sz="2400" dirty="0"/>
          </a:p>
          <a:p>
            <a:r>
              <a:rPr lang="en-US" sz="2400" i="1" dirty="0"/>
              <a:t>tum </a:t>
            </a:r>
            <a:r>
              <a:rPr lang="en-US" sz="2400" i="1" dirty="0" err="1"/>
              <a:t>consanguineus</a:t>
            </a:r>
            <a:r>
              <a:rPr lang="en-US" sz="2400" i="1" dirty="0"/>
              <a:t> </a:t>
            </a:r>
            <a:r>
              <a:rPr lang="en-US" sz="2400" i="1" dirty="0" err="1"/>
              <a:t>Leti</a:t>
            </a:r>
            <a:r>
              <a:rPr lang="en-US" sz="2400" i="1" dirty="0"/>
              <a:t> </a:t>
            </a:r>
            <a:r>
              <a:rPr lang="en-US" sz="2400" i="1" dirty="0" err="1"/>
              <a:t>Sopor</a:t>
            </a:r>
            <a:r>
              <a:rPr lang="en-US" sz="2400" i="1" dirty="0"/>
              <a:t> et mala mentis</a:t>
            </a:r>
            <a:endParaRPr lang="en-US" sz="2400" dirty="0"/>
          </a:p>
          <a:p>
            <a:r>
              <a:rPr lang="en-US" sz="2400" i="1" dirty="0" err="1"/>
              <a:t>Gaudia</a:t>
            </a:r>
            <a:r>
              <a:rPr lang="en-US" sz="2400" i="1" dirty="0"/>
              <a:t>, </a:t>
            </a:r>
            <a:r>
              <a:rPr lang="en-US" sz="2400" i="1" dirty="0" err="1"/>
              <a:t>mortiferumque</a:t>
            </a:r>
            <a:r>
              <a:rPr lang="en-US" sz="2400" i="1" dirty="0"/>
              <a:t> </a:t>
            </a:r>
            <a:r>
              <a:rPr lang="en-US" sz="2400" i="1" dirty="0" err="1"/>
              <a:t>adverso</a:t>
            </a:r>
            <a:r>
              <a:rPr lang="en-US" sz="2400" i="1" dirty="0"/>
              <a:t> in </a:t>
            </a:r>
            <a:r>
              <a:rPr lang="en-US" sz="2400" i="1" dirty="0" err="1"/>
              <a:t>limine</a:t>
            </a:r>
            <a:r>
              <a:rPr lang="en-US" sz="2400" i="1" dirty="0"/>
              <a:t> Bellum</a:t>
            </a:r>
            <a:endParaRPr lang="en-US" sz="2400" dirty="0"/>
          </a:p>
          <a:p>
            <a:r>
              <a:rPr lang="en-US" sz="2400" i="1" dirty="0" err="1"/>
              <a:t>ferreique</a:t>
            </a:r>
            <a:r>
              <a:rPr lang="en-US" sz="2400" i="1" dirty="0"/>
              <a:t> </a:t>
            </a:r>
            <a:r>
              <a:rPr lang="en-US" sz="2400" b="1" i="1" dirty="0" err="1"/>
              <a:t>Eumenidum</a:t>
            </a:r>
            <a:r>
              <a:rPr lang="en-US" sz="2400" i="1" dirty="0"/>
              <a:t> thalami et Discordia </a:t>
            </a:r>
            <a:r>
              <a:rPr lang="en-US" sz="2400" i="1" dirty="0" err="1"/>
              <a:t>demens</a:t>
            </a:r>
            <a:r>
              <a:rPr lang="en-US" sz="2400" i="1" dirty="0"/>
              <a:t>,</a:t>
            </a:r>
            <a:endParaRPr lang="en-US" sz="2400" dirty="0"/>
          </a:p>
          <a:p>
            <a:r>
              <a:rPr lang="en-US" sz="2400" i="1" dirty="0" err="1"/>
              <a:t>vipereum</a:t>
            </a:r>
            <a:r>
              <a:rPr lang="en-US" sz="2400" i="1" dirty="0"/>
              <a:t> </a:t>
            </a:r>
            <a:r>
              <a:rPr lang="en-US" sz="2400" i="1" dirty="0" err="1"/>
              <a:t>crinem</a:t>
            </a:r>
            <a:r>
              <a:rPr lang="en-US" sz="2400" i="1" dirty="0"/>
              <a:t> </a:t>
            </a:r>
            <a:r>
              <a:rPr lang="en-US" sz="2400" i="1" dirty="0" err="1"/>
              <a:t>vittis</a:t>
            </a:r>
            <a:r>
              <a:rPr lang="en-US" sz="2400" i="1" dirty="0"/>
              <a:t> </a:t>
            </a:r>
            <a:r>
              <a:rPr lang="en-US" sz="2400" i="1" dirty="0" err="1"/>
              <a:t>innexa</a:t>
            </a:r>
            <a:r>
              <a:rPr lang="en-US" sz="2400" i="1" dirty="0"/>
              <a:t> </a:t>
            </a:r>
            <a:r>
              <a:rPr lang="en-US" sz="2400" i="1" dirty="0" err="1"/>
              <a:t>cruentis</a:t>
            </a:r>
            <a:r>
              <a:rPr lang="en-US" sz="2400" i="1" dirty="0"/>
              <a:t>.</a:t>
            </a:r>
            <a:endParaRPr lang="en-US" sz="2400" dirty="0"/>
          </a:p>
          <a:p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88277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056"/>
            <a:ext cx="8913813" cy="914400"/>
          </a:xfrm>
        </p:spPr>
        <p:txBody>
          <a:bodyPr/>
          <a:lstStyle/>
          <a:p>
            <a:r>
              <a:rPr lang="en-US"/>
              <a:t>Close Reading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9083" y="1580634"/>
            <a:ext cx="18466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sp>
        <p:nvSpPr>
          <p:cNvPr id="3" name="TextBox 2"/>
          <p:cNvSpPr txBox="1"/>
          <p:nvPr/>
        </p:nvSpPr>
        <p:spPr>
          <a:xfrm>
            <a:off x="606112" y="1834715"/>
            <a:ext cx="80526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Aen</a:t>
            </a:r>
            <a:r>
              <a:rPr lang="en-US" sz="2400" i="1" dirty="0"/>
              <a:t>.</a:t>
            </a:r>
            <a:r>
              <a:rPr lang="en-US" sz="2400" dirty="0"/>
              <a:t> 6.273-281:</a:t>
            </a:r>
          </a:p>
          <a:p>
            <a:endParaRPr lang="en-US" sz="2400" i="1" dirty="0"/>
          </a:p>
          <a:p>
            <a:pPr defTabSz="457200">
              <a:defRPr/>
            </a:pPr>
            <a:r>
              <a:rPr lang="en-US" sz="2400" dirty="0"/>
              <a:t>Just before the entrance, even within the very jaws of Hell, Grief and avenging Cares have set their bed; there pale Diseases dwell, sad Age, and Fear, and Hunger, temptress to sin, and loathly Want, shapes terrible to view; and Death and Distress; next, Death’s own brother Sleep, and the soul’s Guilty Joys, and, on the threshold opposite, the death-dealing War, and the Furies’ iron cells, and maddening Strife, her snaky locks entwined with bloody ribbons.</a:t>
            </a:r>
          </a:p>
          <a:p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26591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056"/>
            <a:ext cx="8913813" cy="914400"/>
          </a:xfrm>
        </p:spPr>
        <p:txBody>
          <a:bodyPr/>
          <a:lstStyle/>
          <a:p>
            <a:r>
              <a:rPr lang="en-US"/>
              <a:t>Close Reading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9083" y="1580634"/>
            <a:ext cx="18466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sp>
        <p:nvSpPr>
          <p:cNvPr id="3" name="TextBox 2"/>
          <p:cNvSpPr txBox="1"/>
          <p:nvPr/>
        </p:nvSpPr>
        <p:spPr>
          <a:xfrm>
            <a:off x="606112" y="1834715"/>
            <a:ext cx="8052637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Theb</a:t>
            </a:r>
            <a:r>
              <a:rPr lang="en-US" sz="2400" i="1" dirty="0"/>
              <a:t>. </a:t>
            </a:r>
            <a:r>
              <a:rPr lang="en-US" sz="2400" dirty="0"/>
              <a:t>4.661-663:</a:t>
            </a:r>
          </a:p>
          <a:p>
            <a:endParaRPr lang="en-US" sz="2400" dirty="0"/>
          </a:p>
          <a:p>
            <a:r>
              <a:rPr lang="en-US" sz="2400" i="1" dirty="0" err="1"/>
              <a:t>nec</a:t>
            </a:r>
            <a:r>
              <a:rPr lang="en-US" sz="2400" i="1" dirty="0"/>
              <a:t> </a:t>
            </a:r>
            <a:r>
              <a:rPr lang="en-US" sz="2400" i="1" dirty="0" err="1"/>
              <a:t>comitatus</a:t>
            </a:r>
            <a:r>
              <a:rPr lang="en-US" sz="2400" i="1" dirty="0"/>
              <a:t> </a:t>
            </a:r>
            <a:r>
              <a:rPr lang="en-US" sz="2400" i="1" dirty="0" err="1"/>
              <a:t>iners</a:t>
            </a:r>
            <a:r>
              <a:rPr lang="en-US" sz="2400" i="1" dirty="0"/>
              <a:t>: </a:t>
            </a:r>
            <a:r>
              <a:rPr lang="en-US" sz="2400" i="1" dirty="0" err="1"/>
              <a:t>sunt</a:t>
            </a:r>
            <a:r>
              <a:rPr lang="en-US" sz="2400" i="1" dirty="0"/>
              <a:t> </a:t>
            </a:r>
            <a:r>
              <a:rPr lang="en-US" sz="2400" i="1" dirty="0" err="1"/>
              <a:t>illic</a:t>
            </a:r>
            <a:r>
              <a:rPr lang="en-US" sz="2400" i="1" dirty="0"/>
              <a:t> Ira </a:t>
            </a:r>
            <a:r>
              <a:rPr lang="en-US" sz="2400" i="1" dirty="0" err="1"/>
              <a:t>Furorque</a:t>
            </a:r>
            <a:endParaRPr lang="en-US" sz="2400" dirty="0"/>
          </a:p>
          <a:p>
            <a:r>
              <a:rPr lang="en-US" sz="2400" i="1" dirty="0"/>
              <a:t>et </a:t>
            </a:r>
            <a:r>
              <a:rPr lang="en-US" sz="2400" b="1" i="1" dirty="0" err="1"/>
              <a:t>Metus</a:t>
            </a:r>
            <a:r>
              <a:rPr lang="en-US" sz="2400" i="1" dirty="0"/>
              <a:t> et </a:t>
            </a:r>
            <a:r>
              <a:rPr lang="en-US" sz="2400" i="1" dirty="0" err="1"/>
              <a:t>Virtus</a:t>
            </a:r>
            <a:r>
              <a:rPr lang="en-US" sz="2400" i="1" dirty="0"/>
              <a:t> et </a:t>
            </a:r>
            <a:r>
              <a:rPr lang="en-US" sz="2400" i="1" dirty="0" err="1"/>
              <a:t>numquam</a:t>
            </a:r>
            <a:r>
              <a:rPr lang="en-US" sz="2400" i="1" dirty="0"/>
              <a:t> </a:t>
            </a:r>
            <a:r>
              <a:rPr lang="en-US" sz="2400" i="1" dirty="0" err="1"/>
              <a:t>sobrius</a:t>
            </a:r>
            <a:r>
              <a:rPr lang="en-US" sz="2400" i="1" dirty="0"/>
              <a:t> Ardor</a:t>
            </a:r>
            <a:endParaRPr lang="en-US" sz="2400" dirty="0"/>
          </a:p>
          <a:p>
            <a:r>
              <a:rPr lang="en-US" sz="2400" i="1" dirty="0" err="1"/>
              <a:t>succiduique</a:t>
            </a:r>
            <a:r>
              <a:rPr lang="en-US" sz="2400" i="1" dirty="0"/>
              <a:t> </a:t>
            </a:r>
            <a:r>
              <a:rPr lang="en-US" sz="2400" i="1" dirty="0" err="1"/>
              <a:t>gradus</a:t>
            </a:r>
            <a:r>
              <a:rPr lang="en-US" sz="2400" i="1" dirty="0"/>
              <a:t> et </a:t>
            </a:r>
            <a:r>
              <a:rPr lang="en-US" sz="2400" i="1" dirty="0" err="1"/>
              <a:t>castra</a:t>
            </a:r>
            <a:r>
              <a:rPr lang="en-US" sz="2400" i="1" dirty="0"/>
              <a:t> </a:t>
            </a:r>
            <a:r>
              <a:rPr lang="en-US" sz="2400" i="1" dirty="0" err="1"/>
              <a:t>simillima</a:t>
            </a:r>
            <a:r>
              <a:rPr lang="en-US" sz="2400" i="1" dirty="0"/>
              <a:t> </a:t>
            </a:r>
            <a:r>
              <a:rPr lang="en-US" sz="2400" i="1" dirty="0" err="1"/>
              <a:t>regi</a:t>
            </a:r>
            <a:r>
              <a:rPr lang="en-US" sz="2400" i="1" dirty="0"/>
              <a:t>.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No lazy retinue is his: Wrath and Madness are there, and Fear and </a:t>
            </a:r>
            <a:r>
              <a:rPr lang="en-US" sz="2400" dirty="0" err="1"/>
              <a:t>Valour</a:t>
            </a:r>
            <a:r>
              <a:rPr lang="en-US" sz="2400" dirty="0"/>
              <a:t> and </a:t>
            </a:r>
            <a:r>
              <a:rPr lang="en-US" sz="2400" dirty="0" err="1"/>
              <a:t>Ardour</a:t>
            </a:r>
            <a:r>
              <a:rPr lang="en-US" sz="2400" dirty="0"/>
              <a:t> never sober and staggering steps and a camp like to its king. </a:t>
            </a:r>
          </a:p>
          <a:p>
            <a:endParaRPr lang="en-US" sz="2400" i="1" dirty="0"/>
          </a:p>
          <a:p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28236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056"/>
            <a:ext cx="8913813" cy="914400"/>
          </a:xfrm>
        </p:spPr>
        <p:txBody>
          <a:bodyPr/>
          <a:lstStyle/>
          <a:p>
            <a:r>
              <a:rPr lang="en-US"/>
              <a:t>Close Reading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9083" y="1580634"/>
            <a:ext cx="18466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sp>
        <p:nvSpPr>
          <p:cNvPr id="3" name="TextBox 2"/>
          <p:cNvSpPr txBox="1"/>
          <p:nvPr/>
        </p:nvSpPr>
        <p:spPr>
          <a:xfrm>
            <a:off x="606112" y="1834715"/>
            <a:ext cx="80526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Theb</a:t>
            </a:r>
            <a:r>
              <a:rPr lang="en-US" sz="2400" i="1" dirty="0"/>
              <a:t>. </a:t>
            </a:r>
            <a:r>
              <a:rPr lang="en-US" sz="2400" dirty="0"/>
              <a:t>7.47-53:</a:t>
            </a:r>
            <a:endParaRPr lang="en-US" sz="2400" i="1" dirty="0"/>
          </a:p>
          <a:p>
            <a:endParaRPr lang="en-US" sz="2400" i="1" dirty="0"/>
          </a:p>
          <a:p>
            <a:r>
              <a:rPr lang="en-US" sz="2400" i="1" dirty="0"/>
              <a:t>… </a:t>
            </a:r>
            <a:r>
              <a:rPr lang="en-US" sz="2400" i="1" dirty="0" err="1"/>
              <a:t>primis</a:t>
            </a:r>
            <a:r>
              <a:rPr lang="en-US" sz="2400" i="1" dirty="0"/>
              <a:t> </a:t>
            </a:r>
            <a:r>
              <a:rPr lang="en-US" sz="2400" i="1" dirty="0" err="1"/>
              <a:t>salit</a:t>
            </a:r>
            <a:r>
              <a:rPr lang="en-US" sz="2400" i="1" dirty="0"/>
              <a:t> Impetus </a:t>
            </a:r>
            <a:r>
              <a:rPr lang="en-US" sz="2400" i="1" dirty="0" err="1"/>
              <a:t>amens</a:t>
            </a:r>
            <a:endParaRPr lang="en-US" sz="2400" dirty="0"/>
          </a:p>
          <a:p>
            <a:r>
              <a:rPr lang="en-US" sz="2400" i="1" dirty="0"/>
              <a:t>e </a:t>
            </a:r>
            <a:r>
              <a:rPr lang="en-US" sz="2400" i="1" dirty="0" err="1"/>
              <a:t>foribus</a:t>
            </a:r>
            <a:r>
              <a:rPr lang="en-US" sz="2400" i="1" dirty="0"/>
              <a:t> </a:t>
            </a:r>
            <a:r>
              <a:rPr lang="en-US" sz="2400" i="1" dirty="0" err="1"/>
              <a:t>caecumque</a:t>
            </a:r>
            <a:r>
              <a:rPr lang="en-US" sz="2400" i="1" dirty="0"/>
              <a:t> </a:t>
            </a:r>
            <a:r>
              <a:rPr lang="en-US" sz="2400" i="1" dirty="0" err="1"/>
              <a:t>Nefas</a:t>
            </a:r>
            <a:r>
              <a:rPr lang="en-US" sz="2400" i="1" dirty="0"/>
              <a:t> </a:t>
            </a:r>
            <a:r>
              <a:rPr lang="en-US" sz="2400" i="1" dirty="0" err="1"/>
              <a:t>Iraeque</a:t>
            </a:r>
            <a:r>
              <a:rPr lang="en-US" sz="2400" i="1" dirty="0"/>
              <a:t> </a:t>
            </a:r>
            <a:r>
              <a:rPr lang="en-US" sz="2400" i="1" dirty="0" err="1"/>
              <a:t>rubentes</a:t>
            </a:r>
            <a:endParaRPr lang="en-US" sz="2400" dirty="0"/>
          </a:p>
          <a:p>
            <a:r>
              <a:rPr lang="en-US" sz="2400" i="1" dirty="0" err="1"/>
              <a:t>exsanguesque</a:t>
            </a:r>
            <a:r>
              <a:rPr lang="en-US" sz="2400" i="1" dirty="0"/>
              <a:t> </a:t>
            </a:r>
            <a:r>
              <a:rPr lang="en-US" sz="2400" b="1" i="1" dirty="0" err="1"/>
              <a:t>Metus</a:t>
            </a:r>
            <a:r>
              <a:rPr lang="en-US" sz="2400" i="1" dirty="0"/>
              <a:t>, </a:t>
            </a:r>
            <a:r>
              <a:rPr lang="en-US" sz="2400" i="1" dirty="0" err="1"/>
              <a:t>occultisque</a:t>
            </a:r>
            <a:r>
              <a:rPr lang="en-US" sz="2400" i="1" dirty="0"/>
              <a:t> </a:t>
            </a:r>
            <a:r>
              <a:rPr lang="en-US" sz="2400" i="1" dirty="0" err="1"/>
              <a:t>ensibus</a:t>
            </a:r>
            <a:r>
              <a:rPr lang="en-US" sz="2400" i="1" dirty="0"/>
              <a:t> </a:t>
            </a:r>
            <a:r>
              <a:rPr lang="en-US" sz="2400" i="1" dirty="0" err="1"/>
              <a:t>adstant</a:t>
            </a:r>
            <a:endParaRPr lang="en-US" sz="2400" dirty="0"/>
          </a:p>
          <a:p>
            <a:r>
              <a:rPr lang="en-US" sz="2400" i="1" dirty="0" err="1"/>
              <a:t>Insidiae</a:t>
            </a:r>
            <a:r>
              <a:rPr lang="en-US" sz="2400" i="1" dirty="0"/>
              <a:t> </a:t>
            </a:r>
            <a:r>
              <a:rPr lang="en-US" sz="2400" i="1" dirty="0" err="1"/>
              <a:t>geminumque</a:t>
            </a:r>
            <a:r>
              <a:rPr lang="en-US" sz="2400" i="1" dirty="0"/>
              <a:t> tenens Discordia </a:t>
            </a:r>
            <a:r>
              <a:rPr lang="en-US" sz="2400" i="1" dirty="0" err="1"/>
              <a:t>ferrum</a:t>
            </a:r>
            <a:r>
              <a:rPr lang="en-US" sz="2400" i="1" dirty="0"/>
              <a:t>.</a:t>
            </a:r>
            <a:endParaRPr lang="en-US" sz="2400" dirty="0"/>
          </a:p>
          <a:p>
            <a:r>
              <a:rPr lang="en-US" sz="2400" i="1" dirty="0" err="1"/>
              <a:t>innumeris</a:t>
            </a:r>
            <a:r>
              <a:rPr lang="en-US" sz="2400" i="1" dirty="0"/>
              <a:t> </a:t>
            </a:r>
            <a:r>
              <a:rPr lang="en-US" sz="2400" i="1" dirty="0" err="1"/>
              <a:t>strepit</a:t>
            </a:r>
            <a:r>
              <a:rPr lang="en-US" sz="2400" i="1" dirty="0"/>
              <a:t> aula Minis, </a:t>
            </a:r>
            <a:r>
              <a:rPr lang="en-US" sz="2400" i="1" dirty="0" err="1"/>
              <a:t>tristissima</a:t>
            </a:r>
            <a:r>
              <a:rPr lang="en-US" sz="2400" i="1" dirty="0"/>
              <a:t> </a:t>
            </a:r>
            <a:r>
              <a:rPr lang="en-US" sz="2400" i="1" dirty="0" err="1"/>
              <a:t>virtus</a:t>
            </a:r>
            <a:endParaRPr lang="en-US" sz="2400" dirty="0"/>
          </a:p>
          <a:p>
            <a:r>
              <a:rPr lang="en-US" sz="2400" i="1" dirty="0"/>
              <a:t>stat </a:t>
            </a:r>
            <a:r>
              <a:rPr lang="en-US" sz="2400" i="1" dirty="0" err="1"/>
              <a:t>medio</a:t>
            </a:r>
            <a:r>
              <a:rPr lang="en-US" sz="2400" i="1" dirty="0"/>
              <a:t>, </a:t>
            </a:r>
            <a:r>
              <a:rPr lang="en-US" sz="2400" i="1" dirty="0" err="1"/>
              <a:t>laetusque</a:t>
            </a:r>
            <a:r>
              <a:rPr lang="en-US" sz="2400" i="1" dirty="0"/>
              <a:t> Furor </a:t>
            </a:r>
            <a:r>
              <a:rPr lang="en-US" sz="2400" i="1" dirty="0" err="1"/>
              <a:t>voltuque</a:t>
            </a:r>
            <a:r>
              <a:rPr lang="en-US" sz="2400" i="1" dirty="0"/>
              <a:t> </a:t>
            </a:r>
            <a:r>
              <a:rPr lang="en-US" sz="2400" i="1" dirty="0" err="1"/>
              <a:t>cruento</a:t>
            </a:r>
            <a:endParaRPr lang="en-US" sz="2400" dirty="0"/>
          </a:p>
          <a:p>
            <a:r>
              <a:rPr lang="en-US" sz="2400" i="1" dirty="0"/>
              <a:t>Mors </a:t>
            </a:r>
            <a:r>
              <a:rPr lang="en-US" sz="2400" i="1" dirty="0" err="1"/>
              <a:t>armata</a:t>
            </a:r>
            <a:r>
              <a:rPr lang="en-US" sz="2400" i="1" dirty="0"/>
              <a:t> </a:t>
            </a:r>
            <a:r>
              <a:rPr lang="en-US" sz="2400" i="1" dirty="0" err="1"/>
              <a:t>sedet</a:t>
            </a:r>
            <a:r>
              <a:rPr lang="en-US" sz="2400" i="1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706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056"/>
            <a:ext cx="8913813" cy="914400"/>
          </a:xfrm>
        </p:spPr>
        <p:txBody>
          <a:bodyPr/>
          <a:lstStyle/>
          <a:p>
            <a:r>
              <a:rPr lang="en-US"/>
              <a:t>Close Reading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9083" y="1580634"/>
            <a:ext cx="18466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sp>
        <p:nvSpPr>
          <p:cNvPr id="3" name="TextBox 2"/>
          <p:cNvSpPr txBox="1"/>
          <p:nvPr/>
        </p:nvSpPr>
        <p:spPr>
          <a:xfrm>
            <a:off x="606112" y="1834715"/>
            <a:ext cx="80526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Theb</a:t>
            </a:r>
            <a:r>
              <a:rPr lang="en-US" sz="2400" i="1" dirty="0"/>
              <a:t>. </a:t>
            </a:r>
            <a:r>
              <a:rPr lang="en-US" sz="2400" dirty="0"/>
              <a:t>7.47-53:</a:t>
            </a:r>
            <a:endParaRPr lang="en-US" sz="2400" i="1" dirty="0"/>
          </a:p>
          <a:p>
            <a:endParaRPr lang="en-US" sz="2400" i="1" dirty="0"/>
          </a:p>
          <a:p>
            <a:r>
              <a:rPr lang="en-US" sz="2400" dirty="0"/>
              <a:t>Wild Impulse leaps from the outer gates and blind Evil and ruddy Angers and bloodless Fears. Treachery lurks with hidden swords and Strife holding tow-edged steel. The court resounds with countless Threats, </a:t>
            </a:r>
            <a:r>
              <a:rPr lang="en-US" sz="2400" dirty="0" err="1"/>
              <a:t>Valour</a:t>
            </a:r>
            <a:r>
              <a:rPr lang="en-US" sz="2400" dirty="0"/>
              <a:t> most </a:t>
            </a:r>
            <a:r>
              <a:rPr lang="en-US" sz="2400" dirty="0" err="1"/>
              <a:t>sombre</a:t>
            </a:r>
            <a:r>
              <a:rPr lang="en-US" sz="2400" dirty="0"/>
              <a:t> stands in the </a:t>
            </a:r>
            <a:r>
              <a:rPr lang="en-US" sz="2400" dirty="0" err="1"/>
              <a:t>centre</a:t>
            </a:r>
            <a:r>
              <a:rPr lang="en-US" sz="2400" dirty="0"/>
              <a:t>, and joyful Rage and armed Death with bloodstained countenance there sit. On the altars is blood of wars.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4755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056"/>
            <a:ext cx="8913813" cy="914400"/>
          </a:xfrm>
        </p:spPr>
        <p:txBody>
          <a:bodyPr/>
          <a:lstStyle/>
          <a:p>
            <a:r>
              <a:rPr lang="en-US"/>
              <a:t>Close Reading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15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9083" y="1580634"/>
            <a:ext cx="18466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sp>
        <p:nvSpPr>
          <p:cNvPr id="3" name="TextBox 2"/>
          <p:cNvSpPr txBox="1"/>
          <p:nvPr/>
        </p:nvSpPr>
        <p:spPr>
          <a:xfrm>
            <a:off x="606112" y="1834715"/>
            <a:ext cx="80526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Pun. </a:t>
            </a:r>
            <a:r>
              <a:rPr lang="en-US" sz="2400" dirty="0"/>
              <a:t>4.324-325:</a:t>
            </a:r>
          </a:p>
          <a:p>
            <a:endParaRPr lang="en-US" sz="2400" i="1" dirty="0"/>
          </a:p>
          <a:p>
            <a:r>
              <a:rPr lang="en-US" sz="2400" i="1" dirty="0" err="1"/>
              <a:t>Aduolat</a:t>
            </a:r>
            <a:r>
              <a:rPr lang="en-US" sz="2400" i="1" dirty="0"/>
              <a:t> </a:t>
            </a:r>
            <a:r>
              <a:rPr lang="en-US" sz="2400" i="1" dirty="0" err="1"/>
              <a:t>aurato</a:t>
            </a:r>
            <a:r>
              <a:rPr lang="en-US" sz="2400" i="1" dirty="0"/>
              <a:t> </a:t>
            </a:r>
            <a:r>
              <a:rPr lang="en-US" sz="2400" i="1" dirty="0" err="1"/>
              <a:t>praefulgens</a:t>
            </a:r>
            <a:r>
              <a:rPr lang="en-US" sz="2400" i="1" dirty="0"/>
              <a:t> </a:t>
            </a:r>
            <a:r>
              <a:rPr lang="en-US" sz="2400" i="1" dirty="0" err="1"/>
              <a:t>murice</a:t>
            </a:r>
            <a:r>
              <a:rPr lang="en-US" sz="2400" i="1" dirty="0"/>
              <a:t> </a:t>
            </a:r>
            <a:r>
              <a:rPr lang="en-US" sz="2400" i="1" dirty="0" err="1"/>
              <a:t>ductor</a:t>
            </a:r>
            <a:endParaRPr lang="en-US" sz="2400" dirty="0"/>
          </a:p>
          <a:p>
            <a:r>
              <a:rPr lang="en-US" sz="2400" i="1" dirty="0" err="1"/>
              <a:t>Sidonius</a:t>
            </a:r>
            <a:r>
              <a:rPr lang="en-US" sz="2400" i="1" dirty="0"/>
              <a:t>, </a:t>
            </a:r>
            <a:r>
              <a:rPr lang="en-US" sz="2400" i="1" dirty="0" err="1"/>
              <a:t>circaque</a:t>
            </a:r>
            <a:r>
              <a:rPr lang="en-US" sz="2400" i="1" dirty="0"/>
              <a:t> </a:t>
            </a:r>
            <a:r>
              <a:rPr lang="en-US" sz="2400" b="1" i="1" dirty="0" err="1"/>
              <a:t>Metus</a:t>
            </a:r>
            <a:r>
              <a:rPr lang="en-US" sz="2400" i="1" dirty="0"/>
              <a:t> </a:t>
            </a:r>
            <a:r>
              <a:rPr lang="en-US" sz="2400" i="1" dirty="0" err="1"/>
              <a:t>Terrorque</a:t>
            </a:r>
            <a:r>
              <a:rPr lang="en-US" sz="2400" i="1" dirty="0"/>
              <a:t> </a:t>
            </a:r>
            <a:r>
              <a:rPr lang="en-US" sz="2400" i="1" dirty="0" err="1"/>
              <a:t>Furorque</a:t>
            </a:r>
            <a:r>
              <a:rPr lang="en-US" sz="2400" i="1" dirty="0"/>
              <a:t>.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Now the Carthaginian leader flew to the spot, gleaming in purple and gold, and with him were Fear and Terror and Madness. 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4801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056"/>
            <a:ext cx="8913813" cy="914400"/>
          </a:xfrm>
        </p:spPr>
        <p:txBody>
          <a:bodyPr/>
          <a:lstStyle/>
          <a:p>
            <a:r>
              <a:rPr lang="en-US"/>
              <a:t>Close Reading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16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9083" y="1580634"/>
            <a:ext cx="18466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sp>
        <p:nvSpPr>
          <p:cNvPr id="3" name="TextBox 2"/>
          <p:cNvSpPr txBox="1"/>
          <p:nvPr/>
        </p:nvSpPr>
        <p:spPr>
          <a:xfrm>
            <a:off x="606112" y="1834715"/>
            <a:ext cx="8052637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Pun. </a:t>
            </a:r>
            <a:r>
              <a:rPr lang="en-US" sz="2400" dirty="0"/>
              <a:t>4.436-439:</a:t>
            </a:r>
          </a:p>
          <a:p>
            <a:endParaRPr lang="en-US" sz="2400" i="1" dirty="0"/>
          </a:p>
          <a:p>
            <a:r>
              <a:rPr lang="en-US" sz="2400" i="1" dirty="0"/>
              <a:t>… </a:t>
            </a:r>
            <a:r>
              <a:rPr lang="en-US" sz="2400" i="1" dirty="0" err="1"/>
              <a:t>exercitus</a:t>
            </a:r>
            <a:r>
              <a:rPr lang="en-US" sz="2400" i="1" dirty="0"/>
              <a:t> </a:t>
            </a:r>
            <a:r>
              <a:rPr lang="en-US" sz="2400" i="1" dirty="0" err="1"/>
              <a:t>una</a:t>
            </a:r>
            <a:endParaRPr lang="en-US" sz="2400" dirty="0"/>
          </a:p>
          <a:p>
            <a:r>
              <a:rPr lang="en-US" sz="2400" i="1" dirty="0" err="1"/>
              <a:t>Irarum</a:t>
            </a:r>
            <a:r>
              <a:rPr lang="en-US" sz="2400" i="1" dirty="0"/>
              <a:t> </a:t>
            </a:r>
            <a:r>
              <a:rPr lang="en-US" sz="2400" b="1" i="1" dirty="0" err="1"/>
              <a:t>Eumenidesque</a:t>
            </a:r>
            <a:r>
              <a:rPr lang="en-US" sz="2400" i="1" dirty="0"/>
              <a:t> </a:t>
            </a:r>
            <a:r>
              <a:rPr lang="en-US" sz="2400" i="1" dirty="0" err="1"/>
              <a:t>simul</a:t>
            </a:r>
            <a:r>
              <a:rPr lang="en-US" sz="2400" i="1" dirty="0"/>
              <a:t> </a:t>
            </a:r>
            <a:r>
              <a:rPr lang="en-US" sz="2400" i="1" dirty="0" err="1"/>
              <a:t>letique</a:t>
            </a:r>
            <a:r>
              <a:rPr lang="en-US" sz="2400" i="1" dirty="0"/>
              <a:t> </a:t>
            </a:r>
            <a:r>
              <a:rPr lang="en-US" sz="2400" i="1" dirty="0" err="1"/>
              <a:t>cruenti</a:t>
            </a:r>
            <a:endParaRPr lang="en-US" sz="2400" dirty="0"/>
          </a:p>
          <a:p>
            <a:r>
              <a:rPr lang="en-US" sz="2400" i="1" dirty="0" err="1"/>
              <a:t>innumerae</a:t>
            </a:r>
            <a:r>
              <a:rPr lang="en-US" sz="2400" i="1" dirty="0"/>
              <a:t> </a:t>
            </a:r>
            <a:r>
              <a:rPr lang="en-US" sz="2400" i="1" dirty="0" err="1"/>
              <a:t>facies</a:t>
            </a:r>
            <a:r>
              <a:rPr lang="en-US" sz="2400" i="1" dirty="0"/>
              <a:t>, </a:t>
            </a:r>
            <a:r>
              <a:rPr lang="en-US" sz="2400" i="1" dirty="0" err="1"/>
              <a:t>frenisque</a:t>
            </a:r>
            <a:r>
              <a:rPr lang="en-US" sz="2400" i="1" dirty="0"/>
              <a:t> </a:t>
            </a:r>
            <a:r>
              <a:rPr lang="en-US" sz="2400" i="1" dirty="0" err="1"/>
              <a:t>operata</a:t>
            </a:r>
            <a:r>
              <a:rPr lang="en-US" sz="2400" i="1" dirty="0"/>
              <a:t> </a:t>
            </a:r>
            <a:r>
              <a:rPr lang="en-US" sz="2400" i="1" dirty="0" err="1"/>
              <a:t>regendis</a:t>
            </a:r>
            <a:endParaRPr lang="en-US" sz="2400" dirty="0"/>
          </a:p>
          <a:p>
            <a:r>
              <a:rPr lang="en-US" sz="2400" i="1" dirty="0" err="1"/>
              <a:t>quadriiugos</a:t>
            </a:r>
            <a:r>
              <a:rPr lang="en-US" sz="2400" i="1" dirty="0"/>
              <a:t> </a:t>
            </a:r>
            <a:r>
              <a:rPr lang="en-US" sz="2400" i="1" dirty="0" err="1"/>
              <a:t>atro</a:t>
            </a:r>
            <a:r>
              <a:rPr lang="en-US" sz="2400" i="1" dirty="0"/>
              <a:t> </a:t>
            </a:r>
            <a:r>
              <a:rPr lang="en-US" sz="2400" i="1" dirty="0" err="1"/>
              <a:t>stimulat</a:t>
            </a:r>
            <a:r>
              <a:rPr lang="en-US" sz="2400" i="1" dirty="0"/>
              <a:t> Bellona </a:t>
            </a:r>
            <a:r>
              <a:rPr lang="en-US" sz="2400" i="1" dirty="0" err="1"/>
              <a:t>flagello</a:t>
            </a:r>
            <a:r>
              <a:rPr lang="en-US" sz="2400" i="1" dirty="0"/>
              <a:t>.</a:t>
            </a:r>
            <a:endParaRPr lang="en-US" sz="2400" dirty="0"/>
          </a:p>
          <a:p>
            <a:r>
              <a:rPr lang="en-US" sz="2400" i="1" dirty="0"/>
              <a:t> </a:t>
            </a:r>
            <a:endParaRPr lang="en-US" sz="2400" dirty="0"/>
          </a:p>
          <a:p>
            <a:r>
              <a:rPr lang="en-US" sz="2400" dirty="0"/>
              <a:t>With him went his train—Wrath accompanied by the Furies, and countless forms of bloody death; and Bellona, busy with the reins, urged on the four coursers with her fatal scourge.</a:t>
            </a:r>
          </a:p>
        </p:txBody>
      </p:sp>
    </p:spTree>
    <p:extLst>
      <p:ext uri="{BB962C8B-B14F-4D97-AF65-F5344CB8AC3E}">
        <p14:creationId xmlns:p14="http://schemas.microsoft.com/office/powerpoint/2010/main" val="4056217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056"/>
            <a:ext cx="8913813" cy="914400"/>
          </a:xfrm>
        </p:spPr>
        <p:txBody>
          <a:bodyPr/>
          <a:lstStyle/>
          <a:p>
            <a:r>
              <a:rPr lang="en-US"/>
              <a:t>Close Reading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17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9083" y="1580634"/>
            <a:ext cx="18466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sp>
        <p:nvSpPr>
          <p:cNvPr id="3" name="TextBox 2"/>
          <p:cNvSpPr txBox="1"/>
          <p:nvPr/>
        </p:nvSpPr>
        <p:spPr>
          <a:xfrm>
            <a:off x="606112" y="1834715"/>
            <a:ext cx="80526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Psych. </a:t>
            </a:r>
            <a:r>
              <a:rPr lang="en-US" sz="2400" dirty="0"/>
              <a:t>902: </a:t>
            </a:r>
          </a:p>
          <a:p>
            <a:endParaRPr lang="en-US" sz="2400" dirty="0"/>
          </a:p>
          <a:p>
            <a:r>
              <a:rPr lang="is-IS" sz="2400" i="1" dirty="0"/>
              <a:t>… </a:t>
            </a:r>
            <a:r>
              <a:rPr lang="en-US" sz="2400" i="1" dirty="0"/>
              <a:t>fervent </a:t>
            </a:r>
            <a:r>
              <a:rPr lang="en-US" sz="2400" b="1" i="1" dirty="0" err="1"/>
              <a:t>bella</a:t>
            </a:r>
            <a:r>
              <a:rPr lang="en-US" sz="2400" b="1" i="1" dirty="0"/>
              <a:t> </a:t>
            </a:r>
            <a:r>
              <a:rPr lang="en-US" sz="2400" b="1" i="1" dirty="0" err="1"/>
              <a:t>horrida</a:t>
            </a:r>
            <a:r>
              <a:rPr lang="en-US" sz="2400" i="1" dirty="0"/>
              <a:t>, </a:t>
            </a:r>
            <a:r>
              <a:rPr lang="en-US" sz="2400" i="1" dirty="0" err="1"/>
              <a:t>fervent </a:t>
            </a:r>
          </a:p>
          <a:p>
            <a:r>
              <a:rPr lang="en-US" sz="2400" i="1" dirty="0" err="1"/>
              <a:t>ossibus</a:t>
            </a:r>
            <a:r>
              <a:rPr lang="en-US" sz="2400" i="1" dirty="0"/>
              <a:t> </a:t>
            </a:r>
            <a:r>
              <a:rPr lang="en-US" sz="2400" i="1" dirty="0" err="1"/>
              <a:t>inclusa</a:t>
            </a:r>
            <a:r>
              <a:rPr lang="en-US" sz="2400" i="1" dirty="0"/>
              <a:t>, </a:t>
            </a:r>
            <a:r>
              <a:rPr lang="en-US" sz="2400" i="1" dirty="0" err="1"/>
              <a:t>fremit</a:t>
            </a:r>
            <a:r>
              <a:rPr lang="en-US" sz="2400" i="1" dirty="0"/>
              <a:t> et </a:t>
            </a:r>
            <a:r>
              <a:rPr lang="en-US" sz="2400" i="1" dirty="0" err="1"/>
              <a:t>discordibus</a:t>
            </a:r>
            <a:r>
              <a:rPr lang="en-US" sz="2400" i="1" dirty="0"/>
              <a:t> </a:t>
            </a:r>
            <a:r>
              <a:rPr lang="en-US" sz="2400" i="1" dirty="0" err="1"/>
              <a:t>armis</a:t>
            </a:r>
          </a:p>
          <a:p>
            <a:r>
              <a:rPr lang="en-US" sz="2400" i="1" dirty="0" err="1"/>
              <a:t>non</a:t>
            </a:r>
            <a:r>
              <a:rPr lang="en-US" sz="2400" i="1" dirty="0"/>
              <a:t> simplex </a:t>
            </a:r>
            <a:r>
              <a:rPr lang="en-US" sz="2400" i="1" dirty="0" err="1"/>
              <a:t>natura</a:t>
            </a:r>
            <a:r>
              <a:rPr lang="en-US" sz="2400" i="1" dirty="0"/>
              <a:t> </a:t>
            </a:r>
            <a:r>
              <a:rPr lang="en-US" sz="2400" i="1" dirty="0" err="1"/>
              <a:t>hominis</a:t>
            </a:r>
            <a:r>
              <a:rPr lang="en-US" sz="2400" i="1" dirty="0"/>
              <a:t>.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Savage war rages hotly, rages within our bones, and man’s two-sided nature is in an uproar of rebellion. </a:t>
            </a:r>
            <a:endParaRPr lang="en-US" sz="2400" i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7911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056"/>
            <a:ext cx="8913813" cy="914400"/>
          </a:xfrm>
        </p:spPr>
        <p:txBody>
          <a:bodyPr/>
          <a:lstStyle/>
          <a:p>
            <a:r>
              <a:rPr lang="en-US"/>
              <a:t>Close Reading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18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9083" y="1580634"/>
            <a:ext cx="18466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sp>
        <p:nvSpPr>
          <p:cNvPr id="3" name="TextBox 2"/>
          <p:cNvSpPr txBox="1"/>
          <p:nvPr/>
        </p:nvSpPr>
        <p:spPr>
          <a:xfrm>
            <a:off x="606112" y="1834715"/>
            <a:ext cx="80526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/>
              <a:t>C</a:t>
            </a:r>
            <a:r>
              <a:rPr lang="en-US" sz="2400"/>
              <a:t>ompare:</a:t>
            </a:r>
          </a:p>
          <a:p>
            <a:endParaRPr lang="en-US" sz="2400"/>
          </a:p>
          <a:p>
            <a:r>
              <a:rPr lang="en-US" sz="2400" i="1"/>
              <a:t>bella horrida</a:t>
            </a:r>
            <a:r>
              <a:rPr lang="en-US" sz="2400">
                <a:effectLst/>
              </a:rPr>
              <a:t> in </a:t>
            </a:r>
            <a:r>
              <a:rPr lang="en-US" sz="2400"/>
              <a:t>Statius’ </a:t>
            </a:r>
            <a:r>
              <a:rPr lang="en-US" sz="2400" i="1"/>
              <a:t>Thebaid</a:t>
            </a:r>
            <a:r>
              <a:rPr lang="en-US" sz="2400"/>
              <a:t> 4.601 and 6.457</a:t>
            </a:r>
          </a:p>
          <a:p>
            <a:endParaRPr lang="en-US" sz="2400"/>
          </a:p>
          <a:p>
            <a:r>
              <a:rPr lang="en-US" sz="2400" i="1"/>
              <a:t>horrida bella</a:t>
            </a:r>
            <a:r>
              <a:rPr lang="en-US" sz="2400"/>
              <a:t> in Silius Italicus’ </a:t>
            </a:r>
            <a:r>
              <a:rPr lang="en-US" sz="2400" i="1"/>
              <a:t>Punica</a:t>
            </a:r>
            <a:r>
              <a:rPr lang="en-US" sz="2400"/>
              <a:t> 1.630 </a:t>
            </a:r>
          </a:p>
          <a:p>
            <a:endParaRPr lang="en-US" sz="2400"/>
          </a:p>
          <a:p>
            <a:r>
              <a:rPr lang="en-US" sz="2400" i="1"/>
              <a:t>horrida bella </a:t>
            </a:r>
            <a:r>
              <a:rPr lang="en-US" sz="2400"/>
              <a:t>Statius’ </a:t>
            </a:r>
            <a:r>
              <a:rPr lang="en-US" sz="2400" i="1"/>
              <a:t>Silvae</a:t>
            </a:r>
            <a:r>
              <a:rPr lang="en-US" sz="2400"/>
              <a:t> 3.3.170</a:t>
            </a:r>
            <a:r>
              <a:rPr lang="en-US" sz="2400">
                <a:effectLst/>
              </a:rPr>
              <a:t> </a:t>
            </a:r>
            <a:endParaRPr lang="en-US" sz="2400"/>
          </a:p>
          <a:p>
            <a:endParaRPr lang="en-US" sz="2400" i="1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5904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056"/>
            <a:ext cx="8913813" cy="914400"/>
          </a:xfrm>
        </p:spPr>
        <p:txBody>
          <a:bodyPr/>
          <a:lstStyle/>
          <a:p>
            <a:r>
              <a:rPr lang="en-US" dirty="0"/>
              <a:t>Works Cited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1574800"/>
            <a:ext cx="8204200" cy="5168900"/>
          </a:xfrm>
        </p:spPr>
        <p:txBody>
          <a:bodyPr>
            <a:normAutofit/>
          </a:bodyPr>
          <a:lstStyle/>
          <a:p>
            <a:r>
              <a:rPr lang="en-US" sz="1800" dirty="0"/>
              <a:t>Burton, R. 1989. </a:t>
            </a:r>
            <a:r>
              <a:rPr lang="en-US" sz="1800" i="1" dirty="0"/>
              <a:t>Prudentius: Psychomachia</a:t>
            </a:r>
            <a:r>
              <a:rPr lang="en-US" sz="1800" dirty="0"/>
              <a:t>. Bryn </a:t>
            </a:r>
            <a:r>
              <a:rPr lang="en-US" sz="1800" dirty="0" err="1"/>
              <a:t>Mawr</a:t>
            </a:r>
            <a:r>
              <a:rPr lang="en-US" sz="1800" dirty="0"/>
              <a:t>; Bryn </a:t>
            </a:r>
            <a:r>
              <a:rPr lang="en-US" sz="1800" dirty="0" err="1"/>
              <a:t>Mawr</a:t>
            </a:r>
            <a:r>
              <a:rPr lang="en-US" sz="1800" dirty="0"/>
              <a:t> Commentaries. p.1-2.</a:t>
            </a:r>
          </a:p>
          <a:p>
            <a:r>
              <a:rPr lang="en-US" sz="1800" dirty="0" smtClean="0"/>
              <a:t>Coffee</a:t>
            </a:r>
            <a:r>
              <a:rPr lang="en-US" sz="1800" dirty="0"/>
              <a:t>, Neil and Chris </a:t>
            </a:r>
            <a:r>
              <a:rPr lang="en-US" sz="1800" dirty="0" err="1"/>
              <a:t>Forstall</a:t>
            </a:r>
            <a:r>
              <a:rPr lang="en-US" sz="1800" dirty="0"/>
              <a:t>. “</a:t>
            </a:r>
            <a:r>
              <a:rPr lang="en-US" sz="1800" dirty="0" err="1"/>
              <a:t>Claudian’s</a:t>
            </a:r>
            <a:r>
              <a:rPr lang="en-US" sz="1800" dirty="0"/>
              <a:t> Engagement with Lucan in his Historical and Mythological Hexameters” in </a:t>
            </a:r>
            <a:r>
              <a:rPr lang="en-US" sz="1800" i="1" dirty="0"/>
              <a:t>Lucan and </a:t>
            </a:r>
            <a:r>
              <a:rPr lang="en-US" sz="1800" i="1" dirty="0" err="1"/>
              <a:t>Claudian</a:t>
            </a:r>
            <a:r>
              <a:rPr lang="en-US" sz="1800" i="1" dirty="0"/>
              <a:t>: Context and </a:t>
            </a:r>
            <a:r>
              <a:rPr lang="en-US" sz="1800" i="1" dirty="0" err="1"/>
              <a:t>Intertext</a:t>
            </a:r>
            <a:r>
              <a:rPr lang="en-US" sz="1800" i="1" dirty="0"/>
              <a:t> </a:t>
            </a:r>
            <a:r>
              <a:rPr lang="en-US" sz="1800" dirty="0"/>
              <a:t>ed. Valery </a:t>
            </a:r>
            <a:r>
              <a:rPr lang="en-US" sz="1800" dirty="0" err="1"/>
              <a:t>Berlincourt</a:t>
            </a:r>
            <a:r>
              <a:rPr lang="en-US" sz="1800" dirty="0"/>
              <a:t> et al. Heidelberg: </a:t>
            </a:r>
            <a:r>
              <a:rPr lang="en-US" sz="1800" dirty="0" err="1"/>
              <a:t>Universitatsverlag</a:t>
            </a:r>
            <a:r>
              <a:rPr lang="en-US" sz="1800" dirty="0"/>
              <a:t> Winter GmbH. p. 255-284.  </a:t>
            </a:r>
          </a:p>
          <a:p>
            <a:r>
              <a:rPr lang="en-US" sz="1800" dirty="0"/>
              <a:t>Diddams and </a:t>
            </a:r>
            <a:r>
              <a:rPr lang="en-US" sz="1800" dirty="0" err="1"/>
              <a:t>Gawley</a:t>
            </a:r>
            <a:r>
              <a:rPr lang="en-US" sz="1800" dirty="0"/>
              <a:t>. Forthcoming. “Measuring the Presence of Roman Rhetoric: An Intertextual Analysis of Augustine’s </a:t>
            </a:r>
            <a:r>
              <a:rPr lang="en-US" sz="1800" i="1" dirty="0"/>
              <a:t>De </a:t>
            </a:r>
            <a:r>
              <a:rPr lang="en-US" sz="1800" i="1" dirty="0" err="1"/>
              <a:t>Doctrina</a:t>
            </a:r>
            <a:r>
              <a:rPr lang="en-US" sz="1800" i="1" dirty="0"/>
              <a:t> Christiana IV.” </a:t>
            </a:r>
            <a:r>
              <a:rPr lang="en-US" sz="1800" i="1" dirty="0" err="1"/>
              <a:t>Mouseion</a:t>
            </a:r>
            <a:r>
              <a:rPr lang="en-US" sz="1800" i="1" dirty="0"/>
              <a:t>.</a:t>
            </a:r>
            <a:endParaRPr lang="en-US" sz="1800" dirty="0"/>
          </a:p>
          <a:p>
            <a:r>
              <a:rPr lang="en-US" sz="1800" dirty="0" err="1"/>
              <a:t>Gawley</a:t>
            </a:r>
            <a:r>
              <a:rPr lang="en-US" sz="1800" dirty="0"/>
              <a:t> and Diddams. </a:t>
            </a:r>
            <a:r>
              <a:rPr lang="en-US" sz="1800" dirty="0" smtClean="0"/>
              <a:t>Forthcoming. </a:t>
            </a:r>
            <a:r>
              <a:rPr lang="en-US" sz="1800" dirty="0"/>
              <a:t>“Big Data and the Study of Allusion: An Exploration of Tesserae’s </a:t>
            </a:r>
            <a:r>
              <a:rPr lang="en-US" sz="1800" dirty="0" err="1"/>
              <a:t>Multitext</a:t>
            </a:r>
            <a:r>
              <a:rPr lang="en-US" sz="1800" dirty="0"/>
              <a:t> Capability.” </a:t>
            </a:r>
            <a:r>
              <a:rPr lang="en-US" sz="1800" i="1" dirty="0"/>
              <a:t>Digital </a:t>
            </a:r>
            <a:r>
              <a:rPr lang="en-US" sz="1800" i="1" dirty="0" smtClean="0"/>
              <a:t>Scholarship in the Humanities</a:t>
            </a:r>
            <a:r>
              <a:rPr lang="en-US" sz="1800" dirty="0" smtClean="0"/>
              <a:t>. </a:t>
            </a:r>
            <a:endParaRPr lang="en-US" sz="1800" dirty="0"/>
          </a:p>
          <a:p>
            <a:r>
              <a:rPr lang="en-US" sz="1800" dirty="0"/>
              <a:t>Hanna R. 1977. “The Sources and the Art of Prudentius’ </a:t>
            </a:r>
            <a:r>
              <a:rPr lang="en-US" sz="1800" i="1" dirty="0"/>
              <a:t>Psychomachia</a:t>
            </a:r>
            <a:r>
              <a:rPr lang="en-US" sz="1800" dirty="0"/>
              <a:t>.” </a:t>
            </a:r>
            <a:r>
              <a:rPr lang="en-US" sz="1800" i="1" dirty="0"/>
              <a:t>Classical Philology</a:t>
            </a:r>
            <a:r>
              <a:rPr lang="en-US" sz="1800" dirty="0"/>
              <a:t>, Vol. 72, No. 2. p. 108-115.</a:t>
            </a:r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19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8811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8082"/>
            <a:ext cx="8913813" cy="914400"/>
          </a:xfrm>
        </p:spPr>
        <p:txBody>
          <a:bodyPr>
            <a:normAutofit/>
          </a:bodyPr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905000"/>
            <a:ext cx="8077200" cy="4361329"/>
          </a:xfrm>
        </p:spPr>
        <p:txBody>
          <a:bodyPr>
            <a:normAutofit/>
          </a:bodyPr>
          <a:lstStyle/>
          <a:p>
            <a:pPr>
              <a:buFont typeface="Courier New"/>
              <a:buChar char="o"/>
            </a:pPr>
            <a:r>
              <a:rPr lang="en-US" sz="2800" dirty="0" smtClean="0"/>
              <a:t>Background </a:t>
            </a:r>
            <a:r>
              <a:rPr lang="en-US" sz="2800" dirty="0"/>
              <a:t>of </a:t>
            </a:r>
            <a:r>
              <a:rPr lang="en-US" sz="2800" i="1" dirty="0"/>
              <a:t>Psychomachia</a:t>
            </a:r>
            <a:endParaRPr lang="en-US" sz="2800" dirty="0"/>
          </a:p>
          <a:p>
            <a:pPr>
              <a:buFont typeface="Courier New"/>
              <a:buChar char="o"/>
            </a:pPr>
            <a:r>
              <a:rPr lang="en-US" sz="2800" dirty="0"/>
              <a:t>Quantitative Methodology</a:t>
            </a:r>
          </a:p>
          <a:p>
            <a:pPr>
              <a:buFont typeface="Courier New"/>
              <a:buChar char="o"/>
            </a:pPr>
            <a:r>
              <a:rPr lang="en-US" sz="2800" dirty="0"/>
              <a:t>Interpretation of Data</a:t>
            </a:r>
          </a:p>
          <a:p>
            <a:pPr>
              <a:buFont typeface="Courier New"/>
              <a:buChar char="o"/>
            </a:pPr>
            <a:r>
              <a:rPr lang="en-US" sz="2800" dirty="0"/>
              <a:t>Close Reading of </a:t>
            </a:r>
            <a:r>
              <a:rPr lang="en-US" sz="2800" dirty="0" err="1"/>
              <a:t>Intertexts</a:t>
            </a:r>
            <a:endParaRPr lang="en-US" sz="2800" dirty="0"/>
          </a:p>
          <a:p>
            <a:pPr>
              <a:buFont typeface="Courier New"/>
              <a:buChar char="o"/>
            </a:pPr>
            <a:r>
              <a:rPr lang="en-US" sz="2800" dirty="0"/>
              <a:t>Conclusion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5137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056"/>
            <a:ext cx="8913813" cy="914400"/>
          </a:xfrm>
        </p:spPr>
        <p:txBody>
          <a:bodyPr/>
          <a:lstStyle/>
          <a:p>
            <a:r>
              <a:rPr lang="en-US"/>
              <a:t>Works Cited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1574800"/>
            <a:ext cx="8204200" cy="51689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Malamud, M. 1989. </a:t>
            </a:r>
            <a:r>
              <a:rPr lang="en-US" i="1" dirty="0"/>
              <a:t>A Poetics of Transformation: </a:t>
            </a:r>
            <a:r>
              <a:rPr lang="en-US" i="1" dirty="0" err="1"/>
              <a:t>Prudentius</a:t>
            </a:r>
            <a:r>
              <a:rPr lang="en-US" i="1" dirty="0"/>
              <a:t> and Classical Mythology</a:t>
            </a:r>
            <a:r>
              <a:rPr lang="en-US" dirty="0"/>
              <a:t>. Ithaca, Cornell University Press. p. 47-78.</a:t>
            </a:r>
          </a:p>
          <a:p>
            <a:r>
              <a:rPr lang="en-US" dirty="0" err="1"/>
              <a:t>Mastrangelo</a:t>
            </a:r>
            <a:r>
              <a:rPr lang="en-US" dirty="0"/>
              <a:t>, M. 2008: </a:t>
            </a:r>
            <a:r>
              <a:rPr lang="en-US" i="1" dirty="0"/>
              <a:t>The Roman Self in Late Antiquity: </a:t>
            </a:r>
            <a:r>
              <a:rPr lang="en-US" i="1" dirty="0" err="1"/>
              <a:t>Prudentius</a:t>
            </a:r>
            <a:r>
              <a:rPr lang="en-US" i="1" dirty="0"/>
              <a:t> and the Poetics of the Soul</a:t>
            </a:r>
            <a:r>
              <a:rPr lang="en-US" dirty="0"/>
              <a:t>. Baltimore, Johns Hopkins University Press. p. 15.</a:t>
            </a:r>
          </a:p>
          <a:p>
            <a:r>
              <a:rPr lang="en-US" dirty="0" err="1"/>
              <a:t>Prudentius</a:t>
            </a:r>
            <a:r>
              <a:rPr lang="en-US" dirty="0"/>
              <a:t>.</a:t>
            </a:r>
            <a:r>
              <a:rPr lang="en-US" i="1" dirty="0"/>
              <a:t> Fight for </a:t>
            </a:r>
            <a:r>
              <a:rPr lang="en-US" i="1" dirty="0" err="1"/>
              <a:t>Mansoul</a:t>
            </a:r>
            <a:r>
              <a:rPr lang="en-US" i="1" dirty="0"/>
              <a:t>. </a:t>
            </a:r>
            <a:r>
              <a:rPr lang="en-US" dirty="0"/>
              <a:t>Translated by H. J. Thomson. Loeb Classical Library 387. Cambridge, MA: Harvard University Press, 1949.</a:t>
            </a:r>
          </a:p>
          <a:p>
            <a:r>
              <a:rPr lang="en-US" dirty="0" err="1"/>
              <a:t>Silius</a:t>
            </a:r>
            <a:r>
              <a:rPr lang="en-US" dirty="0"/>
              <a:t> </a:t>
            </a:r>
            <a:r>
              <a:rPr lang="en-US" dirty="0" err="1"/>
              <a:t>Italicus</a:t>
            </a:r>
            <a:r>
              <a:rPr lang="en-US" dirty="0"/>
              <a:t>. </a:t>
            </a:r>
            <a:r>
              <a:rPr lang="en-US" i="1" dirty="0" err="1"/>
              <a:t>Punica</a:t>
            </a:r>
            <a:r>
              <a:rPr lang="en-US" i="1" dirty="0"/>
              <a:t>, Volume I: Books 1-8. </a:t>
            </a:r>
            <a:r>
              <a:rPr lang="en-US" dirty="0"/>
              <a:t>Translated by J. D. Duff. Loeb Classical Library 277. Cambridge, MA: Harvard University Press, 1934.</a:t>
            </a:r>
          </a:p>
          <a:p>
            <a:r>
              <a:rPr lang="en-US" dirty="0"/>
              <a:t>Statius. </a:t>
            </a:r>
            <a:r>
              <a:rPr lang="en-US" i="1" dirty="0" err="1"/>
              <a:t>Thebaid</a:t>
            </a:r>
            <a:r>
              <a:rPr lang="en-US" i="1" dirty="0"/>
              <a:t>, Volume I: </a:t>
            </a:r>
            <a:r>
              <a:rPr lang="en-US" i="1" dirty="0" err="1"/>
              <a:t>Thebaid</a:t>
            </a:r>
            <a:r>
              <a:rPr lang="en-US" i="1" dirty="0"/>
              <a:t>: Books 1-7. </a:t>
            </a:r>
            <a:r>
              <a:rPr lang="en-US" dirty="0"/>
              <a:t>Edited and translated by D. R. </a:t>
            </a:r>
            <a:r>
              <a:rPr lang="en-US" dirty="0" err="1"/>
              <a:t>Shackleton</a:t>
            </a:r>
            <a:r>
              <a:rPr lang="en-US" dirty="0"/>
              <a:t> Bailey. Loeb Classical Library 207. Cambridge, MA: Harvard University Press, 2004.</a:t>
            </a:r>
          </a:p>
          <a:p>
            <a:r>
              <a:rPr lang="en-US" dirty="0"/>
              <a:t>Virgil.</a:t>
            </a:r>
            <a:r>
              <a:rPr lang="en-US" i="1" dirty="0"/>
              <a:t> </a:t>
            </a:r>
            <a:r>
              <a:rPr lang="en-US" i="1" dirty="0" err="1"/>
              <a:t>Aeneid</a:t>
            </a:r>
            <a:r>
              <a:rPr lang="en-US" i="1" dirty="0"/>
              <a:t>: Books 1-6. </a:t>
            </a:r>
            <a:r>
              <a:rPr lang="en-US" dirty="0"/>
              <a:t>Translated by H. Rushton </a:t>
            </a:r>
            <a:r>
              <a:rPr lang="en-US" dirty="0" err="1"/>
              <a:t>Fairclough</a:t>
            </a:r>
            <a:r>
              <a:rPr lang="en-US" dirty="0"/>
              <a:t>. Revised by G. P. </a:t>
            </a:r>
            <a:r>
              <a:rPr lang="en-US" dirty="0" err="1"/>
              <a:t>Goold</a:t>
            </a:r>
            <a:r>
              <a:rPr lang="en-US" dirty="0"/>
              <a:t>. Loeb Classical Library 63. Cambridge, MA: Harvard University Press, 1916.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145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056"/>
            <a:ext cx="8913813" cy="914400"/>
          </a:xfrm>
        </p:spPr>
        <p:txBody>
          <a:bodyPr/>
          <a:lstStyle/>
          <a:p>
            <a:r>
              <a:rPr lang="en-US"/>
              <a:t>Thanks / Resources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1574800"/>
            <a:ext cx="8204200" cy="5168900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Special thanks to Neil Coffee, James </a:t>
            </a:r>
            <a:r>
              <a:rPr lang="en-US" sz="2400" dirty="0" err="1"/>
              <a:t>Gawley</a:t>
            </a:r>
            <a:r>
              <a:rPr lang="en-US" sz="2400" dirty="0"/>
              <a:t>, and the Tesserae team</a:t>
            </a:r>
          </a:p>
          <a:p>
            <a:endParaRPr lang="en-US" sz="2400" dirty="0"/>
          </a:p>
          <a:p>
            <a:r>
              <a:rPr lang="en-US" sz="2400" dirty="0"/>
              <a:t>Web Service: </a:t>
            </a:r>
            <a:r>
              <a:rPr lang="en-US" sz="2400" b="1" dirty="0" err="1"/>
              <a:t>tesserae.caset.buffalo.edu</a:t>
            </a:r>
            <a:endParaRPr lang="en-US" sz="2400" b="1" dirty="0"/>
          </a:p>
          <a:p>
            <a:endParaRPr lang="en-US" sz="2400" dirty="0"/>
          </a:p>
          <a:p>
            <a:r>
              <a:rPr lang="de-DE" sz="2400" dirty="0" err="1"/>
              <a:t>GitHub</a:t>
            </a:r>
            <a:r>
              <a:rPr lang="de-DE" sz="2400" dirty="0"/>
              <a:t>: </a:t>
            </a:r>
            <a:r>
              <a:rPr lang="de-DE" sz="2400" b="1" dirty="0"/>
              <a:t>https://</a:t>
            </a:r>
            <a:r>
              <a:rPr lang="de-DE" sz="2400" b="1" dirty="0" err="1"/>
              <a:t>github.com</a:t>
            </a:r>
            <a:r>
              <a:rPr lang="de-DE" sz="2400" b="1" dirty="0"/>
              <a:t>/</a:t>
            </a:r>
            <a:r>
              <a:rPr lang="de-DE" sz="2400" b="1" dirty="0" err="1"/>
              <a:t>tesserae</a:t>
            </a:r>
            <a:r>
              <a:rPr lang="de-DE" sz="2400" b="1" dirty="0"/>
              <a:t>/</a:t>
            </a:r>
            <a:r>
              <a:rPr lang="de-DE" sz="2400" b="1" dirty="0" err="1"/>
              <a:t>tesserae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0503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8082"/>
            <a:ext cx="8913813" cy="914400"/>
          </a:xfrm>
        </p:spPr>
        <p:txBody>
          <a:bodyPr/>
          <a:lstStyle/>
          <a:p>
            <a:r>
              <a:rPr lang="en-US" i="1"/>
              <a:t>Background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3" name="Picture 2" descr="pudiciti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02" y="1625219"/>
            <a:ext cx="8559892" cy="469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44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8082"/>
            <a:ext cx="8913813" cy="914400"/>
          </a:xfrm>
        </p:spPr>
        <p:txBody>
          <a:bodyPr/>
          <a:lstStyle/>
          <a:p>
            <a:r>
              <a:rPr lang="en-US" i="1"/>
              <a:t>Background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4" name="Picture 3" descr="discordia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11"/>
          <a:stretch/>
        </p:blipFill>
        <p:spPr>
          <a:xfrm>
            <a:off x="774701" y="1483265"/>
            <a:ext cx="7607299" cy="515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646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0776"/>
            <a:ext cx="8913813" cy="914400"/>
          </a:xfrm>
        </p:spPr>
        <p:txBody>
          <a:bodyPr/>
          <a:lstStyle/>
          <a:p>
            <a:r>
              <a:rPr lang="en-US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2" r="1625" b="20532"/>
          <a:stretch/>
        </p:blipFill>
        <p:spPr bwMode="auto">
          <a:xfrm>
            <a:off x="-14519" y="1647360"/>
            <a:ext cx="7391399" cy="4861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907640" y="1449180"/>
            <a:ext cx="4114800" cy="21336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6" t="38552" r="56829" b="55153"/>
          <a:stretch/>
        </p:blipFill>
        <p:spPr bwMode="auto">
          <a:xfrm>
            <a:off x="4989160" y="1525380"/>
            <a:ext cx="3957215" cy="63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6" t="38552" r="21562" b="54452"/>
          <a:stretch/>
        </p:blipFill>
        <p:spPr bwMode="auto">
          <a:xfrm>
            <a:off x="4982489" y="2134980"/>
            <a:ext cx="3970557" cy="7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88" t="38552" r="6368" b="54452"/>
          <a:stretch/>
        </p:blipFill>
        <p:spPr bwMode="auto">
          <a:xfrm>
            <a:off x="6094059" y="2820780"/>
            <a:ext cx="1747417" cy="7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lbow Connector 9"/>
          <p:cNvCxnSpPr/>
          <p:nvPr/>
        </p:nvCxnSpPr>
        <p:spPr>
          <a:xfrm rot="5400000" flipH="1" flipV="1">
            <a:off x="6935513" y="3658567"/>
            <a:ext cx="613100" cy="461526"/>
          </a:xfrm>
          <a:prstGeom prst="bentConnector3">
            <a:avLst>
              <a:gd name="adj1" fmla="val 42601"/>
            </a:avLst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422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4783"/>
            <a:ext cx="8913813" cy="914400"/>
          </a:xfrm>
        </p:spPr>
        <p:txBody>
          <a:bodyPr/>
          <a:lstStyle/>
          <a:p>
            <a:r>
              <a:rPr lang="en-US"/>
              <a:t>Methodology: a “unique” result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5" name="Picture 4" descr="Screenshot 2016-10-01 11.15.2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1585083"/>
            <a:ext cx="8913813" cy="4793072"/>
          </a:xfrm>
          <a:prstGeom prst="rect">
            <a:avLst/>
          </a:prstGeom>
        </p:spPr>
      </p:pic>
      <p:sp>
        <p:nvSpPr>
          <p:cNvPr id="3" name="Frame 2"/>
          <p:cNvSpPr/>
          <p:nvPr/>
        </p:nvSpPr>
        <p:spPr>
          <a:xfrm>
            <a:off x="101600" y="1485899"/>
            <a:ext cx="8913813" cy="949701"/>
          </a:xfrm>
          <a:prstGeom prst="frame">
            <a:avLst>
              <a:gd name="adj1" fmla="val 7167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74613" y="3477383"/>
            <a:ext cx="8913813" cy="850517"/>
          </a:xfrm>
          <a:prstGeom prst="frame">
            <a:avLst>
              <a:gd name="adj1" fmla="val 7167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712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056"/>
            <a:ext cx="8913813" cy="914400"/>
          </a:xfrm>
        </p:spPr>
        <p:txBody>
          <a:bodyPr/>
          <a:lstStyle/>
          <a:p>
            <a:r>
              <a:rPr lang="en-US"/>
              <a:t>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2298" y="1580634"/>
            <a:ext cx="685851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Unique Reuse of </a:t>
            </a:r>
            <a:r>
              <a:rPr lang="en-US" sz="2400" dirty="0"/>
              <a:t>Latin Epic </a:t>
            </a:r>
            <a:r>
              <a:rPr lang="en-US" sz="2400" dirty="0" smtClean="0"/>
              <a:t>in </a:t>
            </a:r>
            <a:r>
              <a:rPr lang="en-US" sz="2400" i="1" dirty="0" smtClean="0"/>
              <a:t>Psychomachia</a:t>
            </a:r>
            <a:endParaRPr lang="en-US" sz="2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8600692"/>
              </p:ext>
            </p:extLst>
          </p:nvPr>
        </p:nvGraphicFramePr>
        <p:xfrm>
          <a:off x="514350" y="2105799"/>
          <a:ext cx="8007350" cy="45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5995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056"/>
            <a:ext cx="8913813" cy="914400"/>
          </a:xfrm>
        </p:spPr>
        <p:txBody>
          <a:bodyPr/>
          <a:lstStyle/>
          <a:p>
            <a:r>
              <a:rPr lang="en-US" dirty="0" smtClean="0"/>
              <a:t>Results -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9083" y="1580634"/>
            <a:ext cx="18466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sp>
        <p:nvSpPr>
          <p:cNvPr id="3" name="TextBox 2"/>
          <p:cNvSpPr txBox="1"/>
          <p:nvPr/>
        </p:nvSpPr>
        <p:spPr>
          <a:xfrm>
            <a:off x="606112" y="1834715"/>
            <a:ext cx="805263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Psych</a:t>
            </a:r>
            <a:r>
              <a:rPr lang="en-US" sz="2400" dirty="0"/>
              <a:t>. </a:t>
            </a:r>
            <a:r>
              <a:rPr lang="en-US" sz="2400" dirty="0" smtClean="0"/>
              <a:t>30:</a:t>
            </a:r>
          </a:p>
          <a:p>
            <a:r>
              <a:rPr lang="en-US" sz="2400" i="1" dirty="0" err="1" smtClean="0"/>
              <a:t>Difficilemque</a:t>
            </a:r>
            <a:r>
              <a:rPr lang="en-US" sz="2400" i="1" dirty="0" smtClean="0"/>
              <a:t> </a:t>
            </a:r>
            <a:r>
              <a:rPr lang="en-US" sz="2400" i="1" dirty="0" err="1"/>
              <a:t>obitum</a:t>
            </a:r>
            <a:r>
              <a:rPr lang="en-US" sz="2400" i="1" dirty="0"/>
              <a:t> </a:t>
            </a:r>
            <a:r>
              <a:rPr lang="en-US" sz="2400" b="1" i="1" dirty="0" err="1"/>
              <a:t>suspiria</a:t>
            </a:r>
            <a:r>
              <a:rPr lang="en-US" sz="2400" i="1" dirty="0"/>
              <a:t> longa </a:t>
            </a:r>
            <a:r>
              <a:rPr lang="en-US" sz="2400" b="1" i="1" dirty="0" err="1"/>
              <a:t>fatigant</a:t>
            </a:r>
            <a:r>
              <a:rPr lang="en-US" sz="2400" i="1" dirty="0" smtClean="0"/>
              <a:t>.</a:t>
            </a:r>
          </a:p>
          <a:p>
            <a:endParaRPr lang="en-US" sz="2400" i="1" dirty="0"/>
          </a:p>
          <a:p>
            <a:r>
              <a:rPr lang="en-US" sz="2400" dirty="0"/>
              <a:t>L</a:t>
            </a:r>
            <a:r>
              <a:rPr lang="en-US" sz="2400" dirty="0" smtClean="0"/>
              <a:t>ong </a:t>
            </a:r>
            <a:r>
              <a:rPr lang="en-US" sz="2400" dirty="0"/>
              <a:t>gasps make a hard and </a:t>
            </a:r>
            <a:r>
              <a:rPr lang="en-US" sz="2400" dirty="0" smtClean="0"/>
              <a:t>agonizing death. 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i="1" dirty="0" err="1" smtClean="0"/>
              <a:t>Theb</a:t>
            </a:r>
            <a:r>
              <a:rPr lang="en-US" sz="2400" dirty="0"/>
              <a:t>. </a:t>
            </a:r>
            <a:r>
              <a:rPr lang="en-US" sz="2400" dirty="0" smtClean="0"/>
              <a:t>6.796:</a:t>
            </a:r>
          </a:p>
          <a:p>
            <a:r>
              <a:rPr lang="en-US" sz="2400" i="1" dirty="0" smtClean="0"/>
              <a:t>Et </a:t>
            </a:r>
            <a:r>
              <a:rPr lang="en-US" sz="2400" i="1" dirty="0" err="1"/>
              <a:t>iam</a:t>
            </a:r>
            <a:r>
              <a:rPr lang="en-US" sz="2400" i="1" dirty="0"/>
              <a:t> </a:t>
            </a:r>
            <a:r>
              <a:rPr lang="en-US" sz="2400" i="1" dirty="0" err="1"/>
              <a:t>utrumque</a:t>
            </a:r>
            <a:r>
              <a:rPr lang="en-US" sz="2400" i="1" dirty="0"/>
              <a:t> labor </a:t>
            </a:r>
            <a:r>
              <a:rPr lang="en-US" sz="2400" b="1" i="1" dirty="0" err="1"/>
              <a:t>suspiria</a:t>
            </a:r>
            <a:r>
              <a:rPr lang="en-US" sz="2400" i="1" dirty="0" err="1"/>
              <a:t>que</a:t>
            </a:r>
            <a:r>
              <a:rPr lang="en-US" sz="2400" i="1" dirty="0"/>
              <a:t> </a:t>
            </a:r>
            <a:r>
              <a:rPr lang="en-US" sz="2400" i="1" dirty="0" err="1"/>
              <a:t>aegra</a:t>
            </a:r>
            <a:r>
              <a:rPr lang="en-US" sz="2400" i="1" dirty="0"/>
              <a:t> </a:t>
            </a:r>
            <a:r>
              <a:rPr lang="en-US" sz="2400" b="1" i="1" dirty="0" err="1"/>
              <a:t>fatigant</a:t>
            </a:r>
            <a:r>
              <a:rPr lang="en-US" sz="2400" i="1" dirty="0" smtClean="0"/>
              <a:t>.</a:t>
            </a:r>
          </a:p>
          <a:p>
            <a:endParaRPr lang="en-US" sz="2400" i="1" dirty="0" smtClean="0"/>
          </a:p>
          <a:p>
            <a:r>
              <a:rPr lang="en-US" sz="2400" dirty="0"/>
              <a:t>And now both are wearied with toil and distressful panting. </a:t>
            </a:r>
          </a:p>
          <a:p>
            <a:endParaRPr lang="en-US" sz="2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79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056"/>
            <a:ext cx="8913813" cy="914400"/>
          </a:xfrm>
        </p:spPr>
        <p:txBody>
          <a:bodyPr/>
          <a:lstStyle/>
          <a:p>
            <a:r>
              <a:rPr lang="en-US"/>
              <a:t>Close Reading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5789-225C-E843-8229-D0D261BDE0E9}" type="slidenum">
              <a:rPr lang="uk-UA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</a:t>
            </a:fld>
            <a:endParaRPr lang="uk-U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9083" y="1580634"/>
            <a:ext cx="18466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sp>
        <p:nvSpPr>
          <p:cNvPr id="3" name="TextBox 2"/>
          <p:cNvSpPr txBox="1"/>
          <p:nvPr/>
        </p:nvSpPr>
        <p:spPr>
          <a:xfrm>
            <a:off x="606112" y="1834715"/>
            <a:ext cx="805263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Psych.</a:t>
            </a:r>
            <a:r>
              <a:rPr lang="en-US" sz="2400" dirty="0"/>
              <a:t> 464-466:</a:t>
            </a:r>
            <a:endParaRPr lang="en-US" sz="2400" b="1" i="1" dirty="0"/>
          </a:p>
          <a:p>
            <a:endParaRPr lang="en-US" sz="2400" b="1" i="1" dirty="0"/>
          </a:p>
          <a:p>
            <a:r>
              <a:rPr lang="en-US" sz="2400" b="1" i="1" dirty="0" err="1"/>
              <a:t>Cura</a:t>
            </a:r>
            <a:r>
              <a:rPr lang="en-US" sz="2400" i="1" dirty="0"/>
              <a:t>, </a:t>
            </a:r>
            <a:r>
              <a:rPr lang="en-US" sz="2400" b="1" i="1" dirty="0" err="1"/>
              <a:t>Famis</a:t>
            </a:r>
            <a:r>
              <a:rPr lang="en-US" sz="2400" i="1" dirty="0"/>
              <a:t>, </a:t>
            </a:r>
            <a:r>
              <a:rPr lang="en-US" sz="2400" b="1" i="1" dirty="0" err="1"/>
              <a:t>Metus</a:t>
            </a:r>
            <a:r>
              <a:rPr lang="en-US" sz="2400" i="1" dirty="0"/>
              <a:t>, </a:t>
            </a:r>
            <a:r>
              <a:rPr lang="en-US" sz="2400" i="1" dirty="0" err="1"/>
              <a:t>Anxietas</a:t>
            </a:r>
            <a:r>
              <a:rPr lang="en-US" sz="2400" i="1" dirty="0"/>
              <a:t>, </a:t>
            </a:r>
            <a:r>
              <a:rPr lang="en-US" sz="2400" i="1" dirty="0" err="1"/>
              <a:t>Periuria</a:t>
            </a:r>
            <a:r>
              <a:rPr lang="en-US" sz="2400" i="1" dirty="0"/>
              <a:t>, Pallor,</a:t>
            </a:r>
            <a:endParaRPr lang="en-US" sz="2400" dirty="0"/>
          </a:p>
          <a:p>
            <a:r>
              <a:rPr lang="en-US" sz="2400" i="1" dirty="0" err="1"/>
              <a:t>Corruptela</a:t>
            </a:r>
            <a:r>
              <a:rPr lang="en-US" sz="2400" i="1" dirty="0"/>
              <a:t>, </a:t>
            </a:r>
            <a:r>
              <a:rPr lang="en-US" sz="2400" i="1" dirty="0" err="1"/>
              <a:t>Dolus</a:t>
            </a:r>
            <a:r>
              <a:rPr lang="en-US" sz="2400" i="1" dirty="0"/>
              <a:t>, </a:t>
            </a:r>
            <a:r>
              <a:rPr lang="en-US" sz="2400" i="1" dirty="0" err="1"/>
              <a:t>Commenta</a:t>
            </a:r>
            <a:r>
              <a:rPr lang="en-US" sz="2400" i="1" dirty="0"/>
              <a:t>, Insomnia, </a:t>
            </a:r>
            <a:r>
              <a:rPr lang="en-US" sz="2400" i="1" dirty="0" err="1"/>
              <a:t>Sordes</a:t>
            </a:r>
            <a:r>
              <a:rPr lang="en-US" sz="2400" i="1" dirty="0"/>
              <a:t>,</a:t>
            </a:r>
            <a:endParaRPr lang="en-US" sz="2400" dirty="0"/>
          </a:p>
          <a:p>
            <a:r>
              <a:rPr lang="en-US" sz="2400" b="1" i="1" dirty="0" err="1"/>
              <a:t>Eumenides</a:t>
            </a:r>
            <a:r>
              <a:rPr lang="en-US" sz="2400" i="1" dirty="0"/>
              <a:t> </a:t>
            </a:r>
            <a:r>
              <a:rPr lang="en-US" sz="2400" i="1" dirty="0" err="1"/>
              <a:t>variae</a:t>
            </a:r>
            <a:r>
              <a:rPr lang="en-US" sz="2400" i="1" dirty="0"/>
              <a:t> </a:t>
            </a:r>
            <a:r>
              <a:rPr lang="en-US" sz="2400" i="1" dirty="0" err="1"/>
              <a:t>monstri</a:t>
            </a:r>
            <a:r>
              <a:rPr lang="en-US" sz="2400" i="1" dirty="0"/>
              <a:t> </a:t>
            </a:r>
            <a:r>
              <a:rPr lang="en-US" sz="2400" i="1" dirty="0" err="1"/>
              <a:t>comitatus</a:t>
            </a:r>
            <a:r>
              <a:rPr lang="en-US" sz="2400" i="1" dirty="0"/>
              <a:t> </a:t>
            </a:r>
            <a:r>
              <a:rPr lang="en-US" sz="2400" i="1" dirty="0" err="1"/>
              <a:t>aguntur</a:t>
            </a:r>
            <a:r>
              <a:rPr lang="en-US" sz="2400" i="1" dirty="0"/>
              <a:t>.</a:t>
            </a:r>
            <a:r>
              <a:rPr lang="en-US" sz="2400" dirty="0"/>
              <a:t> 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Care, Hunger, Fear, Anguish, Perjuries, Pallor, Corruption, Treachery, Falsehood, Sleeplessness, Meanness, diverse fiends, go in attendance on the monster.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332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2760</TotalTime>
  <Words>1024</Words>
  <Application>Microsoft Macintosh PowerPoint</Application>
  <PresentationFormat>On-screen Show (4:3)</PresentationFormat>
  <Paragraphs>174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Perception</vt:lpstr>
      <vt:lpstr>Prudentius at Large: Quantifying the Influence of Latin Epic on Prudentius’ Psychomachia</vt:lpstr>
      <vt:lpstr>Outline</vt:lpstr>
      <vt:lpstr>Background</vt:lpstr>
      <vt:lpstr>Background</vt:lpstr>
      <vt:lpstr>Methodology</vt:lpstr>
      <vt:lpstr>Methodology: a “unique” result </vt:lpstr>
      <vt:lpstr>Results</vt:lpstr>
      <vt:lpstr>Results - Example</vt:lpstr>
      <vt:lpstr>Close Reading</vt:lpstr>
      <vt:lpstr>Close Reading</vt:lpstr>
      <vt:lpstr>Close Reading</vt:lpstr>
      <vt:lpstr>Close Reading</vt:lpstr>
      <vt:lpstr>Close Reading</vt:lpstr>
      <vt:lpstr>Close Reading</vt:lpstr>
      <vt:lpstr>Close Reading</vt:lpstr>
      <vt:lpstr>Close Reading</vt:lpstr>
      <vt:lpstr>Close Reading</vt:lpstr>
      <vt:lpstr>Close Reading</vt:lpstr>
      <vt:lpstr>Works Cited</vt:lpstr>
      <vt:lpstr>Works Cited</vt:lpstr>
      <vt:lpstr>Thanks / Resources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and the Study of Allusion: An Exploration of Tesserae’s Multitext Capability</dc:title>
  <dc:creator>Alexandra Staab</dc:creator>
  <cp:lastModifiedBy>Alexandra Staab</cp:lastModifiedBy>
  <cp:revision>125</cp:revision>
  <dcterms:created xsi:type="dcterms:W3CDTF">2016-07-12T10:08:01Z</dcterms:created>
  <dcterms:modified xsi:type="dcterms:W3CDTF">2017-04-06T14:54:03Z</dcterms:modified>
</cp:coreProperties>
</file>