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272" r:id="rId3"/>
    <p:sldId id="274" r:id="rId4"/>
    <p:sldId id="275" r:id="rId5"/>
    <p:sldId id="276" r:id="rId6"/>
    <p:sldId id="277" r:id="rId7"/>
    <p:sldId id="278" r:id="rId8"/>
    <p:sldId id="288" r:id="rId9"/>
    <p:sldId id="280" r:id="rId10"/>
    <p:sldId id="281" r:id="rId11"/>
    <p:sldId id="289" r:id="rId12"/>
    <p:sldId id="282" r:id="rId13"/>
    <p:sldId id="283" r:id="rId14"/>
    <p:sldId id="286" r:id="rId15"/>
    <p:sldId id="284" r:id="rId16"/>
    <p:sldId id="285" r:id="rId17"/>
    <p:sldId id="291" r:id="rId18"/>
    <p:sldId id="287" r:id="rId19"/>
    <p:sldId id="292" r:id="rId20"/>
    <p:sldId id="290" r:id="rId21"/>
    <p:sldId id="29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0"/>
    <p:restoredTop sz="94705"/>
  </p:normalViewPr>
  <p:slideViewPr>
    <p:cSldViewPr snapToGrid="0" snapToObjects="1">
      <p:cViewPr>
        <p:scale>
          <a:sx n="110" d="100"/>
          <a:sy n="110" d="100"/>
        </p:scale>
        <p:origin x="143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CF779F-96FE-704E-BA06-F5AE64A30345}" type="datetimeFigureOut">
              <a:rPr lang="en-US" smtClean="0"/>
              <a:t>4/5/17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D6C9407-FEF6-DE41-A352-AE130F9BE3F4}" type="slidenum">
              <a:rPr lang="en-US" smtClean="0"/>
              <a:t>‹#›</a:t>
            </a:fld>
            <a:endParaRPr lang="en-US"/>
          </a:p>
        </p:txBody>
      </p:sp>
    </p:spTree>
    <p:extLst>
      <p:ext uri="{BB962C8B-B14F-4D97-AF65-F5344CB8AC3E}">
        <p14:creationId xmlns:p14="http://schemas.microsoft.com/office/powerpoint/2010/main" val="2976979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D45A17-C9CB-304D-8D90-082D458E5811}" type="datetimeFigureOut">
              <a:rPr lang="en-US" smtClean="0"/>
              <a:t>4/5/17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7650DD-0EC9-F747-945D-41EDBF2F74B4}" type="slidenum">
              <a:rPr lang="en-US" smtClean="0"/>
              <a:t>‹#›</a:t>
            </a:fld>
            <a:endParaRPr lang="en-US"/>
          </a:p>
        </p:txBody>
      </p:sp>
    </p:spTree>
    <p:extLst>
      <p:ext uri="{BB962C8B-B14F-4D97-AF65-F5344CB8AC3E}">
        <p14:creationId xmlns:p14="http://schemas.microsoft.com/office/powerpoint/2010/main" val="24569050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A55A0B-F47C-2F44-9FC1-68FC00122A86}" type="datetimeFigureOut">
              <a:rPr lang="en-US" smtClean="0"/>
              <a:t>4/5/17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436C4CB-B354-D14E-A583-45EC66DE2B9B}" type="slidenum">
              <a:rPr lang="en-US" smtClean="0"/>
              <a:t>‹#›</a:t>
            </a:fld>
            <a:endParaRPr lang="en-US"/>
          </a:p>
        </p:txBody>
      </p:sp>
    </p:spTree>
    <p:extLst>
      <p:ext uri="{BB962C8B-B14F-4D97-AF65-F5344CB8AC3E}">
        <p14:creationId xmlns:p14="http://schemas.microsoft.com/office/powerpoint/2010/main" val="2933269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A55A0B-F47C-2F44-9FC1-68FC00122A86}" type="datetimeFigureOut">
              <a:rPr lang="en-US" smtClean="0"/>
              <a:t>4/5/17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436C4CB-B354-D14E-A583-45EC66DE2B9B}" type="slidenum">
              <a:rPr lang="en-US" smtClean="0"/>
              <a:t>‹#›</a:t>
            </a:fld>
            <a:endParaRPr lang="en-US"/>
          </a:p>
        </p:txBody>
      </p:sp>
    </p:spTree>
    <p:extLst>
      <p:ext uri="{BB962C8B-B14F-4D97-AF65-F5344CB8AC3E}">
        <p14:creationId xmlns:p14="http://schemas.microsoft.com/office/powerpoint/2010/main" val="3807161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A55A0B-F47C-2F44-9FC1-68FC00122A86}" type="datetimeFigureOut">
              <a:rPr lang="en-US" smtClean="0"/>
              <a:t>4/5/17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436C4CB-B354-D14E-A583-45EC66DE2B9B}" type="slidenum">
              <a:rPr lang="en-US" smtClean="0"/>
              <a:t>‹#›</a:t>
            </a:fld>
            <a:endParaRPr lang="en-US"/>
          </a:p>
        </p:txBody>
      </p:sp>
    </p:spTree>
    <p:extLst>
      <p:ext uri="{BB962C8B-B14F-4D97-AF65-F5344CB8AC3E}">
        <p14:creationId xmlns:p14="http://schemas.microsoft.com/office/powerpoint/2010/main" val="444815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A55A0B-F47C-2F44-9FC1-68FC00122A86}" type="datetimeFigureOut">
              <a:rPr lang="en-US" smtClean="0"/>
              <a:t>4/5/17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436C4CB-B354-D14E-A583-45EC66DE2B9B}" type="slidenum">
              <a:rPr lang="en-US" smtClean="0"/>
              <a:t>‹#›</a:t>
            </a:fld>
            <a:endParaRPr lang="en-US"/>
          </a:p>
        </p:txBody>
      </p:sp>
    </p:spTree>
    <p:extLst>
      <p:ext uri="{BB962C8B-B14F-4D97-AF65-F5344CB8AC3E}">
        <p14:creationId xmlns:p14="http://schemas.microsoft.com/office/powerpoint/2010/main" val="1160437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A55A0B-F47C-2F44-9FC1-68FC00122A86}" type="datetimeFigureOut">
              <a:rPr lang="en-US" smtClean="0"/>
              <a:t>4/5/17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436C4CB-B354-D14E-A583-45EC66DE2B9B}" type="slidenum">
              <a:rPr lang="en-US" smtClean="0"/>
              <a:t>‹#›</a:t>
            </a:fld>
            <a:endParaRPr lang="en-US"/>
          </a:p>
        </p:txBody>
      </p:sp>
    </p:spTree>
    <p:extLst>
      <p:ext uri="{BB962C8B-B14F-4D97-AF65-F5344CB8AC3E}">
        <p14:creationId xmlns:p14="http://schemas.microsoft.com/office/powerpoint/2010/main" val="2361797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8A55A0B-F47C-2F44-9FC1-68FC00122A86}" type="datetimeFigureOut">
              <a:rPr lang="en-US" smtClean="0"/>
              <a:t>4/5/17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436C4CB-B354-D14E-A583-45EC66DE2B9B}" type="slidenum">
              <a:rPr lang="en-US" smtClean="0"/>
              <a:t>‹#›</a:t>
            </a:fld>
            <a:endParaRPr lang="en-US"/>
          </a:p>
        </p:txBody>
      </p:sp>
    </p:spTree>
    <p:extLst>
      <p:ext uri="{BB962C8B-B14F-4D97-AF65-F5344CB8AC3E}">
        <p14:creationId xmlns:p14="http://schemas.microsoft.com/office/powerpoint/2010/main" val="880970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8A55A0B-F47C-2F44-9FC1-68FC00122A86}" type="datetimeFigureOut">
              <a:rPr lang="en-US" smtClean="0"/>
              <a:t>4/5/17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436C4CB-B354-D14E-A583-45EC66DE2B9B}" type="slidenum">
              <a:rPr lang="en-US" smtClean="0"/>
              <a:t>‹#›</a:t>
            </a:fld>
            <a:endParaRPr lang="en-US"/>
          </a:p>
        </p:txBody>
      </p:sp>
    </p:spTree>
    <p:extLst>
      <p:ext uri="{BB962C8B-B14F-4D97-AF65-F5344CB8AC3E}">
        <p14:creationId xmlns:p14="http://schemas.microsoft.com/office/powerpoint/2010/main" val="2352644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8A55A0B-F47C-2F44-9FC1-68FC00122A86}" type="datetimeFigureOut">
              <a:rPr lang="en-US" smtClean="0"/>
              <a:t>4/5/17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436C4CB-B354-D14E-A583-45EC66DE2B9B}" type="slidenum">
              <a:rPr lang="en-US" smtClean="0"/>
              <a:t>‹#›</a:t>
            </a:fld>
            <a:endParaRPr lang="en-US"/>
          </a:p>
        </p:txBody>
      </p:sp>
    </p:spTree>
    <p:extLst>
      <p:ext uri="{BB962C8B-B14F-4D97-AF65-F5344CB8AC3E}">
        <p14:creationId xmlns:p14="http://schemas.microsoft.com/office/powerpoint/2010/main" val="2720737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8A55A0B-F47C-2F44-9FC1-68FC00122A86}" type="datetimeFigureOut">
              <a:rPr lang="en-US" smtClean="0"/>
              <a:t>4/5/17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436C4CB-B354-D14E-A583-45EC66DE2B9B}" type="slidenum">
              <a:rPr lang="en-US" smtClean="0"/>
              <a:t>‹#›</a:t>
            </a:fld>
            <a:endParaRPr lang="en-US"/>
          </a:p>
        </p:txBody>
      </p:sp>
    </p:spTree>
    <p:extLst>
      <p:ext uri="{BB962C8B-B14F-4D97-AF65-F5344CB8AC3E}">
        <p14:creationId xmlns:p14="http://schemas.microsoft.com/office/powerpoint/2010/main" val="1621476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8A55A0B-F47C-2F44-9FC1-68FC00122A86}" type="datetimeFigureOut">
              <a:rPr lang="en-US" smtClean="0"/>
              <a:t>4/5/17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436C4CB-B354-D14E-A583-45EC66DE2B9B}" type="slidenum">
              <a:rPr lang="en-US" smtClean="0"/>
              <a:t>‹#›</a:t>
            </a:fld>
            <a:endParaRPr lang="en-US"/>
          </a:p>
        </p:txBody>
      </p:sp>
    </p:spTree>
    <p:extLst>
      <p:ext uri="{BB962C8B-B14F-4D97-AF65-F5344CB8AC3E}">
        <p14:creationId xmlns:p14="http://schemas.microsoft.com/office/powerpoint/2010/main" val="362743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8A55A0B-F47C-2F44-9FC1-68FC00122A86}" type="datetimeFigureOut">
              <a:rPr lang="en-US" smtClean="0"/>
              <a:t>4/5/17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436C4CB-B354-D14E-A583-45EC66DE2B9B}" type="slidenum">
              <a:rPr lang="en-US" smtClean="0"/>
              <a:t>‹#›</a:t>
            </a:fld>
            <a:endParaRPr lang="en-US"/>
          </a:p>
        </p:txBody>
      </p:sp>
    </p:spTree>
    <p:extLst>
      <p:ext uri="{BB962C8B-B14F-4D97-AF65-F5344CB8AC3E}">
        <p14:creationId xmlns:p14="http://schemas.microsoft.com/office/powerpoint/2010/main" val="34376165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9144001" cy="6871855"/>
          </a:xfrm>
          <a:prstGeom prst="rect">
            <a:avLst/>
          </a:prstGeom>
        </p:spPr>
      </p:pic>
    </p:spTree>
    <p:extLst>
      <p:ext uri="{BB962C8B-B14F-4D97-AF65-F5344CB8AC3E}">
        <p14:creationId xmlns:p14="http://schemas.microsoft.com/office/powerpoint/2010/main" val="1978245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Testing in a College Language Classroom</a:t>
            </a:r>
            <a:endParaRPr lang="en-US" dirty="0"/>
          </a:p>
        </p:txBody>
      </p:sp>
      <p:sp>
        <p:nvSpPr>
          <p:cNvPr id="3" name="Subtitle 2"/>
          <p:cNvSpPr>
            <a:spLocks noGrp="1"/>
          </p:cNvSpPr>
          <p:nvPr>
            <p:ph type="subTitle" idx="1"/>
          </p:nvPr>
        </p:nvSpPr>
        <p:spPr/>
        <p:txBody>
          <a:bodyPr/>
          <a:lstStyle/>
          <a:p>
            <a:r>
              <a:rPr lang="en-US" dirty="0" smtClean="0"/>
              <a:t>Jennifer Sheridan Moss</a:t>
            </a:r>
          </a:p>
          <a:p>
            <a:r>
              <a:rPr lang="en-US" dirty="0" smtClean="0"/>
              <a:t>Wayne State University </a:t>
            </a:r>
          </a:p>
          <a:p>
            <a:r>
              <a:rPr lang="en-US" dirty="0" err="1"/>
              <a:t>j</a:t>
            </a:r>
            <a:r>
              <a:rPr lang="en-US" dirty="0" err="1" smtClean="0"/>
              <a:t>ennifer.sheridan.moss@wayne.edu</a:t>
            </a:r>
            <a:endParaRPr lang="en-US" dirty="0"/>
          </a:p>
        </p:txBody>
      </p:sp>
    </p:spTree>
    <p:extLst>
      <p:ext uri="{BB962C8B-B14F-4D97-AF65-F5344CB8AC3E}">
        <p14:creationId xmlns:p14="http://schemas.microsoft.com/office/powerpoint/2010/main" val="1185454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Comprehension/Summary</a:t>
            </a:r>
            <a:endParaRPr lang="en-US" dirty="0"/>
          </a:p>
        </p:txBody>
      </p:sp>
      <p:sp>
        <p:nvSpPr>
          <p:cNvPr id="3" name="Content Placeholder 2"/>
          <p:cNvSpPr>
            <a:spLocks noGrp="1"/>
          </p:cNvSpPr>
          <p:nvPr>
            <p:ph idx="1"/>
          </p:nvPr>
        </p:nvSpPr>
        <p:spPr/>
        <p:txBody>
          <a:bodyPr/>
          <a:lstStyle/>
          <a:p>
            <a:pPr marL="0" indent="0">
              <a:buNone/>
            </a:pPr>
            <a:r>
              <a:rPr lang="en-US" sz="1800" dirty="0"/>
              <a:t>Don’t translate this passage, but restate it’s meaning in your own </a:t>
            </a:r>
            <a:r>
              <a:rPr lang="en-US" sz="1800" dirty="0" smtClean="0"/>
              <a:t>words:</a:t>
            </a:r>
            <a:endParaRPr lang="en-US" sz="1800" dirty="0"/>
          </a:p>
          <a:p>
            <a:pPr marL="0" indent="0">
              <a:buNone/>
            </a:pPr>
            <a:endParaRPr lang="en-US" sz="1800" dirty="0" smtClean="0"/>
          </a:p>
          <a:p>
            <a:pPr marL="0" indent="0">
              <a:buNone/>
            </a:pPr>
            <a:endParaRPr lang="en-US" sz="1800" dirty="0"/>
          </a:p>
          <a:p>
            <a:pPr marL="0" indent="0">
              <a:buNone/>
            </a:pPr>
            <a:r>
              <a:rPr lang="en-US" sz="1800" dirty="0" smtClean="0"/>
              <a:t>'</a:t>
            </a:r>
            <a:r>
              <a:rPr lang="en-US" sz="1800" dirty="0" err="1"/>
              <a:t>Parce</a:t>
            </a:r>
            <a:r>
              <a:rPr lang="en-US" sz="1800" dirty="0"/>
              <a:t> </a:t>
            </a:r>
            <a:r>
              <a:rPr lang="en-US" sz="1800" dirty="0" err="1"/>
              <a:t>metu</a:t>
            </a:r>
            <a:r>
              <a:rPr lang="en-US" sz="1800" dirty="0"/>
              <a:t>, </a:t>
            </a:r>
            <a:r>
              <a:rPr lang="en-US" sz="1800" dirty="0" err="1"/>
              <a:t>Cytherea</a:t>
            </a:r>
            <a:r>
              <a:rPr lang="en-US" sz="1800" dirty="0"/>
              <a:t>: </a:t>
            </a:r>
            <a:r>
              <a:rPr lang="en-US" sz="1800" dirty="0" err="1"/>
              <a:t>manent</a:t>
            </a:r>
            <a:r>
              <a:rPr lang="en-US" sz="1800" dirty="0"/>
              <a:t> </a:t>
            </a:r>
            <a:r>
              <a:rPr lang="en-US" sz="1800" dirty="0" err="1"/>
              <a:t>immota</a:t>
            </a:r>
            <a:r>
              <a:rPr lang="en-US" sz="1800" dirty="0"/>
              <a:t> </a:t>
            </a:r>
            <a:r>
              <a:rPr lang="en-US" sz="1800" dirty="0" err="1"/>
              <a:t>tuorum</a:t>
            </a:r>
            <a:endParaRPr lang="en-US" sz="1800" dirty="0"/>
          </a:p>
          <a:p>
            <a:pPr marL="0" indent="0">
              <a:buNone/>
            </a:pPr>
            <a:r>
              <a:rPr lang="en-US" sz="1800" dirty="0"/>
              <a:t>fata </a:t>
            </a:r>
            <a:r>
              <a:rPr lang="en-US" sz="1800" dirty="0" err="1"/>
              <a:t>tibi</a:t>
            </a:r>
            <a:r>
              <a:rPr lang="en-US" sz="1800" dirty="0"/>
              <a:t>; </a:t>
            </a:r>
            <a:r>
              <a:rPr lang="en-US" sz="1800" dirty="0" err="1"/>
              <a:t>cernes</a:t>
            </a:r>
            <a:r>
              <a:rPr lang="en-US" sz="1800" dirty="0"/>
              <a:t> </a:t>
            </a:r>
            <a:r>
              <a:rPr lang="en-US" sz="1800" dirty="0" err="1"/>
              <a:t>urbem</a:t>
            </a:r>
            <a:r>
              <a:rPr lang="en-US" sz="1800" dirty="0"/>
              <a:t> et </a:t>
            </a:r>
            <a:r>
              <a:rPr lang="en-US" sz="1800" dirty="0" err="1"/>
              <a:t>promissa</a:t>
            </a:r>
            <a:r>
              <a:rPr lang="en-US" sz="1800" dirty="0"/>
              <a:t> </a:t>
            </a:r>
            <a:r>
              <a:rPr lang="en-US" sz="1800" dirty="0" err="1"/>
              <a:t>Lavini</a:t>
            </a:r>
            <a:endParaRPr lang="en-US" sz="1800" dirty="0"/>
          </a:p>
          <a:p>
            <a:pPr marL="0" indent="0">
              <a:buNone/>
            </a:pPr>
            <a:r>
              <a:rPr lang="en-US" sz="1800" dirty="0" err="1"/>
              <a:t>moenia</a:t>
            </a:r>
            <a:r>
              <a:rPr lang="en-US" sz="1800" dirty="0"/>
              <a:t>, </a:t>
            </a:r>
            <a:r>
              <a:rPr lang="en-US" sz="1800" dirty="0" err="1"/>
              <a:t>sublimemque</a:t>
            </a:r>
            <a:r>
              <a:rPr lang="en-US" sz="1800" dirty="0"/>
              <a:t> </a:t>
            </a:r>
            <a:r>
              <a:rPr lang="en-US" sz="1800" dirty="0" err="1"/>
              <a:t>feres</a:t>
            </a:r>
            <a:r>
              <a:rPr lang="en-US" sz="1800" dirty="0"/>
              <a:t> ad </a:t>
            </a:r>
            <a:r>
              <a:rPr lang="en-US" sz="1800" dirty="0" err="1"/>
              <a:t>sidera</a:t>
            </a:r>
            <a:r>
              <a:rPr lang="en-US" sz="1800" dirty="0"/>
              <a:t> </a:t>
            </a:r>
            <a:r>
              <a:rPr lang="en-US" sz="1800" dirty="0" err="1"/>
              <a:t>caeli</a:t>
            </a:r>
            <a:endParaRPr lang="en-US" sz="1800" dirty="0"/>
          </a:p>
          <a:p>
            <a:pPr marL="0" indent="0">
              <a:buNone/>
            </a:pPr>
            <a:r>
              <a:rPr lang="en-US" sz="1800" dirty="0" err="1"/>
              <a:t>magnanimum</a:t>
            </a:r>
            <a:r>
              <a:rPr lang="en-US" sz="1800" dirty="0"/>
              <a:t> </a:t>
            </a:r>
            <a:r>
              <a:rPr lang="en-US" sz="1800" dirty="0" err="1"/>
              <a:t>Aenean</a:t>
            </a:r>
            <a:r>
              <a:rPr lang="en-US" sz="1800" dirty="0"/>
              <a:t>; </a:t>
            </a:r>
            <a:r>
              <a:rPr lang="en-US" sz="1800" dirty="0" err="1"/>
              <a:t>neque</a:t>
            </a:r>
            <a:r>
              <a:rPr lang="en-US" sz="1800" dirty="0"/>
              <a:t> me </a:t>
            </a:r>
            <a:r>
              <a:rPr lang="en-US" sz="1800" dirty="0" err="1"/>
              <a:t>sententia</a:t>
            </a:r>
            <a:r>
              <a:rPr lang="en-US" sz="1800" dirty="0"/>
              <a:t> </a:t>
            </a:r>
            <a:r>
              <a:rPr lang="en-US" sz="1800" dirty="0" err="1"/>
              <a:t>vertit</a:t>
            </a:r>
            <a:r>
              <a:rPr lang="en-US" sz="1800" dirty="0"/>
              <a:t>.               260</a:t>
            </a:r>
          </a:p>
          <a:p>
            <a:pPr marL="0" indent="0">
              <a:buNone/>
            </a:pPr>
            <a:r>
              <a:rPr lang="en-US" sz="1800" dirty="0"/>
              <a:t> </a:t>
            </a:r>
          </a:p>
          <a:p>
            <a:pPr marL="0" indent="0">
              <a:buNone/>
            </a:pPr>
            <a:r>
              <a:rPr lang="en-US" sz="1800" dirty="0"/>
              <a:t> </a:t>
            </a:r>
          </a:p>
          <a:p>
            <a:endParaRPr lang="en-US" dirty="0"/>
          </a:p>
        </p:txBody>
      </p:sp>
    </p:spTree>
    <p:extLst>
      <p:ext uri="{BB962C8B-B14F-4D97-AF65-F5344CB8AC3E}">
        <p14:creationId xmlns:p14="http://schemas.microsoft.com/office/powerpoint/2010/main" val="242885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Comprehension/Summary</a:t>
            </a:r>
            <a:endParaRPr lang="en-US" dirty="0"/>
          </a:p>
        </p:txBody>
      </p:sp>
      <p:sp>
        <p:nvSpPr>
          <p:cNvPr id="3" name="Content Placeholder 2"/>
          <p:cNvSpPr>
            <a:spLocks noGrp="1"/>
          </p:cNvSpPr>
          <p:nvPr>
            <p:ph idx="1"/>
          </p:nvPr>
        </p:nvSpPr>
        <p:spPr/>
        <p:txBody>
          <a:bodyPr/>
          <a:lstStyle/>
          <a:p>
            <a:pPr marL="0" indent="0">
              <a:buNone/>
            </a:pPr>
            <a:r>
              <a:rPr lang="en-US" sz="2000" dirty="0"/>
              <a:t>Draw a picture of the wings that Daedalus creates, based on the passage that follows:</a:t>
            </a:r>
          </a:p>
          <a:p>
            <a:pPr marL="0" indent="0">
              <a:buNone/>
            </a:pPr>
            <a:r>
              <a:rPr lang="en-US" sz="2000" dirty="0"/>
              <a:t> </a:t>
            </a:r>
          </a:p>
          <a:p>
            <a:pPr marL="0" indent="0">
              <a:buNone/>
            </a:pPr>
            <a:r>
              <a:rPr lang="en-US" sz="2000" dirty="0" err="1"/>
              <a:t>nam</a:t>
            </a:r>
            <a:r>
              <a:rPr lang="en-US" sz="2000" dirty="0"/>
              <a:t> </a:t>
            </a:r>
            <a:r>
              <a:rPr lang="en-US" sz="2000" dirty="0" err="1"/>
              <a:t>ponit</a:t>
            </a:r>
            <a:r>
              <a:rPr lang="en-US" sz="2000" dirty="0"/>
              <a:t> in </a:t>
            </a:r>
            <a:r>
              <a:rPr lang="en-US" sz="2000" dirty="0" err="1"/>
              <a:t>ordine</a:t>
            </a:r>
            <a:r>
              <a:rPr lang="en-US" sz="2000" dirty="0"/>
              <a:t> </a:t>
            </a:r>
            <a:r>
              <a:rPr lang="en-US" sz="2000" dirty="0" err="1"/>
              <a:t>pennas</a:t>
            </a:r>
            <a:endParaRPr lang="en-US" sz="2000" dirty="0"/>
          </a:p>
          <a:p>
            <a:pPr marL="0" indent="0">
              <a:buNone/>
            </a:pPr>
            <a:r>
              <a:rPr lang="en-US" sz="2000" dirty="0"/>
              <a:t>a minima </a:t>
            </a:r>
            <a:r>
              <a:rPr lang="en-US" sz="2000" dirty="0" err="1"/>
              <a:t>coeptas</a:t>
            </a:r>
            <a:r>
              <a:rPr lang="en-US" sz="2000" dirty="0"/>
              <a:t>, </a:t>
            </a:r>
            <a:r>
              <a:rPr lang="en-US" sz="2000" dirty="0" err="1"/>
              <a:t>longam</a:t>
            </a:r>
            <a:r>
              <a:rPr lang="en-US" sz="2000" dirty="0"/>
              <a:t> </a:t>
            </a:r>
            <a:r>
              <a:rPr lang="en-US" sz="2000" dirty="0" err="1"/>
              <a:t>breviore</a:t>
            </a:r>
            <a:r>
              <a:rPr lang="en-US" sz="2000" dirty="0"/>
              <a:t> </a:t>
            </a:r>
            <a:r>
              <a:rPr lang="en-US" sz="2000" dirty="0" err="1"/>
              <a:t>sequenti</a:t>
            </a:r>
            <a:r>
              <a:rPr lang="en-US" sz="2000" dirty="0"/>
              <a:t>,               190</a:t>
            </a:r>
          </a:p>
          <a:p>
            <a:pPr marL="0" indent="0">
              <a:buNone/>
            </a:pPr>
            <a:r>
              <a:rPr lang="en-US" sz="2000" dirty="0" err="1"/>
              <a:t>ut</a:t>
            </a:r>
            <a:r>
              <a:rPr lang="en-US" sz="2000" dirty="0"/>
              <a:t> </a:t>
            </a:r>
            <a:r>
              <a:rPr lang="en-US" sz="2000" dirty="0" err="1"/>
              <a:t>clivo</a:t>
            </a:r>
            <a:r>
              <a:rPr lang="en-US" sz="2000" dirty="0"/>
              <a:t> </a:t>
            </a:r>
            <a:r>
              <a:rPr lang="en-US" sz="2000" dirty="0" err="1"/>
              <a:t>crevisse</a:t>
            </a:r>
            <a:r>
              <a:rPr lang="en-US" sz="2000" dirty="0"/>
              <a:t> </a:t>
            </a:r>
            <a:r>
              <a:rPr lang="en-US" sz="2000" dirty="0" err="1"/>
              <a:t>putes</a:t>
            </a:r>
            <a:r>
              <a:rPr lang="en-US" sz="2000" dirty="0"/>
              <a:t>: sic </a:t>
            </a:r>
            <a:r>
              <a:rPr lang="en-US" sz="2000" dirty="0" err="1"/>
              <a:t>rustica</a:t>
            </a:r>
            <a:r>
              <a:rPr lang="en-US" sz="2000" dirty="0"/>
              <a:t> quondam</a:t>
            </a:r>
          </a:p>
          <a:p>
            <a:pPr marL="0" indent="0">
              <a:buNone/>
            </a:pPr>
            <a:r>
              <a:rPr lang="en-US" sz="2000" dirty="0"/>
              <a:t>fistula </a:t>
            </a:r>
            <a:r>
              <a:rPr lang="en-US" sz="2000" dirty="0" err="1"/>
              <a:t>disparibus</a:t>
            </a:r>
            <a:r>
              <a:rPr lang="en-US" sz="2000" dirty="0"/>
              <a:t> </a:t>
            </a:r>
            <a:r>
              <a:rPr lang="en-US" sz="2000" dirty="0" err="1"/>
              <a:t>paulatim</a:t>
            </a:r>
            <a:r>
              <a:rPr lang="en-US" sz="2000" dirty="0"/>
              <a:t> </a:t>
            </a:r>
            <a:r>
              <a:rPr lang="en-US" sz="2000" dirty="0" err="1"/>
              <a:t>surgit</a:t>
            </a:r>
            <a:r>
              <a:rPr lang="en-US" sz="2000" dirty="0"/>
              <a:t> </a:t>
            </a:r>
            <a:r>
              <a:rPr lang="en-US" sz="2000" dirty="0" err="1"/>
              <a:t>avenis</a:t>
            </a:r>
            <a:r>
              <a:rPr lang="en-US" sz="2000" dirty="0"/>
              <a:t>;</a:t>
            </a:r>
          </a:p>
          <a:p>
            <a:pPr marL="0" indent="0">
              <a:buNone/>
            </a:pPr>
            <a:r>
              <a:rPr lang="en-US" sz="2000" dirty="0"/>
              <a:t>tum </a:t>
            </a:r>
            <a:r>
              <a:rPr lang="en-US" sz="2000" dirty="0" err="1"/>
              <a:t>lino</a:t>
            </a:r>
            <a:r>
              <a:rPr lang="en-US" sz="2000" dirty="0"/>
              <a:t> medias et </a:t>
            </a:r>
            <a:r>
              <a:rPr lang="en-US" sz="2000" dirty="0" err="1"/>
              <a:t>ceris</a:t>
            </a:r>
            <a:r>
              <a:rPr lang="en-US" sz="2000" dirty="0"/>
              <a:t> </a:t>
            </a:r>
            <a:r>
              <a:rPr lang="en-US" sz="2000" dirty="0" err="1"/>
              <a:t>alligat</a:t>
            </a:r>
            <a:r>
              <a:rPr lang="en-US" sz="2000" dirty="0"/>
              <a:t> </a:t>
            </a:r>
            <a:r>
              <a:rPr lang="en-US" sz="2000" dirty="0" err="1"/>
              <a:t>imas</a:t>
            </a:r>
            <a:endParaRPr lang="en-US" sz="2000" dirty="0"/>
          </a:p>
          <a:p>
            <a:pPr marL="0" indent="0">
              <a:buNone/>
            </a:pPr>
            <a:r>
              <a:rPr lang="en-US" sz="2000" dirty="0" err="1"/>
              <a:t>atque</a:t>
            </a:r>
            <a:r>
              <a:rPr lang="en-US" sz="2000" dirty="0"/>
              <a:t> </a:t>
            </a:r>
            <a:r>
              <a:rPr lang="en-US" sz="2000" dirty="0" err="1"/>
              <a:t>ita</a:t>
            </a:r>
            <a:r>
              <a:rPr lang="en-US" sz="2000" dirty="0"/>
              <a:t> </a:t>
            </a:r>
            <a:r>
              <a:rPr lang="en-US" sz="2000" dirty="0" err="1"/>
              <a:t>conpositas</a:t>
            </a:r>
            <a:r>
              <a:rPr lang="en-US" sz="2000" dirty="0"/>
              <a:t> </a:t>
            </a:r>
            <a:r>
              <a:rPr lang="en-US" sz="2000" dirty="0" err="1"/>
              <a:t>parvo</a:t>
            </a:r>
            <a:r>
              <a:rPr lang="en-US" sz="2000" dirty="0"/>
              <a:t> </a:t>
            </a:r>
            <a:r>
              <a:rPr lang="en-US" sz="2000" dirty="0" err="1"/>
              <a:t>curvamine</a:t>
            </a:r>
            <a:r>
              <a:rPr lang="en-US" sz="2000" dirty="0"/>
              <a:t> </a:t>
            </a:r>
            <a:r>
              <a:rPr lang="en-US" sz="2000" dirty="0" err="1"/>
              <a:t>flectit</a:t>
            </a:r>
            <a:r>
              <a:rPr lang="en-US" sz="2000" dirty="0"/>
              <a:t>,</a:t>
            </a:r>
          </a:p>
          <a:p>
            <a:pPr marL="0" indent="0">
              <a:buNone/>
            </a:pPr>
            <a:r>
              <a:rPr lang="en-US" sz="2000" dirty="0" err="1"/>
              <a:t>ut</a:t>
            </a:r>
            <a:r>
              <a:rPr lang="en-US" sz="2000" dirty="0"/>
              <a:t> </a:t>
            </a:r>
            <a:r>
              <a:rPr lang="en-US" sz="2000" dirty="0" err="1"/>
              <a:t>veras</a:t>
            </a:r>
            <a:r>
              <a:rPr lang="en-US" sz="2000" dirty="0"/>
              <a:t> </a:t>
            </a:r>
            <a:r>
              <a:rPr lang="en-US" sz="2000" dirty="0" err="1"/>
              <a:t>imitetur</a:t>
            </a:r>
            <a:r>
              <a:rPr lang="en-US" sz="2000" dirty="0"/>
              <a:t> </a:t>
            </a:r>
            <a:r>
              <a:rPr lang="en-US" sz="2000" dirty="0" err="1"/>
              <a:t>aves</a:t>
            </a:r>
            <a:r>
              <a:rPr lang="en-US" sz="2000" dirty="0"/>
              <a:t>.</a:t>
            </a:r>
          </a:p>
          <a:p>
            <a:endParaRPr lang="en-US" dirty="0"/>
          </a:p>
        </p:txBody>
      </p:sp>
    </p:spTree>
    <p:extLst>
      <p:ext uri="{BB962C8B-B14F-4D97-AF65-F5344CB8AC3E}">
        <p14:creationId xmlns:p14="http://schemas.microsoft.com/office/powerpoint/2010/main" val="2789378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Essays</a:t>
            </a:r>
            <a:endParaRPr lang="en-US" dirty="0"/>
          </a:p>
        </p:txBody>
      </p:sp>
      <p:sp>
        <p:nvSpPr>
          <p:cNvPr id="3" name="Content Placeholder 2"/>
          <p:cNvSpPr>
            <a:spLocks noGrp="1"/>
          </p:cNvSpPr>
          <p:nvPr>
            <p:ph idx="1"/>
          </p:nvPr>
        </p:nvSpPr>
        <p:spPr/>
        <p:txBody>
          <a:bodyPr/>
          <a:lstStyle/>
          <a:p>
            <a:pPr marL="0" indent="0">
              <a:buNone/>
            </a:pPr>
            <a:r>
              <a:rPr lang="en-US" b="1" dirty="0" smtClean="0"/>
              <a:t>How </a:t>
            </a:r>
            <a:r>
              <a:rPr lang="en-US" b="1" dirty="0"/>
              <a:t>do you interpret the episode of the murder of </a:t>
            </a:r>
            <a:r>
              <a:rPr lang="en-US" b="1" dirty="0" err="1"/>
              <a:t>Horatia</a:t>
            </a:r>
            <a:r>
              <a:rPr lang="en-US" b="1" dirty="0"/>
              <a:t> and the trial of </a:t>
            </a:r>
            <a:r>
              <a:rPr lang="en-US" b="1" dirty="0" err="1"/>
              <a:t>Horatius</a:t>
            </a:r>
            <a:r>
              <a:rPr lang="en-US" b="1" dirty="0"/>
              <a:t> for treason? Livy obviously skipped over many parts of the oral tradition, so why did he include this story?</a:t>
            </a:r>
            <a:endParaRPr lang="en-US" dirty="0"/>
          </a:p>
          <a:p>
            <a:endParaRPr lang="en-US" dirty="0"/>
          </a:p>
        </p:txBody>
      </p:sp>
    </p:spTree>
    <p:extLst>
      <p:ext uri="{BB962C8B-B14F-4D97-AF65-F5344CB8AC3E}">
        <p14:creationId xmlns:p14="http://schemas.microsoft.com/office/powerpoint/2010/main" val="2987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Essays</a:t>
            </a:r>
            <a:endParaRPr lang="en-US" dirty="0"/>
          </a:p>
        </p:txBody>
      </p:sp>
      <p:pic>
        <p:nvPicPr>
          <p:cNvPr id="4" name="Content Placeholder 3" descr="sallustexam2.pdf"/>
          <p:cNvPicPr>
            <a:picLocks noGrp="1" noChangeAspect="1"/>
          </p:cNvPicPr>
          <p:nvPr>
            <p:ph idx="1"/>
          </p:nvPr>
        </p:nvPicPr>
        <p:blipFill rotWithShape="1">
          <a:blip r:embed="rId2">
            <a:extLst>
              <a:ext uri="{28A0092B-C50C-407E-A947-70E740481C1C}">
                <a14:useLocalDpi xmlns:a14="http://schemas.microsoft.com/office/drawing/2010/main" val="0"/>
              </a:ext>
            </a:extLst>
          </a:blip>
          <a:srcRect t="630" b="56872"/>
          <a:stretch/>
        </p:blipFill>
        <p:spPr/>
      </p:pic>
    </p:spTree>
    <p:extLst>
      <p:ext uri="{BB962C8B-B14F-4D97-AF65-F5344CB8AC3E}">
        <p14:creationId xmlns:p14="http://schemas.microsoft.com/office/powerpoint/2010/main" val="2639543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we generally do not ask</a:t>
            </a:r>
            <a:endParaRPr lang="en-US" dirty="0"/>
          </a:p>
        </p:txBody>
      </p:sp>
      <p:sp>
        <p:nvSpPr>
          <p:cNvPr id="3" name="Content Placeholder 2"/>
          <p:cNvSpPr>
            <a:spLocks noGrp="1"/>
          </p:cNvSpPr>
          <p:nvPr>
            <p:ph idx="1"/>
          </p:nvPr>
        </p:nvSpPr>
        <p:spPr/>
        <p:txBody>
          <a:bodyPr/>
          <a:lstStyle/>
          <a:p>
            <a:r>
              <a:rPr lang="en-US" dirty="0" smtClean="0"/>
              <a:t>English to Latin translation</a:t>
            </a:r>
          </a:p>
          <a:p>
            <a:r>
              <a:rPr lang="en-US" dirty="0" smtClean="0"/>
              <a:t>Multiple choice</a:t>
            </a:r>
          </a:p>
          <a:p>
            <a:endParaRPr lang="en-US" dirty="0"/>
          </a:p>
          <a:p>
            <a:pPr marL="0" indent="0">
              <a:buNone/>
            </a:pPr>
            <a:r>
              <a:rPr lang="en-US" sz="2000" dirty="0" smtClean="0"/>
              <a:t>Circle </a:t>
            </a:r>
            <a:r>
              <a:rPr lang="en-US" sz="2000" dirty="0"/>
              <a:t>the best translation for the following (</a:t>
            </a:r>
            <a:r>
              <a:rPr lang="en-US" sz="2000" dirty="0" err="1"/>
              <a:t>Lat-Eng</a:t>
            </a:r>
            <a:r>
              <a:rPr lang="en-US" sz="2000" dirty="0"/>
              <a:t> or </a:t>
            </a:r>
            <a:r>
              <a:rPr lang="en-US" sz="2000" dirty="0" err="1"/>
              <a:t>Eng-Lat</a:t>
            </a:r>
            <a:r>
              <a:rPr lang="en-US" sz="2000" dirty="0"/>
              <a:t>):</a:t>
            </a:r>
          </a:p>
          <a:p>
            <a:pPr marL="0" indent="0">
              <a:buNone/>
            </a:pPr>
            <a:r>
              <a:rPr lang="en-US" sz="2000" dirty="0" err="1"/>
              <a:t>loquī</a:t>
            </a:r>
            <a:r>
              <a:rPr lang="en-US" sz="2000" dirty="0"/>
              <a:t>	I speak	to </a:t>
            </a:r>
            <a:r>
              <a:rPr lang="en-US" sz="2000" dirty="0" smtClean="0"/>
              <a:t>speak	</a:t>
            </a:r>
            <a:r>
              <a:rPr lang="en-US" sz="2000" dirty="0"/>
              <a:t>	I spoke</a:t>
            </a:r>
          </a:p>
          <a:p>
            <a:pPr marL="0" indent="0">
              <a:buNone/>
            </a:pPr>
            <a:r>
              <a:rPr lang="en-US" sz="2000" dirty="0"/>
              <a:t>The god fills their sails </a:t>
            </a:r>
            <a:r>
              <a:rPr lang="en-US" sz="2000" u="sng" dirty="0"/>
              <a:t>with winds</a:t>
            </a:r>
            <a:r>
              <a:rPr lang="en-US" sz="2000" dirty="0"/>
              <a:t>.	cum </a:t>
            </a:r>
            <a:r>
              <a:rPr lang="en-US" sz="2000" dirty="0" err="1"/>
              <a:t>ventīs</a:t>
            </a:r>
            <a:r>
              <a:rPr lang="en-US" sz="2000" dirty="0"/>
              <a:t>	</a:t>
            </a:r>
            <a:r>
              <a:rPr lang="en-US" sz="2000" dirty="0" err="1"/>
              <a:t>ventīs</a:t>
            </a:r>
            <a:r>
              <a:rPr lang="en-US" sz="2000" dirty="0"/>
              <a:t>	</a:t>
            </a:r>
            <a:r>
              <a:rPr lang="en-US" sz="2000" dirty="0" err="1"/>
              <a:t>ventōs</a:t>
            </a:r>
            <a:endParaRPr lang="en-US" sz="2000" dirty="0"/>
          </a:p>
          <a:p>
            <a:pPr marL="0" indent="0">
              <a:buNone/>
            </a:pPr>
            <a:endParaRPr lang="en-US" dirty="0"/>
          </a:p>
        </p:txBody>
      </p:sp>
    </p:spTree>
    <p:extLst>
      <p:ext uri="{BB962C8B-B14F-4D97-AF65-F5344CB8AC3E}">
        <p14:creationId xmlns:p14="http://schemas.microsoft.com/office/powerpoint/2010/main" val="2995129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Bloom’s Taxonomy</a:t>
            </a:r>
            <a:endParaRPr lang="en-US" dirty="0"/>
          </a:p>
        </p:txBody>
      </p:sp>
      <p:pic>
        <p:nvPicPr>
          <p:cNvPr id="4" name="Content Placeholder 3" descr="bloom.jpg"/>
          <p:cNvPicPr>
            <a:picLocks noGrp="1" noChangeAspect="1"/>
          </p:cNvPicPr>
          <p:nvPr>
            <p:ph idx="1"/>
          </p:nvPr>
        </p:nvPicPr>
        <p:blipFill>
          <a:blip r:embed="rId2">
            <a:extLst>
              <a:ext uri="{28A0092B-C50C-407E-A947-70E740481C1C}">
                <a14:useLocalDpi xmlns:a14="http://schemas.microsoft.com/office/drawing/2010/main" val="0"/>
              </a:ext>
            </a:extLst>
          </a:blip>
          <a:srcRect l="-28621" r="-28621"/>
          <a:stretch>
            <a:fillRect/>
          </a:stretch>
        </p:blipFill>
        <p:spPr>
          <a:xfrm>
            <a:off x="457200" y="1219199"/>
            <a:ext cx="8229600" cy="4525963"/>
          </a:xfrm>
        </p:spPr>
      </p:pic>
      <p:sp>
        <p:nvSpPr>
          <p:cNvPr id="5" name="TextBox 4"/>
          <p:cNvSpPr txBox="1"/>
          <p:nvPr/>
        </p:nvSpPr>
        <p:spPr>
          <a:xfrm>
            <a:off x="7054273" y="5334000"/>
            <a:ext cx="1847272" cy="307777"/>
          </a:xfrm>
          <a:prstGeom prst="rect">
            <a:avLst/>
          </a:prstGeom>
          <a:noFill/>
        </p:spPr>
        <p:txBody>
          <a:bodyPr wrap="square" rtlCol="0">
            <a:spAutoFit/>
          </a:bodyPr>
          <a:lstStyle/>
          <a:p>
            <a:r>
              <a:rPr lang="en-US" sz="1400" dirty="0" smtClean="0"/>
              <a:t>Paradigms &amp;Vocab</a:t>
            </a:r>
            <a:endParaRPr lang="en-US" sz="1400" dirty="0"/>
          </a:p>
        </p:txBody>
      </p:sp>
      <p:sp>
        <p:nvSpPr>
          <p:cNvPr id="6" name="TextBox 5"/>
          <p:cNvSpPr txBox="1"/>
          <p:nvPr/>
        </p:nvSpPr>
        <p:spPr>
          <a:xfrm>
            <a:off x="6777181" y="4595152"/>
            <a:ext cx="2008909" cy="369332"/>
          </a:xfrm>
          <a:prstGeom prst="rect">
            <a:avLst/>
          </a:prstGeom>
          <a:noFill/>
        </p:spPr>
        <p:txBody>
          <a:bodyPr wrap="square" rtlCol="0">
            <a:spAutoFit/>
          </a:bodyPr>
          <a:lstStyle/>
          <a:p>
            <a:r>
              <a:rPr lang="en-US" dirty="0" smtClean="0"/>
              <a:t>Form &amp; Function</a:t>
            </a:r>
          </a:p>
        </p:txBody>
      </p:sp>
      <p:sp>
        <p:nvSpPr>
          <p:cNvPr id="7" name="TextBox 6"/>
          <p:cNvSpPr txBox="1"/>
          <p:nvPr/>
        </p:nvSpPr>
        <p:spPr>
          <a:xfrm>
            <a:off x="6396181" y="3833152"/>
            <a:ext cx="2008909" cy="523220"/>
          </a:xfrm>
          <a:prstGeom prst="rect">
            <a:avLst/>
          </a:prstGeom>
          <a:noFill/>
        </p:spPr>
        <p:txBody>
          <a:bodyPr wrap="square" rtlCol="0">
            <a:spAutoFit/>
          </a:bodyPr>
          <a:lstStyle/>
          <a:p>
            <a:r>
              <a:rPr lang="en-US" sz="1400" dirty="0" err="1" smtClean="0"/>
              <a:t>Unseens</a:t>
            </a:r>
            <a:r>
              <a:rPr lang="en-US" sz="1400" dirty="0" smtClean="0"/>
              <a:t> &amp; Comprehension</a:t>
            </a:r>
          </a:p>
        </p:txBody>
      </p:sp>
      <p:sp>
        <p:nvSpPr>
          <p:cNvPr id="8" name="TextBox 7"/>
          <p:cNvSpPr txBox="1"/>
          <p:nvPr/>
        </p:nvSpPr>
        <p:spPr>
          <a:xfrm>
            <a:off x="6130636" y="3382819"/>
            <a:ext cx="1470137" cy="369332"/>
          </a:xfrm>
          <a:prstGeom prst="rect">
            <a:avLst/>
          </a:prstGeom>
          <a:noFill/>
        </p:spPr>
        <p:txBody>
          <a:bodyPr wrap="none" rtlCol="0">
            <a:spAutoFit/>
          </a:bodyPr>
          <a:lstStyle/>
          <a:p>
            <a:r>
              <a:rPr lang="en-US" dirty="0" smtClean="0"/>
              <a:t>Simple essays</a:t>
            </a:r>
          </a:p>
        </p:txBody>
      </p:sp>
      <p:sp>
        <p:nvSpPr>
          <p:cNvPr id="9" name="TextBox 8"/>
          <p:cNvSpPr txBox="1"/>
          <p:nvPr/>
        </p:nvSpPr>
        <p:spPr>
          <a:xfrm>
            <a:off x="5761182" y="2759425"/>
            <a:ext cx="1697182" cy="369332"/>
          </a:xfrm>
          <a:prstGeom prst="rect">
            <a:avLst/>
          </a:prstGeom>
          <a:noFill/>
        </p:spPr>
        <p:txBody>
          <a:bodyPr wrap="square" rtlCol="0">
            <a:spAutoFit/>
          </a:bodyPr>
          <a:lstStyle/>
          <a:p>
            <a:r>
              <a:rPr lang="en-US" dirty="0" smtClean="0"/>
              <a:t>Complex essays</a:t>
            </a:r>
            <a:endParaRPr lang="en-US" dirty="0"/>
          </a:p>
        </p:txBody>
      </p:sp>
      <p:sp>
        <p:nvSpPr>
          <p:cNvPr id="10" name="TextBox 9"/>
          <p:cNvSpPr txBox="1"/>
          <p:nvPr/>
        </p:nvSpPr>
        <p:spPr>
          <a:xfrm>
            <a:off x="819727" y="3128757"/>
            <a:ext cx="1815934" cy="369332"/>
          </a:xfrm>
          <a:prstGeom prst="rect">
            <a:avLst/>
          </a:prstGeom>
          <a:noFill/>
        </p:spPr>
        <p:txBody>
          <a:bodyPr wrap="none" rtlCol="0">
            <a:spAutoFit/>
          </a:bodyPr>
          <a:lstStyle/>
          <a:p>
            <a:r>
              <a:rPr lang="en-US" dirty="0" smtClean="0"/>
              <a:t>Seen translation?</a:t>
            </a:r>
            <a:endParaRPr lang="en-US" dirty="0"/>
          </a:p>
        </p:txBody>
      </p:sp>
    </p:spTree>
    <p:extLst>
      <p:ext uri="{BB962C8B-B14F-4D97-AF65-F5344CB8AC3E}">
        <p14:creationId xmlns:p14="http://schemas.microsoft.com/office/powerpoint/2010/main" val="3098489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Constructivist Continuum of Expertise</a:t>
            </a:r>
            <a:endParaRPr lang="en-US" dirty="0"/>
          </a:p>
        </p:txBody>
      </p:sp>
      <p:sp>
        <p:nvSpPr>
          <p:cNvPr id="3" name="Content Placeholder 2"/>
          <p:cNvSpPr>
            <a:spLocks noGrp="1"/>
          </p:cNvSpPr>
          <p:nvPr>
            <p:ph idx="1"/>
          </p:nvPr>
        </p:nvSpPr>
        <p:spPr>
          <a:xfrm>
            <a:off x="785091" y="4699000"/>
            <a:ext cx="900545" cy="392545"/>
          </a:xfrm>
        </p:spPr>
        <p:txBody>
          <a:bodyPr/>
          <a:lstStyle/>
          <a:p>
            <a:pPr marL="0" indent="0">
              <a:buNone/>
            </a:pPr>
            <a:r>
              <a:rPr lang="en-US" sz="1800" dirty="0" smtClean="0"/>
              <a:t>Novice</a:t>
            </a:r>
            <a:endParaRPr lang="en-US" sz="1800" dirty="0"/>
          </a:p>
        </p:txBody>
      </p:sp>
      <p:sp>
        <p:nvSpPr>
          <p:cNvPr id="4" name="Left-Right Arrow 3"/>
          <p:cNvSpPr/>
          <p:nvPr/>
        </p:nvSpPr>
        <p:spPr>
          <a:xfrm>
            <a:off x="457200" y="4066770"/>
            <a:ext cx="8229600" cy="548640"/>
          </a:xfrm>
          <a:prstGeom prst="lef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extBox 6"/>
          <p:cNvSpPr txBox="1"/>
          <p:nvPr/>
        </p:nvSpPr>
        <p:spPr>
          <a:xfrm>
            <a:off x="3867235" y="4699000"/>
            <a:ext cx="1109348" cy="369332"/>
          </a:xfrm>
          <a:prstGeom prst="rect">
            <a:avLst/>
          </a:prstGeom>
          <a:noFill/>
        </p:spPr>
        <p:txBody>
          <a:bodyPr wrap="none" rtlCol="0">
            <a:spAutoFit/>
          </a:bodyPr>
          <a:lstStyle/>
          <a:p>
            <a:r>
              <a:rPr lang="en-US" dirty="0" smtClean="0"/>
              <a:t>Advanced</a:t>
            </a:r>
            <a:endParaRPr lang="en-US" dirty="0"/>
          </a:p>
        </p:txBody>
      </p:sp>
      <p:sp>
        <p:nvSpPr>
          <p:cNvPr id="8" name="TextBox 7"/>
          <p:cNvSpPr txBox="1"/>
          <p:nvPr/>
        </p:nvSpPr>
        <p:spPr>
          <a:xfrm>
            <a:off x="7158182" y="4699000"/>
            <a:ext cx="791277" cy="369332"/>
          </a:xfrm>
          <a:prstGeom prst="rect">
            <a:avLst/>
          </a:prstGeom>
          <a:noFill/>
        </p:spPr>
        <p:txBody>
          <a:bodyPr wrap="none" rtlCol="0">
            <a:spAutoFit/>
          </a:bodyPr>
          <a:lstStyle/>
          <a:p>
            <a:r>
              <a:rPr lang="en-US" dirty="0" smtClean="0"/>
              <a:t>Expert</a:t>
            </a:r>
          </a:p>
        </p:txBody>
      </p:sp>
      <p:sp>
        <p:nvSpPr>
          <p:cNvPr id="5" name="TextBox 4"/>
          <p:cNvSpPr txBox="1"/>
          <p:nvPr/>
        </p:nvSpPr>
        <p:spPr>
          <a:xfrm rot="20439101">
            <a:off x="6777181" y="4997086"/>
            <a:ext cx="1909618" cy="646331"/>
          </a:xfrm>
          <a:prstGeom prst="rect">
            <a:avLst/>
          </a:prstGeom>
          <a:noFill/>
        </p:spPr>
        <p:txBody>
          <a:bodyPr wrap="square" rtlCol="0">
            <a:spAutoFit/>
          </a:bodyPr>
          <a:lstStyle/>
          <a:p>
            <a:r>
              <a:rPr lang="en-US" dirty="0" smtClean="0"/>
              <a:t>Well-organized knowledge</a:t>
            </a:r>
            <a:endParaRPr lang="en-US" dirty="0"/>
          </a:p>
        </p:txBody>
      </p:sp>
      <p:sp>
        <p:nvSpPr>
          <p:cNvPr id="6" name="TextBox 5"/>
          <p:cNvSpPr txBox="1"/>
          <p:nvPr/>
        </p:nvSpPr>
        <p:spPr>
          <a:xfrm rot="20145127">
            <a:off x="623456" y="4992536"/>
            <a:ext cx="1915909" cy="369332"/>
          </a:xfrm>
          <a:prstGeom prst="rect">
            <a:avLst/>
          </a:prstGeom>
          <a:noFill/>
        </p:spPr>
        <p:txBody>
          <a:bodyPr wrap="none" rtlCol="0">
            <a:spAutoFit/>
          </a:bodyPr>
          <a:lstStyle/>
          <a:p>
            <a:r>
              <a:rPr lang="en-US" dirty="0" smtClean="0"/>
              <a:t>Don’t see patterns</a:t>
            </a:r>
            <a:endParaRPr lang="en-US" dirty="0"/>
          </a:p>
        </p:txBody>
      </p:sp>
      <p:sp>
        <p:nvSpPr>
          <p:cNvPr id="9" name="TextBox 8"/>
          <p:cNvSpPr txBox="1"/>
          <p:nvPr/>
        </p:nvSpPr>
        <p:spPr>
          <a:xfrm rot="19432904">
            <a:off x="774954" y="3377385"/>
            <a:ext cx="1165140" cy="369332"/>
          </a:xfrm>
          <a:prstGeom prst="rect">
            <a:avLst/>
          </a:prstGeom>
          <a:noFill/>
        </p:spPr>
        <p:txBody>
          <a:bodyPr wrap="none" rtlCol="0">
            <a:spAutoFit/>
          </a:bodyPr>
          <a:lstStyle/>
          <a:p>
            <a:r>
              <a:rPr lang="en-US" dirty="0" smtClean="0"/>
              <a:t>paradigms</a:t>
            </a:r>
            <a:endParaRPr lang="en-US" dirty="0"/>
          </a:p>
        </p:txBody>
      </p:sp>
      <p:sp>
        <p:nvSpPr>
          <p:cNvPr id="10" name="TextBox 9"/>
          <p:cNvSpPr txBox="1"/>
          <p:nvPr/>
        </p:nvSpPr>
        <p:spPr>
          <a:xfrm rot="19461977">
            <a:off x="1467091" y="3379370"/>
            <a:ext cx="1210588" cy="369332"/>
          </a:xfrm>
          <a:prstGeom prst="rect">
            <a:avLst/>
          </a:prstGeom>
          <a:noFill/>
        </p:spPr>
        <p:txBody>
          <a:bodyPr wrap="none" rtlCol="0">
            <a:spAutoFit/>
          </a:bodyPr>
          <a:lstStyle/>
          <a:p>
            <a:r>
              <a:rPr lang="en-US" dirty="0" smtClean="0"/>
              <a:t>vocabulary</a:t>
            </a:r>
            <a:endParaRPr lang="en-US" dirty="0"/>
          </a:p>
        </p:txBody>
      </p:sp>
      <p:sp>
        <p:nvSpPr>
          <p:cNvPr id="12" name="TextBox 11"/>
          <p:cNvSpPr txBox="1"/>
          <p:nvPr/>
        </p:nvSpPr>
        <p:spPr>
          <a:xfrm rot="19202574">
            <a:off x="2323229" y="3353313"/>
            <a:ext cx="1548696" cy="369332"/>
          </a:xfrm>
          <a:prstGeom prst="rect">
            <a:avLst/>
          </a:prstGeom>
          <a:noFill/>
        </p:spPr>
        <p:txBody>
          <a:bodyPr wrap="none" rtlCol="0">
            <a:spAutoFit/>
          </a:bodyPr>
          <a:lstStyle/>
          <a:p>
            <a:r>
              <a:rPr lang="en-US" dirty="0" smtClean="0"/>
              <a:t>Form/function</a:t>
            </a:r>
            <a:endParaRPr lang="en-US" dirty="0"/>
          </a:p>
        </p:txBody>
      </p:sp>
      <p:sp>
        <p:nvSpPr>
          <p:cNvPr id="13" name="TextBox 12"/>
          <p:cNvSpPr txBox="1"/>
          <p:nvPr/>
        </p:nvSpPr>
        <p:spPr>
          <a:xfrm rot="19080987">
            <a:off x="3235524" y="3466203"/>
            <a:ext cx="985591" cy="369332"/>
          </a:xfrm>
          <a:prstGeom prst="rect">
            <a:avLst/>
          </a:prstGeom>
          <a:noFill/>
        </p:spPr>
        <p:txBody>
          <a:bodyPr wrap="none" rtlCol="0">
            <a:spAutoFit/>
          </a:bodyPr>
          <a:lstStyle/>
          <a:p>
            <a:r>
              <a:rPr lang="en-US" dirty="0" err="1" smtClean="0"/>
              <a:t>Unseens</a:t>
            </a:r>
            <a:endParaRPr lang="en-US" dirty="0" smtClean="0"/>
          </a:p>
        </p:txBody>
      </p:sp>
      <p:sp>
        <p:nvSpPr>
          <p:cNvPr id="14" name="TextBox 13"/>
          <p:cNvSpPr txBox="1"/>
          <p:nvPr/>
        </p:nvSpPr>
        <p:spPr>
          <a:xfrm rot="19180529">
            <a:off x="3960090" y="3430691"/>
            <a:ext cx="1674144" cy="369332"/>
          </a:xfrm>
          <a:prstGeom prst="rect">
            <a:avLst/>
          </a:prstGeom>
          <a:noFill/>
        </p:spPr>
        <p:txBody>
          <a:bodyPr wrap="none" rtlCol="0">
            <a:spAutoFit/>
          </a:bodyPr>
          <a:lstStyle/>
          <a:p>
            <a:r>
              <a:rPr lang="en-US" dirty="0" smtClean="0"/>
              <a:t>Comprehension</a:t>
            </a:r>
            <a:endParaRPr lang="en-US" dirty="0"/>
          </a:p>
        </p:txBody>
      </p:sp>
      <p:sp>
        <p:nvSpPr>
          <p:cNvPr id="11" name="TextBox 10"/>
          <p:cNvSpPr txBox="1"/>
          <p:nvPr/>
        </p:nvSpPr>
        <p:spPr>
          <a:xfrm rot="18900397">
            <a:off x="5350573" y="3547667"/>
            <a:ext cx="774764" cy="369332"/>
          </a:xfrm>
          <a:prstGeom prst="rect">
            <a:avLst/>
          </a:prstGeom>
          <a:noFill/>
        </p:spPr>
        <p:txBody>
          <a:bodyPr wrap="none" rtlCol="0">
            <a:spAutoFit/>
          </a:bodyPr>
          <a:lstStyle/>
          <a:p>
            <a:r>
              <a:rPr lang="en-US" smtClean="0"/>
              <a:t>Essays</a:t>
            </a:r>
            <a:endParaRPr lang="en-US"/>
          </a:p>
        </p:txBody>
      </p:sp>
    </p:spTree>
    <p:extLst>
      <p:ext uri="{BB962C8B-B14F-4D97-AF65-F5344CB8AC3E}">
        <p14:creationId xmlns:p14="http://schemas.microsoft.com/office/powerpoint/2010/main" val="3220247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dirty="0" smtClean="0"/>
              <a:t>Learning </a:t>
            </a:r>
            <a:r>
              <a:rPr lang="en-US" dirty="0" smtClean="0"/>
              <a:t>the patterns of Latin/Greek is as important as memorizing forms.</a:t>
            </a:r>
            <a:endParaRPr lang="en-US" dirty="0"/>
          </a:p>
        </p:txBody>
      </p:sp>
    </p:spTree>
    <p:extLst>
      <p:ext uri="{BB962C8B-B14F-4D97-AF65-F5344CB8AC3E}">
        <p14:creationId xmlns:p14="http://schemas.microsoft.com/office/powerpoint/2010/main" val="1911305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Test knowledge of patterns on quizzes/tests</a:t>
            </a:r>
            <a:endParaRPr lang="en-US" dirty="0"/>
          </a:p>
        </p:txBody>
      </p:sp>
      <p:sp>
        <p:nvSpPr>
          <p:cNvPr id="3" name="Content Placeholder 2"/>
          <p:cNvSpPr>
            <a:spLocks noGrp="1"/>
          </p:cNvSpPr>
          <p:nvPr>
            <p:ph idx="1"/>
          </p:nvPr>
        </p:nvSpPr>
        <p:spPr/>
        <p:txBody>
          <a:bodyPr/>
          <a:lstStyle/>
          <a:p>
            <a:r>
              <a:rPr lang="en-US" sz="2000" dirty="0" smtClean="0"/>
              <a:t>Give unfamiliar words and ask for form identification based on patterns:</a:t>
            </a:r>
          </a:p>
          <a:p>
            <a:pPr marL="0" indent="0">
              <a:buNone/>
            </a:pPr>
            <a:r>
              <a:rPr lang="en-US" sz="2000" dirty="0"/>
              <a:t>	</a:t>
            </a:r>
            <a:r>
              <a:rPr lang="en-US" sz="2000" dirty="0" smtClean="0"/>
              <a:t>What person/number is </a:t>
            </a:r>
            <a:r>
              <a:rPr lang="en-US" sz="2000" i="1" dirty="0" err="1" smtClean="0"/>
              <a:t>perstringimus</a:t>
            </a:r>
            <a:r>
              <a:rPr lang="en-US" sz="2000" dirty="0" smtClean="0"/>
              <a:t>? What part of the word tells you that?</a:t>
            </a:r>
            <a:endParaRPr lang="en-US" sz="2000" dirty="0"/>
          </a:p>
          <a:p>
            <a:pPr marL="0" indent="0">
              <a:buNone/>
            </a:pPr>
            <a:endParaRPr lang="en-US" sz="2000" dirty="0" smtClean="0"/>
          </a:p>
          <a:p>
            <a:r>
              <a:rPr lang="en-US" sz="2000" dirty="0" smtClean="0"/>
              <a:t>Ask students to dissect forms for information:</a:t>
            </a:r>
          </a:p>
          <a:p>
            <a:pPr marL="0" indent="0">
              <a:buNone/>
            </a:pPr>
            <a:r>
              <a:rPr lang="en-US" sz="2000" dirty="0"/>
              <a:t>	</a:t>
            </a:r>
            <a:r>
              <a:rPr lang="en-US" sz="2000" dirty="0" smtClean="0"/>
              <a:t>In the word </a:t>
            </a:r>
            <a:r>
              <a:rPr lang="en-US" sz="2000" i="1" dirty="0" err="1" smtClean="0"/>
              <a:t>dicebant</a:t>
            </a:r>
            <a:r>
              <a:rPr lang="en-US" sz="2000" dirty="0" smtClean="0"/>
              <a:t>, explain how the three parts of the word tell you what conjugation it belongs to, its tense, and it’s person/number: dice/</a:t>
            </a:r>
            <a:r>
              <a:rPr lang="en-US" sz="2000" dirty="0" err="1" smtClean="0"/>
              <a:t>ba</a:t>
            </a:r>
            <a:r>
              <a:rPr lang="en-US" sz="2000" dirty="0" smtClean="0"/>
              <a:t>/</a:t>
            </a:r>
            <a:r>
              <a:rPr lang="en-US" sz="2000" dirty="0" err="1" smtClean="0"/>
              <a:t>nt</a:t>
            </a:r>
            <a:endParaRPr lang="en-US" sz="2000" dirty="0" smtClean="0"/>
          </a:p>
          <a:p>
            <a:pPr marL="0" indent="0">
              <a:buNone/>
            </a:pPr>
            <a:endParaRPr lang="en-US" sz="2000" dirty="0"/>
          </a:p>
          <a:p>
            <a:r>
              <a:rPr lang="en-US" sz="2000" dirty="0" smtClean="0"/>
              <a:t>Ask about </a:t>
            </a:r>
            <a:r>
              <a:rPr lang="en-US" sz="2000" dirty="0" smtClean="0"/>
              <a:t>expectations of syntax</a:t>
            </a:r>
            <a:r>
              <a:rPr lang="en-US" sz="2000" dirty="0" smtClean="0"/>
              <a:t>:</a:t>
            </a:r>
          </a:p>
          <a:p>
            <a:pPr marL="0" indent="0">
              <a:buNone/>
            </a:pPr>
            <a:r>
              <a:rPr lang="en-US" sz="2000" dirty="0"/>
              <a:t>	</a:t>
            </a:r>
            <a:r>
              <a:rPr lang="en-US" sz="2000" dirty="0" smtClean="0"/>
              <a:t>What word would you expect right after a preposition? Which two cases is that world likely to be in? or: Will a sentence with a verb of motion have a direct object?</a:t>
            </a:r>
          </a:p>
          <a:p>
            <a:pPr marL="0" indent="0">
              <a:buNone/>
            </a:pPr>
            <a:endParaRPr lang="en-US" sz="2000" dirty="0" smtClean="0"/>
          </a:p>
        </p:txBody>
      </p:sp>
    </p:spTree>
    <p:extLst>
      <p:ext uri="{BB962C8B-B14F-4D97-AF65-F5344CB8AC3E}">
        <p14:creationId xmlns:p14="http://schemas.microsoft.com/office/powerpoint/2010/main" val="1106045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dirty="0" smtClean="0"/>
              <a:t>College </a:t>
            </a:r>
            <a:r>
              <a:rPr lang="en-US" dirty="0" smtClean="0"/>
              <a:t>classes have virtually no formative assessment</a:t>
            </a:r>
            <a:endParaRPr lang="en-US" dirty="0"/>
          </a:p>
        </p:txBody>
      </p:sp>
    </p:spTree>
    <p:extLst>
      <p:ext uri="{BB962C8B-B14F-4D97-AF65-F5344CB8AC3E}">
        <p14:creationId xmlns:p14="http://schemas.microsoft.com/office/powerpoint/2010/main" val="81290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College vs. High School</a:t>
            </a:r>
            <a:br>
              <a:rPr lang="en-US" dirty="0" smtClean="0"/>
            </a:br>
            <a:r>
              <a:rPr lang="en-US" dirty="0" smtClean="0"/>
              <a:t>Latin/Greek Class</a:t>
            </a:r>
            <a:endParaRPr lang="en-US" dirty="0"/>
          </a:p>
        </p:txBody>
      </p:sp>
      <p:sp>
        <p:nvSpPr>
          <p:cNvPr id="8" name="Content Placeholder 7"/>
          <p:cNvSpPr>
            <a:spLocks noGrp="1"/>
          </p:cNvSpPr>
          <p:nvPr>
            <p:ph idx="1"/>
          </p:nvPr>
        </p:nvSpPr>
        <p:spPr>
          <a:xfrm>
            <a:off x="457200" y="2008909"/>
            <a:ext cx="8229600" cy="4117254"/>
          </a:xfrm>
        </p:spPr>
        <p:txBody>
          <a:bodyPr/>
          <a:lstStyle/>
          <a:p>
            <a:r>
              <a:rPr lang="en-US" dirty="0" smtClean="0"/>
              <a:t>Vast majority are grammar-based</a:t>
            </a:r>
          </a:p>
          <a:p>
            <a:r>
              <a:rPr lang="en-US" dirty="0" smtClean="0"/>
              <a:t>Do not teach or test etymology directly</a:t>
            </a:r>
          </a:p>
          <a:p>
            <a:r>
              <a:rPr lang="en-US" dirty="0" smtClean="0"/>
              <a:t>Do not teach or test “culture” directly</a:t>
            </a:r>
          </a:p>
          <a:p>
            <a:r>
              <a:rPr lang="en-US" dirty="0"/>
              <a:t>Individual instructors usually free to teach/test as they see fit</a:t>
            </a:r>
          </a:p>
          <a:p>
            <a:endParaRPr lang="en-US" dirty="0"/>
          </a:p>
        </p:txBody>
      </p:sp>
    </p:spTree>
    <p:extLst>
      <p:ext uri="{BB962C8B-B14F-4D97-AF65-F5344CB8AC3E}">
        <p14:creationId xmlns:p14="http://schemas.microsoft.com/office/powerpoint/2010/main" val="23225202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Add formative assessment to </a:t>
            </a:r>
            <a:r>
              <a:rPr lang="en-US" dirty="0" smtClean="0"/>
              <a:t>quizzes/tests</a:t>
            </a:r>
            <a:br>
              <a:rPr lang="en-US" dirty="0" smtClean="0"/>
            </a:br>
            <a:endParaRPr lang="en-US" dirty="0"/>
          </a:p>
        </p:txBody>
      </p:sp>
      <p:sp>
        <p:nvSpPr>
          <p:cNvPr id="3" name="Content Placeholder 2"/>
          <p:cNvSpPr>
            <a:spLocks noGrp="1"/>
          </p:cNvSpPr>
          <p:nvPr>
            <p:ph idx="1"/>
          </p:nvPr>
        </p:nvSpPr>
        <p:spPr/>
        <p:txBody>
          <a:bodyPr/>
          <a:lstStyle/>
          <a:p>
            <a:endParaRPr lang="en-US" dirty="0" smtClean="0"/>
          </a:p>
          <a:p>
            <a:r>
              <a:rPr lang="en-US" dirty="0" smtClean="0"/>
              <a:t>Structure </a:t>
            </a:r>
            <a:r>
              <a:rPr lang="en-US" dirty="0" smtClean="0"/>
              <a:t>quizzes to better reflect mastery of recent chapters and provide actual feedback</a:t>
            </a:r>
          </a:p>
          <a:p>
            <a:pPr marL="0" indent="0">
              <a:buNone/>
            </a:pPr>
            <a:endParaRPr lang="en-US" dirty="0" smtClean="0"/>
          </a:p>
          <a:p>
            <a:r>
              <a:rPr lang="en-US" dirty="0" smtClean="0"/>
              <a:t>Formative assessment via online testing?</a:t>
            </a:r>
            <a:endParaRPr lang="en-US" dirty="0"/>
          </a:p>
        </p:txBody>
      </p:sp>
    </p:spTree>
    <p:extLst>
      <p:ext uri="{BB962C8B-B14F-4D97-AF65-F5344CB8AC3E}">
        <p14:creationId xmlns:p14="http://schemas.microsoft.com/office/powerpoint/2010/main" val="1719555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p:txBody>
          <a:bodyPr/>
          <a:lstStyle/>
          <a:p>
            <a:pPr marL="0" indent="0" algn="ctr">
              <a:buNone/>
            </a:pPr>
            <a:r>
              <a:rPr lang="en-US" dirty="0" smtClean="0"/>
              <a:t>Tom Kohn, Wayne State University</a:t>
            </a:r>
          </a:p>
          <a:p>
            <a:pPr marL="0" indent="0" algn="ctr">
              <a:buNone/>
            </a:pPr>
            <a:r>
              <a:rPr lang="en-US" dirty="0" err="1" smtClean="0"/>
              <a:t>Davina</a:t>
            </a:r>
            <a:r>
              <a:rPr lang="en-US" dirty="0" smtClean="0"/>
              <a:t> McClain, Northwestern State University</a:t>
            </a:r>
          </a:p>
          <a:p>
            <a:pPr marL="0" indent="0" algn="ctr">
              <a:buNone/>
            </a:pPr>
            <a:r>
              <a:rPr lang="en-US" dirty="0" smtClean="0"/>
              <a:t>Susan </a:t>
            </a:r>
            <a:r>
              <a:rPr lang="en-US" dirty="0" err="1" smtClean="0"/>
              <a:t>Shelmerdine</a:t>
            </a:r>
            <a:r>
              <a:rPr lang="en-US" dirty="0" smtClean="0"/>
              <a:t>, UNC Greenville</a:t>
            </a:r>
            <a:endParaRPr lang="en-US" dirty="0"/>
          </a:p>
        </p:txBody>
      </p:sp>
    </p:spTree>
    <p:extLst>
      <p:ext uri="{BB962C8B-B14F-4D97-AF65-F5344CB8AC3E}">
        <p14:creationId xmlns:p14="http://schemas.microsoft.com/office/powerpoint/2010/main" val="1263323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Content</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032140843"/>
              </p:ext>
            </p:extLst>
          </p:nvPr>
        </p:nvGraphicFramePr>
        <p:xfrm>
          <a:off x="457200" y="1600200"/>
          <a:ext cx="8229600" cy="37084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ELEMENTARY</a:t>
                      </a:r>
                      <a:endParaRPr lang="en-US" dirty="0"/>
                    </a:p>
                  </a:txBody>
                  <a:tcPr/>
                </a:tc>
                <a:tc>
                  <a:txBody>
                    <a:bodyPr/>
                    <a:lstStyle/>
                    <a:p>
                      <a:r>
                        <a:rPr lang="en-US" dirty="0" smtClean="0"/>
                        <a:t>INTERMEDIATE</a:t>
                      </a:r>
                      <a:endParaRPr lang="en-US" dirty="0"/>
                    </a:p>
                  </a:txBody>
                  <a:tcPr/>
                </a:tc>
                <a:tc>
                  <a:txBody>
                    <a:bodyPr/>
                    <a:lstStyle/>
                    <a:p>
                      <a:r>
                        <a:rPr lang="en-US" dirty="0" smtClean="0"/>
                        <a:t>ADVANCED</a:t>
                      </a:r>
                      <a:endParaRPr lang="en-US" dirty="0"/>
                    </a:p>
                  </a:txBody>
                  <a:tcPr/>
                </a:tc>
              </a:tr>
              <a:tr h="370840">
                <a:tc>
                  <a:txBody>
                    <a:bodyPr/>
                    <a:lstStyle/>
                    <a:p>
                      <a:r>
                        <a:rPr lang="en-US" dirty="0" smtClean="0"/>
                        <a:t>Paradigms</a:t>
                      </a:r>
                      <a:endParaRPr lang="en-US" dirty="0"/>
                    </a:p>
                  </a:txBody>
                  <a:tcPr/>
                </a:tc>
                <a:tc>
                  <a:txBody>
                    <a:bodyPr/>
                    <a:lstStyle/>
                    <a:p>
                      <a:r>
                        <a:rPr lang="en-US" dirty="0" smtClean="0">
                          <a:latin typeface="Zapf Dingbats"/>
                          <a:ea typeface="Zapf Dingbats"/>
                          <a:cs typeface="Zapf Dingbats"/>
                          <a:sym typeface="Zapf Dingbats"/>
                        </a:rPr>
                        <a:t>✔</a:t>
                      </a:r>
                      <a:endParaRPr lang="en-US" dirty="0"/>
                    </a:p>
                  </a:txBody>
                  <a:tcPr/>
                </a:tc>
                <a:tc>
                  <a:txBody>
                    <a:bodyPr/>
                    <a:lstStyle/>
                    <a:p>
                      <a:r>
                        <a:rPr lang="en-US" dirty="0" smtClean="0">
                          <a:latin typeface="Zapf Dingbats"/>
                          <a:ea typeface="Zapf Dingbats"/>
                          <a:cs typeface="Zapf Dingbats"/>
                          <a:sym typeface="Zapf Dingbats"/>
                        </a:rPr>
                        <a:t>✔</a:t>
                      </a:r>
                      <a:endParaRPr lang="en-US" dirty="0"/>
                    </a:p>
                  </a:txBody>
                  <a:tcPr/>
                </a:tc>
              </a:tr>
              <a:tr h="370840">
                <a:tc>
                  <a:txBody>
                    <a:bodyPr/>
                    <a:lstStyle/>
                    <a:p>
                      <a:r>
                        <a:rPr lang="en-US" dirty="0" smtClean="0"/>
                        <a:t>Vocabulary</a:t>
                      </a:r>
                      <a:endParaRPr lang="en-US" dirty="0"/>
                    </a:p>
                  </a:txBody>
                  <a:tcPr/>
                </a:tc>
                <a:tc>
                  <a:txBody>
                    <a:bodyPr/>
                    <a:lstStyle/>
                    <a:p>
                      <a:r>
                        <a:rPr lang="en-US" dirty="0" smtClean="0">
                          <a:latin typeface="Zapf Dingbats"/>
                          <a:ea typeface="Zapf Dingbats"/>
                          <a:cs typeface="Zapf Dingbats"/>
                          <a:sym typeface="Zapf Dingbats"/>
                        </a:rPr>
                        <a:t>✔</a:t>
                      </a:r>
                      <a:endParaRPr lang="en-US" dirty="0"/>
                    </a:p>
                  </a:txBody>
                  <a:tcPr/>
                </a:tc>
                <a:tc>
                  <a:txBody>
                    <a:bodyPr/>
                    <a:lstStyle/>
                    <a:p>
                      <a:r>
                        <a:rPr lang="en-US" dirty="0" smtClean="0">
                          <a:latin typeface="Zapf Dingbats"/>
                          <a:ea typeface="Zapf Dingbats"/>
                          <a:cs typeface="Zapf Dingbats"/>
                          <a:sym typeface="Zapf Dingbats"/>
                        </a:rPr>
                        <a:t>✔</a:t>
                      </a:r>
                      <a:endParaRPr lang="en-US" dirty="0"/>
                    </a:p>
                  </a:txBody>
                  <a:tcPr/>
                </a:tc>
              </a:tr>
              <a:tr h="370840">
                <a:tc>
                  <a:txBody>
                    <a:bodyPr/>
                    <a:lstStyle/>
                    <a:p>
                      <a:r>
                        <a:rPr lang="en-US" dirty="0" smtClean="0"/>
                        <a:t>Identification of forms</a:t>
                      </a:r>
                      <a:endParaRPr lang="en-US" dirty="0"/>
                    </a:p>
                  </a:txBody>
                  <a:tcPr/>
                </a:tc>
                <a:tc>
                  <a:txBody>
                    <a:bodyPr/>
                    <a:lstStyle/>
                    <a:p>
                      <a:r>
                        <a:rPr lang="en-US" dirty="0" smtClean="0">
                          <a:latin typeface="Zapf Dingbats"/>
                          <a:ea typeface="Zapf Dingbats"/>
                          <a:cs typeface="Zapf Dingbats"/>
                          <a:sym typeface="Zapf Dingbats"/>
                        </a:rPr>
                        <a:t>✔</a:t>
                      </a:r>
                      <a:endParaRPr lang="en-US" dirty="0"/>
                    </a:p>
                  </a:txBody>
                  <a:tcPr/>
                </a:tc>
                <a:tc>
                  <a:txBody>
                    <a:bodyPr/>
                    <a:lstStyle/>
                    <a:p>
                      <a:r>
                        <a:rPr lang="en-US" dirty="0" smtClean="0">
                          <a:latin typeface="Zapf Dingbats"/>
                          <a:ea typeface="Zapf Dingbats"/>
                          <a:cs typeface="Zapf Dingbats"/>
                          <a:sym typeface="Zapf Dingbats"/>
                        </a:rPr>
                        <a:t>✔</a:t>
                      </a:r>
                      <a:endParaRPr lang="en-US" dirty="0"/>
                    </a:p>
                  </a:txBody>
                  <a:tcPr/>
                </a:tc>
              </a:tr>
              <a:tr h="370840">
                <a:tc>
                  <a:txBody>
                    <a:bodyPr/>
                    <a:lstStyle/>
                    <a:p>
                      <a:r>
                        <a:rPr lang="en-US" dirty="0" smtClean="0"/>
                        <a:t>Identification of syntax</a:t>
                      </a:r>
                      <a:endParaRPr lang="en-US" dirty="0"/>
                    </a:p>
                  </a:txBody>
                  <a:tcPr/>
                </a:tc>
                <a:tc>
                  <a:txBody>
                    <a:bodyPr/>
                    <a:lstStyle/>
                    <a:p>
                      <a:r>
                        <a:rPr lang="en-US" dirty="0" smtClean="0">
                          <a:latin typeface="Zapf Dingbats"/>
                          <a:ea typeface="Zapf Dingbats"/>
                          <a:cs typeface="Zapf Dingbats"/>
                          <a:sym typeface="Zapf Dingbats"/>
                        </a:rPr>
                        <a:t>✔</a:t>
                      </a:r>
                      <a:endParaRPr lang="en-US" dirty="0"/>
                    </a:p>
                  </a:txBody>
                  <a:tcPr/>
                </a:tc>
                <a:tc>
                  <a:txBody>
                    <a:bodyPr/>
                    <a:lstStyle/>
                    <a:p>
                      <a:r>
                        <a:rPr lang="en-US" dirty="0" smtClean="0">
                          <a:latin typeface="Zapf Dingbats"/>
                          <a:ea typeface="Zapf Dingbats"/>
                          <a:cs typeface="Zapf Dingbats"/>
                          <a:sym typeface="Zapf Dingbats"/>
                        </a:rPr>
                        <a:t>✔</a:t>
                      </a:r>
                      <a:endParaRPr lang="en-US" dirty="0"/>
                    </a:p>
                  </a:txBody>
                  <a:tcPr/>
                </a:tc>
              </a:tr>
              <a:tr h="370840">
                <a:tc>
                  <a:txBody>
                    <a:bodyPr/>
                    <a:lstStyle/>
                    <a:p>
                      <a:r>
                        <a:rPr lang="en-US" dirty="0" smtClean="0"/>
                        <a:t>Translation (unseen)</a:t>
                      </a:r>
                      <a:endParaRPr lang="en-US" dirty="0"/>
                    </a:p>
                  </a:txBody>
                  <a:tcPr/>
                </a:tc>
                <a:tc>
                  <a:txBody>
                    <a:bodyPr/>
                    <a:lstStyle/>
                    <a:p>
                      <a:r>
                        <a:rPr lang="en-US" dirty="0" smtClean="0">
                          <a:latin typeface="Zapf Dingbats"/>
                          <a:ea typeface="Zapf Dingbats"/>
                          <a:cs typeface="Zapf Dingbats"/>
                          <a:sym typeface="Zapf Dingbats"/>
                        </a:rPr>
                        <a:t>✔</a:t>
                      </a:r>
                      <a:endParaRPr lang="en-US" dirty="0"/>
                    </a:p>
                  </a:txBody>
                  <a:tcPr/>
                </a:tc>
                <a:tc>
                  <a:txBody>
                    <a:bodyPr/>
                    <a:lstStyle/>
                    <a:p>
                      <a:r>
                        <a:rPr lang="en-US" dirty="0" smtClean="0">
                          <a:latin typeface="Zapf Dingbats"/>
                          <a:ea typeface="Zapf Dingbats"/>
                          <a:cs typeface="Zapf Dingbats"/>
                          <a:sym typeface="Zapf Dingbats"/>
                        </a:rPr>
                        <a:t>✔</a:t>
                      </a:r>
                      <a:endParaRPr lang="en-US" dirty="0"/>
                    </a:p>
                  </a:txBody>
                  <a:tcPr/>
                </a:tc>
              </a:tr>
              <a:tr h="370840">
                <a:tc>
                  <a:txBody>
                    <a:bodyPr/>
                    <a:lstStyle/>
                    <a:p>
                      <a:endParaRPr lang="en-US"/>
                    </a:p>
                  </a:txBody>
                  <a:tcPr/>
                </a:tc>
                <a:tc>
                  <a:txBody>
                    <a:bodyPr/>
                    <a:lstStyle/>
                    <a:p>
                      <a:r>
                        <a:rPr lang="en-US" dirty="0" smtClean="0"/>
                        <a:t>Comprehension/Summary</a:t>
                      </a:r>
                      <a:endParaRPr lang="en-US" dirty="0"/>
                    </a:p>
                  </a:txBody>
                  <a:tcPr/>
                </a:tc>
                <a:tc>
                  <a:txBody>
                    <a:bodyPr/>
                    <a:lstStyle/>
                    <a:p>
                      <a:r>
                        <a:rPr lang="en-US" dirty="0" smtClean="0">
                          <a:latin typeface="Zapf Dingbats"/>
                          <a:ea typeface="Zapf Dingbats"/>
                          <a:cs typeface="Zapf Dingbats"/>
                          <a:sym typeface="Zapf Dingbats"/>
                        </a:rPr>
                        <a:t>✔</a:t>
                      </a:r>
                      <a:endParaRPr lang="en-US" dirty="0"/>
                    </a:p>
                  </a:txBody>
                  <a:tcPr/>
                </a:tc>
              </a:tr>
              <a:tr h="370840">
                <a:tc>
                  <a:txBody>
                    <a:bodyPr/>
                    <a:lstStyle/>
                    <a:p>
                      <a:endParaRPr lang="en-US"/>
                    </a:p>
                  </a:txBody>
                  <a:tcPr/>
                </a:tc>
                <a:tc>
                  <a:txBody>
                    <a:bodyPr/>
                    <a:lstStyle/>
                    <a:p>
                      <a:r>
                        <a:rPr lang="en-US" dirty="0" smtClean="0"/>
                        <a:t>Essays on text</a:t>
                      </a:r>
                      <a:r>
                        <a:rPr lang="en-US" baseline="0" dirty="0" smtClean="0"/>
                        <a:t> read</a:t>
                      </a:r>
                      <a:endParaRPr lang="en-US" dirty="0"/>
                    </a:p>
                  </a:txBody>
                  <a:tcPr/>
                </a:tc>
                <a:tc>
                  <a:txBody>
                    <a:bodyPr/>
                    <a:lstStyle/>
                    <a:p>
                      <a:r>
                        <a:rPr lang="en-US" dirty="0" smtClean="0">
                          <a:latin typeface="Zapf Dingbats"/>
                          <a:ea typeface="Zapf Dingbats"/>
                          <a:cs typeface="Zapf Dingbats"/>
                          <a:sym typeface="Zapf Dingbats"/>
                        </a:rPr>
                        <a:t>✔</a:t>
                      </a:r>
                      <a:endParaRPr lang="en-US" dirty="0"/>
                    </a:p>
                  </a:txBody>
                  <a:tcPr/>
                </a:tc>
              </a:tr>
              <a:tr h="370840">
                <a:tc>
                  <a:txBody>
                    <a:bodyPr/>
                    <a:lstStyle/>
                    <a:p>
                      <a:endParaRPr lang="en-US"/>
                    </a:p>
                  </a:txBody>
                  <a:tcPr/>
                </a:tc>
                <a:tc>
                  <a:txBody>
                    <a:bodyPr/>
                    <a:lstStyle/>
                    <a:p>
                      <a:r>
                        <a:rPr lang="en-US" dirty="0" smtClean="0"/>
                        <a:t>Translation (seen)</a:t>
                      </a:r>
                      <a:endParaRPr lang="en-US" dirty="0"/>
                    </a:p>
                  </a:txBody>
                  <a:tcPr/>
                </a:tc>
                <a:tc>
                  <a:txBody>
                    <a:bodyPr/>
                    <a:lstStyle/>
                    <a:p>
                      <a:r>
                        <a:rPr lang="en-US" dirty="0" smtClean="0">
                          <a:latin typeface="Zapf Dingbats"/>
                          <a:ea typeface="Zapf Dingbats"/>
                          <a:cs typeface="Zapf Dingbats"/>
                          <a:sym typeface="Zapf Dingbats"/>
                        </a:rPr>
                        <a:t>✔</a:t>
                      </a:r>
                      <a:endParaRPr lang="en-US" dirty="0"/>
                    </a:p>
                  </a:txBody>
                  <a:tcPr/>
                </a:tc>
              </a:tr>
              <a:tr h="370840">
                <a:tc>
                  <a:txBody>
                    <a:bodyPr/>
                    <a:lstStyle/>
                    <a:p>
                      <a:endParaRPr lang="en-US"/>
                    </a:p>
                  </a:txBody>
                  <a:tcPr/>
                </a:tc>
                <a:tc>
                  <a:txBody>
                    <a:bodyPr/>
                    <a:lstStyle/>
                    <a:p>
                      <a:endParaRPr lang="en-US"/>
                    </a:p>
                  </a:txBody>
                  <a:tcPr/>
                </a:tc>
                <a:tc>
                  <a:txBody>
                    <a:bodyPr/>
                    <a:lstStyle/>
                    <a:p>
                      <a:r>
                        <a:rPr lang="en-US" dirty="0" smtClean="0"/>
                        <a:t>Complex essays</a:t>
                      </a:r>
                      <a:endParaRPr lang="en-US" dirty="0"/>
                    </a:p>
                  </a:txBody>
                  <a:tcPr/>
                </a:tc>
              </a:tr>
            </a:tbl>
          </a:graphicData>
        </a:graphic>
      </p:graphicFrame>
    </p:spTree>
    <p:extLst>
      <p:ext uri="{BB962C8B-B14F-4D97-AF65-F5344CB8AC3E}">
        <p14:creationId xmlns:p14="http://schemas.microsoft.com/office/powerpoint/2010/main" val="283423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Paradigms</a:t>
            </a:r>
            <a:endParaRPr lang="en-US" dirty="0"/>
          </a:p>
        </p:txBody>
      </p:sp>
      <p:pic>
        <p:nvPicPr>
          <p:cNvPr id="4" name="Content Placeholder 3" descr="sgrk1810 exam2.pdf"/>
          <p:cNvPicPr>
            <a:picLocks noGrp="1" noChangeAspect="1"/>
          </p:cNvPicPr>
          <p:nvPr>
            <p:ph idx="1"/>
          </p:nvPr>
        </p:nvPicPr>
        <p:blipFill>
          <a:blip r:embed="rId2">
            <a:extLst>
              <a:ext uri="{28A0092B-C50C-407E-A947-70E740481C1C}">
                <a14:useLocalDpi xmlns:a14="http://schemas.microsoft.com/office/drawing/2010/main" val="0"/>
              </a:ext>
            </a:extLst>
          </a:blip>
          <a:srcRect l="-67655" r="-67655"/>
          <a:stretch>
            <a:fillRect/>
          </a:stretch>
        </p:blipFill>
        <p:spPr/>
      </p:pic>
    </p:spTree>
    <p:extLst>
      <p:ext uri="{BB962C8B-B14F-4D97-AF65-F5344CB8AC3E}">
        <p14:creationId xmlns:p14="http://schemas.microsoft.com/office/powerpoint/2010/main" val="3117775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pic>
        <p:nvPicPr>
          <p:cNvPr id="4" name="Content Placeholder 3" descr="LAT1020W2017test5.pdf"/>
          <p:cNvPicPr>
            <a:picLocks noGrp="1" noChangeAspect="1"/>
          </p:cNvPicPr>
          <p:nvPr>
            <p:ph idx="1"/>
          </p:nvPr>
        </p:nvPicPr>
        <p:blipFill rotWithShape="1">
          <a:blip r:embed="rId2">
            <a:extLst>
              <a:ext uri="{28A0092B-C50C-407E-A947-70E740481C1C}">
                <a14:useLocalDpi xmlns:a14="http://schemas.microsoft.com/office/drawing/2010/main" val="0"/>
              </a:ext>
            </a:extLst>
          </a:blip>
          <a:srcRect t="-42498" b="66459"/>
          <a:stretch/>
        </p:blipFill>
        <p:spPr>
          <a:xfrm>
            <a:off x="457200" y="-2440709"/>
            <a:ext cx="8229600" cy="8097982"/>
          </a:xfrm>
        </p:spPr>
      </p:pic>
    </p:spTree>
    <p:extLst>
      <p:ext uri="{BB962C8B-B14F-4D97-AF65-F5344CB8AC3E}">
        <p14:creationId xmlns:p14="http://schemas.microsoft.com/office/powerpoint/2010/main" val="3951830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Identification of Forms in Context</a:t>
            </a:r>
            <a:endParaRPr lang="en-US" dirty="0"/>
          </a:p>
        </p:txBody>
      </p:sp>
      <p:pic>
        <p:nvPicPr>
          <p:cNvPr id="4" name="Content Placeholder 3" descr="sgrk1810 exam2.pdf"/>
          <p:cNvPicPr>
            <a:picLocks noGrp="1" noChangeAspect="1"/>
          </p:cNvPicPr>
          <p:nvPr>
            <p:ph idx="1"/>
          </p:nvPr>
        </p:nvPicPr>
        <p:blipFill rotWithShape="1">
          <a:blip r:embed="rId2">
            <a:extLst>
              <a:ext uri="{28A0092B-C50C-407E-A947-70E740481C1C}">
                <a14:useLocalDpi xmlns:a14="http://schemas.microsoft.com/office/drawing/2010/main" val="0"/>
              </a:ext>
            </a:extLst>
          </a:blip>
          <a:srcRect t="3383" b="54119"/>
          <a:stretch/>
        </p:blipFill>
        <p:spPr/>
      </p:pic>
    </p:spTree>
    <p:extLst>
      <p:ext uri="{BB962C8B-B14F-4D97-AF65-F5344CB8AC3E}">
        <p14:creationId xmlns:p14="http://schemas.microsoft.com/office/powerpoint/2010/main" val="4034939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Identification of Syntax</a:t>
            </a:r>
            <a:endParaRPr lang="en-US" dirty="0"/>
          </a:p>
        </p:txBody>
      </p:sp>
      <p:pic>
        <p:nvPicPr>
          <p:cNvPr id="4" name="Content Placeholder 3" descr="2020quiz1.pdf"/>
          <p:cNvPicPr>
            <a:picLocks noGrp="1" noChangeAspect="1"/>
          </p:cNvPicPr>
          <p:nvPr>
            <p:ph idx="1"/>
          </p:nvPr>
        </p:nvPicPr>
        <p:blipFill rotWithShape="1">
          <a:blip r:embed="rId2">
            <a:extLst>
              <a:ext uri="{28A0092B-C50C-407E-A947-70E740481C1C}">
                <a14:useLocalDpi xmlns:a14="http://schemas.microsoft.com/office/drawing/2010/main" val="0"/>
              </a:ext>
            </a:extLst>
          </a:blip>
          <a:srcRect b="66025"/>
          <a:stretch/>
        </p:blipFill>
        <p:spPr>
          <a:xfrm>
            <a:off x="457200" y="1600200"/>
            <a:ext cx="8229600" cy="3618345"/>
          </a:xfrm>
        </p:spPr>
      </p:pic>
    </p:spTree>
    <p:extLst>
      <p:ext uri="{BB962C8B-B14F-4D97-AF65-F5344CB8AC3E}">
        <p14:creationId xmlns:p14="http://schemas.microsoft.com/office/powerpoint/2010/main" val="501624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 (unseen)</a:t>
            </a:r>
            <a:endParaRPr lang="en-US" dirty="0"/>
          </a:p>
        </p:txBody>
      </p:sp>
      <p:sp>
        <p:nvSpPr>
          <p:cNvPr id="3" name="Content Placeholder 2"/>
          <p:cNvSpPr>
            <a:spLocks noGrp="1"/>
          </p:cNvSpPr>
          <p:nvPr>
            <p:ph idx="1"/>
          </p:nvPr>
        </p:nvSpPr>
        <p:spPr/>
        <p:txBody>
          <a:bodyPr/>
          <a:lstStyle/>
          <a:p>
            <a:pPr marL="0" indent="0">
              <a:buNone/>
            </a:pPr>
            <a:r>
              <a:rPr lang="en-US" sz="2000" b="1" dirty="0"/>
              <a:t>I. Sight-Reading</a:t>
            </a:r>
            <a:endParaRPr lang="en-US" sz="2000" dirty="0"/>
          </a:p>
          <a:p>
            <a:pPr marL="0" indent="0">
              <a:buNone/>
            </a:pPr>
            <a:r>
              <a:rPr lang="en-US" sz="2000" dirty="0"/>
              <a:t>Translate the following Caesarian sentence. If you don’t remember all the vocabulary, indicate whether you know how the word fits into the syntax.  If you can’t translate at all, at least chunk the sentence and explain as much grammar as possible.</a:t>
            </a:r>
          </a:p>
          <a:p>
            <a:pPr marL="0" indent="0">
              <a:buNone/>
            </a:pPr>
            <a:r>
              <a:rPr lang="en-US" sz="2000" dirty="0"/>
              <a:t> </a:t>
            </a:r>
          </a:p>
          <a:p>
            <a:pPr marL="0" indent="0">
              <a:buNone/>
            </a:pPr>
            <a:r>
              <a:rPr lang="en-US" sz="2000" dirty="0"/>
              <a:t> </a:t>
            </a:r>
          </a:p>
          <a:p>
            <a:pPr marL="0" indent="0">
              <a:buNone/>
            </a:pPr>
            <a:r>
              <a:rPr lang="en-US" sz="2000" dirty="0"/>
              <a:t>[</a:t>
            </a:r>
            <a:r>
              <a:rPr lang="en-US" sz="2000" dirty="0" err="1"/>
              <a:t>Helvetii</a:t>
            </a:r>
            <a:r>
              <a:rPr lang="en-US" sz="2000" dirty="0"/>
              <a:t>] </a:t>
            </a:r>
            <a:r>
              <a:rPr lang="en-US" sz="2000" dirty="0" err="1"/>
              <a:t>Postero</a:t>
            </a:r>
            <a:r>
              <a:rPr lang="en-US" sz="2000" dirty="0"/>
              <a:t> die </a:t>
            </a:r>
            <a:r>
              <a:rPr lang="en-US" sz="2000" dirty="0" err="1"/>
              <a:t>castra</a:t>
            </a:r>
            <a:r>
              <a:rPr lang="en-US" sz="2000" dirty="0"/>
              <a:t> ex </a:t>
            </a:r>
            <a:r>
              <a:rPr lang="en-US" sz="2000" dirty="0" err="1"/>
              <a:t>eo</a:t>
            </a:r>
            <a:r>
              <a:rPr lang="en-US" sz="2000" dirty="0"/>
              <a:t> loco </a:t>
            </a:r>
            <a:r>
              <a:rPr lang="en-US" sz="2000" dirty="0" err="1"/>
              <a:t>movent</a:t>
            </a:r>
            <a:r>
              <a:rPr lang="en-US" sz="2000" dirty="0"/>
              <a:t>. Idem </a:t>
            </a:r>
            <a:r>
              <a:rPr lang="en-US" sz="2000" dirty="0" err="1"/>
              <a:t>facit</a:t>
            </a:r>
            <a:r>
              <a:rPr lang="en-US" sz="2000" dirty="0"/>
              <a:t> Caesar, </a:t>
            </a:r>
            <a:r>
              <a:rPr lang="en-US" sz="2000" dirty="0" err="1"/>
              <a:t>equitatumque</a:t>
            </a:r>
            <a:r>
              <a:rPr lang="en-US" sz="2000" dirty="0"/>
              <a:t> </a:t>
            </a:r>
            <a:r>
              <a:rPr lang="en-US" sz="2000" dirty="0" err="1"/>
              <a:t>omnem</a:t>
            </a:r>
            <a:r>
              <a:rPr lang="en-US" sz="2000" dirty="0"/>
              <a:t>, ad </a:t>
            </a:r>
            <a:r>
              <a:rPr lang="en-US" sz="2000" dirty="0" err="1"/>
              <a:t>numerum</a:t>
            </a:r>
            <a:r>
              <a:rPr lang="en-US" sz="2000" dirty="0"/>
              <a:t> </a:t>
            </a:r>
            <a:r>
              <a:rPr lang="en-US" sz="2000" dirty="0" err="1"/>
              <a:t>quattuor</a:t>
            </a:r>
            <a:r>
              <a:rPr lang="en-US" sz="2000" dirty="0"/>
              <a:t> </a:t>
            </a:r>
            <a:r>
              <a:rPr lang="en-US" sz="2000" dirty="0" err="1"/>
              <a:t>milium</a:t>
            </a:r>
            <a:r>
              <a:rPr lang="en-US" sz="2000" dirty="0"/>
              <a:t>, </a:t>
            </a:r>
            <a:r>
              <a:rPr lang="en-US" sz="2000" dirty="0" err="1"/>
              <a:t>quem</a:t>
            </a:r>
            <a:r>
              <a:rPr lang="en-US" sz="2000" dirty="0"/>
              <a:t> ex </a:t>
            </a:r>
            <a:r>
              <a:rPr lang="en-US" sz="2000" dirty="0" err="1"/>
              <a:t>omni</a:t>
            </a:r>
            <a:r>
              <a:rPr lang="en-US" sz="2000" dirty="0"/>
              <a:t> </a:t>
            </a:r>
            <a:r>
              <a:rPr lang="en-US" sz="2000" dirty="0" err="1"/>
              <a:t>provincia</a:t>
            </a:r>
            <a:r>
              <a:rPr lang="en-US" sz="2000" dirty="0"/>
              <a:t> et </a:t>
            </a:r>
            <a:r>
              <a:rPr lang="en-US" sz="2000" dirty="0" err="1"/>
              <a:t>Aeduis</a:t>
            </a:r>
            <a:r>
              <a:rPr lang="en-US" sz="2000" dirty="0"/>
              <a:t> </a:t>
            </a:r>
            <a:r>
              <a:rPr lang="en-US" sz="2000" dirty="0" err="1"/>
              <a:t>atque</a:t>
            </a:r>
            <a:r>
              <a:rPr lang="en-US" sz="2000" dirty="0"/>
              <a:t> </a:t>
            </a:r>
            <a:r>
              <a:rPr lang="en-US" sz="2000" dirty="0" err="1"/>
              <a:t>eorum</a:t>
            </a:r>
            <a:r>
              <a:rPr lang="en-US" sz="2000" dirty="0"/>
              <a:t> </a:t>
            </a:r>
            <a:r>
              <a:rPr lang="en-US" sz="2000" dirty="0" err="1"/>
              <a:t>sociis</a:t>
            </a:r>
            <a:r>
              <a:rPr lang="en-US" sz="2000" dirty="0"/>
              <a:t> </a:t>
            </a:r>
            <a:r>
              <a:rPr lang="en-US" sz="2000" dirty="0" err="1"/>
              <a:t>coactum</a:t>
            </a:r>
            <a:r>
              <a:rPr lang="en-US" sz="2000" dirty="0"/>
              <a:t> </a:t>
            </a:r>
            <a:r>
              <a:rPr lang="en-US" sz="2000" dirty="0" err="1"/>
              <a:t>habebat</a:t>
            </a:r>
            <a:r>
              <a:rPr lang="en-US" sz="2000" dirty="0"/>
              <a:t>, </a:t>
            </a:r>
            <a:r>
              <a:rPr lang="en-US" sz="2000" dirty="0" err="1"/>
              <a:t>praemittit</a:t>
            </a:r>
            <a:r>
              <a:rPr lang="en-US" sz="2000" dirty="0"/>
              <a:t>, qui </a:t>
            </a:r>
            <a:r>
              <a:rPr lang="en-US" sz="2000" dirty="0" err="1"/>
              <a:t>videant</a:t>
            </a:r>
            <a:r>
              <a:rPr lang="en-US" sz="2000" dirty="0"/>
              <a:t> </a:t>
            </a:r>
            <a:r>
              <a:rPr lang="en-US" sz="2000" dirty="0" err="1"/>
              <a:t>quas</a:t>
            </a:r>
            <a:r>
              <a:rPr lang="en-US" sz="2000" dirty="0"/>
              <a:t> in </a:t>
            </a:r>
            <a:r>
              <a:rPr lang="en-US" sz="2000" dirty="0" err="1"/>
              <a:t>partes</a:t>
            </a:r>
            <a:r>
              <a:rPr lang="en-US" sz="2000" dirty="0"/>
              <a:t> </a:t>
            </a:r>
            <a:r>
              <a:rPr lang="en-US" sz="2000" dirty="0" err="1"/>
              <a:t>hostes</a:t>
            </a:r>
            <a:r>
              <a:rPr lang="en-US" sz="2000" dirty="0"/>
              <a:t> </a:t>
            </a:r>
            <a:r>
              <a:rPr lang="en-US" sz="2000" dirty="0" err="1"/>
              <a:t>iter</a:t>
            </a:r>
            <a:r>
              <a:rPr lang="en-US" sz="2000" dirty="0"/>
              <a:t> </a:t>
            </a:r>
            <a:r>
              <a:rPr lang="en-US" sz="2000" dirty="0" err="1"/>
              <a:t>faciant</a:t>
            </a:r>
            <a:r>
              <a:rPr lang="en-US" sz="2000" dirty="0"/>
              <a:t>. (</a:t>
            </a:r>
            <a:r>
              <a:rPr lang="en-US" sz="2000" i="1" dirty="0"/>
              <a:t>BG</a:t>
            </a:r>
            <a:r>
              <a:rPr lang="en-US" sz="2000" dirty="0"/>
              <a:t> 1.15.1) [</a:t>
            </a:r>
            <a:r>
              <a:rPr lang="en-US" sz="2000" dirty="0" err="1"/>
              <a:t>Aedui</a:t>
            </a:r>
            <a:r>
              <a:rPr lang="en-US" sz="2000" dirty="0"/>
              <a:t>, -</a:t>
            </a:r>
            <a:r>
              <a:rPr lang="en-US" sz="2000" dirty="0" err="1"/>
              <a:t>orum</a:t>
            </a:r>
            <a:r>
              <a:rPr lang="en-US" sz="2000" dirty="0"/>
              <a:t>, a Gallic tribe]</a:t>
            </a:r>
          </a:p>
          <a:p>
            <a:pPr marL="0" indent="0">
              <a:buNone/>
            </a:pPr>
            <a:endParaRPr lang="en-US" dirty="0"/>
          </a:p>
        </p:txBody>
      </p:sp>
    </p:spTree>
    <p:extLst>
      <p:ext uri="{BB962C8B-B14F-4D97-AF65-F5344CB8AC3E}">
        <p14:creationId xmlns:p14="http://schemas.microsoft.com/office/powerpoint/2010/main" val="3355087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 (seen)</a:t>
            </a:r>
            <a:endParaRPr lang="en-US" dirty="0"/>
          </a:p>
        </p:txBody>
      </p:sp>
      <p:sp>
        <p:nvSpPr>
          <p:cNvPr id="3" name="Content Placeholder 2"/>
          <p:cNvSpPr>
            <a:spLocks noGrp="1"/>
          </p:cNvSpPr>
          <p:nvPr>
            <p:ph idx="1"/>
          </p:nvPr>
        </p:nvSpPr>
        <p:spPr/>
        <p:txBody>
          <a:bodyPr/>
          <a:lstStyle/>
          <a:p>
            <a:pPr marL="0" indent="0">
              <a:buNone/>
            </a:pPr>
            <a:r>
              <a:rPr lang="en-US" sz="1200" dirty="0"/>
              <a:t>1) Translate 1 (one) of the following passages from Cicero’s </a:t>
            </a:r>
            <a:r>
              <a:rPr lang="en-US" sz="1200" i="1" dirty="0"/>
              <a:t>In </a:t>
            </a:r>
            <a:r>
              <a:rPr lang="en-US" sz="1200" i="1" dirty="0" err="1"/>
              <a:t>Catilinam</a:t>
            </a:r>
            <a:r>
              <a:rPr lang="en-US" sz="1200" i="1" dirty="0"/>
              <a:t> I</a:t>
            </a:r>
            <a:r>
              <a:rPr lang="en-US" sz="1200" dirty="0"/>
              <a:t>. Be as literal as you can, while approaching good English. When in doubt, make sure I know that you understand the grammar.</a:t>
            </a:r>
          </a:p>
          <a:p>
            <a:pPr marL="0" indent="0">
              <a:buNone/>
            </a:pPr>
            <a:r>
              <a:rPr lang="en-US" sz="1200" dirty="0"/>
              <a:t> </a:t>
            </a:r>
          </a:p>
          <a:p>
            <a:pPr marL="0" indent="0">
              <a:buNone/>
            </a:pPr>
            <a:r>
              <a:rPr lang="en-US" sz="1200" dirty="0"/>
              <a:t>A) quae cum </a:t>
            </a:r>
            <a:r>
              <a:rPr lang="en-US" sz="1200" dirty="0" err="1"/>
              <a:t>ita</a:t>
            </a:r>
            <a:r>
              <a:rPr lang="en-US" sz="1200" dirty="0"/>
              <a:t> </a:t>
            </a:r>
            <a:r>
              <a:rPr lang="en-US" sz="1200" dirty="0" err="1"/>
              <a:t>sint</a:t>
            </a:r>
            <a:r>
              <a:rPr lang="en-US" sz="1200" dirty="0"/>
              <a:t>, </a:t>
            </a:r>
            <a:r>
              <a:rPr lang="en-US" sz="1200" dirty="0" err="1"/>
              <a:t>Catilina</a:t>
            </a:r>
            <a:r>
              <a:rPr lang="en-US" sz="1200" dirty="0"/>
              <a:t>, </a:t>
            </a:r>
            <a:r>
              <a:rPr lang="en-US" sz="1200" dirty="0" err="1"/>
              <a:t>dubitas</a:t>
            </a:r>
            <a:r>
              <a:rPr lang="en-US" sz="1200" dirty="0"/>
              <a:t>, </a:t>
            </a:r>
            <a:r>
              <a:rPr lang="en-US" sz="1200" dirty="0" err="1"/>
              <a:t>si</a:t>
            </a:r>
            <a:r>
              <a:rPr lang="en-US" sz="1200" dirty="0"/>
              <a:t> </a:t>
            </a:r>
            <a:r>
              <a:rPr lang="en-US" sz="1200" dirty="0" err="1"/>
              <a:t>emori</a:t>
            </a:r>
            <a:r>
              <a:rPr lang="en-US" sz="1200" dirty="0"/>
              <a:t> </a:t>
            </a:r>
            <a:r>
              <a:rPr lang="en-US" sz="1200" dirty="0" err="1"/>
              <a:t>aequo</a:t>
            </a:r>
            <a:r>
              <a:rPr lang="en-US" sz="1200" dirty="0"/>
              <a:t> </a:t>
            </a:r>
            <a:r>
              <a:rPr lang="en-US" sz="1200" dirty="0" err="1"/>
              <a:t>animo</a:t>
            </a:r>
            <a:r>
              <a:rPr lang="en-US" sz="1200" dirty="0"/>
              <a:t> non </a:t>
            </a:r>
            <a:r>
              <a:rPr lang="en-US" sz="1200" dirty="0" err="1"/>
              <a:t>potes</a:t>
            </a:r>
            <a:r>
              <a:rPr lang="en-US" sz="1200" dirty="0"/>
              <a:t>, </a:t>
            </a:r>
            <a:r>
              <a:rPr lang="en-US" sz="1200" dirty="0" err="1"/>
              <a:t>abire</a:t>
            </a:r>
            <a:r>
              <a:rPr lang="en-US" sz="1200" dirty="0"/>
              <a:t> in </a:t>
            </a:r>
            <a:r>
              <a:rPr lang="en-US" sz="1200" dirty="0" err="1"/>
              <a:t>aliquas</a:t>
            </a:r>
            <a:r>
              <a:rPr lang="en-US" sz="1200" dirty="0"/>
              <a:t> </a:t>
            </a:r>
            <a:r>
              <a:rPr lang="en-US" sz="1200" dirty="0" err="1"/>
              <a:t>terras</a:t>
            </a:r>
            <a:r>
              <a:rPr lang="en-US" sz="1200" dirty="0"/>
              <a:t> </a:t>
            </a:r>
          </a:p>
          <a:p>
            <a:pPr marL="0" indent="0">
              <a:buNone/>
            </a:pPr>
            <a:r>
              <a:rPr lang="en-US" sz="1200" dirty="0"/>
              <a:t>et </a:t>
            </a:r>
            <a:r>
              <a:rPr lang="en-US" sz="1200" dirty="0" err="1"/>
              <a:t>vitam</a:t>
            </a:r>
            <a:r>
              <a:rPr lang="en-US" sz="1200" dirty="0"/>
              <a:t> </a:t>
            </a:r>
            <a:r>
              <a:rPr lang="en-US" sz="1200" dirty="0" err="1"/>
              <a:t>istam</a:t>
            </a:r>
            <a:r>
              <a:rPr lang="en-US" sz="1200" dirty="0"/>
              <a:t>, </a:t>
            </a:r>
            <a:r>
              <a:rPr lang="en-US" sz="1200" dirty="0" err="1"/>
              <a:t>multis</a:t>
            </a:r>
            <a:r>
              <a:rPr lang="en-US" sz="1200" dirty="0"/>
              <a:t> </a:t>
            </a:r>
            <a:r>
              <a:rPr lang="en-US" sz="1200" dirty="0" err="1"/>
              <a:t>suppliciis</a:t>
            </a:r>
            <a:r>
              <a:rPr lang="en-US" sz="1200" dirty="0"/>
              <a:t> </a:t>
            </a:r>
            <a:r>
              <a:rPr lang="en-US" sz="1200" dirty="0" err="1"/>
              <a:t>iustis</a:t>
            </a:r>
            <a:r>
              <a:rPr lang="en-US" sz="1200" dirty="0"/>
              <a:t> </a:t>
            </a:r>
            <a:r>
              <a:rPr lang="en-US" sz="1200" dirty="0" err="1"/>
              <a:t>debitisque</a:t>
            </a:r>
            <a:r>
              <a:rPr lang="en-US" sz="1200" dirty="0"/>
              <a:t> </a:t>
            </a:r>
            <a:r>
              <a:rPr lang="en-US" sz="1200" u="sng" dirty="0" err="1"/>
              <a:t>ereptam</a:t>
            </a:r>
            <a:r>
              <a:rPr lang="en-US" sz="1200" dirty="0"/>
              <a:t>, </a:t>
            </a:r>
            <a:r>
              <a:rPr lang="en-US" sz="1200" u="sng" dirty="0" err="1"/>
              <a:t>fugae</a:t>
            </a:r>
            <a:r>
              <a:rPr lang="en-US" sz="1200" dirty="0"/>
              <a:t> </a:t>
            </a:r>
            <a:r>
              <a:rPr lang="en-US" sz="1200" dirty="0" err="1"/>
              <a:t>solitudinique</a:t>
            </a:r>
            <a:r>
              <a:rPr lang="en-US" sz="1200" dirty="0"/>
              <a:t> </a:t>
            </a:r>
            <a:r>
              <a:rPr lang="en-US" sz="1200" dirty="0" err="1"/>
              <a:t>mandare</a:t>
            </a:r>
            <a:r>
              <a:rPr lang="en-US" sz="1200" dirty="0"/>
              <a:t>? </a:t>
            </a:r>
          </a:p>
          <a:p>
            <a:pPr marL="0" indent="0">
              <a:buNone/>
            </a:pPr>
            <a:r>
              <a:rPr lang="en-US" sz="1200" dirty="0"/>
              <a:t>“refer,” </a:t>
            </a:r>
            <a:r>
              <a:rPr lang="en-US" sz="1200" dirty="0" err="1"/>
              <a:t>inquis</a:t>
            </a:r>
            <a:r>
              <a:rPr lang="en-US" sz="1200" dirty="0"/>
              <a:t>, “ad </a:t>
            </a:r>
            <a:r>
              <a:rPr lang="en-US" sz="1200" dirty="0" err="1"/>
              <a:t>senatum</a:t>
            </a:r>
            <a:r>
              <a:rPr lang="en-US" sz="1200" dirty="0"/>
              <a:t>.” id </a:t>
            </a:r>
            <a:r>
              <a:rPr lang="en-US" sz="1200" dirty="0" err="1"/>
              <a:t>enim</a:t>
            </a:r>
            <a:r>
              <a:rPr lang="en-US" sz="1200" dirty="0"/>
              <a:t> </a:t>
            </a:r>
            <a:r>
              <a:rPr lang="en-US" sz="1200" dirty="0" err="1"/>
              <a:t>postulas</a:t>
            </a:r>
            <a:r>
              <a:rPr lang="en-US" sz="1200" dirty="0"/>
              <a:t> et, </a:t>
            </a:r>
            <a:r>
              <a:rPr lang="en-US" sz="1200" dirty="0" err="1"/>
              <a:t>si</a:t>
            </a:r>
            <a:r>
              <a:rPr lang="en-US" sz="1200" dirty="0"/>
              <a:t> hic </a:t>
            </a:r>
            <a:r>
              <a:rPr lang="en-US" sz="1200" dirty="0" err="1"/>
              <a:t>ordo</a:t>
            </a:r>
            <a:r>
              <a:rPr lang="en-US" sz="1200" dirty="0"/>
              <a:t> </a:t>
            </a:r>
            <a:r>
              <a:rPr lang="en-US" sz="1200" dirty="0" err="1"/>
              <a:t>sibi</a:t>
            </a:r>
            <a:r>
              <a:rPr lang="en-US" sz="1200" dirty="0"/>
              <a:t> </a:t>
            </a:r>
            <a:r>
              <a:rPr lang="en-US" sz="1200" dirty="0" err="1"/>
              <a:t>placere</a:t>
            </a:r>
            <a:r>
              <a:rPr lang="en-US" sz="1200" dirty="0"/>
              <a:t> </a:t>
            </a:r>
            <a:r>
              <a:rPr lang="en-US" sz="1200" dirty="0" err="1"/>
              <a:t>decreverit</a:t>
            </a:r>
            <a:r>
              <a:rPr lang="en-US" sz="1200" dirty="0"/>
              <a:t> </a:t>
            </a:r>
            <a:r>
              <a:rPr lang="en-US" sz="1200" dirty="0" err="1"/>
              <a:t>te</a:t>
            </a:r>
            <a:r>
              <a:rPr lang="en-US" sz="1200" dirty="0"/>
              <a:t> </a:t>
            </a:r>
            <a:r>
              <a:rPr lang="en-US" sz="1200" u="sng" dirty="0"/>
              <a:t>ire</a:t>
            </a:r>
            <a:r>
              <a:rPr lang="en-US" sz="1200" dirty="0"/>
              <a:t> </a:t>
            </a:r>
          </a:p>
          <a:p>
            <a:pPr marL="0" indent="0">
              <a:buNone/>
            </a:pPr>
            <a:r>
              <a:rPr lang="en-US" sz="1200" dirty="0"/>
              <a:t>in </a:t>
            </a:r>
            <a:r>
              <a:rPr lang="en-US" sz="1200" dirty="0" err="1"/>
              <a:t>exsilium</a:t>
            </a:r>
            <a:r>
              <a:rPr lang="en-US" sz="1200" dirty="0"/>
              <a:t>, </a:t>
            </a:r>
            <a:r>
              <a:rPr lang="en-US" sz="1200" u="sng" dirty="0" err="1"/>
              <a:t>obtemperaturum</a:t>
            </a:r>
            <a:r>
              <a:rPr lang="en-US" sz="1200" dirty="0"/>
              <a:t> </a:t>
            </a:r>
            <a:r>
              <a:rPr lang="en-US" sz="1200" dirty="0" err="1"/>
              <a:t>te</a:t>
            </a:r>
            <a:r>
              <a:rPr lang="en-US" sz="1200" dirty="0"/>
              <a:t> </a:t>
            </a:r>
            <a:r>
              <a:rPr lang="en-US" sz="1200" dirty="0" err="1"/>
              <a:t>esse</a:t>
            </a:r>
            <a:r>
              <a:rPr lang="en-US" sz="1200" dirty="0"/>
              <a:t> </a:t>
            </a:r>
            <a:r>
              <a:rPr lang="en-US" sz="1200" dirty="0" err="1"/>
              <a:t>dicis</a:t>
            </a:r>
            <a:r>
              <a:rPr lang="en-US" sz="1200" dirty="0"/>
              <a:t>. (VIII.20.18-24) [51 points]</a:t>
            </a:r>
          </a:p>
          <a:p>
            <a:pPr marL="0" indent="0">
              <a:buNone/>
            </a:pPr>
            <a:r>
              <a:rPr lang="en-US" sz="1200" dirty="0"/>
              <a:t> </a:t>
            </a:r>
          </a:p>
          <a:p>
            <a:pPr marL="0" indent="0">
              <a:buNone/>
            </a:pPr>
            <a:r>
              <a:rPr lang="en-US" sz="1200" dirty="0"/>
              <a:t>B) </a:t>
            </a:r>
            <a:r>
              <a:rPr lang="en-US" sz="1200" dirty="0" err="1"/>
              <a:t>habes</a:t>
            </a:r>
            <a:r>
              <a:rPr lang="en-US" sz="1200" dirty="0"/>
              <a:t>, </a:t>
            </a:r>
            <a:r>
              <a:rPr lang="en-US" sz="1200" dirty="0" err="1"/>
              <a:t>ubi</a:t>
            </a:r>
            <a:r>
              <a:rPr lang="en-US" sz="1200" dirty="0"/>
              <a:t> </a:t>
            </a:r>
            <a:r>
              <a:rPr lang="en-US" sz="1200" u="sng" dirty="0" err="1"/>
              <a:t>ostentes</a:t>
            </a:r>
            <a:r>
              <a:rPr lang="en-US" sz="1200" dirty="0"/>
              <a:t> </a:t>
            </a:r>
            <a:r>
              <a:rPr lang="en-US" sz="1200" dirty="0" err="1"/>
              <a:t>tuam</a:t>
            </a:r>
            <a:r>
              <a:rPr lang="en-US" sz="1200" dirty="0"/>
              <a:t> </a:t>
            </a:r>
            <a:r>
              <a:rPr lang="en-US" sz="1200" dirty="0" err="1"/>
              <a:t>illam</a:t>
            </a:r>
            <a:r>
              <a:rPr lang="en-US" sz="1200" dirty="0"/>
              <a:t> </a:t>
            </a:r>
            <a:r>
              <a:rPr lang="en-US" sz="1200" dirty="0" err="1"/>
              <a:t>praeclaram</a:t>
            </a:r>
            <a:r>
              <a:rPr lang="en-US" sz="1200" dirty="0"/>
              <a:t> </a:t>
            </a:r>
            <a:r>
              <a:rPr lang="en-US" sz="1200" dirty="0" err="1"/>
              <a:t>patientiam</a:t>
            </a:r>
            <a:r>
              <a:rPr lang="en-US" sz="1200" dirty="0"/>
              <a:t> </a:t>
            </a:r>
            <a:r>
              <a:rPr lang="en-US" sz="1200" dirty="0" err="1"/>
              <a:t>famis</a:t>
            </a:r>
            <a:r>
              <a:rPr lang="en-US" sz="1200" dirty="0"/>
              <a:t>, </a:t>
            </a:r>
            <a:r>
              <a:rPr lang="en-US" sz="1200" dirty="0" err="1"/>
              <a:t>frigoris</a:t>
            </a:r>
            <a:r>
              <a:rPr lang="en-US" sz="1200" dirty="0"/>
              <a:t>, </a:t>
            </a:r>
            <a:r>
              <a:rPr lang="en-US" sz="1200" u="sng" dirty="0" err="1"/>
              <a:t>inopiae</a:t>
            </a:r>
            <a:r>
              <a:rPr lang="en-US" sz="1200" dirty="0"/>
              <a:t> </a:t>
            </a:r>
            <a:r>
              <a:rPr lang="en-US" sz="1200" dirty="0" err="1"/>
              <a:t>rerum</a:t>
            </a:r>
            <a:r>
              <a:rPr lang="en-US" sz="1200" dirty="0"/>
              <a:t> </a:t>
            </a:r>
            <a:r>
              <a:rPr lang="en-US" sz="1200" dirty="0" err="1"/>
              <a:t>omnium</a:t>
            </a:r>
            <a:r>
              <a:rPr lang="en-US" sz="1200" dirty="0"/>
              <a:t>, </a:t>
            </a:r>
            <a:r>
              <a:rPr lang="en-US" sz="1200" u="sng" dirty="0" err="1"/>
              <a:t>quibus</a:t>
            </a:r>
            <a:r>
              <a:rPr lang="en-US" sz="1200" dirty="0"/>
              <a:t> </a:t>
            </a:r>
            <a:r>
              <a:rPr lang="en-US" sz="1200" dirty="0" err="1"/>
              <a:t>te</a:t>
            </a:r>
            <a:r>
              <a:rPr lang="en-US" sz="1200" dirty="0"/>
              <a:t> </a:t>
            </a:r>
            <a:r>
              <a:rPr lang="en-US" sz="1200" dirty="0" err="1"/>
              <a:t>brevi</a:t>
            </a:r>
            <a:r>
              <a:rPr lang="en-US" sz="1200" dirty="0"/>
              <a:t> tempore </a:t>
            </a:r>
            <a:r>
              <a:rPr lang="en-US" sz="1200" dirty="0" err="1"/>
              <a:t>confectum</a:t>
            </a:r>
            <a:r>
              <a:rPr lang="en-US" sz="1200" dirty="0"/>
              <a:t> </a:t>
            </a:r>
            <a:r>
              <a:rPr lang="en-US" sz="1200" dirty="0" err="1"/>
              <a:t>esse</a:t>
            </a:r>
            <a:r>
              <a:rPr lang="en-US" sz="1200" dirty="0"/>
              <a:t> </a:t>
            </a:r>
            <a:r>
              <a:rPr lang="en-US" sz="1200" dirty="0" err="1"/>
              <a:t>senties</a:t>
            </a:r>
            <a:r>
              <a:rPr lang="en-US" sz="1200" dirty="0"/>
              <a:t>. </a:t>
            </a:r>
            <a:r>
              <a:rPr lang="en-US" sz="1200" dirty="0" err="1"/>
              <a:t>tantum</a:t>
            </a:r>
            <a:r>
              <a:rPr lang="en-US" sz="1200" dirty="0"/>
              <a:t> </a:t>
            </a:r>
            <a:r>
              <a:rPr lang="en-US" sz="1200" dirty="0" err="1"/>
              <a:t>profeci</a:t>
            </a:r>
            <a:r>
              <a:rPr lang="en-US" sz="1200" dirty="0"/>
              <a:t> tum, cum </a:t>
            </a:r>
            <a:r>
              <a:rPr lang="en-US" sz="1200" dirty="0" err="1"/>
              <a:t>te</a:t>
            </a:r>
            <a:r>
              <a:rPr lang="en-US" sz="1200" dirty="0"/>
              <a:t> a </a:t>
            </a:r>
            <a:r>
              <a:rPr lang="en-US" sz="1200" dirty="0" err="1"/>
              <a:t>consulatu</a:t>
            </a:r>
            <a:r>
              <a:rPr lang="en-US" sz="1200" dirty="0"/>
              <a:t> </a:t>
            </a:r>
            <a:r>
              <a:rPr lang="en-US" sz="1200" dirty="0" err="1"/>
              <a:t>reppuli</a:t>
            </a:r>
            <a:r>
              <a:rPr lang="en-US" sz="1200" dirty="0"/>
              <a:t>, </a:t>
            </a:r>
          </a:p>
          <a:p>
            <a:pPr marL="0" indent="0">
              <a:buNone/>
            </a:pPr>
            <a:r>
              <a:rPr lang="en-US" sz="1200" dirty="0" err="1"/>
              <a:t>ut</a:t>
            </a:r>
            <a:r>
              <a:rPr lang="en-US" sz="1200" dirty="0"/>
              <a:t> </a:t>
            </a:r>
            <a:r>
              <a:rPr lang="en-US" sz="1200" dirty="0" err="1"/>
              <a:t>exsul</a:t>
            </a:r>
            <a:r>
              <a:rPr lang="en-US" sz="1200" dirty="0"/>
              <a:t> </a:t>
            </a:r>
            <a:r>
              <a:rPr lang="en-US" sz="1200" dirty="0" err="1"/>
              <a:t>potius</a:t>
            </a:r>
            <a:r>
              <a:rPr lang="en-US" sz="1200" dirty="0"/>
              <a:t> </a:t>
            </a:r>
            <a:r>
              <a:rPr lang="en-US" sz="1200" dirty="0" err="1"/>
              <a:t>temptare</a:t>
            </a:r>
            <a:r>
              <a:rPr lang="en-US" sz="1200" dirty="0"/>
              <a:t> quam consul </a:t>
            </a:r>
            <a:r>
              <a:rPr lang="en-US" sz="1200" dirty="0" err="1"/>
              <a:t>vexare</a:t>
            </a:r>
            <a:r>
              <a:rPr lang="en-US" sz="1200" dirty="0"/>
              <a:t> rem </a:t>
            </a:r>
            <a:r>
              <a:rPr lang="en-US" sz="1200" dirty="0" err="1"/>
              <a:t>publicam</a:t>
            </a:r>
            <a:r>
              <a:rPr lang="en-US" sz="1200" dirty="0"/>
              <a:t> posses, </a:t>
            </a:r>
            <a:r>
              <a:rPr lang="en-US" sz="1200" dirty="0" err="1"/>
              <a:t>atque</a:t>
            </a:r>
            <a:r>
              <a:rPr lang="en-US" sz="1200" dirty="0"/>
              <a:t> </a:t>
            </a:r>
            <a:r>
              <a:rPr lang="en-US" sz="1200" dirty="0" err="1"/>
              <a:t>ut</a:t>
            </a:r>
            <a:r>
              <a:rPr lang="en-US" sz="1200" dirty="0"/>
              <a:t> id, </a:t>
            </a:r>
            <a:r>
              <a:rPr lang="en-US" sz="1200" u="sng" dirty="0"/>
              <a:t>quod</a:t>
            </a:r>
            <a:r>
              <a:rPr lang="en-US" sz="1200" dirty="0"/>
              <a:t> </a:t>
            </a:r>
            <a:r>
              <a:rPr lang="en-US" sz="1200" dirty="0" err="1"/>
              <a:t>esset</a:t>
            </a:r>
            <a:r>
              <a:rPr lang="en-US" sz="1200" dirty="0"/>
              <a:t> a </a:t>
            </a:r>
            <a:r>
              <a:rPr lang="en-US" sz="1200" dirty="0" err="1"/>
              <a:t>te</a:t>
            </a:r>
            <a:r>
              <a:rPr lang="en-US" sz="1200" dirty="0"/>
              <a:t> </a:t>
            </a:r>
            <a:r>
              <a:rPr lang="en-US" sz="1200" dirty="0" err="1"/>
              <a:t>scelerate</a:t>
            </a:r>
            <a:r>
              <a:rPr lang="en-US" sz="1200" dirty="0"/>
              <a:t> </a:t>
            </a:r>
            <a:r>
              <a:rPr lang="en-US" sz="1200" dirty="0" err="1"/>
              <a:t>susceptum</a:t>
            </a:r>
            <a:r>
              <a:rPr lang="en-US" sz="1200" dirty="0"/>
              <a:t>, </a:t>
            </a:r>
            <a:r>
              <a:rPr lang="en-US" sz="1200" dirty="0" err="1"/>
              <a:t>latrocinium</a:t>
            </a:r>
            <a:r>
              <a:rPr lang="en-US" sz="1200" dirty="0"/>
              <a:t> </a:t>
            </a:r>
            <a:r>
              <a:rPr lang="en-US" sz="1200" dirty="0" err="1"/>
              <a:t>potius</a:t>
            </a:r>
            <a:r>
              <a:rPr lang="en-US" sz="1200" dirty="0"/>
              <a:t> quam bellum </a:t>
            </a:r>
            <a:r>
              <a:rPr lang="en-US" sz="1200" dirty="0" err="1"/>
              <a:t>nominaretur</a:t>
            </a:r>
            <a:r>
              <a:rPr lang="en-US" sz="1200" dirty="0"/>
              <a:t>. (X.26.17-27.24) [51 points]</a:t>
            </a:r>
          </a:p>
          <a:p>
            <a:pPr marL="0" indent="0">
              <a:buNone/>
            </a:pPr>
            <a:r>
              <a:rPr lang="en-US" sz="1200" dirty="0"/>
              <a:t> </a:t>
            </a:r>
          </a:p>
          <a:p>
            <a:pPr marL="0" indent="0">
              <a:buNone/>
            </a:pPr>
            <a:r>
              <a:rPr lang="en-US" sz="1200" dirty="0"/>
              <a:t>C) </a:t>
            </a:r>
            <a:r>
              <a:rPr lang="en-US" sz="1200" dirty="0" err="1"/>
              <a:t>quamquam</a:t>
            </a:r>
            <a:r>
              <a:rPr lang="en-US" sz="1200" dirty="0"/>
              <a:t> non </a:t>
            </a:r>
            <a:r>
              <a:rPr lang="en-US" sz="1200" dirty="0" err="1"/>
              <a:t>nulli</a:t>
            </a:r>
            <a:r>
              <a:rPr lang="en-US" sz="1200" dirty="0"/>
              <a:t> </a:t>
            </a:r>
            <a:r>
              <a:rPr lang="en-US" sz="1200" dirty="0" err="1"/>
              <a:t>sunt</a:t>
            </a:r>
            <a:r>
              <a:rPr lang="en-US" sz="1200" dirty="0"/>
              <a:t> in hoc </a:t>
            </a:r>
            <a:r>
              <a:rPr lang="en-US" sz="1200" dirty="0" err="1"/>
              <a:t>ordine</a:t>
            </a:r>
            <a:r>
              <a:rPr lang="en-US" sz="1200" dirty="0"/>
              <a:t>, qui </a:t>
            </a:r>
            <a:r>
              <a:rPr lang="en-US" sz="1200" dirty="0" err="1"/>
              <a:t>aut</a:t>
            </a:r>
            <a:r>
              <a:rPr lang="en-US" sz="1200" dirty="0"/>
              <a:t> </a:t>
            </a:r>
            <a:r>
              <a:rPr lang="en-US" sz="1200" dirty="0" err="1"/>
              <a:t>ea</a:t>
            </a:r>
            <a:r>
              <a:rPr lang="en-US" sz="1200" dirty="0"/>
              <a:t> </a:t>
            </a:r>
            <a:r>
              <a:rPr lang="en-US" sz="1200" u="sng" dirty="0"/>
              <a:t>quae</a:t>
            </a:r>
            <a:r>
              <a:rPr lang="en-US" sz="1200" dirty="0"/>
              <a:t> imminent non </a:t>
            </a:r>
            <a:r>
              <a:rPr lang="en-US" sz="1200" dirty="0" err="1"/>
              <a:t>videant</a:t>
            </a:r>
            <a:r>
              <a:rPr lang="en-US" sz="1200" dirty="0"/>
              <a:t>, </a:t>
            </a:r>
          </a:p>
          <a:p>
            <a:pPr marL="0" indent="0">
              <a:buNone/>
            </a:pPr>
            <a:r>
              <a:rPr lang="en-US" sz="1200" dirty="0" err="1"/>
              <a:t>aut</a:t>
            </a:r>
            <a:r>
              <a:rPr lang="en-US" sz="1200" dirty="0"/>
              <a:t> </a:t>
            </a:r>
            <a:r>
              <a:rPr lang="en-US" sz="1200" dirty="0" err="1"/>
              <a:t>ea</a:t>
            </a:r>
            <a:r>
              <a:rPr lang="en-US" sz="1200" dirty="0"/>
              <a:t> quae </a:t>
            </a:r>
            <a:r>
              <a:rPr lang="en-US" sz="1200" dirty="0" err="1"/>
              <a:t>vident</a:t>
            </a:r>
            <a:r>
              <a:rPr lang="en-US" sz="1200" dirty="0"/>
              <a:t> </a:t>
            </a:r>
            <a:r>
              <a:rPr lang="en-US" sz="1200" dirty="0" err="1"/>
              <a:t>dissmulent</a:t>
            </a:r>
            <a:r>
              <a:rPr lang="en-US" sz="1200" dirty="0"/>
              <a:t>; </a:t>
            </a:r>
            <a:r>
              <a:rPr lang="en-US" sz="1200" u="sng" dirty="0"/>
              <a:t>qui</a:t>
            </a:r>
            <a:r>
              <a:rPr lang="en-US" sz="1200" dirty="0"/>
              <a:t> </a:t>
            </a:r>
            <a:r>
              <a:rPr lang="en-US" sz="1200" dirty="0" err="1"/>
              <a:t>spem</a:t>
            </a:r>
            <a:r>
              <a:rPr lang="en-US" sz="1200" dirty="0"/>
              <a:t> </a:t>
            </a:r>
            <a:r>
              <a:rPr lang="en-US" sz="1200" dirty="0" err="1"/>
              <a:t>Catilinae</a:t>
            </a:r>
            <a:r>
              <a:rPr lang="en-US" sz="1200" dirty="0"/>
              <a:t> </a:t>
            </a:r>
            <a:r>
              <a:rPr lang="en-US" sz="1200" dirty="0" err="1"/>
              <a:t>mollibus</a:t>
            </a:r>
            <a:r>
              <a:rPr lang="en-US" sz="1200" dirty="0"/>
              <a:t> </a:t>
            </a:r>
            <a:r>
              <a:rPr lang="en-US" sz="1200" dirty="0" err="1"/>
              <a:t>sententiis</a:t>
            </a:r>
            <a:r>
              <a:rPr lang="en-US" sz="1200" dirty="0"/>
              <a:t> </a:t>
            </a:r>
            <a:r>
              <a:rPr lang="en-US" sz="1200" dirty="0" err="1"/>
              <a:t>aluerunt</a:t>
            </a:r>
            <a:r>
              <a:rPr lang="en-US" sz="1200" dirty="0"/>
              <a:t> </a:t>
            </a:r>
          </a:p>
          <a:p>
            <a:pPr marL="0" indent="0">
              <a:buNone/>
            </a:pPr>
            <a:r>
              <a:rPr lang="en-US" sz="1200" dirty="0" err="1"/>
              <a:t>coniurationemque</a:t>
            </a:r>
            <a:r>
              <a:rPr lang="en-US" sz="1200" dirty="0"/>
              <a:t> </a:t>
            </a:r>
            <a:r>
              <a:rPr lang="en-US" sz="1200" dirty="0" err="1"/>
              <a:t>nascentem</a:t>
            </a:r>
            <a:r>
              <a:rPr lang="en-US" sz="1200" dirty="0"/>
              <a:t> non </a:t>
            </a:r>
            <a:r>
              <a:rPr lang="en-US" sz="1200" u="sng" dirty="0" err="1"/>
              <a:t>credendo</a:t>
            </a:r>
            <a:r>
              <a:rPr lang="en-US" sz="1200" dirty="0"/>
              <a:t> </a:t>
            </a:r>
            <a:r>
              <a:rPr lang="en-US" sz="1200" dirty="0" err="1"/>
              <a:t>corroboraverunt</a:t>
            </a:r>
            <a:r>
              <a:rPr lang="en-US" sz="1200" dirty="0"/>
              <a:t>; quorum </a:t>
            </a:r>
            <a:r>
              <a:rPr lang="en-US" sz="1200" dirty="0" err="1"/>
              <a:t>auctoritate</a:t>
            </a:r>
            <a:r>
              <a:rPr lang="en-US" sz="1200" dirty="0"/>
              <a:t> multi, </a:t>
            </a:r>
          </a:p>
          <a:p>
            <a:pPr marL="0" indent="0">
              <a:buNone/>
            </a:pPr>
            <a:r>
              <a:rPr lang="en-US" sz="1200" dirty="0"/>
              <a:t>non </a:t>
            </a:r>
            <a:r>
              <a:rPr lang="en-US" sz="1200" dirty="0" err="1"/>
              <a:t>solum</a:t>
            </a:r>
            <a:r>
              <a:rPr lang="en-US" sz="1200" dirty="0"/>
              <a:t> </a:t>
            </a:r>
            <a:r>
              <a:rPr lang="en-US" sz="1200" dirty="0" err="1"/>
              <a:t>improbi</a:t>
            </a:r>
            <a:r>
              <a:rPr lang="en-US" sz="1200" dirty="0"/>
              <a:t>, </a:t>
            </a:r>
            <a:r>
              <a:rPr lang="en-US" sz="1200" dirty="0" err="1"/>
              <a:t>verum</a:t>
            </a:r>
            <a:r>
              <a:rPr lang="en-US" sz="1200" dirty="0"/>
              <a:t> </a:t>
            </a:r>
            <a:r>
              <a:rPr lang="en-US" sz="1200" dirty="0" err="1"/>
              <a:t>etiam</a:t>
            </a:r>
            <a:r>
              <a:rPr lang="en-US" sz="1200" dirty="0"/>
              <a:t> </a:t>
            </a:r>
            <a:r>
              <a:rPr lang="en-US" sz="1200" dirty="0" err="1"/>
              <a:t>imperiti</a:t>
            </a:r>
            <a:r>
              <a:rPr lang="en-US" sz="1200" dirty="0"/>
              <a:t>, </a:t>
            </a:r>
            <a:r>
              <a:rPr lang="en-US" sz="1200" dirty="0" err="1"/>
              <a:t>si</a:t>
            </a:r>
            <a:r>
              <a:rPr lang="en-US" sz="1200" dirty="0"/>
              <a:t> in </a:t>
            </a:r>
            <a:r>
              <a:rPr lang="en-US" sz="1200" dirty="0" err="1"/>
              <a:t>hunc</a:t>
            </a:r>
            <a:r>
              <a:rPr lang="en-US" sz="1200" dirty="0"/>
              <a:t> </a:t>
            </a:r>
            <a:r>
              <a:rPr lang="en-US" sz="1200" u="sng" dirty="0" err="1"/>
              <a:t>animadvertissem</a:t>
            </a:r>
            <a:r>
              <a:rPr lang="en-US" sz="1200" dirty="0"/>
              <a:t>, </a:t>
            </a:r>
            <a:r>
              <a:rPr lang="en-US" sz="1200" dirty="0" err="1"/>
              <a:t>crudeliter</a:t>
            </a:r>
            <a:r>
              <a:rPr lang="en-US" sz="1200" dirty="0"/>
              <a:t> et </a:t>
            </a:r>
            <a:r>
              <a:rPr lang="en-US" sz="1200" dirty="0" err="1"/>
              <a:t>regie</a:t>
            </a:r>
            <a:r>
              <a:rPr lang="en-US" sz="1200" dirty="0"/>
              <a:t> </a:t>
            </a:r>
          </a:p>
          <a:p>
            <a:pPr marL="0" indent="0">
              <a:buNone/>
            </a:pPr>
            <a:r>
              <a:rPr lang="en-US" sz="1200" dirty="0"/>
              <a:t>factum </a:t>
            </a:r>
            <a:r>
              <a:rPr lang="en-US" sz="1200" dirty="0" err="1"/>
              <a:t>esse</a:t>
            </a:r>
            <a:r>
              <a:rPr lang="en-US" sz="1200" dirty="0"/>
              <a:t> </a:t>
            </a:r>
            <a:r>
              <a:rPr lang="en-US" sz="1200" u="sng" dirty="0" err="1"/>
              <a:t>dicerent</a:t>
            </a:r>
            <a:r>
              <a:rPr lang="en-US" sz="1200" dirty="0"/>
              <a:t>. (XII.30.14-21) [50 points]</a:t>
            </a:r>
          </a:p>
          <a:p>
            <a:endParaRPr lang="en-US" dirty="0"/>
          </a:p>
        </p:txBody>
      </p:sp>
    </p:spTree>
    <p:extLst>
      <p:ext uri="{BB962C8B-B14F-4D97-AF65-F5344CB8AC3E}">
        <p14:creationId xmlns:p14="http://schemas.microsoft.com/office/powerpoint/2010/main" val="1294765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10371</TotalTime>
  <Words>455</Words>
  <Application>Microsoft Macintosh PowerPoint</Application>
  <PresentationFormat>On-screen Show (4:3)</PresentationFormat>
  <Paragraphs>134</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Zapf Dingbats</vt:lpstr>
      <vt:lpstr>Office Theme</vt:lpstr>
      <vt:lpstr>Testing in a College Language Classroom</vt:lpstr>
      <vt:lpstr>College vs. High School Latin/Greek Class</vt:lpstr>
      <vt:lpstr>Test Content</vt:lpstr>
      <vt:lpstr>Paradigms</vt:lpstr>
      <vt:lpstr>Vocabulary</vt:lpstr>
      <vt:lpstr>Identification of Forms in Context</vt:lpstr>
      <vt:lpstr>Identification of Syntax</vt:lpstr>
      <vt:lpstr>Translation (unseen)</vt:lpstr>
      <vt:lpstr>Translation (seen)</vt:lpstr>
      <vt:lpstr>Comprehension/Summary</vt:lpstr>
      <vt:lpstr>Comprehension/Summary</vt:lpstr>
      <vt:lpstr>Simple Essays</vt:lpstr>
      <vt:lpstr>Complex Essays</vt:lpstr>
      <vt:lpstr>Questions we generally do not ask</vt:lpstr>
      <vt:lpstr>Bloom’s Taxonomy</vt:lpstr>
      <vt:lpstr>Constructivist Continuum of Expertise</vt:lpstr>
      <vt:lpstr>Problem:</vt:lpstr>
      <vt:lpstr>Solution: Test knowledge of patterns on quizzes/tests</vt:lpstr>
      <vt:lpstr>Problem:</vt:lpstr>
      <vt:lpstr>Solution: Add formative assessment to quizzes/tests </vt:lpstr>
      <vt:lpstr>Thanks!</vt:lpstr>
    </vt:vector>
  </TitlesOfParts>
  <Company>Wayne State University</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Crystal Mott</dc:creator>
  <cp:lastModifiedBy>Microsoft Office User</cp:lastModifiedBy>
  <cp:revision>61</cp:revision>
  <cp:lastPrinted>2017-04-04T00:41:42Z</cp:lastPrinted>
  <dcterms:created xsi:type="dcterms:W3CDTF">2015-09-23T15:06:39Z</dcterms:created>
  <dcterms:modified xsi:type="dcterms:W3CDTF">2017-04-06T03:33:10Z</dcterms:modified>
</cp:coreProperties>
</file>