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29" r:id="rId1"/>
  </p:sldMasterIdLst>
  <p:sldIdLst>
    <p:sldId id="256" r:id="rId2"/>
    <p:sldId id="257" r:id="rId3"/>
    <p:sldId id="259" r:id="rId4"/>
    <p:sldId id="265" r:id="rId5"/>
    <p:sldId id="260" r:id="rId6"/>
    <p:sldId id="266" r:id="rId7"/>
    <p:sldId id="261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45D468-33C1-E94B-B414-608EF8924EED}" type="datetimeFigureOut">
              <a:rPr lang="en-US" smtClean="0"/>
              <a:pPr/>
              <a:t>4/18/17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8D52CE-8762-C449-BDBA-7969DB72A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paclassics.org/education/standards-latin-teacher-preparation" TargetMode="External"/><Relationship Id="rId4" Type="http://schemas.openxmlformats.org/officeDocument/2006/relationships/hyperlink" Target="http://apcentral.collegeboard.com/apc/public/courses/teachers_corner/226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lclassics.org/uploads/assets/files/Standards_Classical_Learnin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 at the Secondary Level: Demands and Benefits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Keely Lake, Ph.D.</a:t>
            </a:r>
          </a:p>
          <a:p>
            <a:r>
              <a:rPr lang="en-US" dirty="0" smtClean="0"/>
              <a:t>Wayland Academy</a:t>
            </a:r>
          </a:p>
          <a:p>
            <a:r>
              <a:rPr lang="en-US" dirty="0" err="1" smtClean="0"/>
              <a:t>klake@wayland.org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17" y="781116"/>
            <a:ext cx="2472309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59" y="3003800"/>
            <a:ext cx="256032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3023" y="978673"/>
            <a:ext cx="464906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Backwards design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Setting goals before choosing instructional methods and forms of assessment (it is often paired with </a:t>
            </a:r>
            <a:r>
              <a:rPr lang="en-US" i="1" dirty="0" smtClean="0">
                <a:solidFill>
                  <a:schemeClr val="bg1"/>
                </a:solidFill>
              </a:rPr>
              <a:t>essential questions</a:t>
            </a:r>
            <a:r>
              <a:rPr lang="en-US" dirty="0" smtClean="0">
                <a:solidFill>
                  <a:schemeClr val="bg1"/>
                </a:solidFill>
              </a:rPr>
              <a:t>, or big picture questions)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Formative Assessment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Ongoing feedback to improve teaching and learning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Summative Assessment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Evaluation of student learning against a benchmark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5105" y="244669"/>
            <a:ext cx="646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www.actfl.org</a:t>
            </a:r>
            <a:r>
              <a:rPr lang="en-US" dirty="0" smtClean="0"/>
              <a:t>/assessment-professional-development</a:t>
            </a:r>
            <a:endParaRPr lang="en-US" dirty="0"/>
          </a:p>
        </p:txBody>
      </p:sp>
      <p:pic>
        <p:nvPicPr>
          <p:cNvPr id="5" name="Picture 4" descr="ALI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614001"/>
            <a:ext cx="756433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6522" y="29817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www.actfl.org</a:t>
            </a:r>
            <a:r>
              <a:rPr lang="en-US" dirty="0" smtClean="0"/>
              <a:t>/publications/all</a:t>
            </a:r>
            <a:endParaRPr lang="en-US" dirty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6" y="667506"/>
            <a:ext cx="5103496" cy="4114800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917" y="2415784"/>
            <a:ext cx="518922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6682" y="238145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www.actfl.org</a:t>
            </a:r>
            <a:r>
              <a:rPr lang="en-US" dirty="0" smtClean="0"/>
              <a:t>/publications/all</a:t>
            </a:r>
            <a:endParaRPr lang="en-US" dirty="0"/>
          </a:p>
        </p:txBody>
      </p:sp>
      <p:pic>
        <p:nvPicPr>
          <p:cNvPr id="5" name="Picture 4" descr="Can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4" y="607477"/>
            <a:ext cx="74295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1427" y="1157438"/>
            <a:ext cx="880171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6476" y="6168571"/>
            <a:ext cx="309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Dan Tess, Brookfield Central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 </a:t>
            </a:r>
            <a:r>
              <a:rPr lang="en-US" smtClean="0"/>
              <a:t>so helpful. </a:t>
            </a:r>
            <a:r>
              <a:rPr lang="en-US" dirty="0" smtClean="0"/>
              <a:t>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for Classical Learning</a:t>
            </a:r>
          </a:p>
          <a:p>
            <a:pPr lvl="1"/>
            <a:r>
              <a:rPr lang="en-US" dirty="0" smtClean="0">
                <a:hlinkClick r:id="rId2"/>
              </a:rPr>
              <a:t>http://www.aclclassics.org/uploads/assets/files/Standards_Classical_Learning.pdf</a:t>
            </a:r>
            <a:endParaRPr lang="en-US" dirty="0" smtClean="0">
              <a:hlinkClick r:id="rId3"/>
            </a:endParaRPr>
          </a:p>
          <a:p>
            <a:r>
              <a:rPr lang="en-US" dirty="0" smtClean="0"/>
              <a:t>Standards for Latin Teacher Preparation</a:t>
            </a:r>
          </a:p>
          <a:p>
            <a:pPr lvl="1"/>
            <a:r>
              <a:rPr lang="en-US" dirty="0" smtClean="0">
                <a:hlinkClick r:id="rId3"/>
              </a:rPr>
              <a:t>http://apaclassics.org/education/standards-latin-teacher-preparation</a:t>
            </a:r>
            <a:endParaRPr lang="en-US" dirty="0" smtClean="0"/>
          </a:p>
          <a:p>
            <a:r>
              <a:rPr lang="en-US" dirty="0" smtClean="0"/>
              <a:t>Latin AP Course and Exam Description</a:t>
            </a:r>
          </a:p>
          <a:p>
            <a:pPr lvl="1"/>
            <a:r>
              <a:rPr lang="en-US" dirty="0" smtClean="0">
                <a:hlinkClick r:id="rId4"/>
              </a:rPr>
              <a:t>http://apcentral.collegeboard.com/apc/public/courses/teachers_corner/2260.html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58763"/>
            <a:ext cx="4686300" cy="6515100"/>
          </a:xfrm>
          <a:prstGeom prst="rect">
            <a:avLst/>
          </a:prstGeom>
        </p:spPr>
      </p:pic>
      <p:pic>
        <p:nvPicPr>
          <p:cNvPr id="6" name="Picture 5" descr="A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50" y="1752613"/>
            <a:ext cx="4692650" cy="492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</a:t>
            </a:r>
            <a:r>
              <a:rPr lang="en-US" smtClean="0"/>
              <a:t>am now.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Flipped Classroom</a:t>
            </a:r>
          </a:p>
          <a:p>
            <a:r>
              <a:rPr lang="en-US" dirty="0" smtClean="0"/>
              <a:t>Quizzes can be retaken if under 80%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staggered “final”</a:t>
            </a:r>
            <a:endParaRPr lang="en-US" dirty="0" smtClean="0"/>
          </a:p>
          <a:p>
            <a:pPr lvl="1"/>
            <a:r>
              <a:rPr lang="en-US" dirty="0" smtClean="0"/>
              <a:t>Verbs</a:t>
            </a:r>
          </a:p>
          <a:p>
            <a:pPr lvl="1"/>
            <a:r>
              <a:rPr lang="en-US" smtClean="0"/>
              <a:t>Vocabulary</a:t>
            </a:r>
          </a:p>
          <a:p>
            <a:pPr lvl="1"/>
            <a:r>
              <a:rPr lang="en-US" smtClean="0"/>
              <a:t>Nouns</a:t>
            </a:r>
            <a:r>
              <a:rPr lang="en-US" dirty="0" smtClean="0"/>
              <a:t>/Adjectives</a:t>
            </a:r>
          </a:p>
          <a:p>
            <a:pPr lvl="1"/>
            <a:r>
              <a:rPr lang="en-US" dirty="0" smtClean="0"/>
              <a:t>Pronouns</a:t>
            </a:r>
          </a:p>
          <a:p>
            <a:pPr lvl="1"/>
            <a:r>
              <a:rPr lang="en-US" dirty="0" smtClean="0"/>
              <a:t>Grammar</a:t>
            </a:r>
          </a:p>
          <a:p>
            <a:pPr lvl="1"/>
            <a:r>
              <a:rPr lang="en-US" dirty="0" smtClean="0"/>
              <a:t>Translation/Comprehension</a:t>
            </a:r>
          </a:p>
          <a:p>
            <a:r>
              <a:rPr lang="en-US" dirty="0" smtClean="0"/>
              <a:t>“Fame and Glory”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1310</TotalTime>
  <Words>206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Revolution</vt:lpstr>
      <vt:lpstr>Assessment at the Secondary Level: Demands and Benefits </vt:lpstr>
      <vt:lpstr>Slide 2</vt:lpstr>
      <vt:lpstr>Slide 3</vt:lpstr>
      <vt:lpstr>Slide 4</vt:lpstr>
      <vt:lpstr>Slide 5</vt:lpstr>
      <vt:lpstr>Slide 6</vt:lpstr>
      <vt:lpstr>Ever so helpful. . .</vt:lpstr>
      <vt:lpstr>Slide 8</vt:lpstr>
      <vt:lpstr>Where I am now.</vt:lpstr>
    </vt:vector>
  </TitlesOfParts>
  <Company>Wayland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at the Secondary Level: Demands and Benefits </dc:title>
  <dc:creator>Keely Lake</dc:creator>
  <cp:lastModifiedBy>Keely Lake</cp:lastModifiedBy>
  <cp:revision>26</cp:revision>
  <dcterms:created xsi:type="dcterms:W3CDTF">2017-04-18T20:05:19Z</dcterms:created>
  <dcterms:modified xsi:type="dcterms:W3CDTF">2017-04-18T20:05:48Z</dcterms:modified>
</cp:coreProperties>
</file>